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708" r:id="rId2"/>
    <p:sldId id="678" r:id="rId3"/>
    <p:sldId id="679" r:id="rId4"/>
    <p:sldId id="656" r:id="rId5"/>
    <p:sldId id="665" r:id="rId6"/>
    <p:sldId id="666" r:id="rId7"/>
    <p:sldId id="710" r:id="rId8"/>
    <p:sldId id="711" r:id="rId9"/>
    <p:sldId id="715" r:id="rId10"/>
    <p:sldId id="762" r:id="rId11"/>
    <p:sldId id="747" r:id="rId12"/>
    <p:sldId id="750" r:id="rId13"/>
    <p:sldId id="699" r:id="rId14"/>
    <p:sldId id="700" r:id="rId15"/>
    <p:sldId id="701" r:id="rId16"/>
    <p:sldId id="702" r:id="rId17"/>
    <p:sldId id="703" r:id="rId18"/>
    <p:sldId id="727" r:id="rId19"/>
    <p:sldId id="704" r:id="rId20"/>
    <p:sldId id="705" r:id="rId21"/>
    <p:sldId id="707" r:id="rId22"/>
    <p:sldId id="719" r:id="rId23"/>
    <p:sldId id="721" r:id="rId24"/>
    <p:sldId id="761" r:id="rId25"/>
    <p:sldId id="726" r:id="rId26"/>
    <p:sldId id="776" r:id="rId27"/>
    <p:sldId id="760" r:id="rId28"/>
    <p:sldId id="694" r:id="rId29"/>
    <p:sldId id="695" r:id="rId30"/>
    <p:sldId id="740" r:id="rId31"/>
    <p:sldId id="741" r:id="rId3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189" autoAdjust="0"/>
    <p:restoredTop sz="94095" autoAdjust="0"/>
  </p:normalViewPr>
  <p:slideViewPr>
    <p:cSldViewPr>
      <p:cViewPr varScale="1">
        <p:scale>
          <a:sx n="112" d="100"/>
          <a:sy n="112" d="100"/>
        </p:scale>
        <p:origin x="1488" y="68"/>
      </p:cViewPr>
      <p:guideLst>
        <p:guide orient="horz" pos="2160"/>
        <p:guide pos="2880"/>
      </p:guideLst>
    </p:cSldViewPr>
  </p:slideViewPr>
  <p:outlineViewPr>
    <p:cViewPr>
      <p:scale>
        <a:sx n="50" d="100"/>
        <a:sy n="50" d="100"/>
      </p:scale>
      <p:origin x="0" y="-15236"/>
    </p:cViewPr>
  </p:outlineViewPr>
  <p:notesTextViewPr>
    <p:cViewPr>
      <p:scale>
        <a:sx n="100" d="100"/>
        <a:sy n="100" d="100"/>
      </p:scale>
      <p:origin x="0" y="0"/>
    </p:cViewPr>
  </p:notesTextViewPr>
  <p:sorterViewPr>
    <p:cViewPr>
      <p:scale>
        <a:sx n="80" d="100"/>
        <a:sy n="80" d="100"/>
      </p:scale>
      <p:origin x="0" y="-3182"/>
    </p:cViewPr>
  </p:sorterViewPr>
  <p:notesViewPr>
    <p:cSldViewPr>
      <p:cViewPr>
        <p:scale>
          <a:sx n="100" d="100"/>
          <a:sy n="100" d="100"/>
        </p:scale>
        <p:origin x="2376" y="-92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1154113" y="701675"/>
            <a:ext cx="4625975"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3677C22B-21F1-4F29-8177-0ED961E00DA1}" type="slidenum">
              <a:rPr lang="en-US" altLang="en-US" smtClean="0"/>
              <a:pPr>
                <a:spcBef>
                  <a:spcPct val="0"/>
                </a:spcBef>
              </a:pPr>
              <a:t>1</a:t>
            </a:fld>
            <a:endParaRPr lang="en-US" altLang="en-US" smtClean="0"/>
          </a:p>
        </p:txBody>
      </p:sp>
    </p:spTree>
    <p:extLst>
      <p:ext uri="{BB962C8B-B14F-4D97-AF65-F5344CB8AC3E}">
        <p14:creationId xmlns:p14="http://schemas.microsoft.com/office/powerpoint/2010/main" val="2972649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1154113" y="701675"/>
            <a:ext cx="4625975"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29</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January 2018</a:t>
            </a:r>
            <a:endParaRPr lang="en-US" dirty="0"/>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(Samsung)</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802.11-17/1862r0</a:t>
            </a:r>
            <a:endParaRPr lang="en-US" alt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www.ieee802.org/PNP/approved/IEEE_802_OM_v18.pdf" TargetMode="External"/><Relationship Id="rId7" Type="http://schemas.openxmlformats.org/officeDocument/2006/relationships/hyperlink" Target="https://mentor.ieee.org/802.11/dcn/14/11-14-0629-14-0000-802-11-operations-manual.doc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www.ieee802.org/PNP/2016-03/IEEE_802_Chairs_guidelines_v22_with_changes.pdf"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8.1.pdf" TargetMode="External"/><Relationship Id="rId9" Type="http://schemas.openxmlformats.org/officeDocument/2006/relationships/hyperlink" Target="http://www.ieee802.org/devdocs.shtml"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2377517842"/>
              </p:ext>
            </p:extLst>
          </p:nvPr>
        </p:nvGraphicFramePr>
        <p:xfrm>
          <a:off x="776288" y="3062288"/>
          <a:ext cx="7358062" cy="2689225"/>
        </p:xfrm>
        <a:graphic>
          <a:graphicData uri="http://schemas.openxmlformats.org/presentationml/2006/ole">
            <mc:AlternateContent xmlns:mc="http://schemas.openxmlformats.org/markup-compatibility/2006">
              <mc:Choice xmlns:v="urn:schemas-microsoft-com:vml" Requires="v">
                <p:oleObj spid="_x0000_s4534" name="Document" r:id="rId4" imgW="8254533" imgH="3012459" progId="Word.Document.8">
                  <p:embed/>
                </p:oleObj>
              </mc:Choice>
              <mc:Fallback>
                <p:oleObj name="Document" r:id="rId4" imgW="8254533" imgH="3012459" progId="Word.Document.8">
                  <p:embed/>
                  <p:pic>
                    <p:nvPicPr>
                      <p:cNvPr id="0" name=""/>
                      <p:cNvPicPr>
                        <a:picLocks noChangeAspect="1" noChangeArrowheads="1"/>
                      </p:cNvPicPr>
                      <p:nvPr/>
                    </p:nvPicPr>
                    <p:blipFill>
                      <a:blip r:embed="rId5"/>
                      <a:srcRect/>
                      <a:stretch>
                        <a:fillRect/>
                      </a:stretch>
                    </p:blipFill>
                    <p:spPr bwMode="auto">
                      <a:xfrm>
                        <a:off x="776288" y="3062288"/>
                        <a:ext cx="7358062" cy="2689225"/>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smtClean="0"/>
              <a:t>January 2018 </a:t>
            </a:r>
            <a:r>
              <a:rPr lang="en-US" altLang="en-US" dirty="0" smtClean="0"/>
              <a:t/>
            </a:r>
            <a:br>
              <a:rPr lang="en-US" altLang="en-US" dirty="0" smtClean="0"/>
            </a:br>
            <a:r>
              <a:rPr lang="en-US" altLang="en-US" dirty="0" smtClean="0"/>
              <a:t>TGba Agenda</a:t>
            </a:r>
          </a:p>
        </p:txBody>
      </p:sp>
      <p:sp>
        <p:nvSpPr>
          <p:cNvPr id="4" name="Date Placeholder 3"/>
          <p:cNvSpPr>
            <a:spLocks noGrp="1"/>
          </p:cNvSpPr>
          <p:nvPr>
            <p:ph type="dt" sz="quarter" idx="10"/>
          </p:nvPr>
        </p:nvSpPr>
        <p:spPr/>
        <p:txBody>
          <a:bodyPr/>
          <a:lstStyle/>
          <a:p>
            <a:pPr>
              <a:defRPr/>
            </a:pPr>
            <a:r>
              <a:rPr lang="en-US" smtClean="0"/>
              <a:t>January 2018</a:t>
            </a:r>
            <a:endParaRPr lang="en-US" dirty="0"/>
          </a:p>
        </p:txBody>
      </p:sp>
      <p:sp>
        <p:nvSpPr>
          <p:cNvPr id="5" name="Footer Placeholder 4"/>
          <p:cNvSpPr>
            <a:spLocks noGrp="1"/>
          </p:cNvSpPr>
          <p:nvPr>
            <p:ph type="ftr" sz="quarter" idx="11"/>
          </p:nvPr>
        </p:nvSpPr>
        <p:spPr/>
        <p:txBody>
          <a:bodyPr/>
          <a:lstStyle/>
          <a:p>
            <a:pPr>
              <a:defRPr/>
            </a:pPr>
            <a:r>
              <a:rPr lang="en-US" dirty="0" err="1" smtClean="0"/>
              <a:t>Minyoung</a:t>
            </a:r>
            <a:r>
              <a:rPr lang="en-US" dirty="0" smtClean="0"/>
              <a:t> Park (Samsung)</a:t>
            </a:r>
            <a:endParaRPr lang="en-US" dirty="0"/>
          </a:p>
        </p:txBody>
      </p:sp>
      <p:sp>
        <p:nvSpPr>
          <p:cNvPr id="41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CADA09-2DAE-4899-B121-4D92081AAB59}" type="slidenum">
              <a:rPr lang="en-US" altLang="en-US" sz="1200" b="0" smtClean="0"/>
              <a:pPr>
                <a:spcBef>
                  <a:spcPct val="0"/>
                </a:spcBef>
                <a:buFontTx/>
                <a:buNone/>
              </a:pPr>
              <a:t>1</a:t>
            </a:fld>
            <a:endParaRPr lang="en-US" altLang="en-US" sz="1200" b="0" smtClean="0"/>
          </a:p>
        </p:txBody>
      </p:sp>
      <p:sp>
        <p:nvSpPr>
          <p:cNvPr id="12" name="Rectangle 2"/>
          <p:cNvSpPr txBox="1">
            <a:spLocks noChangeArrowheads="1"/>
          </p:cNvSpPr>
          <p:nvPr/>
        </p:nvSpPr>
        <p:spPr bwMode="auto">
          <a:xfrm>
            <a:off x="627063" y="2292350"/>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FontTx/>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smtClean="0"/>
              <a:t>Date: </a:t>
            </a:r>
            <a:r>
              <a:rPr lang="en-GB" sz="2000" b="0" kern="0" dirty="0" smtClean="0"/>
              <a:t>2017-12-09</a:t>
            </a:r>
            <a:endParaRPr lang="en-GB" sz="2000" b="0" kern="0" dirty="0"/>
          </a:p>
        </p:txBody>
      </p:sp>
      <p:sp>
        <p:nvSpPr>
          <p:cNvPr id="4104" name="Rectangle 4"/>
          <p:cNvSpPr>
            <a:spLocks noChangeArrowheads="1"/>
          </p:cNvSpPr>
          <p:nvPr/>
        </p:nvSpPr>
        <p:spPr bwMode="auto">
          <a:xfrm>
            <a:off x="777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FontTx/>
              <a:buNone/>
            </a:pPr>
            <a:r>
              <a:rPr lang="en-GB" altLang="en-US" sz="2000" b="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a:t>
            </a:r>
            <a:endParaRPr lang="en-US" altLang="en-US" dirty="0" smtClean="0"/>
          </a:p>
        </p:txBody>
      </p:sp>
      <p:sp>
        <p:nvSpPr>
          <p:cNvPr id="4" name="Date Placeholder 3"/>
          <p:cNvSpPr>
            <a:spLocks noGrp="1"/>
          </p:cNvSpPr>
          <p:nvPr>
            <p:ph type="dt" sz="quarter" idx="10"/>
          </p:nvPr>
        </p:nvSpPr>
        <p:spPr/>
        <p:txBody>
          <a:bodyPr/>
          <a:lstStyle/>
          <a:p>
            <a:pPr>
              <a:defRPr/>
            </a:pPr>
            <a:r>
              <a:rPr lang="en-US" smtClean="0"/>
              <a:t>January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10</a:t>
            </a:fld>
            <a:endParaRPr lang="en-US" altLang="en-US" sz="1200" b="0" smtClean="0"/>
          </a:p>
        </p:txBody>
      </p:sp>
      <p:sp>
        <p:nvSpPr>
          <p:cNvPr id="8" name="TextBox 7"/>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3" name="Table 2"/>
          <p:cNvGraphicFramePr>
            <a:graphicFrameLocks noGrp="1"/>
          </p:cNvGraphicFramePr>
          <p:nvPr>
            <p:extLst>
              <p:ext uri="{D42A27DB-BD31-4B8C-83A1-F6EECF244321}">
                <p14:modId xmlns:p14="http://schemas.microsoft.com/office/powerpoint/2010/main" val="937182871"/>
              </p:ext>
            </p:extLst>
          </p:nvPr>
        </p:nvGraphicFramePr>
        <p:xfrm>
          <a:off x="152399" y="2402086"/>
          <a:ext cx="8853766" cy="1749944"/>
        </p:xfrm>
        <a:graphic>
          <a:graphicData uri="http://schemas.openxmlformats.org/drawingml/2006/table">
            <a:tbl>
              <a:tblPr/>
              <a:tblGrid>
                <a:gridCol w="733498"/>
                <a:gridCol w="733498"/>
                <a:gridCol w="3159468"/>
                <a:gridCol w="1023800"/>
                <a:gridCol w="814636"/>
                <a:gridCol w="814636"/>
                <a:gridCol w="1574230"/>
              </a:tblGrid>
              <a:tr h="156094">
                <a:tc>
                  <a:txBody>
                    <a:bodyPr/>
                    <a:lstStyle/>
                    <a:p>
                      <a:pPr algn="ctr" fontAlgn="b"/>
                      <a:r>
                        <a:rPr lang="en-US" sz="1400" b="0" i="0" u="none" strike="noStrike" dirty="0" smtClean="0">
                          <a:solidFill>
                            <a:srgbClr val="FFFFFF"/>
                          </a:solidFill>
                          <a:effectLst/>
                          <a:latin typeface="Calibri" panose="020F0502020204030204" pitchFamily="34" charset="0"/>
                        </a:rPr>
                        <a:t>Order</a:t>
                      </a:r>
                      <a:endParaRPr lang="en-US" sz="1400" b="0" i="0" u="none" strike="noStrike" dirty="0">
                        <a:solidFill>
                          <a:srgbClr val="FFFFFF"/>
                        </a:solidFill>
                        <a:effectLst/>
                        <a:latin typeface="Calibri" panose="020F0502020204030204" pitchFamily="34" charset="0"/>
                      </a:endParaRP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DCN</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Title</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Presenter</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Affiliation</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PHY/MAC</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Sub category</a:t>
                      </a:r>
                    </a:p>
                  </a:txBody>
                  <a:tcPr marL="5383" marR="5383" marT="5383" marB="0" anchor="ctr">
                    <a:lnL>
                      <a:noFill/>
                    </a:lnL>
                    <a:lnR>
                      <a:noFill/>
                    </a:lnR>
                    <a:lnT>
                      <a:noFill/>
                    </a:lnT>
                    <a:lnB>
                      <a:noFill/>
                    </a:lnB>
                    <a:solidFill>
                      <a:srgbClr val="595959"/>
                    </a:solidFill>
                  </a:tcPr>
                </a:tc>
              </a:tr>
              <a:tr h="156094">
                <a:tc>
                  <a:txBody>
                    <a:bodyPr/>
                    <a:lstStyle/>
                    <a:p>
                      <a:pPr algn="ctr" fontAlgn="b"/>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dirty="0">
                        <a:solidFill>
                          <a:srgbClr val="FFC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r>
              <a:tr h="156094">
                <a:tc>
                  <a:txBody>
                    <a:bodyPr/>
                    <a:lstStyle/>
                    <a:p>
                      <a:pPr algn="ctr" fontAlgn="b"/>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dirty="0">
                        <a:solidFill>
                          <a:srgbClr val="FFC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r>
              <a:tr h="156094">
                <a:tc>
                  <a:txBody>
                    <a:bodyPr/>
                    <a:lstStyle/>
                    <a:p>
                      <a:pPr algn="ctr" fontAlgn="b"/>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r>
              <a:tr h="156094">
                <a:tc>
                  <a:txBody>
                    <a:bodyPr/>
                    <a:lstStyle/>
                    <a:p>
                      <a:pPr algn="ctr" fontAlgn="b"/>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dirty="0">
                        <a:solidFill>
                          <a:srgbClr val="FFC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r>
              <a:tr h="156094">
                <a:tc>
                  <a:txBody>
                    <a:bodyPr/>
                    <a:lstStyle/>
                    <a:p>
                      <a:pPr algn="ctr" fontAlgn="b"/>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r>
              <a:tr h="156094">
                <a:tc>
                  <a:txBody>
                    <a:bodyPr/>
                    <a:lstStyle/>
                    <a:p>
                      <a:pPr algn="ctr" fontAlgn="b"/>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r>
              <a:tr h="156094">
                <a:tc>
                  <a:txBody>
                    <a:bodyPr/>
                    <a:lstStyle/>
                    <a:p>
                      <a:pPr algn="ctr" fontAlgn="b"/>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MAC</a:t>
            </a:r>
            <a:endParaRPr lang="en-US" altLang="en-US" dirty="0" smtClean="0"/>
          </a:p>
        </p:txBody>
      </p:sp>
      <p:sp>
        <p:nvSpPr>
          <p:cNvPr id="4" name="Date Placeholder 3"/>
          <p:cNvSpPr>
            <a:spLocks noGrp="1"/>
          </p:cNvSpPr>
          <p:nvPr>
            <p:ph type="dt" sz="quarter" idx="10"/>
          </p:nvPr>
        </p:nvSpPr>
        <p:spPr/>
        <p:txBody>
          <a:bodyPr/>
          <a:lstStyle/>
          <a:p>
            <a:pPr>
              <a:defRPr/>
            </a:pPr>
            <a:r>
              <a:rPr lang="en-US" smtClean="0"/>
              <a:t>January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11</a:t>
            </a:fld>
            <a:endParaRPr lang="en-US" altLang="en-US" sz="1200" b="0" smtClean="0"/>
          </a:p>
        </p:txBody>
      </p:sp>
      <p:sp>
        <p:nvSpPr>
          <p:cNvPr id="7" name="TextBox 6"/>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3" name="Table 2"/>
          <p:cNvGraphicFramePr>
            <a:graphicFrameLocks noGrp="1"/>
          </p:cNvGraphicFramePr>
          <p:nvPr>
            <p:extLst>
              <p:ext uri="{D42A27DB-BD31-4B8C-83A1-F6EECF244321}">
                <p14:modId xmlns:p14="http://schemas.microsoft.com/office/powerpoint/2010/main" val="2905480023"/>
              </p:ext>
            </p:extLst>
          </p:nvPr>
        </p:nvGraphicFramePr>
        <p:xfrm>
          <a:off x="299186" y="1963464"/>
          <a:ext cx="8781307" cy="1657002"/>
        </p:xfrm>
        <a:graphic>
          <a:graphicData uri="http://schemas.openxmlformats.org/drawingml/2006/table">
            <a:tbl>
              <a:tblPr/>
              <a:tblGrid>
                <a:gridCol w="732511"/>
                <a:gridCol w="801688"/>
                <a:gridCol w="3099732"/>
                <a:gridCol w="1004442"/>
                <a:gridCol w="799234"/>
                <a:gridCol w="799234"/>
                <a:gridCol w="1544466"/>
              </a:tblGrid>
              <a:tr h="276167">
                <a:tc>
                  <a:txBody>
                    <a:bodyPr/>
                    <a:lstStyle/>
                    <a:p>
                      <a:pPr algn="ctr" fontAlgn="b"/>
                      <a:r>
                        <a:rPr lang="en-US" sz="1400" b="0" i="0" u="none" strike="noStrike" dirty="0" smtClean="0">
                          <a:solidFill>
                            <a:srgbClr val="FFFFFF"/>
                          </a:solidFill>
                          <a:effectLst/>
                          <a:latin typeface="Calibri" panose="020F0502020204030204" pitchFamily="34" charset="0"/>
                        </a:rPr>
                        <a:t>Order</a:t>
                      </a:r>
                      <a:endParaRPr lang="en-US" sz="1400" b="0" i="0" u="none" strike="noStrike" dirty="0">
                        <a:solidFill>
                          <a:srgbClr val="FFFFFF"/>
                        </a:solidFill>
                        <a:effectLst/>
                        <a:latin typeface="Calibri" panose="020F0502020204030204" pitchFamily="34" charset="0"/>
                      </a:endParaRP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DCN</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Title</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dirty="0">
                          <a:solidFill>
                            <a:srgbClr val="FFFFFF"/>
                          </a:solidFill>
                          <a:effectLst/>
                          <a:latin typeface="Calibri" panose="020F0502020204030204" pitchFamily="34" charset="0"/>
                        </a:rPr>
                        <a:t>Presenter</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Affiliation</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PHY/MAC</a:t>
                      </a:r>
                    </a:p>
                  </a:txBody>
                  <a:tcPr marL="5383" marR="5383" marT="5383" marB="0" anchor="ctr">
                    <a:lnL>
                      <a:noFill/>
                    </a:lnL>
                    <a:lnR>
                      <a:noFill/>
                    </a:lnR>
                    <a:lnT>
                      <a:noFill/>
                    </a:lnT>
                    <a:lnB>
                      <a:noFill/>
                    </a:lnB>
                    <a:solidFill>
                      <a:srgbClr val="595959"/>
                    </a:solidFill>
                  </a:tcPr>
                </a:tc>
                <a:tc>
                  <a:txBody>
                    <a:bodyPr/>
                    <a:lstStyle/>
                    <a:p>
                      <a:pPr algn="ctr" fontAlgn="b"/>
                      <a:r>
                        <a:rPr lang="en-US" sz="1400" b="0" i="0" u="none" strike="noStrike">
                          <a:solidFill>
                            <a:srgbClr val="FFFFFF"/>
                          </a:solidFill>
                          <a:effectLst/>
                          <a:latin typeface="Calibri" panose="020F0502020204030204" pitchFamily="34" charset="0"/>
                        </a:rPr>
                        <a:t>Sub category</a:t>
                      </a:r>
                    </a:p>
                  </a:txBody>
                  <a:tcPr marL="5383" marR="5383" marT="5383" marB="0" anchor="ctr">
                    <a:lnL>
                      <a:noFill/>
                    </a:lnL>
                    <a:lnR>
                      <a:noFill/>
                    </a:lnR>
                    <a:lnT>
                      <a:noFill/>
                    </a:lnT>
                    <a:lnB>
                      <a:noFill/>
                    </a:lnB>
                    <a:solidFill>
                      <a:srgbClr val="595959"/>
                    </a:solidFill>
                  </a:tcPr>
                </a:tc>
              </a:tr>
              <a:tr h="276167">
                <a:tc>
                  <a:txBody>
                    <a:bodyPr/>
                    <a:lstStyle/>
                    <a:p>
                      <a:pPr algn="ctr" fontAlgn="b"/>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r>
              <a:tr h="276167">
                <a:tc>
                  <a:txBody>
                    <a:bodyPr/>
                    <a:lstStyle/>
                    <a:p>
                      <a:pPr algn="ctr" fontAlgn="b"/>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r>
              <a:tr h="276167">
                <a:tc>
                  <a:txBody>
                    <a:bodyPr/>
                    <a:lstStyle/>
                    <a:p>
                      <a:pPr algn="ctr" fontAlgn="b"/>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dirty="0">
                        <a:solidFill>
                          <a:srgbClr val="FFC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r>
              <a:tr h="276167">
                <a:tc>
                  <a:txBody>
                    <a:bodyPr/>
                    <a:lstStyle/>
                    <a:p>
                      <a:pPr algn="ctr" fontAlgn="b"/>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r>
              <a:tr h="276167">
                <a:tc>
                  <a:txBody>
                    <a:bodyPr/>
                    <a:lstStyle/>
                    <a:p>
                      <a:pPr algn="ctr" fontAlgn="b"/>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dirty="0">
                        <a:solidFill>
                          <a:srgbClr val="FFC00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dirty="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c>
                  <a:txBody>
                    <a:bodyPr/>
                    <a:lstStyle/>
                    <a:p>
                      <a:pPr algn="l" fontAlgn="b"/>
                      <a:endParaRPr lang="en-US" sz="1400" b="0" i="0" u="none" strike="noStrike" dirty="0" smtClean="0">
                        <a:solidFill>
                          <a:srgbClr val="00B050"/>
                        </a:solidFill>
                        <a:effectLst/>
                        <a:latin typeface="Calibri" panose="020F0502020204030204" pitchFamily="34" charset="0"/>
                      </a:endParaRPr>
                    </a:p>
                  </a:txBody>
                  <a:tcPr marL="5383" marR="5383" marT="5383" marB="0" anchor="ctr">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85800" y="685800"/>
            <a:ext cx="7772400" cy="350838"/>
          </a:xfrm>
        </p:spPr>
        <p:txBody>
          <a:bodyPr/>
          <a:lstStyle/>
          <a:p>
            <a:r>
              <a:rPr lang="en-US" altLang="en-US" dirty="0" smtClean="0"/>
              <a:t>Agenda</a:t>
            </a:r>
          </a:p>
        </p:txBody>
      </p:sp>
      <p:sp>
        <p:nvSpPr>
          <p:cNvPr id="21507" name="Content Placeholder 6"/>
          <p:cNvSpPr>
            <a:spLocks noGrp="1"/>
          </p:cNvSpPr>
          <p:nvPr>
            <p:ph sz="half" idx="1"/>
          </p:nvPr>
        </p:nvSpPr>
        <p:spPr>
          <a:xfrm>
            <a:off x="152400" y="1524000"/>
            <a:ext cx="4722813" cy="4951413"/>
          </a:xfrm>
        </p:spPr>
        <p:txBody>
          <a:bodyPr/>
          <a:lstStyle/>
          <a:p>
            <a:r>
              <a:rPr lang="en-US" altLang="en-US" sz="1300" dirty="0" smtClean="0"/>
              <a:t>Monday: </a:t>
            </a:r>
            <a:r>
              <a:rPr lang="en-US" altLang="en-US" sz="1300" dirty="0" smtClean="0"/>
              <a:t>AM2 </a:t>
            </a:r>
            <a:r>
              <a:rPr lang="en-US" altLang="en-US" sz="1300" dirty="0" smtClean="0"/>
              <a:t>(2 hours)</a:t>
            </a:r>
          </a:p>
          <a:p>
            <a:pPr lvl="1"/>
            <a:r>
              <a:rPr lang="en-US" altLang="en-US" sz="1300" dirty="0" smtClean="0"/>
              <a:t>Call meeting to order, TGba introduction</a:t>
            </a:r>
          </a:p>
          <a:p>
            <a:pPr lvl="1"/>
            <a:r>
              <a:rPr lang="en-US" altLang="en-US" sz="1300" dirty="0" smtClean="0"/>
              <a:t>Call for submissions</a:t>
            </a:r>
          </a:p>
          <a:p>
            <a:pPr lvl="1"/>
            <a:r>
              <a:rPr lang="en-US" altLang="en-US" sz="1300" dirty="0" smtClean="0"/>
              <a:t>Review agenda and approval</a:t>
            </a:r>
          </a:p>
          <a:p>
            <a:pPr lvl="1"/>
            <a:r>
              <a:rPr lang="en-US" altLang="en-US" sz="1300" dirty="0" smtClean="0"/>
              <a:t>IEEE 802 and 802.11 IPR Policy and procedure</a:t>
            </a:r>
          </a:p>
          <a:p>
            <a:pPr lvl="1"/>
            <a:r>
              <a:rPr lang="en-US" altLang="en-US" sz="1300" dirty="0" smtClean="0"/>
              <a:t>Participation in IEEE 802 Meetings </a:t>
            </a:r>
          </a:p>
          <a:p>
            <a:pPr lvl="1"/>
            <a:r>
              <a:rPr lang="en-US" altLang="en-US" sz="1300" dirty="0" smtClean="0"/>
              <a:t>Summary from </a:t>
            </a:r>
            <a:r>
              <a:rPr lang="en-US" altLang="en-US" sz="1300" dirty="0" smtClean="0"/>
              <a:t>November 2017 </a:t>
            </a:r>
            <a:r>
              <a:rPr lang="en-US" altLang="en-US" sz="1300" dirty="0" smtClean="0"/>
              <a:t>meeting</a:t>
            </a:r>
          </a:p>
          <a:p>
            <a:pPr lvl="1"/>
            <a:r>
              <a:rPr lang="en-US" altLang="en-US" sz="1300" dirty="0" smtClean="0"/>
              <a:t>Motion: </a:t>
            </a:r>
            <a:r>
              <a:rPr lang="en-US" altLang="en-US" sz="1300" dirty="0" smtClean="0"/>
              <a:t>November 2017 </a:t>
            </a:r>
            <a:r>
              <a:rPr lang="en-US" altLang="en-US" sz="1300" dirty="0" smtClean="0"/>
              <a:t>meeting (</a:t>
            </a:r>
            <a:r>
              <a:rPr lang="en-US" altLang="en-US" sz="1300" dirty="0"/>
              <a:t>doc: IEEE </a:t>
            </a:r>
            <a:r>
              <a:rPr lang="en-US" altLang="en-US" sz="1300" dirty="0" smtClean="0"/>
              <a:t>802.11-17/1800r0) </a:t>
            </a:r>
            <a:r>
              <a:rPr lang="en-US" altLang="en-US" sz="1300" dirty="0" smtClean="0"/>
              <a:t>and teleconference minutes (doc: IEEE </a:t>
            </a:r>
            <a:r>
              <a:rPr lang="en-US" altLang="en-US" sz="1300" dirty="0" smtClean="0"/>
              <a:t>802.11-17/1824r?)</a:t>
            </a:r>
            <a:endParaRPr lang="en-US" altLang="en-US" sz="1300" dirty="0" smtClean="0"/>
          </a:p>
          <a:p>
            <a:pPr lvl="1"/>
            <a:r>
              <a:rPr lang="en-US" altLang="en-US" sz="1300" dirty="0" err="1" smtClean="0"/>
              <a:t>TGba</a:t>
            </a:r>
            <a:r>
              <a:rPr lang="en-US" altLang="en-US" sz="1300" dirty="0" smtClean="0"/>
              <a:t> Spec Framework Document review and approval</a:t>
            </a:r>
          </a:p>
          <a:p>
            <a:pPr lvl="1"/>
            <a:r>
              <a:rPr lang="en-US" altLang="en-US" sz="1300" dirty="0" smtClean="0"/>
              <a:t>Presentations</a:t>
            </a:r>
            <a:r>
              <a:rPr lang="en-US" altLang="en-US" sz="1300" dirty="0" smtClean="0"/>
              <a:t>, Recess</a:t>
            </a:r>
          </a:p>
          <a:p>
            <a:r>
              <a:rPr lang="en-US" altLang="en-US" sz="1300" dirty="0" smtClean="0"/>
              <a:t>Monday: PM1</a:t>
            </a:r>
            <a:r>
              <a:rPr lang="en-US" altLang="en-US" sz="1300" dirty="0" smtClean="0"/>
              <a:t>, </a:t>
            </a:r>
            <a:r>
              <a:rPr lang="en-US" altLang="en-US" sz="1300" dirty="0" smtClean="0"/>
              <a:t>PM2 (4 </a:t>
            </a:r>
            <a:r>
              <a:rPr lang="en-US" altLang="en-US" sz="1300" dirty="0" smtClean="0"/>
              <a:t>hours)</a:t>
            </a:r>
          </a:p>
          <a:p>
            <a:pPr lvl="1"/>
            <a:r>
              <a:rPr lang="en-US" altLang="en-US" sz="1300" dirty="0" smtClean="0"/>
              <a:t>Call meeting to order</a:t>
            </a:r>
          </a:p>
          <a:p>
            <a:pPr lvl="1"/>
            <a:r>
              <a:rPr lang="en-US" altLang="en-US" sz="1300" dirty="0" smtClean="0"/>
              <a:t>IEEE 802 and 802.11 IPR Policy and procedure</a:t>
            </a:r>
          </a:p>
          <a:p>
            <a:pPr lvl="1"/>
            <a:r>
              <a:rPr lang="en-US" altLang="en-US" sz="1300" dirty="0" smtClean="0"/>
              <a:t>Presentations, Recess</a:t>
            </a:r>
          </a:p>
          <a:p>
            <a:r>
              <a:rPr lang="en-US" altLang="en-US" sz="1300" dirty="0" smtClean="0"/>
              <a:t>Tuesday: AM1</a:t>
            </a:r>
            <a:r>
              <a:rPr lang="en-US" altLang="en-US" sz="1300" dirty="0" smtClean="0"/>
              <a:t>, </a:t>
            </a:r>
            <a:r>
              <a:rPr lang="en-US" altLang="en-US" sz="1300" dirty="0" smtClean="0"/>
              <a:t>PM1 </a:t>
            </a:r>
            <a:r>
              <a:rPr lang="en-US" altLang="en-US" sz="1300" dirty="0" smtClean="0"/>
              <a:t>(4 </a:t>
            </a:r>
            <a:r>
              <a:rPr lang="en-US" altLang="en-US" sz="1300" dirty="0"/>
              <a:t>hours)</a:t>
            </a:r>
          </a:p>
          <a:p>
            <a:pPr lvl="1"/>
            <a:r>
              <a:rPr lang="en-US" altLang="en-US" sz="1300" dirty="0"/>
              <a:t>Call meeting to order</a:t>
            </a:r>
          </a:p>
          <a:p>
            <a:pPr lvl="1"/>
            <a:r>
              <a:rPr lang="en-US" altLang="en-US" sz="1300" dirty="0"/>
              <a:t>IEEE 802 and 802.11 IPR Policy and procedure</a:t>
            </a:r>
          </a:p>
          <a:p>
            <a:pPr lvl="1"/>
            <a:r>
              <a:rPr lang="en-US" altLang="en-US" sz="1300" dirty="0"/>
              <a:t>Presentations, Recess</a:t>
            </a:r>
          </a:p>
          <a:p>
            <a:endParaRPr lang="en-US" altLang="en-US" sz="1300" dirty="0" smtClean="0"/>
          </a:p>
          <a:p>
            <a:pPr lvl="1"/>
            <a:endParaRPr lang="en-US" altLang="en-US" sz="1300" dirty="0" smtClean="0"/>
          </a:p>
        </p:txBody>
      </p:sp>
      <p:sp>
        <p:nvSpPr>
          <p:cNvPr id="21508" name="Content Placeholder 7"/>
          <p:cNvSpPr>
            <a:spLocks noGrp="1"/>
          </p:cNvSpPr>
          <p:nvPr>
            <p:ph sz="half" idx="2"/>
          </p:nvPr>
        </p:nvSpPr>
        <p:spPr>
          <a:xfrm>
            <a:off x="4868863" y="1524000"/>
            <a:ext cx="4268787" cy="4951413"/>
          </a:xfrm>
        </p:spPr>
        <p:txBody>
          <a:bodyPr/>
          <a:lstStyle/>
          <a:p>
            <a:r>
              <a:rPr lang="en-US" altLang="en-US" sz="1300" dirty="0" smtClean="0"/>
              <a:t>Wednesday: PM1 </a:t>
            </a:r>
            <a:r>
              <a:rPr lang="en-US" altLang="en-US" sz="1300" dirty="0" smtClean="0"/>
              <a:t>(2 </a:t>
            </a:r>
            <a:r>
              <a:rPr lang="en-US" altLang="en-US" sz="1300" dirty="0"/>
              <a:t>hours</a:t>
            </a:r>
            <a:r>
              <a:rPr lang="en-US" altLang="en-US" sz="1300" dirty="0" smtClean="0"/>
              <a:t>)</a:t>
            </a:r>
          </a:p>
          <a:p>
            <a:pPr lvl="1"/>
            <a:r>
              <a:rPr lang="en-US" altLang="en-US" sz="1300" dirty="0">
                <a:solidFill>
                  <a:srgbClr val="000000"/>
                </a:solidFill>
              </a:rPr>
              <a:t>Call meeting to order</a:t>
            </a:r>
          </a:p>
          <a:p>
            <a:pPr lvl="1"/>
            <a:r>
              <a:rPr lang="en-US" altLang="en-US" sz="1300" dirty="0">
                <a:solidFill>
                  <a:srgbClr val="000000"/>
                </a:solidFill>
              </a:rPr>
              <a:t>IEEE 802 and 802.11 IPR Policy and procedure</a:t>
            </a:r>
          </a:p>
          <a:p>
            <a:pPr lvl="1"/>
            <a:r>
              <a:rPr lang="en-US" altLang="en-US" sz="1300" dirty="0">
                <a:solidFill>
                  <a:srgbClr val="000000"/>
                </a:solidFill>
              </a:rPr>
              <a:t>Presentations, </a:t>
            </a:r>
            <a:r>
              <a:rPr lang="en-US" altLang="en-US" sz="1300" dirty="0" smtClean="0">
                <a:solidFill>
                  <a:srgbClr val="000000"/>
                </a:solidFill>
              </a:rPr>
              <a:t>Recess</a:t>
            </a:r>
            <a:endParaRPr lang="en-US" altLang="en-US" sz="900" dirty="0" smtClean="0"/>
          </a:p>
          <a:p>
            <a:endParaRPr lang="en-US" altLang="en-US" sz="1300" dirty="0" smtClean="0"/>
          </a:p>
          <a:p>
            <a:r>
              <a:rPr lang="en-US" altLang="en-US" sz="1300" dirty="0" smtClean="0"/>
              <a:t>Thursday: AM1 </a:t>
            </a:r>
            <a:r>
              <a:rPr lang="en-US" altLang="en-US" sz="1300" dirty="0"/>
              <a:t>(2 hours</a:t>
            </a:r>
            <a:r>
              <a:rPr lang="en-US" altLang="en-US" sz="1300" dirty="0" smtClean="0"/>
              <a:t>)</a:t>
            </a:r>
            <a:endParaRPr lang="en-US" altLang="en-US" sz="1300" dirty="0"/>
          </a:p>
          <a:p>
            <a:pPr lvl="1"/>
            <a:r>
              <a:rPr lang="en-US" altLang="en-US" sz="1300" dirty="0"/>
              <a:t>Call meeting to order</a:t>
            </a:r>
          </a:p>
          <a:p>
            <a:pPr lvl="1"/>
            <a:r>
              <a:rPr lang="en-US" altLang="en-US" sz="1300" dirty="0"/>
              <a:t>IEEE 802 and 802.11 IPR Policy and </a:t>
            </a:r>
            <a:r>
              <a:rPr lang="en-US" altLang="en-US" sz="1300" dirty="0" smtClean="0"/>
              <a:t>procedure</a:t>
            </a:r>
          </a:p>
          <a:p>
            <a:pPr lvl="1"/>
            <a:r>
              <a:rPr lang="en-US" altLang="en-US" sz="1300" dirty="0" smtClean="0"/>
              <a:t>Motions</a:t>
            </a:r>
          </a:p>
          <a:p>
            <a:pPr lvl="1"/>
            <a:r>
              <a:rPr lang="en-US" altLang="en-US" sz="1300" dirty="0" smtClean="0"/>
              <a:t>Presentations</a:t>
            </a:r>
            <a:r>
              <a:rPr lang="en-US" altLang="en-US" sz="1300" dirty="0" smtClean="0"/>
              <a:t>, </a:t>
            </a:r>
            <a:r>
              <a:rPr lang="en-US" altLang="en-US" sz="1300" dirty="0" smtClean="0"/>
              <a:t>Recess</a:t>
            </a:r>
          </a:p>
          <a:p>
            <a:pPr lvl="1"/>
            <a:endParaRPr lang="en-US" altLang="en-US" sz="1300" dirty="0" smtClean="0"/>
          </a:p>
          <a:p>
            <a:r>
              <a:rPr lang="en-US" altLang="en-US" sz="1300" dirty="0" smtClean="0"/>
              <a:t>Thursday: PM1 (2 hours)</a:t>
            </a:r>
          </a:p>
          <a:p>
            <a:pPr lvl="1"/>
            <a:r>
              <a:rPr lang="en-US" altLang="en-US" sz="1300" dirty="0" smtClean="0"/>
              <a:t>Call meeting to order</a:t>
            </a:r>
          </a:p>
          <a:p>
            <a:pPr lvl="1"/>
            <a:r>
              <a:rPr lang="en-US" altLang="en-US" sz="1300" dirty="0" smtClean="0"/>
              <a:t>IEEE 802 and 802.11 IPR Policy and procedure</a:t>
            </a:r>
          </a:p>
          <a:p>
            <a:pPr lvl="1"/>
            <a:r>
              <a:rPr lang="en-US" altLang="en-US" sz="1300" dirty="0" smtClean="0"/>
              <a:t>TG </a:t>
            </a:r>
            <a:r>
              <a:rPr lang="en-US" altLang="en-US" sz="1300" dirty="0" smtClean="0"/>
              <a:t>timeline discussion</a:t>
            </a:r>
          </a:p>
          <a:p>
            <a:pPr lvl="1"/>
            <a:r>
              <a:rPr lang="en-US" altLang="en-US" sz="1300" dirty="0" smtClean="0"/>
              <a:t>Goal for </a:t>
            </a:r>
            <a:r>
              <a:rPr lang="en-US" altLang="en-US" sz="1300" dirty="0" smtClean="0"/>
              <a:t>March 2018 </a:t>
            </a:r>
            <a:r>
              <a:rPr lang="en-US" altLang="en-US" sz="1300" dirty="0" smtClean="0"/>
              <a:t>F2F meeting</a:t>
            </a:r>
          </a:p>
          <a:p>
            <a:pPr lvl="1"/>
            <a:r>
              <a:rPr lang="en-US" altLang="en-US" sz="1300" dirty="0" smtClean="0"/>
              <a:t>Teleconference call schedule</a:t>
            </a:r>
          </a:p>
          <a:p>
            <a:pPr lvl="1"/>
            <a:r>
              <a:rPr lang="en-US" altLang="en-US" sz="1300" dirty="0" smtClean="0"/>
              <a:t>Presentations</a:t>
            </a:r>
          </a:p>
          <a:p>
            <a:pPr lvl="1"/>
            <a:r>
              <a:rPr lang="en-US" altLang="en-US" sz="1300" dirty="0" smtClean="0"/>
              <a:t>Adjourn</a:t>
            </a:r>
          </a:p>
        </p:txBody>
      </p:sp>
      <p:sp>
        <p:nvSpPr>
          <p:cNvPr id="4" name="Date Placeholder 3"/>
          <p:cNvSpPr>
            <a:spLocks noGrp="1"/>
          </p:cNvSpPr>
          <p:nvPr>
            <p:ph type="dt" sz="quarter" idx="10"/>
          </p:nvPr>
        </p:nvSpPr>
        <p:spPr/>
        <p:txBody>
          <a:bodyPr/>
          <a:lstStyle/>
          <a:p>
            <a:pPr>
              <a:defRPr/>
            </a:pPr>
            <a:r>
              <a:rPr lang="en-US" smtClean="0"/>
              <a:t>January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15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6BE1DDA-DBD5-490E-96A9-C0C593249934}" type="slidenum">
              <a:rPr lang="en-US" altLang="en-US" sz="1200" b="0" smtClean="0"/>
              <a:pPr>
                <a:spcBef>
                  <a:spcPct val="0"/>
                </a:spcBef>
                <a:buFontTx/>
                <a:buNone/>
              </a:pPr>
              <a:t>12</a:t>
            </a:fld>
            <a:endParaRPr lang="en-US" altLang="en-US" sz="1200" b="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smtClean="0"/>
              <a:t>January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253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D5C735-844C-4985-8FD7-EA12CCFE05EB}" type="slidenum">
              <a:rPr lang="en-US" altLang="en-US" sz="1200" b="0" smtClean="0"/>
              <a:pPr>
                <a:spcBef>
                  <a:spcPct val="0"/>
                </a:spcBef>
                <a:buFontTx/>
                <a:buNone/>
              </a:pPr>
              <a:t>13</a:t>
            </a:fld>
            <a:endParaRPr lang="en-US" altLang="en-US" sz="1200" b="0" smtClean="0"/>
          </a:p>
        </p:txBody>
      </p:sp>
      <p:sp>
        <p:nvSpPr>
          <p:cNvPr id="7" name="Rectangle 2"/>
          <p:cNvSpPr txBox="1">
            <a:spLocks noChangeArrowheads="1"/>
          </p:cNvSpPr>
          <p:nvPr/>
        </p:nvSpPr>
        <p:spPr bwMode="auto">
          <a:xfrm>
            <a:off x="685800" y="685800"/>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7" tIns="44450" rIns="90487" bIns="44450" anchor="ct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defRPr/>
            </a:pPr>
            <a:r>
              <a:rPr lang="en-US" altLang="en-US" sz="2400" u="sng" kern="0" smtClean="0"/>
              <a:t>Instructions for the WG Chair</a:t>
            </a:r>
            <a:endParaRPr lang="en-US" altLang="en-US" sz="2400" u="sng" kern="0" dirty="0" smtClean="0"/>
          </a:p>
        </p:txBody>
      </p:sp>
      <p:sp>
        <p:nvSpPr>
          <p:cNvPr id="8" name="Rectangle 3"/>
          <p:cNvSpPr txBox="1">
            <a:spLocks noChangeArrowheads="1"/>
          </p:cNvSpPr>
          <p:nvPr/>
        </p:nvSpPr>
        <p:spPr bwMode="auto">
          <a:xfrm>
            <a:off x="152400" y="1066800"/>
            <a:ext cx="8610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7" tIns="44450" rIns="90487" bIns="44450"/>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spcAft>
                <a:spcPct val="30000"/>
              </a:spcAft>
              <a:buFontTx/>
              <a:buNone/>
              <a:defRPr/>
            </a:pPr>
            <a:r>
              <a:rPr lang="en-US" altLang="en-US" sz="800" b="0" kern="0" smtClean="0"/>
              <a:t>	</a:t>
            </a:r>
            <a:r>
              <a:rPr lang="en-US" altLang="en-US" sz="1400" b="0" kern="0" smtClean="0"/>
              <a:t>The IEEE-SA strongly recommends that at each WG meeting the chair or a designee:</a:t>
            </a:r>
            <a:endParaRPr lang="en-US" altLang="en-US" sz="1400" kern="0" smtClean="0"/>
          </a:p>
          <a:p>
            <a:pPr lvl="1">
              <a:lnSpc>
                <a:spcPct val="80000"/>
              </a:lnSpc>
              <a:defRPr/>
            </a:pPr>
            <a:r>
              <a:rPr lang="en-US" altLang="en-US" sz="1400" b="1" kern="0" smtClean="0"/>
              <a:t>Show slides #1 through #4 of this presentation</a:t>
            </a:r>
          </a:p>
          <a:p>
            <a:pPr lvl="1">
              <a:lnSpc>
                <a:spcPct val="80000"/>
              </a:lnSpc>
              <a:defRPr/>
            </a:pPr>
            <a:r>
              <a:rPr lang="en-US" altLang="en-US" sz="1400" b="1" kern="0" smtClean="0"/>
              <a:t>Advise the WG attendees that:</a:t>
            </a:r>
            <a:r>
              <a:rPr lang="en-US" altLang="en-US" sz="1400" kern="0" smtClean="0"/>
              <a:t> </a:t>
            </a:r>
          </a:p>
          <a:p>
            <a:pPr lvl="2">
              <a:lnSpc>
                <a:spcPct val="80000"/>
              </a:lnSpc>
              <a:defRPr/>
            </a:pPr>
            <a:r>
              <a:rPr lang="en-US" altLang="en-US" sz="1400" kern="0" smtClean="0"/>
              <a:t>The IEEE</a:t>
            </a:r>
            <a:r>
              <a:rPr lang="ja-JP" altLang="en-US" sz="1400" kern="0" smtClean="0"/>
              <a:t>’</a:t>
            </a:r>
            <a:r>
              <a:rPr lang="en-US" altLang="ja-JP" sz="1400" kern="0" smtClean="0"/>
              <a:t>s patent policy is consistent with the ANSI patent policy and is described in Clause 6 of the </a:t>
            </a:r>
            <a:r>
              <a:rPr lang="en-US" altLang="ja-JP" sz="1400" i="1" kern="0" smtClean="0"/>
              <a:t>IEEE-SA Standards Board Bylaws</a:t>
            </a:r>
            <a:r>
              <a:rPr lang="en-US" altLang="ja-JP" sz="1400" kern="0" smtClean="0"/>
              <a:t>;</a:t>
            </a:r>
          </a:p>
          <a:p>
            <a:pPr lvl="2">
              <a:lnSpc>
                <a:spcPct val="80000"/>
              </a:lnSpc>
              <a:defRPr/>
            </a:pPr>
            <a:r>
              <a:rPr lang="en-US" altLang="en-US" sz="1400" kern="0" smtClean="0"/>
              <a:t>Early identification of patent claims which may be essential for the use of standards under development is strongly encouraged; </a:t>
            </a:r>
          </a:p>
          <a:p>
            <a:pPr lvl="2">
              <a:lnSpc>
                <a:spcPct val="80000"/>
              </a:lnSpc>
              <a:defRPr/>
            </a:pPr>
            <a:r>
              <a:rPr lang="en-US" altLang="en-US" sz="1400" kern="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kern="0" smtClean="0"/>
            </a:br>
            <a:endParaRPr lang="en-US" altLang="en-US" sz="1400" kern="0" smtClean="0"/>
          </a:p>
          <a:p>
            <a:pPr lvl="1">
              <a:lnSpc>
                <a:spcPct val="20000"/>
              </a:lnSpc>
              <a:defRPr/>
            </a:pPr>
            <a:r>
              <a:rPr lang="en-US" altLang="en-US" sz="1400" b="1" kern="0" smtClean="0"/>
              <a:t>Instruct the WG Secretary to record in the minutes of the relevant WG meeting:</a:t>
            </a:r>
            <a:r>
              <a:rPr lang="en-US" altLang="en-US" sz="700" kern="0" smtClean="0"/>
              <a:t> </a:t>
            </a:r>
          </a:p>
          <a:p>
            <a:pPr lvl="2">
              <a:lnSpc>
                <a:spcPct val="80000"/>
              </a:lnSpc>
              <a:defRPr/>
            </a:pPr>
            <a:r>
              <a:rPr lang="en-US" altLang="en-US" sz="1400" kern="0" smtClean="0"/>
              <a:t>That the foregoing information was provided and that slides 1 through 4 (and this slide 0, if applicable) were shown; </a:t>
            </a:r>
          </a:p>
          <a:p>
            <a:pPr lvl="2">
              <a:lnSpc>
                <a:spcPct val="80000"/>
              </a:lnSpc>
              <a:defRPr/>
            </a:pPr>
            <a:r>
              <a:rPr lang="en-US" altLang="en-US" sz="1400" kern="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defRPr/>
            </a:pPr>
            <a:r>
              <a:rPr lang="en-US" altLang="en-US" sz="1400" kern="0" smtClean="0"/>
              <a:t>Any responses that were given, specifically the patent claim(s)/patent application claim(s) and/or the holder of the patent claim(s)/patent application claim(s) that were identified (if any) and by whom.</a:t>
            </a:r>
          </a:p>
          <a:p>
            <a:pPr lvl="2">
              <a:lnSpc>
                <a:spcPct val="80000"/>
              </a:lnSpc>
              <a:defRPr/>
            </a:pPr>
            <a:endParaRPr lang="en-US" altLang="en-US" sz="700" kern="0" smtClean="0"/>
          </a:p>
          <a:p>
            <a:pPr lvl="1">
              <a:lnSpc>
                <a:spcPct val="80000"/>
              </a:lnSpc>
              <a:spcBef>
                <a:spcPct val="5000"/>
              </a:spcBef>
              <a:defRPr/>
            </a:pPr>
            <a:r>
              <a:rPr lang="en-US" altLang="en-US" sz="1400" kern="0" smtClean="0"/>
              <a:t>The WG Chair shall ensure that a request is made to any identified holders of potential essential patent claim(s) to complete and submit a Letter of Assurance.</a:t>
            </a:r>
          </a:p>
          <a:p>
            <a:pPr lvl="1">
              <a:lnSpc>
                <a:spcPct val="80000"/>
              </a:lnSpc>
              <a:spcBef>
                <a:spcPct val="5000"/>
              </a:spcBef>
              <a:defRPr/>
            </a:pPr>
            <a:r>
              <a:rPr lang="en-US" altLang="en-US" sz="1400" kern="0" smtClean="0"/>
              <a:t>It is recommended that the WG chair review the guidance in </a:t>
            </a:r>
            <a:r>
              <a:rPr lang="en-US" altLang="en-US" sz="1400" i="1" kern="0" smtClean="0"/>
              <a:t>IEEE-SA Standards Board Operations Manual</a:t>
            </a:r>
            <a:r>
              <a:rPr lang="en-US" altLang="en-US" sz="1400" kern="0" smtClean="0"/>
              <a:t> 6.3.5 and in FAQs 12 and 12a on inclusion of potential Essential Patent Claims by incorporation or by reference.</a:t>
            </a:r>
            <a:r>
              <a:rPr lang="en-US" altLang="en-US" sz="1400" kern="0" smtClean="0">
                <a:solidFill>
                  <a:srgbClr val="FF3300"/>
                </a:solidFill>
              </a:rPr>
              <a:t> </a:t>
            </a:r>
          </a:p>
          <a:p>
            <a:pPr lvl="1">
              <a:lnSpc>
                <a:spcPct val="80000"/>
              </a:lnSpc>
              <a:spcBef>
                <a:spcPct val="5000"/>
              </a:spcBef>
              <a:buFontTx/>
              <a:buNone/>
              <a:defRPr/>
            </a:pPr>
            <a:endParaRPr lang="en-US" altLang="en-US" sz="1200" kern="0" smtClean="0"/>
          </a:p>
          <a:p>
            <a:pPr lvl="1">
              <a:lnSpc>
                <a:spcPct val="80000"/>
              </a:lnSpc>
              <a:spcBef>
                <a:spcPct val="5000"/>
              </a:spcBef>
              <a:buFontTx/>
              <a:buNone/>
              <a:defRPr/>
            </a:pPr>
            <a:r>
              <a:rPr lang="en-US" altLang="en-US" sz="1200" kern="0" smtClean="0"/>
              <a:t>	Note: </a:t>
            </a:r>
            <a:r>
              <a:rPr lang="en-US" altLang="en-US" sz="1200" b="1" kern="0" smtClean="0"/>
              <a:t>WG</a:t>
            </a:r>
            <a:r>
              <a:rPr lang="en-US" altLang="en-US" sz="1200" kern="0" smtClean="0"/>
              <a:t> includes Working Groups, Task Groups, and other standards-developing committees with a PAR approved by the IEEE-SA Standards Board.</a:t>
            </a:r>
            <a:endParaRPr lang="en-US" altLang="en-US" sz="1200" kern="0" dirty="0" smtClean="0"/>
          </a:p>
        </p:txBody>
      </p:sp>
      <p:sp>
        <p:nvSpPr>
          <p:cNvPr id="22535" name="Text Box 5"/>
          <p:cNvSpPr txBox="1">
            <a:spLocks noChangeArrowheads="1"/>
          </p:cNvSpPr>
          <p:nvPr/>
        </p:nvSpPr>
        <p:spPr bwMode="auto">
          <a:xfrm>
            <a:off x="752475" y="6172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a:t>(Optional to be shown)</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p>
            <a:pPr>
              <a:defRPr/>
            </a:pPr>
            <a:r>
              <a:rPr lang="en-US" smtClean="0"/>
              <a:t>January 2018</a:t>
            </a:r>
            <a:endParaRPr lang="en-US"/>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355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5F126C8-A189-474A-8FA8-D422780F06B7}" type="slidenum">
              <a:rPr lang="en-US" altLang="en-US" sz="1200" b="0" smtClean="0"/>
              <a:pPr>
                <a:spcBef>
                  <a:spcPct val="0"/>
                </a:spcBef>
                <a:buFontTx/>
                <a:buNone/>
              </a:pPr>
              <a:t>14</a:t>
            </a:fld>
            <a:endParaRPr lang="en-US" altLang="en-US" sz="1200" b="0" smtClean="0"/>
          </a:p>
        </p:txBody>
      </p:sp>
      <p:sp>
        <p:nvSpPr>
          <p:cNvPr id="5" name="Rectangle 2"/>
          <p:cNvSpPr txBox="1">
            <a:spLocks noChangeArrowheads="1"/>
          </p:cNvSpPr>
          <p:nvPr/>
        </p:nvSpPr>
        <p:spPr>
          <a:xfrm>
            <a:off x="685800" y="685800"/>
            <a:ext cx="7772400" cy="3810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defRPr/>
            </a:pPr>
            <a:r>
              <a:rPr lang="en-US" altLang="en-US" sz="2800" u="sng" kern="0" smtClean="0"/>
              <a:t>Participants, Patents, and Duty to Inform</a:t>
            </a:r>
            <a:endParaRPr lang="en-US" altLang="en-US" sz="2800" u="sng" kern="0" dirty="0" smtClean="0"/>
          </a:p>
        </p:txBody>
      </p:sp>
      <p:sp>
        <p:nvSpPr>
          <p:cNvPr id="23558"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pPr>
            <a:endParaRPr lang="en-US" altLang="en-US" sz="400" u="sng">
              <a:solidFill>
                <a:srgbClr val="FF0000"/>
              </a:solidFill>
            </a:endParaRPr>
          </a:p>
          <a:p>
            <a:pPr>
              <a:buFontTx/>
              <a:buNone/>
            </a:pPr>
            <a:r>
              <a:rPr lang="en-US" altLang="en-US" sz="1200" b="0"/>
              <a:t>	</a:t>
            </a:r>
            <a:r>
              <a:rPr lang="en-US" altLang="en-US" sz="1600" b="0"/>
              <a:t>All participants in this meeting have certain obligations under the IEEE-SA Patent Policy.  Participants: </a:t>
            </a:r>
          </a:p>
          <a:p>
            <a:pPr lvl="1"/>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buFontTx/>
              <a:buNone/>
            </a:pPr>
            <a:r>
              <a:rPr lang="en-GB" altLang="en-US" sz="1600"/>
              <a:t>		Quoted text excerpted from IEEE-SA Standards Board Bylaws subclause 6.2</a:t>
            </a:r>
            <a:endParaRPr lang="en-US" altLang="en-US" sz="1600"/>
          </a:p>
          <a:p>
            <a:r>
              <a:rPr lang="en-US" altLang="en-US" sz="1600" b="0"/>
              <a:t>Early identification of holders of potential Essential Patent Claims is strongly encouraged</a:t>
            </a:r>
          </a:p>
          <a:p>
            <a:r>
              <a:rPr lang="en-US" altLang="en-US" sz="1600" b="0"/>
              <a:t>No duty to perform a patent search</a:t>
            </a:r>
            <a:endParaRPr lang="en-GB" altLang="en-US" sz="1600" b="0"/>
          </a:p>
        </p:txBody>
      </p:sp>
      <p:sp>
        <p:nvSpPr>
          <p:cNvPr id="23559" name="Text Box 5"/>
          <p:cNvSpPr txBox="1">
            <a:spLocks noChangeArrowheads="1"/>
          </p:cNvSpPr>
          <p:nvPr/>
        </p:nvSpPr>
        <p:spPr bwMode="auto">
          <a:xfrm>
            <a:off x="752475" y="6172200"/>
            <a:ext cx="8032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a:t>slide_#1</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p>
            <a:pPr>
              <a:defRPr/>
            </a:pPr>
            <a:r>
              <a:rPr lang="en-US" smtClean="0"/>
              <a:t>January 2018</a:t>
            </a:r>
            <a:endParaRPr lang="en-US"/>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458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C253D90-DD25-430D-9C04-0ACA02473D6C}" type="slidenum">
              <a:rPr lang="en-US" altLang="en-US" sz="1200" b="0" smtClean="0"/>
              <a:pPr>
                <a:spcBef>
                  <a:spcPct val="0"/>
                </a:spcBef>
                <a:buFontTx/>
                <a:buNone/>
              </a:pPr>
              <a:t>15</a:t>
            </a:fld>
            <a:endParaRPr lang="en-US" altLang="en-US" sz="1200" b="0" smtClean="0"/>
          </a:p>
        </p:txBody>
      </p:sp>
      <p:sp>
        <p:nvSpPr>
          <p:cNvPr id="5" name="Rectangle 2"/>
          <p:cNvSpPr txBox="1">
            <a:spLocks noChangeArrowheads="1"/>
          </p:cNvSpPr>
          <p:nvPr/>
        </p:nvSpPr>
        <p:spPr>
          <a:xfrm>
            <a:off x="685800" y="6858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defRPr/>
            </a:pPr>
            <a:r>
              <a:rPr lang="en-GB" altLang="en-US" u="sng" kern="0" smtClean="0"/>
              <a:t>Patent Related Links</a:t>
            </a:r>
            <a:endParaRPr lang="en-US" altLang="en-US" u="sng" kern="0" dirty="0" smtClean="0"/>
          </a:p>
        </p:txBody>
      </p:sp>
      <p:sp>
        <p:nvSpPr>
          <p:cNvPr id="6" name="Rectangle 3"/>
          <p:cNvSpPr txBox="1">
            <a:spLocks noChangeArrowheads="1"/>
          </p:cNvSpPr>
          <p:nvPr/>
        </p:nvSpPr>
        <p:spPr bwMode="auto">
          <a:xfrm>
            <a:off x="0" y="1676400"/>
            <a:ext cx="89916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nSpc>
                <a:spcPct val="90000"/>
              </a:lnSpc>
              <a:buFontTx/>
              <a:buNone/>
              <a:defRPr/>
            </a:pPr>
            <a:r>
              <a:rPr lang="en-US" altLang="en-US" sz="1800" kern="0" smtClean="0">
                <a:cs typeface="Times New Roman" panose="02020603050405020304" pitchFamily="18" charset="0"/>
              </a:rPr>
              <a:t>	</a:t>
            </a:r>
            <a:r>
              <a:rPr lang="en-US" altLang="en-US" kern="0" smtClean="0">
                <a:cs typeface="Times New Roman" panose="02020603050405020304" pitchFamily="18" charset="0"/>
              </a:rPr>
              <a:t>All participants should be familiar with their obligations under the IEEE-SA Policies &amp; Procedures for standards development.</a:t>
            </a:r>
          </a:p>
          <a:p>
            <a:pPr lvl="1">
              <a:lnSpc>
                <a:spcPct val="90000"/>
              </a:lnSpc>
              <a:buFontTx/>
              <a:buNone/>
              <a:defRPr/>
            </a:pPr>
            <a:r>
              <a:rPr lang="en-US" altLang="en-US" kern="0" smtClean="0">
                <a:cs typeface="Times New Roman" panose="02020603050405020304" pitchFamily="18" charset="0"/>
              </a:rPr>
              <a:t>	Patent Policy is stated in these sources:</a:t>
            </a:r>
          </a:p>
          <a:p>
            <a:pPr lvl="1">
              <a:lnSpc>
                <a:spcPct val="90000"/>
              </a:lnSpc>
              <a:buFontTx/>
              <a:buNone/>
              <a:defRPr/>
            </a:pPr>
            <a:r>
              <a:rPr lang="en-GB" altLang="en-US" kern="0" smtClean="0"/>
              <a:t>		IEEE-SA Standards Boards Bylaws</a:t>
            </a:r>
          </a:p>
          <a:p>
            <a:pPr lvl="1">
              <a:lnSpc>
                <a:spcPct val="90000"/>
              </a:lnSpc>
              <a:buFontTx/>
              <a:buNone/>
              <a:defRPr/>
            </a:pPr>
            <a:r>
              <a:rPr lang="en-US" altLang="en-US" sz="1900" kern="0" smtClean="0"/>
              <a:t>		</a:t>
            </a:r>
            <a:r>
              <a:rPr lang="en-US" altLang="en-US" sz="1900" i="1" kern="0" smtClean="0"/>
              <a:t>http://standards.ieee.org/guides/bylaws/sect6-7.html#6</a:t>
            </a:r>
          </a:p>
          <a:p>
            <a:pPr lvl="1">
              <a:lnSpc>
                <a:spcPct val="90000"/>
              </a:lnSpc>
              <a:buFontTx/>
              <a:buNone/>
              <a:defRPr/>
            </a:pPr>
            <a:r>
              <a:rPr lang="en-GB" altLang="en-US" kern="0" smtClean="0"/>
              <a:t>		IEEE-SA Standards Board Operations Manual</a:t>
            </a:r>
          </a:p>
          <a:p>
            <a:pPr lvl="1">
              <a:lnSpc>
                <a:spcPct val="90000"/>
              </a:lnSpc>
              <a:buFontTx/>
              <a:buNone/>
              <a:defRPr/>
            </a:pPr>
            <a:r>
              <a:rPr lang="en-US" altLang="en-US" kern="0" smtClean="0"/>
              <a:t>		</a:t>
            </a:r>
            <a:r>
              <a:rPr lang="en-US" altLang="en-US" sz="1900" i="1" kern="0" smtClean="0"/>
              <a:t>http://standards.ieee.org/guides/opman/sect6.html#6.3</a:t>
            </a:r>
            <a:endParaRPr lang="en-US" altLang="en-US" kern="0" smtClean="0"/>
          </a:p>
          <a:p>
            <a:pPr lvl="1">
              <a:lnSpc>
                <a:spcPct val="90000"/>
              </a:lnSpc>
              <a:buFontTx/>
              <a:buNone/>
              <a:defRPr/>
            </a:pPr>
            <a:r>
              <a:rPr lang="en-US" altLang="en-US" kern="0" smtClean="0">
                <a:cs typeface="Times New Roman" panose="02020603050405020304" pitchFamily="18" charset="0"/>
              </a:rPr>
              <a:t>	Material about the patent policy is available at</a:t>
            </a:r>
            <a:r>
              <a:rPr lang="en-US" altLang="en-US" kern="0" smtClean="0"/>
              <a:t> </a:t>
            </a:r>
          </a:p>
          <a:p>
            <a:pPr lvl="1">
              <a:lnSpc>
                <a:spcPct val="90000"/>
              </a:lnSpc>
              <a:buFontTx/>
              <a:buNone/>
              <a:defRPr/>
            </a:pPr>
            <a:r>
              <a:rPr lang="en-US" altLang="en-US" kern="0" smtClean="0"/>
              <a:t>		</a:t>
            </a:r>
            <a:r>
              <a:rPr lang="en-US" altLang="en-US" sz="1900" i="1" kern="0" smtClean="0"/>
              <a:t>http://standards.ieee.org/board/pat/pat-material.html</a:t>
            </a:r>
          </a:p>
        </p:txBody>
      </p:sp>
      <p:sp>
        <p:nvSpPr>
          <p:cNvPr id="24583"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solidFill>
                  <a:srgbClr val="000099"/>
                </a:solidFill>
                <a:latin typeface="Arial" panose="020B0604020202020204" pitchFamily="34" charset="0"/>
              </a:rPr>
              <a:t>If you have questions, contact the IEEE-SA Standards Board Patent Committee Administrator at patcom@ieee.org or visit http://standards.ieee.org/board/pat/index.html</a:t>
            </a:r>
          </a:p>
          <a:p>
            <a:pPr algn="ctr">
              <a:lnSpc>
                <a:spcPct val="80000"/>
              </a:lnSpc>
              <a:buClr>
                <a:srgbClr val="CC3300"/>
              </a:buClr>
              <a:buSzPct val="50000"/>
              <a:buFont typeface="Monotype Sorts"/>
              <a:buNone/>
            </a:pP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a:buNone/>
            </a:pPr>
            <a:r>
              <a:rPr lang="en-US" altLang="en-US" sz="1200">
                <a:solidFill>
                  <a:srgbClr val="000099"/>
                </a:solidFill>
                <a:latin typeface="Arial" panose="020B0604020202020204" pitchFamily="34" charset="0"/>
              </a:rPr>
              <a:t>This slide set is available at http://standards.ieee.org/board/pat/pat-slideset.ppt </a:t>
            </a:r>
          </a:p>
        </p:txBody>
      </p:sp>
      <p:sp>
        <p:nvSpPr>
          <p:cNvPr id="24584" name="Text Box 5"/>
          <p:cNvSpPr txBox="1">
            <a:spLocks noChangeArrowheads="1"/>
          </p:cNvSpPr>
          <p:nvPr/>
        </p:nvSpPr>
        <p:spPr bwMode="auto">
          <a:xfrm>
            <a:off x="752475" y="6172200"/>
            <a:ext cx="8032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a:t>slide_#2</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p>
            <a:pPr>
              <a:defRPr/>
            </a:pPr>
            <a:r>
              <a:rPr lang="en-US" smtClean="0"/>
              <a:t>January 2018</a:t>
            </a:r>
            <a:endParaRPr lang="en-US"/>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560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590425C-38C2-4733-BCBA-FD906FA63504}" type="slidenum">
              <a:rPr lang="en-US" altLang="en-US" sz="1200" b="0" smtClean="0"/>
              <a:pPr>
                <a:spcBef>
                  <a:spcPct val="0"/>
                </a:spcBef>
                <a:buFontTx/>
                <a:buNone/>
              </a:pPr>
              <a:t>16</a:t>
            </a:fld>
            <a:endParaRPr lang="en-US" altLang="en-US" sz="1200" b="0" smtClean="0"/>
          </a:p>
        </p:txBody>
      </p:sp>
      <p:sp>
        <p:nvSpPr>
          <p:cNvPr id="5" name="Rectangle 2"/>
          <p:cNvSpPr txBox="1">
            <a:spLocks noChangeArrowheads="1"/>
          </p:cNvSpPr>
          <p:nvPr/>
        </p:nvSpPr>
        <p:spPr>
          <a:xfrm>
            <a:off x="685800" y="6858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defRPr/>
            </a:pPr>
            <a:r>
              <a:rPr lang="en-US" altLang="en-US" kern="0" smtClean="0"/>
              <a:t>Call for Potentially Essential Patents</a:t>
            </a:r>
            <a:endParaRPr lang="en-US" altLang="en-US" kern="0" dirty="0" smtClean="0"/>
          </a:p>
        </p:txBody>
      </p:sp>
      <p:sp>
        <p:nvSpPr>
          <p:cNvPr id="6" name="Rectangle 3"/>
          <p:cNvSpPr txBox="1">
            <a:spLocks noChangeArrowheads="1"/>
          </p:cNvSpPr>
          <p:nvPr/>
        </p:nvSpPr>
        <p:spPr bwMode="auto">
          <a:xfrm>
            <a:off x="7620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sz="2000" kern="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defRPr/>
            </a:pPr>
            <a:r>
              <a:rPr lang="en-US" altLang="en-US" sz="1600" kern="0" smtClean="0"/>
              <a:t>Either speak up now or</a:t>
            </a:r>
          </a:p>
          <a:p>
            <a:pPr lvl="1">
              <a:defRPr/>
            </a:pPr>
            <a:r>
              <a:rPr lang="en-US" altLang="en-US" sz="1600" kern="0" smtClean="0"/>
              <a:t>Provide the chair of this group with the identity of the holder(s) of any and all such claims as soon as possible or</a:t>
            </a:r>
          </a:p>
          <a:p>
            <a:pPr lvl="1">
              <a:defRPr/>
            </a:pPr>
            <a:r>
              <a:rPr lang="en-US" altLang="en-US" sz="1600" kern="0" smtClean="0"/>
              <a:t>Cause an LOA to be submitted</a:t>
            </a:r>
          </a:p>
        </p:txBody>
      </p:sp>
      <p:sp>
        <p:nvSpPr>
          <p:cNvPr id="25607" name="Text Box 5"/>
          <p:cNvSpPr txBox="1">
            <a:spLocks noChangeArrowheads="1"/>
          </p:cNvSpPr>
          <p:nvPr/>
        </p:nvSpPr>
        <p:spPr bwMode="auto">
          <a:xfrm>
            <a:off x="752475" y="6172200"/>
            <a:ext cx="8032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a:t>slide_#3</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p>
            <a:pPr>
              <a:defRPr/>
            </a:pPr>
            <a:r>
              <a:rPr lang="en-US" smtClean="0"/>
              <a:t>January 2018</a:t>
            </a:r>
            <a:endParaRPr lang="en-US"/>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662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D601F3A-BE8E-45A9-8FB8-BA0C7124852D}" type="slidenum">
              <a:rPr lang="en-US" altLang="en-US" sz="1200" b="0" smtClean="0"/>
              <a:pPr>
                <a:spcBef>
                  <a:spcPct val="0"/>
                </a:spcBef>
                <a:buFontTx/>
                <a:buNone/>
              </a:pPr>
              <a:t>17</a:t>
            </a:fld>
            <a:endParaRPr lang="en-US" altLang="en-US" sz="1200" b="0" smtClean="0"/>
          </a:p>
        </p:txBody>
      </p:sp>
      <p:sp>
        <p:nvSpPr>
          <p:cNvPr id="5" name="Rectangle 2"/>
          <p:cNvSpPr txBox="1">
            <a:spLocks noChangeArrowheads="1"/>
          </p:cNvSpPr>
          <p:nvPr/>
        </p:nvSpPr>
        <p:spPr>
          <a:xfrm>
            <a:off x="685800" y="685800"/>
            <a:ext cx="7772400" cy="6096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defRPr/>
            </a:pPr>
            <a:r>
              <a:rPr lang="en-US" altLang="en-US" sz="2800" u="sng" kern="0" smtClean="0"/>
              <a:t>Other Guidelines for IEEE WG Meetings</a:t>
            </a:r>
            <a:endParaRPr lang="en-US" altLang="en-US" sz="2800" u="sng" kern="0" dirty="0" smtClean="0"/>
          </a:p>
        </p:txBody>
      </p:sp>
      <p:sp>
        <p:nvSpPr>
          <p:cNvPr id="26630"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pPr>
            <a:endParaRPr lang="en-US" altLang="en-US" sz="500" u="sng">
              <a:solidFill>
                <a:srgbClr val="FF0000"/>
              </a:solidFill>
            </a:endParaRPr>
          </a:p>
          <a:p>
            <a:pPr>
              <a:lnSpc>
                <a:spcPct val="80000"/>
              </a:lnSpc>
              <a:spcAft>
                <a:spcPct val="40000"/>
              </a:spcAft>
            </a:pPr>
            <a:r>
              <a:rPr lang="en-US" altLang="en-US" sz="2000" b="0"/>
              <a:t>All IEEE-SA standards meetings shall be conducted in compliance with all applicable laws, including antitrust and competition laws. </a:t>
            </a:r>
          </a:p>
          <a:p>
            <a:pPr lvl="1">
              <a:lnSpc>
                <a:spcPct val="80000"/>
              </a:lnSpc>
              <a:spcAft>
                <a:spcPct val="40000"/>
              </a:spcAft>
            </a:pPr>
            <a:r>
              <a:rPr lang="en-US" altLang="en-US" sz="1800" b="1"/>
              <a:t>Don</a:t>
            </a:r>
            <a:r>
              <a:rPr lang="ja-JP" altLang="en-US" sz="1800" b="1">
                <a:latin typeface="Arial" panose="020B0604020202020204" pitchFamily="34" charset="0"/>
              </a:rPr>
              <a:t>’</a:t>
            </a:r>
            <a:r>
              <a:rPr lang="en-US" altLang="ja-JP" sz="1800" b="1"/>
              <a:t>t discuss the interpretation, validity, or essentiality of patents/patent claims. </a:t>
            </a:r>
          </a:p>
          <a:p>
            <a:pPr lvl="1">
              <a:lnSpc>
                <a:spcPct val="80000"/>
              </a:lnSpc>
              <a:spcAft>
                <a:spcPct val="40000"/>
              </a:spcAft>
            </a:pPr>
            <a:r>
              <a:rPr lang="en-US" altLang="en-US" sz="1800" b="1"/>
              <a:t>Don</a:t>
            </a:r>
            <a:r>
              <a:rPr lang="ja-JP" altLang="en-US" sz="1800" b="1">
                <a:latin typeface="Arial" panose="020B0604020202020204" pitchFamily="34" charset="0"/>
              </a:rPr>
              <a:t>’</a:t>
            </a:r>
            <a:r>
              <a:rPr lang="en-US" altLang="ja-JP" sz="1800" b="1"/>
              <a:t>t discuss specific license rates, terms, or conditions.</a:t>
            </a:r>
          </a:p>
          <a:p>
            <a:pPr lvl="2">
              <a:lnSpc>
                <a:spcPct val="80000"/>
              </a:lnSpc>
              <a:spcAft>
                <a:spcPct val="40000"/>
              </a:spcAft>
            </a:pPr>
            <a:r>
              <a:rPr lang="en-US" altLang="en-US" sz="1600"/>
              <a:t>Relative costs, including licensing costs of essential patent claims, of different technical approaches may be discussed in standards development meetings. </a:t>
            </a:r>
          </a:p>
          <a:p>
            <a:pPr lvl="3">
              <a:lnSpc>
                <a:spcPct val="80000"/>
              </a:lnSpc>
              <a:spcAft>
                <a:spcPct val="40000"/>
              </a:spcAft>
            </a:pPr>
            <a:r>
              <a:rPr lang="en-GB" altLang="en-US"/>
              <a:t>Technical considerations remain primary focus</a:t>
            </a:r>
            <a:endParaRPr lang="en-US" altLang="en-US"/>
          </a:p>
          <a:p>
            <a:pPr lvl="1">
              <a:lnSpc>
                <a:spcPct val="80000"/>
              </a:lnSpc>
              <a:spcAft>
                <a:spcPct val="40000"/>
              </a:spcAft>
            </a:pPr>
            <a:r>
              <a:rPr lang="en-US" altLang="en-US" sz="1800" b="1"/>
              <a:t>Don</a:t>
            </a:r>
            <a:r>
              <a:rPr lang="ja-JP" altLang="en-US" sz="1800" b="1">
                <a:latin typeface="Arial" panose="020B0604020202020204" pitchFamily="34" charset="0"/>
              </a:rPr>
              <a:t>’</a:t>
            </a:r>
            <a:r>
              <a:rPr lang="en-US" altLang="ja-JP" sz="1800" b="1"/>
              <a:t>t discuss or engage in the fixing of product prices, allocation of customers, or division of sales markets.</a:t>
            </a:r>
          </a:p>
          <a:p>
            <a:pPr lvl="1">
              <a:lnSpc>
                <a:spcPct val="80000"/>
              </a:lnSpc>
              <a:spcAft>
                <a:spcPct val="40000"/>
              </a:spcAft>
            </a:pPr>
            <a:r>
              <a:rPr lang="en-US" altLang="en-US" sz="1800" b="1"/>
              <a:t>Don</a:t>
            </a:r>
            <a:r>
              <a:rPr lang="ja-JP" altLang="en-US" sz="1800" b="1">
                <a:latin typeface="Arial" panose="020B0604020202020204" pitchFamily="34" charset="0"/>
              </a:rPr>
              <a:t>’</a:t>
            </a:r>
            <a:r>
              <a:rPr lang="en-US" altLang="ja-JP" sz="1800" b="1"/>
              <a:t>t discuss the status or substance of ongoing or threatened litigation.</a:t>
            </a:r>
          </a:p>
          <a:p>
            <a:pPr lvl="1">
              <a:lnSpc>
                <a:spcPct val="80000"/>
              </a:lnSpc>
              <a:spcAft>
                <a:spcPct val="40000"/>
              </a:spcAft>
            </a:pPr>
            <a:r>
              <a:rPr lang="en-US" altLang="en-US" sz="1800" b="1"/>
              <a:t>Don</a:t>
            </a:r>
            <a:r>
              <a:rPr lang="ja-JP" altLang="en-US" sz="1800" b="1">
                <a:latin typeface="Arial" panose="020B0604020202020204" pitchFamily="34" charset="0"/>
              </a:rPr>
              <a:t>’</a:t>
            </a:r>
            <a:r>
              <a:rPr lang="en-US" altLang="ja-JP" sz="1800" b="1"/>
              <a:t>t be silent if inappropriate topics are discussed </a:t>
            </a:r>
            <a:r>
              <a:rPr lang="en-US" altLang="ja-JP" sz="1800" b="1">
                <a:latin typeface="Arial" panose="020B0604020202020204" pitchFamily="34" charset="0"/>
              </a:rPr>
              <a:t>…</a:t>
            </a:r>
            <a:r>
              <a:rPr lang="en-US" altLang="ja-JP" sz="1800" b="1"/>
              <a:t> do formally object.</a:t>
            </a:r>
          </a:p>
          <a:p>
            <a:pPr algn="ctr">
              <a:lnSpc>
                <a:spcPct val="80000"/>
              </a:lnSpc>
              <a:buFontTx/>
              <a:buNone/>
            </a:pPr>
            <a:r>
              <a:rPr lang="en-US" altLang="en-US" sz="1200" b="0"/>
              <a:t>---------------------------------------------------------------   </a:t>
            </a:r>
            <a:endParaRPr lang="en-US" altLang="en-US" sz="1400" b="0"/>
          </a:p>
          <a:p>
            <a:pPr algn="ctr">
              <a:lnSpc>
                <a:spcPct val="80000"/>
              </a:lnSpc>
              <a:buFontTx/>
              <a:buNone/>
            </a:pPr>
            <a:r>
              <a:rPr lang="en-US" altLang="en-US" sz="1400" b="0"/>
              <a:t>See </a:t>
            </a:r>
            <a:r>
              <a:rPr lang="en-US" altLang="en-US" sz="1400" b="0" i="1"/>
              <a:t>IEEE-SA Standards Board Operations Manual</a:t>
            </a:r>
            <a:r>
              <a:rPr lang="en-US" altLang="en-US" sz="1400" b="0"/>
              <a:t>, clause 5.3.10 and </a:t>
            </a:r>
            <a:r>
              <a:rPr lang="en-GB" altLang="en-US" sz="1400" b="0"/>
              <a:t>“Promoting Competition and Innovation: What You Need to Know about the IEEE Standards Association's Antitrust and Competition Policy”</a:t>
            </a:r>
            <a:r>
              <a:rPr lang="en-US" altLang="ja-JP" sz="1400" b="0"/>
              <a:t> for more details.</a:t>
            </a:r>
            <a:endParaRPr lang="en-US" altLang="en-US" sz="1400" b="0"/>
          </a:p>
        </p:txBody>
      </p:sp>
      <p:sp>
        <p:nvSpPr>
          <p:cNvPr id="26631" name="Text Box 5"/>
          <p:cNvSpPr txBox="1">
            <a:spLocks noChangeArrowheads="1"/>
          </p:cNvSpPr>
          <p:nvPr/>
        </p:nvSpPr>
        <p:spPr bwMode="auto">
          <a:xfrm>
            <a:off x="752475" y="6172200"/>
            <a:ext cx="8032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a:t>slide_#4</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685800" y="1600200"/>
            <a:ext cx="7772400" cy="4875213"/>
          </a:xfrm>
        </p:spPr>
        <p:txBody>
          <a:bodyPr/>
          <a:lstStyle/>
          <a:p>
            <a:pPr marL="0" indent="0" defTabSz="457200" eaLnBrk="1" hangingPunct="1">
              <a:spcBef>
                <a:spcPts val="600"/>
              </a:spcBef>
              <a:buSzPct val="100000"/>
              <a:buFontTx/>
              <a:buNone/>
              <a:defRPr/>
            </a:pPr>
            <a:r>
              <a:rPr lang="en-US" altLang="en-US" sz="1600" kern="1200" dirty="0" smtClean="0">
                <a:ea typeface="MS Gothic" panose="020B0609070205080204" pitchFamily="49" charset="-128"/>
                <a:cs typeface="+mn-cs"/>
              </a:rPr>
              <a:t>Participation </a:t>
            </a:r>
            <a:r>
              <a:rPr lang="en-US" altLang="en-US" sz="1600" kern="1200" dirty="0">
                <a:ea typeface="MS Gothic" panose="020B0609070205080204" pitchFamily="49" charset="-128"/>
                <a:cs typeface="+mn-cs"/>
              </a:rPr>
              <a:t>in any IEEE 802 meeting (Sponsor, Sponsor Subgroup, Working Group, Working Group Subgroup, etc.) </a:t>
            </a:r>
            <a:r>
              <a:rPr lang="en-GB" altLang="en-US" sz="1600" kern="1200" dirty="0" smtClean="0">
                <a:ea typeface="MS Gothic" panose="020B0609070205080204" pitchFamily="49" charset="-128"/>
                <a:cs typeface="+mn-cs"/>
              </a:rPr>
              <a:t>is </a:t>
            </a:r>
            <a:r>
              <a:rPr lang="en-GB" altLang="en-US" sz="1600" kern="1200" dirty="0">
                <a:ea typeface="MS Gothic" panose="020B0609070205080204" pitchFamily="49" charset="-128"/>
                <a:cs typeface="+mn-cs"/>
              </a:rPr>
              <a:t>on an individual basis</a:t>
            </a:r>
          </a:p>
          <a:p>
            <a:pPr marL="0" indent="0" defTabSz="457200" eaLnBrk="1" hangingPunct="1">
              <a:spcBef>
                <a:spcPts val="600"/>
              </a:spcBef>
              <a:buSzPct val="100000"/>
              <a:buFontTx/>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FontTx/>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FontTx/>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FontTx/>
              <a:buNone/>
              <a:defRPr/>
            </a:pPr>
            <a:r>
              <a:rPr lang="en-GB" altLang="en-US" sz="1200" b="0" kern="1200" dirty="0" smtClean="0">
                <a:ea typeface="MS Gothic" panose="020B0609070205080204" pitchFamily="49" charset="-128"/>
                <a:cs typeface="+mn-cs"/>
              </a:rPr>
              <a:t>(Latest revision of IEEE 802 LMSC Working Group Policies and Procedures: </a:t>
            </a:r>
            <a:r>
              <a:rPr lang="en-GB" altLang="en-US" sz="1200" b="0" kern="1200" dirty="0" smtClean="0">
                <a:ea typeface="MS Gothic" panose="020B0609070205080204" pitchFamily="49" charset="-128"/>
                <a:cs typeface="+mn-cs"/>
                <a:hlinkClick r:id="rId4"/>
              </a:rPr>
              <a:t>http://www.ieee802.org/devdocs.shtml</a:t>
            </a:r>
            <a:r>
              <a:rPr lang="en-GB" altLang="en-US" sz="1200" b="0" kern="1200" dirty="0" smtClean="0">
                <a:ea typeface="MS Gothic" panose="020B0609070205080204" pitchFamily="49" charset="-128"/>
                <a:cs typeface="+mn-cs"/>
              </a:rPr>
              <a:t>)</a:t>
            </a:r>
          </a:p>
          <a:p>
            <a:pPr marL="0" indent="0" defTabSz="457200" eaLnBrk="1" hangingPunct="1">
              <a:spcBef>
                <a:spcPts val="600"/>
              </a:spcBef>
              <a:buSzPct val="100000"/>
              <a:buFontTx/>
              <a:buNone/>
              <a:defRPr/>
            </a:pPr>
            <a:endParaRPr lang="en-GB" altLang="en-US" sz="1600" kern="1200" dirty="0">
              <a:ea typeface="MS Gothic" panose="020B0609070205080204" pitchFamily="49" charset="-128"/>
              <a:cs typeface="+mn-cs"/>
            </a:endParaRPr>
          </a:p>
          <a:p>
            <a:pPr>
              <a:defRPr/>
            </a:pPr>
            <a:endParaRPr lang="en-US" dirty="0"/>
          </a:p>
        </p:txBody>
      </p:sp>
      <p:sp>
        <p:nvSpPr>
          <p:cNvPr id="2" name="Date Placeholder 1"/>
          <p:cNvSpPr>
            <a:spLocks noGrp="1"/>
          </p:cNvSpPr>
          <p:nvPr>
            <p:ph type="dt" sz="quarter"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765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412B227-2146-4F8F-B087-2992DD2D4ECD}" type="slidenum">
              <a:rPr lang="en-US" altLang="en-US" sz="1200" b="0" smtClean="0"/>
              <a:pPr>
                <a:spcBef>
                  <a:spcPct val="0"/>
                </a:spcBef>
                <a:buFontTx/>
                <a:buNone/>
              </a:pPr>
              <a:t>18</a:t>
            </a:fld>
            <a:endParaRPr lang="en-US" altLang="en-US" sz="1200" b="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IEEE-SA policy documents</a:t>
            </a:r>
          </a:p>
        </p:txBody>
      </p:sp>
      <p:sp>
        <p:nvSpPr>
          <p:cNvPr id="28675" name="Content Placeholder 2"/>
          <p:cNvSpPr>
            <a:spLocks noGrp="1"/>
          </p:cNvSpPr>
          <p:nvPr>
            <p:ph idx="1"/>
          </p:nvPr>
        </p:nvSpPr>
        <p:spPr/>
        <p:txBody>
          <a:bodyPr/>
          <a:lstStyle/>
          <a:p>
            <a:r>
              <a:rPr lang="en-US" altLang="en-US" sz="1800" smtClean="0"/>
              <a:t>IEEE Code of Ethics</a:t>
            </a:r>
          </a:p>
          <a:p>
            <a:pPr lvl="1"/>
            <a:r>
              <a:rPr lang="en-US" altLang="en-US" sz="1600" smtClean="0">
                <a:hlinkClick r:id="rId2"/>
              </a:rPr>
              <a:t>http://www.ieee.org/about/corporate/governance/p7-8.html</a:t>
            </a:r>
            <a:r>
              <a:rPr lang="en-US" altLang="en-US" sz="1600" smtClean="0"/>
              <a:t> </a:t>
            </a:r>
          </a:p>
          <a:p>
            <a:r>
              <a:rPr lang="en-US" altLang="en-US" sz="1800" smtClean="0"/>
              <a:t>IEEE Standards Association (IEEE-SA) Affiliation FAQ</a:t>
            </a:r>
          </a:p>
          <a:p>
            <a:pPr lvl="1"/>
            <a:r>
              <a:rPr lang="en-US" altLang="en-US" sz="1600" smtClean="0">
                <a:hlinkClick r:id="rId3"/>
              </a:rPr>
              <a:t>http://standards.ieee.org/faqs/affiliation.html</a:t>
            </a:r>
            <a:r>
              <a:rPr lang="en-US" altLang="en-US" sz="1600" smtClean="0"/>
              <a:t> </a:t>
            </a:r>
          </a:p>
          <a:p>
            <a:r>
              <a:rPr lang="en-US" altLang="en-US" sz="1800" smtClean="0"/>
              <a:t>Antitrust and Competition Policy</a:t>
            </a:r>
          </a:p>
          <a:p>
            <a:pPr lvl="1"/>
            <a:r>
              <a:rPr lang="en-US" altLang="en-US" sz="1600" smtClean="0">
                <a:hlinkClick r:id="rId4"/>
              </a:rPr>
              <a:t>http://standards.ieee.org/resources/antitrust-guidelines.pdf</a:t>
            </a:r>
            <a:r>
              <a:rPr lang="en-US" altLang="en-US" sz="1600" smtClean="0"/>
              <a:t>  </a:t>
            </a:r>
            <a:endParaRPr lang="en-US" altLang="en-US" sz="1600" smtClean="0">
              <a:hlinkClick r:id="rId5"/>
            </a:endParaRPr>
          </a:p>
          <a:p>
            <a:r>
              <a:rPr lang="en-US" altLang="en-US" sz="1800" smtClean="0"/>
              <a:t>Letter of Assurance Form</a:t>
            </a:r>
          </a:p>
          <a:p>
            <a:pPr lvl="1"/>
            <a:r>
              <a:rPr lang="en-US" altLang="en-US" sz="1600" smtClean="0">
                <a:hlinkClick r:id="rId6"/>
              </a:rPr>
              <a:t>http://standards.ieee.org/develop/policies/bylaws/sect6-7.html#loa</a:t>
            </a:r>
            <a:r>
              <a:rPr lang="en-US" altLang="en-US" sz="1600" smtClean="0"/>
              <a:t> </a:t>
            </a:r>
          </a:p>
          <a:p>
            <a:pPr lvl="1"/>
            <a:r>
              <a:rPr lang="en-US" altLang="en-US" sz="1600" smtClean="0">
                <a:hlinkClick r:id="rId5"/>
              </a:rPr>
              <a:t>https://development.standards.ieee.org/myproject/Public//mytools/mob/loa.pdf</a:t>
            </a:r>
          </a:p>
          <a:p>
            <a:r>
              <a:rPr lang="en-US" altLang="en-US" sz="1800" smtClean="0"/>
              <a:t>IEEE-SA Patent Committee FAQ &amp; Patent slides</a:t>
            </a:r>
          </a:p>
          <a:p>
            <a:pPr lvl="1"/>
            <a:r>
              <a:rPr lang="en-US" altLang="en-US" sz="1600" smtClean="0">
                <a:hlinkClick r:id="rId7"/>
              </a:rPr>
              <a:t>http://standards.ieee.org/board/pat/faq.pdf</a:t>
            </a:r>
            <a:r>
              <a:rPr lang="en-US" altLang="en-US" sz="1600" smtClean="0"/>
              <a:t> and </a:t>
            </a:r>
            <a:r>
              <a:rPr lang="en-US" altLang="en-US" sz="1600" smtClean="0">
                <a:hlinkClick r:id="rId5"/>
              </a:rPr>
              <a:t>http://standards.ieee.org/board/pat/pat-slideset.ppt</a:t>
            </a:r>
            <a:r>
              <a:rPr lang="en-US" altLang="en-US" sz="1600" smtClean="0"/>
              <a:t> </a:t>
            </a:r>
          </a:p>
          <a:p>
            <a:endParaRPr lang="en-GB" altLang="en-US" sz="1800" smtClean="0"/>
          </a:p>
          <a:p>
            <a:endParaRPr lang="en-US" altLang="en-US" smtClean="0"/>
          </a:p>
        </p:txBody>
      </p:sp>
      <p:sp>
        <p:nvSpPr>
          <p:cNvPr id="4" name="Date Placeholder 3"/>
          <p:cNvSpPr>
            <a:spLocks noGrp="1"/>
          </p:cNvSpPr>
          <p:nvPr>
            <p:ph type="dt" sz="quarter" idx="10"/>
          </p:nvPr>
        </p:nvSpPr>
        <p:spPr/>
        <p:txBody>
          <a:bodyPr/>
          <a:lstStyle/>
          <a:p>
            <a:pPr>
              <a:defRPr/>
            </a:pPr>
            <a:r>
              <a:rPr lang="en-US" smtClean="0"/>
              <a:t>January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86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111C748-BB34-4569-AA97-01C58406E0B3}" type="slidenum">
              <a:rPr lang="en-US" altLang="en-US" sz="1200" b="0" smtClean="0"/>
              <a:pPr>
                <a:spcBef>
                  <a:spcPct val="0"/>
                </a:spcBef>
                <a:buFontTx/>
                <a:buNone/>
              </a:pPr>
              <a:t>19</a:t>
            </a:fld>
            <a:endParaRPr lang="en-US" altLang="en-US" sz="1200" b="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719138" y="1068388"/>
            <a:ext cx="7772400" cy="1066800"/>
          </a:xfrm>
        </p:spPr>
        <p:txBody>
          <a:bodyPr/>
          <a:lstStyle/>
          <a:p>
            <a:r>
              <a:rPr lang="en-US" altLang="en-US" sz="3600" smtClean="0">
                <a:solidFill>
                  <a:srgbClr val="0000FF"/>
                </a:solidFill>
                <a:cs typeface="Times New Roman" panose="02020603050405020304" pitchFamily="18" charset="0"/>
              </a:rPr>
              <a:t>IEEE 802.11 TGba:</a:t>
            </a:r>
            <a:br>
              <a:rPr lang="en-US" altLang="en-US" sz="3600" smtClean="0">
                <a:solidFill>
                  <a:srgbClr val="0000FF"/>
                </a:solidFill>
                <a:cs typeface="Times New Roman" panose="02020603050405020304" pitchFamily="18" charset="0"/>
              </a:rPr>
            </a:br>
            <a:r>
              <a:rPr lang="en-US" altLang="en-US" sz="3600" smtClean="0">
                <a:solidFill>
                  <a:srgbClr val="0000FF"/>
                </a:solidFill>
                <a:cs typeface="Times New Roman" panose="02020603050405020304" pitchFamily="18" charset="0"/>
              </a:rPr>
              <a:t>Wake-up Radio Operation</a:t>
            </a:r>
            <a:endParaRPr lang="en-US" altLang="en-US" sz="3600" smtClean="0"/>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 </a:t>
            </a:r>
            <a:r>
              <a:rPr lang="en-US" altLang="en-US" sz="3200" dirty="0" smtClean="0">
                <a:cs typeface="Times New Roman" panose="02020603050405020304" pitchFamily="18" charset="0"/>
              </a:rPr>
              <a:t>Irvine, California, </a:t>
            </a:r>
            <a:r>
              <a:rPr lang="en-US" altLang="en-US" sz="3200" dirty="0" smtClean="0">
                <a:cs typeface="Times New Roman" panose="02020603050405020304" pitchFamily="18" charset="0"/>
              </a:rPr>
              <a:t>USA</a:t>
            </a:r>
          </a:p>
          <a:p>
            <a:pPr algn="ctr">
              <a:lnSpc>
                <a:spcPct val="90000"/>
              </a:lnSpc>
              <a:buFontTx/>
              <a:buNone/>
            </a:pPr>
            <a:r>
              <a:rPr lang="en-US" altLang="en-US" sz="3200" dirty="0" smtClean="0">
                <a:cs typeface="Times New Roman" panose="02020603050405020304" pitchFamily="18" charset="0"/>
              </a:rPr>
              <a:t>January 14-19, 2018</a:t>
            </a:r>
            <a:endParaRPr lang="en-US" altLang="en-US" sz="3200" dirty="0" smtClean="0">
              <a:cs typeface="Times New Roman" panose="02020603050405020304" pitchFamily="18" charset="0"/>
            </a:endParaRP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Minyoung Park (Samsung)</a:t>
            </a:r>
          </a:p>
          <a:p>
            <a:pPr algn="ctr">
              <a:lnSpc>
                <a:spcPct val="90000"/>
              </a:lnSpc>
              <a:buFontTx/>
              <a:buNone/>
            </a:pPr>
            <a:r>
              <a:rPr lang="en-US" altLang="en-US" sz="2000" dirty="0" smtClean="0">
                <a:cs typeface="Times New Roman" panose="02020603050405020304" pitchFamily="18" charset="0"/>
              </a:rPr>
              <a:t>Vice Chairs:  Yunsong Yang (Huawei), Eunsung Park (LGE)</a:t>
            </a:r>
          </a:p>
          <a:p>
            <a:pPr algn="ctr">
              <a:lnSpc>
                <a:spcPct val="90000"/>
              </a:lnSpc>
              <a:buFontTx/>
              <a:buNone/>
            </a:pPr>
            <a:r>
              <a:rPr lang="en-US" altLang="en-US" sz="2000" dirty="0" smtClean="0"/>
              <a:t>Secretary: Leif Wilhelmsson (Ericsson)</a:t>
            </a:r>
          </a:p>
        </p:txBody>
      </p:sp>
      <p:sp>
        <p:nvSpPr>
          <p:cNvPr id="4" name="Date Placeholder 3"/>
          <p:cNvSpPr>
            <a:spLocks noGrp="1"/>
          </p:cNvSpPr>
          <p:nvPr>
            <p:ph type="dt" sz="quarter" idx="10"/>
          </p:nvPr>
        </p:nvSpPr>
        <p:spPr/>
        <p:txBody>
          <a:bodyPr/>
          <a:lstStyle/>
          <a:p>
            <a:pPr>
              <a:defRPr/>
            </a:pPr>
            <a:r>
              <a:rPr lang="en-US" smtClean="0"/>
              <a:t>January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1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3C9D1D7-C3F4-4CEF-8AC8-35E757F249F7}" type="slidenum">
              <a:rPr lang="en-US" altLang="en-US" sz="1200" b="0" smtClean="0"/>
              <a:pPr>
                <a:spcBef>
                  <a:spcPct val="0"/>
                </a:spcBef>
                <a:buFontTx/>
                <a:buNone/>
              </a:pPr>
              <a:t>2</a:t>
            </a:fld>
            <a:endParaRPr lang="en-US" altLang="en-US" sz="1200" b="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Current IEEE-SA Rule documents</a:t>
            </a:r>
          </a:p>
        </p:txBody>
      </p:sp>
      <p:sp>
        <p:nvSpPr>
          <p:cNvPr id="29699" name="Content Placeholder 2"/>
          <p:cNvSpPr>
            <a:spLocks noGrp="1"/>
          </p:cNvSpPr>
          <p:nvPr>
            <p:ph idx="1"/>
          </p:nvPr>
        </p:nvSpPr>
        <p:spPr/>
        <p:txBody>
          <a:bodyPr/>
          <a:lstStyle/>
          <a:p>
            <a:r>
              <a:rPr lang="en-US" altLang="en-US" sz="1800" smtClean="0"/>
              <a:t>The current version of the IEEE-SA Standards Board Bylaws is available at: </a:t>
            </a:r>
          </a:p>
          <a:p>
            <a:pPr lvl="1"/>
            <a:r>
              <a:rPr lang="en-US" altLang="en-US" sz="1600" smtClean="0">
                <a:hlinkClick r:id="rId2"/>
              </a:rPr>
              <a:t>http://standards.ieee.org/develop/policies/bylaws/index.html</a:t>
            </a:r>
            <a:r>
              <a:rPr lang="en-US" altLang="en-US" sz="1600" smtClean="0"/>
              <a:t> (HTML version) </a:t>
            </a:r>
          </a:p>
          <a:p>
            <a:pPr lvl="1"/>
            <a:r>
              <a:rPr lang="en-US" altLang="en-US" sz="1600" smtClean="0">
                <a:hlinkClick r:id="rId3"/>
              </a:rPr>
              <a:t>http://standards.ieee.org/develop/policies/bylaws/sb_bylaws.pdf</a:t>
            </a:r>
            <a:r>
              <a:rPr lang="en-US" altLang="en-US" sz="1600" smtClean="0"/>
              <a:t> (PDF version) </a:t>
            </a:r>
          </a:p>
          <a:p>
            <a:endParaRPr lang="en-US" altLang="en-US" sz="1800" smtClean="0"/>
          </a:p>
          <a:p>
            <a:r>
              <a:rPr lang="en-US" altLang="en-US" sz="1800" smtClean="0"/>
              <a:t>The current version of the IEEE-SA Standards Board Operations Manual is available at: </a:t>
            </a:r>
          </a:p>
          <a:p>
            <a:pPr lvl="1"/>
            <a:r>
              <a:rPr lang="en-US" altLang="en-US" sz="1600" smtClean="0">
                <a:hlinkClick r:id="rId4"/>
              </a:rPr>
              <a:t>http://standards.ieee.org/develop/policies/opman/index.html</a:t>
            </a:r>
            <a:r>
              <a:rPr lang="en-US" altLang="en-US" sz="1600" smtClean="0"/>
              <a:t> (HTML version) </a:t>
            </a:r>
          </a:p>
          <a:p>
            <a:pPr lvl="1"/>
            <a:r>
              <a:rPr lang="en-US" altLang="en-US" sz="1600" smtClean="0">
                <a:hlinkClick r:id="rId5"/>
              </a:rPr>
              <a:t>http://standards.ieee.org/develop/policies/opman/sb_om.pdf</a:t>
            </a:r>
            <a:r>
              <a:rPr lang="en-US" altLang="en-US" sz="1600" smtClean="0"/>
              <a:t> (PDF version)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January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97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615E78-C1C0-4857-B435-017C609339BB}" type="slidenum">
              <a:rPr lang="en-US" altLang="en-US" sz="1200" b="0" smtClean="0"/>
              <a:pPr>
                <a:spcBef>
                  <a:spcPct val="0"/>
                </a:spcBef>
                <a:buFontTx/>
                <a:buNone/>
              </a:pPr>
              <a:t>20</a:t>
            </a:fld>
            <a:endParaRPr lang="en-US" altLang="en-US" sz="1200" b="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Current IEEE 802, 802.11 rules documents </a:t>
            </a:r>
          </a:p>
        </p:txBody>
      </p:sp>
      <p:sp>
        <p:nvSpPr>
          <p:cNvPr id="30723" name="Content Placeholder 2"/>
          <p:cNvSpPr>
            <a:spLocks noGrp="1"/>
          </p:cNvSpPr>
          <p:nvPr>
            <p:ph idx="1"/>
          </p:nvPr>
        </p:nvSpPr>
        <p:spPr>
          <a:xfrm>
            <a:off x="650875" y="1600200"/>
            <a:ext cx="7772400" cy="4114800"/>
          </a:xfrm>
        </p:spPr>
        <p:txBody>
          <a:bodyPr/>
          <a:lstStyle/>
          <a:p>
            <a:r>
              <a:rPr lang="en-US" altLang="en-US" sz="1800" smtClean="0"/>
              <a:t>IEEE 802 Policies &amp; Procedures </a:t>
            </a:r>
          </a:p>
          <a:p>
            <a:pPr lvl="1"/>
            <a:r>
              <a:rPr lang="en-US" altLang="en-US" sz="1600" smtClean="0"/>
              <a:t>(link to AudCom, approved by IEEE-SA Standards Board June 2014) </a:t>
            </a:r>
          </a:p>
          <a:p>
            <a:pPr lvl="1"/>
            <a:r>
              <a:rPr lang="en-US" altLang="en-US" sz="1600" smtClean="0">
                <a:hlinkClick r:id="rId2"/>
              </a:rPr>
              <a:t>http://standards.ieee.org/board/aud/LMSC.pdf</a:t>
            </a:r>
            <a:endParaRPr lang="en-US" altLang="en-US" sz="1600" smtClean="0"/>
          </a:p>
          <a:p>
            <a:r>
              <a:rPr lang="en-US" altLang="en-US" sz="1800" smtClean="0"/>
              <a:t>IEEE 802 Operations Manual (13 Nov 2015)</a:t>
            </a:r>
          </a:p>
          <a:p>
            <a:pPr lvl="1"/>
            <a:r>
              <a:rPr lang="en-US" altLang="en-US" sz="1600" smtClean="0">
                <a:hlinkClick r:id="rId3"/>
              </a:rPr>
              <a:t>http://www.ieee802.org/PNP/approved/IEEE_802_OM_v18.pdf</a:t>
            </a:r>
            <a:endParaRPr lang="en-US" altLang="en-US" sz="1600" smtClean="0"/>
          </a:p>
          <a:p>
            <a:r>
              <a:rPr lang="en-US" altLang="en-US" sz="1800" smtClean="0"/>
              <a:t>IEEE 802 Working Group Policies &amp;Procedures (13 Nov 2015) </a:t>
            </a:r>
          </a:p>
          <a:p>
            <a:pPr lvl="1"/>
            <a:r>
              <a:rPr lang="en-US" altLang="en-US" sz="1600" smtClean="0">
                <a:hlinkClick r:id="rId4"/>
              </a:rPr>
              <a:t>http://www.ieee802.org/PNP/approved/IEEE_802_WG_PandP_v18.1.pdf</a:t>
            </a:r>
            <a:r>
              <a:rPr lang="en-US" altLang="en-US" sz="1600" smtClean="0"/>
              <a:t> (editor update)</a:t>
            </a:r>
          </a:p>
          <a:p>
            <a:r>
              <a:rPr lang="en-US" altLang="en-US" sz="1800" smtClean="0"/>
              <a:t>IEEE 802 LMSC Chair's Guidelines (18 Mar 2016)</a:t>
            </a:r>
            <a:endParaRPr lang="en-US" altLang="en-US" sz="1800" smtClean="0">
              <a:hlinkClick r:id="rId5"/>
            </a:endParaRPr>
          </a:p>
          <a:p>
            <a:pPr lvl="1"/>
            <a:r>
              <a:rPr lang="en-US" altLang="en-US" sz="1600" smtClean="0">
                <a:hlinkClick r:id="rId6"/>
              </a:rPr>
              <a:t>http://www.ieee802.org/PNP/approved/IEEE_802_Chairs_guidelines_v23.pdf</a:t>
            </a:r>
          </a:p>
          <a:p>
            <a:r>
              <a:rPr lang="en-US" altLang="en-US" sz="1800" smtClean="0"/>
              <a:t>IEEE 802.11 WG OM: (13 Nov 2015)</a:t>
            </a:r>
          </a:p>
          <a:p>
            <a:pPr lvl="1"/>
            <a:r>
              <a:rPr lang="en-US" altLang="en-US" sz="1600" smtClean="0">
                <a:hlinkClick r:id="rId7"/>
              </a:rPr>
              <a:t>https://mentor.ieee.org/802.11/dcn/14/11-14-0629-14-0000-802-11-operations-manual.docx</a:t>
            </a:r>
            <a:r>
              <a:rPr lang="en-US" altLang="en-US" sz="1600" smtClean="0"/>
              <a:t>   </a:t>
            </a:r>
          </a:p>
          <a:p>
            <a:r>
              <a:rPr lang="en-US" altLang="en-US" sz="1800" smtClean="0"/>
              <a:t>Policies and Procedures hierarchy</a:t>
            </a:r>
          </a:p>
          <a:p>
            <a:pPr lvl="1"/>
            <a:r>
              <a:rPr lang="en-US" altLang="en-US" sz="1600" smtClean="0">
                <a:hlinkClick r:id="rId8"/>
              </a:rPr>
              <a:t>http://www.ieee802.org/11/Rules/rules.shtml</a:t>
            </a:r>
            <a:endParaRPr lang="en-US" altLang="en-US" sz="1600" smtClean="0"/>
          </a:p>
          <a:p>
            <a:pPr lvl="1"/>
            <a:r>
              <a:rPr lang="en-US" altLang="en-US" sz="1600" smtClean="0"/>
              <a:t>IEEE 802 Procedural document website: </a:t>
            </a:r>
            <a:r>
              <a:rPr lang="en-US" altLang="en-US" sz="1600" smtClean="0">
                <a:hlinkClick r:id="rId9"/>
              </a:rPr>
              <a:t>http://www.ieee802.org/devdocs.shtml</a:t>
            </a:r>
            <a:r>
              <a:rPr lang="en-US" altLang="en-US" sz="1600" smtClean="0"/>
              <a:t>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January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07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429E2FB-F1B8-4C35-AA3D-F2B419234142}" type="slidenum">
              <a:rPr lang="en-US" altLang="en-US" sz="1200" b="0" smtClean="0"/>
              <a:pPr>
                <a:spcBef>
                  <a:spcPct val="0"/>
                </a:spcBef>
                <a:buFontTx/>
                <a:buNone/>
              </a:pPr>
              <a:t>21</a:t>
            </a:fld>
            <a:endParaRPr lang="en-US" altLang="en-US" sz="1200" b="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Summary from </a:t>
            </a:r>
            <a:r>
              <a:rPr lang="en-US" altLang="en-US" dirty="0" smtClean="0"/>
              <a:t>November 2017 </a:t>
            </a:r>
            <a:r>
              <a:rPr lang="en-US" altLang="en-US" dirty="0" smtClean="0"/>
              <a:t>Meeting and Teleconference Calls</a:t>
            </a:r>
          </a:p>
        </p:txBody>
      </p:sp>
      <p:sp>
        <p:nvSpPr>
          <p:cNvPr id="31747" name="Content Placeholder 2"/>
          <p:cNvSpPr>
            <a:spLocks noGrp="1"/>
          </p:cNvSpPr>
          <p:nvPr>
            <p:ph idx="1"/>
          </p:nvPr>
        </p:nvSpPr>
        <p:spPr>
          <a:xfrm>
            <a:off x="685800" y="1981200"/>
            <a:ext cx="8153400" cy="4494213"/>
          </a:xfrm>
        </p:spPr>
        <p:txBody>
          <a:bodyPr/>
          <a:lstStyle/>
          <a:p>
            <a:r>
              <a:rPr lang="en-US" altLang="en-US" sz="2000" dirty="0"/>
              <a:t>Reviewed technical presentations</a:t>
            </a:r>
          </a:p>
          <a:p>
            <a:pPr lvl="0"/>
            <a:r>
              <a:rPr lang="en-US" altLang="en-US" sz="2000" dirty="0">
                <a:solidFill>
                  <a:srgbClr val="000000"/>
                </a:solidFill>
              </a:rPr>
              <a:t>Approved </a:t>
            </a:r>
            <a:r>
              <a:rPr lang="en-US" altLang="en-US" sz="2000" dirty="0" err="1">
                <a:solidFill>
                  <a:srgbClr val="000000"/>
                </a:solidFill>
              </a:rPr>
              <a:t>TGba</a:t>
            </a:r>
            <a:r>
              <a:rPr lang="en-US" altLang="en-US" sz="2000" dirty="0">
                <a:solidFill>
                  <a:srgbClr val="000000"/>
                </a:solidFill>
              </a:rPr>
              <a:t> Spec Framework Document (SFD) </a:t>
            </a:r>
          </a:p>
          <a:p>
            <a:pPr lvl="1"/>
            <a:r>
              <a:rPr lang="en-US" altLang="en-US" sz="1800" dirty="0">
                <a:solidFill>
                  <a:srgbClr val="000000"/>
                </a:solidFill>
              </a:rPr>
              <a:t>IEEE 802.11-17/575r5</a:t>
            </a:r>
          </a:p>
          <a:p>
            <a:pPr lvl="0"/>
            <a:r>
              <a:rPr lang="en-US" altLang="en-US" sz="2000" dirty="0">
                <a:solidFill>
                  <a:srgbClr val="000000"/>
                </a:solidFill>
              </a:rPr>
              <a:t>Confirmed </a:t>
            </a:r>
            <a:r>
              <a:rPr lang="en-US" altLang="en-US" sz="2000" dirty="0" err="1">
                <a:solidFill>
                  <a:srgbClr val="000000"/>
                </a:solidFill>
              </a:rPr>
              <a:t>TGba</a:t>
            </a:r>
            <a:r>
              <a:rPr lang="en-US" altLang="en-US" sz="2000" dirty="0">
                <a:solidFill>
                  <a:srgbClr val="000000"/>
                </a:solidFill>
              </a:rPr>
              <a:t> technical </a:t>
            </a:r>
            <a:r>
              <a:rPr lang="en-US" altLang="en-US" sz="2000" dirty="0" smtClean="0">
                <a:solidFill>
                  <a:srgbClr val="000000"/>
                </a:solidFill>
              </a:rPr>
              <a:t>editor – Po-Kai Huang</a:t>
            </a:r>
            <a:endParaRPr lang="en-US" altLang="en-US" dirty="0">
              <a:solidFill>
                <a:srgbClr val="000000"/>
              </a:solidFill>
            </a:endParaRPr>
          </a:p>
          <a:p>
            <a:pPr lvl="0"/>
            <a:r>
              <a:rPr lang="en-US" altLang="en-US" sz="2000" dirty="0">
                <a:solidFill>
                  <a:srgbClr val="000000"/>
                </a:solidFill>
              </a:rPr>
              <a:t>Identified </a:t>
            </a:r>
            <a:r>
              <a:rPr lang="en-US" altLang="en-US" sz="2000" dirty="0" err="1">
                <a:solidFill>
                  <a:srgbClr val="000000"/>
                </a:solidFill>
              </a:rPr>
              <a:t>subclauses</a:t>
            </a:r>
            <a:r>
              <a:rPr lang="en-US" altLang="en-US" sz="2000" dirty="0">
                <a:solidFill>
                  <a:srgbClr val="000000"/>
                </a:solidFill>
              </a:rPr>
              <a:t> in </a:t>
            </a:r>
            <a:r>
              <a:rPr lang="en-GB" sz="2000" dirty="0">
                <a:latin typeface="Times New Roman" panose="02020603050405020304" pitchFamily="18" charset="0"/>
                <a:ea typeface="Malgun Gothic" panose="020B0503020000020004" pitchFamily="34" charset="-127"/>
              </a:rPr>
              <a:t>doc.: IEEE 802.11-17/1585r2 </a:t>
            </a:r>
            <a:r>
              <a:rPr lang="en-US" altLang="en-US" sz="2000" dirty="0" smtClean="0">
                <a:solidFill>
                  <a:srgbClr val="000000"/>
                </a:solidFill>
              </a:rPr>
              <a:t>that </a:t>
            </a:r>
            <a:r>
              <a:rPr lang="en-US" altLang="en-US" sz="2000" dirty="0">
                <a:solidFill>
                  <a:srgbClr val="000000"/>
                </a:solidFill>
              </a:rPr>
              <a:t>have enough technical details to start writing draft </a:t>
            </a:r>
            <a:r>
              <a:rPr lang="en-US" altLang="en-US" sz="2000" dirty="0" smtClean="0">
                <a:solidFill>
                  <a:srgbClr val="000000"/>
                </a:solidFill>
              </a:rPr>
              <a:t>text</a:t>
            </a:r>
          </a:p>
          <a:p>
            <a:pPr lvl="1"/>
            <a:r>
              <a:rPr lang="en-US" altLang="en-US" sz="1800" dirty="0" smtClean="0">
                <a:solidFill>
                  <a:srgbClr val="000000"/>
                </a:solidFill>
              </a:rPr>
              <a:t>Created four subgroups for draft text preparation for </a:t>
            </a:r>
            <a:r>
              <a:rPr lang="en-US" altLang="en-US" sz="1800" dirty="0" err="1" smtClean="0">
                <a:solidFill>
                  <a:srgbClr val="000000"/>
                </a:solidFill>
              </a:rPr>
              <a:t>TGba</a:t>
            </a:r>
            <a:r>
              <a:rPr lang="en-US" altLang="en-US" sz="1800" dirty="0" smtClean="0">
                <a:solidFill>
                  <a:srgbClr val="000000"/>
                </a:solidFill>
              </a:rPr>
              <a:t> D0.1 and called for volunteers</a:t>
            </a:r>
            <a:endParaRPr lang="en-US" altLang="en-US" sz="1800" dirty="0">
              <a:solidFill>
                <a:srgbClr val="000000"/>
              </a:solidFill>
            </a:endParaRPr>
          </a:p>
          <a:p>
            <a:pPr lvl="0"/>
            <a:r>
              <a:rPr lang="en-US" altLang="en-US" sz="2000" dirty="0">
                <a:solidFill>
                  <a:srgbClr val="000000"/>
                </a:solidFill>
              </a:rPr>
              <a:t>Reviewed the TG timeline</a:t>
            </a:r>
          </a:p>
          <a:p>
            <a:pPr lvl="0"/>
            <a:r>
              <a:rPr lang="en-US" altLang="en-US" sz="2000" dirty="0" smtClean="0">
                <a:solidFill>
                  <a:srgbClr val="000000"/>
                </a:solidFill>
              </a:rPr>
              <a:t>Agenda: IEEE </a:t>
            </a:r>
            <a:r>
              <a:rPr lang="en-US" altLang="en-US" sz="2000" dirty="0">
                <a:solidFill>
                  <a:srgbClr val="000000"/>
                </a:solidFill>
              </a:rPr>
              <a:t>802.11-17/1549r7</a:t>
            </a:r>
            <a:endParaRPr lang="en-US" altLang="en-US" sz="1200" dirty="0" smtClean="0"/>
          </a:p>
        </p:txBody>
      </p:sp>
      <p:sp>
        <p:nvSpPr>
          <p:cNvPr id="4" name="Date Placeholder 3"/>
          <p:cNvSpPr>
            <a:spLocks noGrp="1"/>
          </p:cNvSpPr>
          <p:nvPr>
            <p:ph type="dt" sz="quarter" idx="10"/>
          </p:nvPr>
        </p:nvSpPr>
        <p:spPr/>
        <p:txBody>
          <a:bodyPr/>
          <a:lstStyle/>
          <a:p>
            <a:pPr>
              <a:defRPr/>
            </a:pPr>
            <a:r>
              <a:rPr lang="en-US" smtClean="0"/>
              <a:t>January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FE148-240D-4C73-8973-CD4B8EF27475}" type="slidenum">
              <a:rPr lang="en-US" altLang="en-US" sz="1200" b="0" smtClean="0"/>
              <a:pPr>
                <a:spcBef>
                  <a:spcPct val="0"/>
                </a:spcBef>
                <a:buFontTx/>
                <a:buNone/>
              </a:pPr>
              <a:t>22</a:t>
            </a:fld>
            <a:endParaRPr lang="en-US" altLang="en-US" sz="1200" b="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a:t>
            </a:r>
            <a:r>
              <a:rPr lang="en-US" altLang="en-US" dirty="0" smtClean="0"/>
              <a:t>November </a:t>
            </a:r>
            <a:r>
              <a:rPr lang="en-US" altLang="en-US" dirty="0" smtClean="0"/>
              <a:t>2017 </a:t>
            </a:r>
            <a:r>
              <a:rPr lang="en-US" altLang="en-US" dirty="0" smtClean="0"/>
              <a:t>meeting [doc: IEEE </a:t>
            </a:r>
            <a:r>
              <a:rPr lang="en-US" altLang="en-US" dirty="0" smtClean="0"/>
              <a:t>802.11-17/1800r0] </a:t>
            </a:r>
            <a:r>
              <a:rPr lang="en-US" altLang="en-US" dirty="0" smtClean="0"/>
              <a:t>and teleconference calls [doc: IEEE </a:t>
            </a:r>
            <a:r>
              <a:rPr lang="en-US" altLang="en-US" dirty="0" smtClean="0"/>
              <a:t>802.11-17/1824r0]</a:t>
            </a:r>
            <a:endParaRPr lang="en-US" altLang="en-US" dirty="0" smtClean="0"/>
          </a:p>
          <a:p>
            <a:endParaRPr lang="en-US" altLang="en-US" dirty="0" smtClean="0"/>
          </a:p>
          <a:p>
            <a:pPr lvl="1"/>
            <a:r>
              <a:rPr lang="en-US" altLang="en-US" dirty="0" smtClean="0"/>
              <a:t>Move:</a:t>
            </a:r>
          </a:p>
          <a:p>
            <a:pPr lvl="1"/>
            <a:r>
              <a:rPr lang="en-US" altLang="en-US" dirty="0" smtClean="0"/>
              <a:t>Second:</a:t>
            </a:r>
          </a:p>
          <a:p>
            <a:pPr lvl="1"/>
            <a:r>
              <a:rPr lang="en-US" altLang="en-US" dirty="0" smtClean="0"/>
              <a:t>Result:</a:t>
            </a:r>
          </a:p>
        </p:txBody>
      </p:sp>
      <p:sp>
        <p:nvSpPr>
          <p:cNvPr id="4" name="Date Placeholder 3"/>
          <p:cNvSpPr>
            <a:spLocks noGrp="1"/>
          </p:cNvSpPr>
          <p:nvPr>
            <p:ph type="dt" sz="quarter" idx="10"/>
          </p:nvPr>
        </p:nvSpPr>
        <p:spPr/>
        <p:txBody>
          <a:bodyPr/>
          <a:lstStyle/>
          <a:p>
            <a:pPr>
              <a:defRPr/>
            </a:pPr>
            <a:r>
              <a:rPr lang="en-US" smtClean="0"/>
              <a:t>January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89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FBCA5AE-B283-44A5-90D0-A06C9F590448}" type="slidenum">
              <a:rPr lang="en-US" altLang="en-US" sz="1200" b="0" smtClean="0"/>
              <a:pPr>
                <a:spcBef>
                  <a:spcPct val="0"/>
                </a:spcBef>
                <a:buFontTx/>
                <a:buNone/>
              </a:pPr>
              <a:t>23</a:t>
            </a:fld>
            <a:endParaRPr lang="en-US" altLang="en-US" sz="1200" b="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altLang="en-US" smtClean="0"/>
              <a:t>TGba Documents Review and Approval</a:t>
            </a:r>
          </a:p>
        </p:txBody>
      </p:sp>
      <p:sp>
        <p:nvSpPr>
          <p:cNvPr id="39939" name="Content Placeholder 2"/>
          <p:cNvSpPr>
            <a:spLocks noGrp="1"/>
          </p:cNvSpPr>
          <p:nvPr>
            <p:ph idx="1"/>
          </p:nvPr>
        </p:nvSpPr>
        <p:spPr/>
        <p:txBody>
          <a:bodyPr/>
          <a:lstStyle/>
          <a:p>
            <a:r>
              <a:rPr lang="en-US" altLang="en-US" sz="2000" dirty="0" smtClean="0"/>
              <a:t>TGba Spec Framework Document (Po-Kai Huang) </a:t>
            </a:r>
          </a:p>
          <a:p>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January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994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24ECCC3-D7AD-4801-A458-20E01E3620CB}" type="slidenum">
              <a:rPr lang="en-US" altLang="en-US" sz="1200" b="0" smtClean="0"/>
              <a:pPr>
                <a:spcBef>
                  <a:spcPct val="0"/>
                </a:spcBef>
                <a:buFontTx/>
                <a:buNone/>
              </a:pPr>
              <a:t>24</a:t>
            </a:fld>
            <a:endParaRPr lang="en-US" altLang="en-US" sz="1200" b="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smtClean="0"/>
              <a:t>Presentations</a:t>
            </a:r>
          </a:p>
        </p:txBody>
      </p:sp>
      <p:sp>
        <p:nvSpPr>
          <p:cNvPr id="40963" name="Content Placeholder 1"/>
          <p:cNvSpPr>
            <a:spLocks noGrp="1"/>
          </p:cNvSpPr>
          <p:nvPr>
            <p:ph idx="1"/>
          </p:nvPr>
        </p:nvSpPr>
        <p:spPr/>
        <p:txBody>
          <a:bodyPr/>
          <a:lstStyle/>
          <a:p>
            <a:endParaRPr lang="en-US" altLang="en-US" dirty="0" smtClean="0"/>
          </a:p>
        </p:txBody>
      </p:sp>
      <p:sp>
        <p:nvSpPr>
          <p:cNvPr id="3" name="Date Placeholder 2"/>
          <p:cNvSpPr>
            <a:spLocks noGrp="1"/>
          </p:cNvSpPr>
          <p:nvPr>
            <p:ph type="dt" sz="quarter" idx="10"/>
          </p:nvPr>
        </p:nvSpPr>
        <p:spPr/>
        <p:txBody>
          <a:bodyPr/>
          <a:lstStyle/>
          <a:p>
            <a:pPr>
              <a:defRPr/>
            </a:pPr>
            <a:r>
              <a:rPr lang="en-US" smtClean="0"/>
              <a:t>January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4096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20FE141-CD17-49BF-B1E6-C5C58C81D9FB}" type="slidenum">
              <a:rPr lang="en-US" altLang="en-US" sz="1200" b="0" smtClean="0"/>
              <a:pPr>
                <a:spcBef>
                  <a:spcPct val="0"/>
                </a:spcBef>
                <a:buFontTx/>
                <a:buNone/>
              </a:pPr>
              <a:t>25</a:t>
            </a:fld>
            <a:endParaRPr lang="en-US" altLang="en-US" sz="1200" b="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dirty="0" smtClean="0"/>
              <a:t>Motions</a:t>
            </a:r>
          </a:p>
        </p:txBody>
      </p:sp>
      <p:sp>
        <p:nvSpPr>
          <p:cNvPr id="3" name="Date Placeholder 2"/>
          <p:cNvSpPr>
            <a:spLocks noGrp="1"/>
          </p:cNvSpPr>
          <p:nvPr>
            <p:ph type="dt" sz="quarter" idx="10"/>
          </p:nvPr>
        </p:nvSpPr>
        <p:spPr/>
        <p:txBody>
          <a:bodyPr/>
          <a:lstStyle/>
          <a:p>
            <a:pPr>
              <a:defRPr/>
            </a:pPr>
            <a:r>
              <a:rPr lang="en-US" smtClean="0"/>
              <a:t>January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04FF251-AB5B-4EFD-863D-753A5F618222}" type="slidenum">
              <a:rPr lang="en-US" altLang="en-US" sz="1200" b="0" smtClean="0"/>
              <a:pPr>
                <a:spcBef>
                  <a:spcPct val="0"/>
                </a:spcBef>
                <a:buFontTx/>
                <a:buNone/>
              </a:pPr>
              <a:t>26</a:t>
            </a:fld>
            <a:endParaRPr lang="en-US" altLang="en-US" sz="1200" b="0" smtClean="0"/>
          </a:p>
        </p:txBody>
      </p:sp>
      <p:sp>
        <p:nvSpPr>
          <p:cNvPr id="6" name="Rectangle 5"/>
          <p:cNvSpPr/>
          <p:nvPr/>
        </p:nvSpPr>
        <p:spPr>
          <a:xfrm>
            <a:off x="609600" y="1787525"/>
            <a:ext cx="7848600" cy="2062103"/>
          </a:xfrm>
          <a:prstGeom prst="rect">
            <a:avLst/>
          </a:prstGeom>
        </p:spPr>
        <p:txBody>
          <a:bodyPr wrap="square">
            <a:spAutoFit/>
          </a:bodyPr>
          <a:lstStyle/>
          <a:p>
            <a:pPr>
              <a:spcBef>
                <a:spcPts val="0"/>
              </a:spcBef>
              <a:spcAft>
                <a:spcPts val="0"/>
              </a:spcAft>
              <a:defRPr/>
            </a:pPr>
            <a:r>
              <a:rPr lang="en-US" sz="1600" b="1" u="sng" dirty="0">
                <a:latin typeface="+mj-lt"/>
                <a:ea typeface="Malgun Gothic" panose="020B0503020000020004" pitchFamily="34" charset="-127"/>
                <a:cs typeface="Times New Roman" panose="02020603050405020304" pitchFamily="18" charset="0"/>
              </a:rPr>
              <a:t>Motions (Thursday </a:t>
            </a:r>
            <a:r>
              <a:rPr lang="en-US" sz="1600" b="1" u="sng" dirty="0" smtClean="0">
                <a:latin typeface="+mj-lt"/>
                <a:ea typeface="Malgun Gothic" panose="020B0503020000020004" pitchFamily="34" charset="-127"/>
                <a:cs typeface="Times New Roman" panose="02020603050405020304" pitchFamily="18" charset="0"/>
              </a:rPr>
              <a:t>AM1)</a:t>
            </a:r>
            <a:r>
              <a:rPr lang="en-US" sz="1600" u="sng" dirty="0" smtClean="0">
                <a:latin typeface="+mj-lt"/>
                <a:ea typeface="Malgun Gothic" panose="020B0503020000020004" pitchFamily="34" charset="-127"/>
                <a:cs typeface="Times New Roman" panose="02020603050405020304" pitchFamily="18" charset="0"/>
              </a:rPr>
              <a:t>: </a:t>
            </a:r>
            <a:endParaRPr lang="en-US" sz="1600" dirty="0">
              <a:latin typeface="+mj-lt"/>
              <a:ea typeface="Malgun Gothic" panose="020B0503020000020004" pitchFamily="34" charset="-127"/>
              <a:cs typeface="Times New Roman" panose="02020603050405020304" pitchFamily="18" charset="0"/>
            </a:endParaRPr>
          </a:p>
          <a:p>
            <a:pPr marL="342900" indent="-342900">
              <a:buFont typeface="+mj-lt"/>
              <a:buAutoNum type="arabicPeriod"/>
            </a:pPr>
            <a:r>
              <a:rPr lang="en-US" sz="1600" dirty="0"/>
              <a:t/>
            </a:r>
            <a:br>
              <a:rPr lang="en-US" sz="1600" dirty="0"/>
            </a:br>
            <a:endParaRPr lang="en-US" sz="1600" dirty="0" smtClean="0"/>
          </a:p>
          <a:p>
            <a:pPr marL="342900" indent="-342900">
              <a:buFont typeface="+mj-lt"/>
              <a:buAutoNum type="arabicPeriod"/>
            </a:pPr>
            <a:endParaRPr lang="en-US" sz="1600" dirty="0"/>
          </a:p>
          <a:p>
            <a:r>
              <a:rPr lang="en-US" sz="1600" dirty="0"/>
              <a:t/>
            </a:r>
            <a:br>
              <a:rPr lang="en-US" sz="1600" dirty="0"/>
            </a:br>
            <a:r>
              <a:rPr lang="en-US" sz="1600" dirty="0"/>
              <a:t/>
            </a:r>
            <a:br>
              <a:rPr lang="en-US" sz="1600" dirty="0"/>
            </a:br>
            <a:endParaRPr lang="en-US" sz="1600" dirty="0">
              <a:latin typeface="+mj-lt"/>
              <a:ea typeface="Malgun Gothic" panose="020B0503020000020004" pitchFamily="34" charset="-127"/>
              <a:cs typeface="Times New Roman" panose="02020603050405020304" pitchFamily="18" charset="0"/>
            </a:endParaRPr>
          </a:p>
          <a:p>
            <a:pPr>
              <a:spcBef>
                <a:spcPts val="0"/>
              </a:spcBef>
              <a:spcAft>
                <a:spcPts val="0"/>
              </a:spcAft>
              <a:defRPr/>
            </a:pPr>
            <a:r>
              <a:rPr lang="en-US" sz="1600" dirty="0">
                <a:latin typeface="+mj-lt"/>
                <a:ea typeface="Malgun Gothic" panose="020B0503020000020004" pitchFamily="34" charset="-127"/>
                <a:cs typeface="Times New Roman" panose="02020603050405020304" pitchFamily="18" charset="0"/>
              </a:rPr>
              <a:t> </a:t>
            </a:r>
          </a:p>
        </p:txBody>
      </p:sp>
    </p:spTree>
    <p:extLst>
      <p:ext uri="{BB962C8B-B14F-4D97-AF65-F5344CB8AC3E}">
        <p14:creationId xmlns:p14="http://schemas.microsoft.com/office/powerpoint/2010/main" val="271563044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685800" y="1600200"/>
            <a:ext cx="7772400" cy="4419600"/>
          </a:xfrm>
        </p:spPr>
        <p:txBody>
          <a:bodyPr/>
          <a:lstStyle/>
          <a:p>
            <a:r>
              <a:rPr lang="en-US" altLang="en-US" sz="1600" dirty="0" smtClean="0"/>
              <a:t>2017</a:t>
            </a:r>
          </a:p>
          <a:p>
            <a:pPr lvl="1"/>
            <a:r>
              <a:rPr lang="en-US" altLang="en-US" sz="1600" b="1" dirty="0" smtClean="0"/>
              <a:t>January</a:t>
            </a:r>
            <a:r>
              <a:rPr lang="en-US" altLang="en-US" sz="1600" dirty="0" smtClean="0"/>
              <a:t>: </a:t>
            </a:r>
            <a:r>
              <a:rPr lang="en-US" altLang="en-US" sz="1600" dirty="0" err="1" smtClean="0"/>
              <a:t>TGba</a:t>
            </a:r>
            <a:r>
              <a:rPr lang="en-US" altLang="en-US" sz="1600" dirty="0" smtClean="0"/>
              <a:t> formation meeting</a:t>
            </a:r>
          </a:p>
          <a:p>
            <a:r>
              <a:rPr lang="en-US" altLang="en-US" sz="1600" dirty="0" smtClean="0"/>
              <a:t>2018</a:t>
            </a:r>
          </a:p>
          <a:p>
            <a:pPr lvl="1"/>
            <a:r>
              <a:rPr lang="en-US" altLang="en-US" sz="1600" b="1" dirty="0" smtClean="0"/>
              <a:t>January</a:t>
            </a:r>
            <a:r>
              <a:rPr lang="en-US" altLang="en-US" sz="1600" dirty="0" smtClean="0"/>
              <a:t>: </a:t>
            </a:r>
            <a:r>
              <a:rPr lang="en-US" altLang="en-US" sz="1600" dirty="0" err="1"/>
              <a:t>TGba</a:t>
            </a:r>
            <a:r>
              <a:rPr lang="en-US" altLang="en-US" sz="1600" dirty="0"/>
              <a:t> Draft </a:t>
            </a:r>
            <a:r>
              <a:rPr lang="en-US" altLang="en-US" sz="1600" dirty="0" smtClean="0"/>
              <a:t>0.1</a:t>
            </a:r>
            <a:endParaRPr lang="en-US" altLang="en-US" sz="1600" b="1" dirty="0" smtClean="0"/>
          </a:p>
          <a:p>
            <a:pPr lvl="1"/>
            <a:r>
              <a:rPr lang="en-US" altLang="en-US" sz="1600" b="1" dirty="0" smtClean="0"/>
              <a:t>May</a:t>
            </a:r>
            <a:r>
              <a:rPr lang="en-US" altLang="en-US" sz="1600" dirty="0" smtClean="0"/>
              <a:t>: </a:t>
            </a:r>
            <a:r>
              <a:rPr lang="en-US" altLang="en-US" sz="1600" dirty="0" err="1" smtClean="0"/>
              <a:t>TGba</a:t>
            </a:r>
            <a:r>
              <a:rPr lang="en-US" altLang="en-US" sz="1600" dirty="0" smtClean="0"/>
              <a:t> Draft 1.0</a:t>
            </a:r>
          </a:p>
          <a:p>
            <a:pPr lvl="1"/>
            <a:r>
              <a:rPr lang="en-US" altLang="en-US" sz="1600" b="1" dirty="0" smtClean="0"/>
              <a:t>September</a:t>
            </a:r>
            <a:r>
              <a:rPr lang="en-US" altLang="en-US" sz="1600" dirty="0" smtClean="0"/>
              <a:t>: </a:t>
            </a:r>
            <a:r>
              <a:rPr lang="en-US" altLang="en-US" sz="1600" dirty="0" err="1" smtClean="0"/>
              <a:t>TGba</a:t>
            </a:r>
            <a:r>
              <a:rPr lang="en-US" altLang="en-US" sz="1600" dirty="0" smtClean="0"/>
              <a:t> Draft 2.0</a:t>
            </a:r>
          </a:p>
          <a:p>
            <a:r>
              <a:rPr lang="en-US" altLang="en-US" sz="1600" dirty="0" smtClean="0"/>
              <a:t>2019:</a:t>
            </a:r>
          </a:p>
          <a:p>
            <a:pPr lvl="1"/>
            <a:r>
              <a:rPr lang="en-US" altLang="en-US" sz="1600" b="1" dirty="0" smtClean="0"/>
              <a:t>March</a:t>
            </a:r>
            <a:r>
              <a:rPr lang="en-US" altLang="en-US" sz="1600" dirty="0" smtClean="0"/>
              <a:t>: MDR (mandatory document review)</a:t>
            </a:r>
          </a:p>
          <a:p>
            <a:pPr lvl="1"/>
            <a:r>
              <a:rPr lang="en-US" altLang="en-US" sz="1600" b="1" dirty="0" smtClean="0"/>
              <a:t>July</a:t>
            </a:r>
            <a:r>
              <a:rPr lang="en-US" altLang="en-US" sz="1600" dirty="0" smtClean="0"/>
              <a:t>: formation of sponsor ballot pool</a:t>
            </a:r>
          </a:p>
          <a:p>
            <a:pPr lvl="1"/>
            <a:r>
              <a:rPr lang="en-US" altLang="en-US" sz="1600" b="1" dirty="0" smtClean="0"/>
              <a:t>September</a:t>
            </a:r>
            <a:r>
              <a:rPr lang="en-US" altLang="en-US" sz="1600" dirty="0" smtClean="0"/>
              <a:t>: Sponsor ballot</a:t>
            </a:r>
          </a:p>
          <a:p>
            <a:r>
              <a:rPr lang="en-US" altLang="en-US" sz="1600" dirty="0" smtClean="0"/>
              <a:t>2020</a:t>
            </a:r>
          </a:p>
          <a:p>
            <a:pPr lvl="1"/>
            <a:r>
              <a:rPr lang="en-US" altLang="en-US" sz="1600" b="1" dirty="0" smtClean="0"/>
              <a:t>July</a:t>
            </a:r>
            <a:r>
              <a:rPr lang="en-US" altLang="en-US" sz="1600" dirty="0" smtClean="0"/>
              <a:t>: </a:t>
            </a:r>
            <a:r>
              <a:rPr lang="en-US" altLang="en-US" sz="1600" dirty="0" err="1" smtClean="0"/>
              <a:t>RevCom</a:t>
            </a:r>
            <a:endParaRPr lang="en-US" altLang="en-US" sz="1600" dirty="0" smtClean="0"/>
          </a:p>
        </p:txBody>
      </p:sp>
      <p:sp>
        <p:nvSpPr>
          <p:cNvPr id="41987" name="Title 1"/>
          <p:cNvSpPr>
            <a:spLocks noGrp="1"/>
          </p:cNvSpPr>
          <p:nvPr>
            <p:ph type="title"/>
          </p:nvPr>
        </p:nvSpPr>
        <p:spPr/>
        <p:txBody>
          <a:bodyPr/>
          <a:lstStyle/>
          <a:p>
            <a:r>
              <a:rPr lang="en-US" altLang="en-US" smtClean="0"/>
              <a:t>TGba Timeline</a:t>
            </a:r>
          </a:p>
        </p:txBody>
      </p:sp>
      <p:sp>
        <p:nvSpPr>
          <p:cNvPr id="4" name="Date Placeholder 3"/>
          <p:cNvSpPr>
            <a:spLocks noGrp="1"/>
          </p:cNvSpPr>
          <p:nvPr>
            <p:ph type="dt" sz="quarter" idx="10"/>
          </p:nvPr>
        </p:nvSpPr>
        <p:spPr/>
        <p:txBody>
          <a:bodyPr/>
          <a:lstStyle/>
          <a:p>
            <a:pPr>
              <a:defRPr/>
            </a:pPr>
            <a:r>
              <a:rPr lang="en-US" smtClean="0"/>
              <a:t>January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19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4FF03CB-C896-4D9C-8EF4-239AB973C5F4}" type="slidenum">
              <a:rPr lang="en-US" altLang="en-US" sz="1200" b="0" smtClean="0"/>
              <a:pPr>
                <a:spcBef>
                  <a:spcPct val="0"/>
                </a:spcBef>
                <a:buFontTx/>
                <a:buNone/>
              </a:pPr>
              <a:t>27</a:t>
            </a:fld>
            <a:endParaRPr lang="en-US" altLang="en-US" sz="1200" b="0" smtClean="0"/>
          </a:p>
        </p:txBody>
      </p:sp>
      <p:sp>
        <p:nvSpPr>
          <p:cNvPr id="32" name="TextBox 31"/>
          <p:cNvSpPr txBox="1"/>
          <p:nvPr/>
        </p:nvSpPr>
        <p:spPr>
          <a:xfrm>
            <a:off x="3176588" y="5334000"/>
            <a:ext cx="466725" cy="246063"/>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2018</a:t>
            </a:r>
          </a:p>
        </p:txBody>
      </p:sp>
      <p:sp>
        <p:nvSpPr>
          <p:cNvPr id="58" name="TextBox 57"/>
          <p:cNvSpPr txBox="1"/>
          <p:nvPr/>
        </p:nvSpPr>
        <p:spPr>
          <a:xfrm>
            <a:off x="6062663" y="5335588"/>
            <a:ext cx="466725" cy="247650"/>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2019</a:t>
            </a:r>
          </a:p>
        </p:txBody>
      </p:sp>
      <p:grpSp>
        <p:nvGrpSpPr>
          <p:cNvPr id="41993" name="Group 1"/>
          <p:cNvGrpSpPr>
            <a:grpSpLocks/>
          </p:cNvGrpSpPr>
          <p:nvPr/>
        </p:nvGrpSpPr>
        <p:grpSpPr bwMode="auto">
          <a:xfrm>
            <a:off x="3053395" y="4878382"/>
            <a:ext cx="908050" cy="523211"/>
            <a:chOff x="1001711" y="5248361"/>
            <a:chExt cx="908050" cy="411623"/>
          </a:xfrm>
        </p:grpSpPr>
        <p:sp>
          <p:nvSpPr>
            <p:cNvPr id="42037" name="Down Arrow 8"/>
            <p:cNvSpPr>
              <a:spLocks noChangeArrowheads="1"/>
            </p:cNvSpPr>
            <p:nvPr/>
          </p:nvSpPr>
          <p:spPr bwMode="auto">
            <a:xfrm>
              <a:off x="1078625" y="5431384"/>
              <a:ext cx="260350" cy="228600"/>
            </a:xfrm>
            <a:prstGeom prst="downArrow">
              <a:avLst>
                <a:gd name="adj1" fmla="val 50000"/>
                <a:gd name="adj2" fmla="val 50000"/>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73" name="TextBox 72"/>
            <p:cNvSpPr txBox="1"/>
            <p:nvPr/>
          </p:nvSpPr>
          <p:spPr>
            <a:xfrm>
              <a:off x="1001711" y="5248361"/>
              <a:ext cx="908050" cy="246063"/>
            </a:xfrm>
            <a:prstGeom prst="rect">
              <a:avLst/>
            </a:prstGeom>
            <a:noFill/>
          </p:spPr>
          <p:txBody>
            <a:bodyPr wrap="none">
              <a:spAutoFit/>
            </a:bodyPr>
            <a:lstStyle/>
            <a:p>
              <a:pPr eaLnBrk="1" fontAlgn="auto" hangingPunct="1">
                <a:spcBef>
                  <a:spcPts val="0"/>
                </a:spcBef>
                <a:spcAft>
                  <a:spcPts val="0"/>
                </a:spcAft>
                <a:defRPr/>
              </a:pPr>
              <a:r>
                <a:rPr lang="en-US" sz="1000" b="1" dirty="0">
                  <a:solidFill>
                    <a:srgbClr val="FF0000"/>
                  </a:solidFill>
                  <a:latin typeface="Neo Sans Intel"/>
                  <a:ea typeface="+mn-ea"/>
                  <a:cs typeface="Neo Sans Intel"/>
                </a:rPr>
                <a:t>We are here</a:t>
              </a:r>
            </a:p>
          </p:txBody>
        </p:sp>
      </p:grpSp>
      <p:grpSp>
        <p:nvGrpSpPr>
          <p:cNvPr id="41994" name="Group 1"/>
          <p:cNvGrpSpPr>
            <a:grpSpLocks/>
          </p:cNvGrpSpPr>
          <p:nvPr/>
        </p:nvGrpSpPr>
        <p:grpSpPr bwMode="auto">
          <a:xfrm>
            <a:off x="76200" y="5421313"/>
            <a:ext cx="8983663" cy="979487"/>
            <a:chOff x="76200" y="5346700"/>
            <a:chExt cx="8983661" cy="979488"/>
          </a:xfrm>
        </p:grpSpPr>
        <p:sp>
          <p:nvSpPr>
            <p:cNvPr id="57" name="Rectangle 56"/>
            <p:cNvSpPr/>
            <p:nvPr/>
          </p:nvSpPr>
          <p:spPr>
            <a:xfrm>
              <a:off x="6007099" y="5608637"/>
              <a:ext cx="2355849" cy="57150"/>
            </a:xfrm>
            <a:prstGeom prst="rect">
              <a:avLst/>
            </a:prstGeom>
            <a:solidFill>
              <a:schemeClr val="tx1"/>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800" kern="0">
                <a:latin typeface="Neo Sans Intel"/>
                <a:ea typeface="+mn-ea"/>
              </a:endParaRPr>
            </a:p>
          </p:txBody>
        </p:sp>
        <p:sp>
          <p:nvSpPr>
            <p:cNvPr id="55" name="Rectangle 54"/>
            <p:cNvSpPr/>
            <p:nvPr/>
          </p:nvSpPr>
          <p:spPr>
            <a:xfrm>
              <a:off x="3136899" y="5614987"/>
              <a:ext cx="2870199" cy="50800"/>
            </a:xfrm>
            <a:prstGeom prst="rect">
              <a:avLst/>
            </a:prstGeom>
            <a:solidFill>
              <a:srgbClr val="00428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800" kern="0">
                <a:latin typeface="Neo Sans Intel"/>
                <a:ea typeface="+mn-ea"/>
              </a:endParaRPr>
            </a:p>
          </p:txBody>
        </p:sp>
        <p:sp>
          <p:nvSpPr>
            <p:cNvPr id="13" name="Rectangle 12"/>
            <p:cNvSpPr/>
            <p:nvPr/>
          </p:nvSpPr>
          <p:spPr>
            <a:xfrm>
              <a:off x="249238" y="5614987"/>
              <a:ext cx="2884486" cy="50800"/>
            </a:xfrm>
            <a:prstGeom prst="rect">
              <a:avLst/>
            </a:prstGeom>
            <a:solidFill>
              <a:srgbClr val="0071C5"/>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sp>
          <p:nvSpPr>
            <p:cNvPr id="16" name="TextBox 15"/>
            <p:cNvSpPr txBox="1"/>
            <p:nvPr/>
          </p:nvSpPr>
          <p:spPr>
            <a:xfrm>
              <a:off x="76200" y="5789612"/>
              <a:ext cx="118427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Jan. ‘17</a:t>
              </a:r>
            </a:p>
            <a:p>
              <a:pPr eaLnBrk="1" fontAlgn="auto" hangingPunct="1">
                <a:spcBef>
                  <a:spcPts val="0"/>
                </a:spcBef>
                <a:spcAft>
                  <a:spcPts val="0"/>
                </a:spcAft>
                <a:defRPr/>
              </a:pPr>
              <a:r>
                <a:rPr lang="en-US" sz="1000" dirty="0">
                  <a:latin typeface="Neo Sans Intel"/>
                  <a:ea typeface="+mn-ea"/>
                  <a:cs typeface="Neo Sans Intel"/>
                </a:rPr>
                <a:t>- TGba formation </a:t>
              </a:r>
            </a:p>
          </p:txBody>
        </p:sp>
        <p:sp>
          <p:nvSpPr>
            <p:cNvPr id="25" name="TextBox 24"/>
            <p:cNvSpPr txBox="1"/>
            <p:nvPr/>
          </p:nvSpPr>
          <p:spPr>
            <a:xfrm>
              <a:off x="3141663" y="5775893"/>
              <a:ext cx="838691" cy="400110"/>
            </a:xfrm>
            <a:prstGeom prst="rect">
              <a:avLst/>
            </a:prstGeom>
            <a:noFill/>
          </p:spPr>
          <p:txBody>
            <a:bodyPr wrap="none">
              <a:spAutoFit/>
            </a:bodyPr>
            <a:lstStyle/>
            <a:p>
              <a:pPr eaLnBrk="1" fontAlgn="auto" hangingPunct="1">
                <a:spcBef>
                  <a:spcPts val="0"/>
                </a:spcBef>
                <a:spcAft>
                  <a:spcPts val="0"/>
                </a:spcAft>
                <a:defRPr/>
              </a:pPr>
              <a:r>
                <a:rPr lang="en-US" sz="1000" dirty="0" smtClean="0">
                  <a:latin typeface="Neo Sans Intel"/>
                  <a:ea typeface="+mn-ea"/>
                  <a:cs typeface="Neo Sans Intel"/>
                </a:rPr>
                <a:t>Jan. </a:t>
              </a:r>
              <a:r>
                <a:rPr lang="en-US" sz="1000" dirty="0">
                  <a:latin typeface="Neo Sans Intel"/>
                  <a:ea typeface="+mn-ea"/>
                  <a:cs typeface="Neo Sans Intel"/>
                </a:rPr>
                <a:t>‘</a:t>
              </a:r>
              <a:r>
                <a:rPr lang="en-US" sz="1000" dirty="0" smtClean="0">
                  <a:latin typeface="Neo Sans Intel"/>
                  <a:ea typeface="+mn-ea"/>
                  <a:cs typeface="Neo Sans Intel"/>
                </a:rPr>
                <a:t>18</a:t>
              </a:r>
              <a:endParaRPr lang="en-US" sz="1000" dirty="0">
                <a:latin typeface="Neo Sans Intel"/>
                <a:ea typeface="+mn-ea"/>
                <a:cs typeface="Neo Sans Intel"/>
              </a:endParaRPr>
            </a:p>
            <a:p>
              <a:pPr eaLnBrk="1" fontAlgn="auto" hangingPunct="1">
                <a:spcBef>
                  <a:spcPts val="0"/>
                </a:spcBef>
                <a:spcAft>
                  <a:spcPts val="0"/>
                </a:spcAft>
                <a:defRPr/>
              </a:pPr>
              <a:r>
                <a:rPr lang="en-US" sz="1000" dirty="0">
                  <a:latin typeface="Neo Sans Intel"/>
                  <a:ea typeface="+mn-ea"/>
                  <a:cs typeface="Neo Sans Intel"/>
                </a:rPr>
                <a:t>- TGba D0.1</a:t>
              </a:r>
            </a:p>
          </p:txBody>
        </p:sp>
        <p:sp>
          <p:nvSpPr>
            <p:cNvPr id="28" name="TextBox 27"/>
            <p:cNvSpPr txBox="1"/>
            <p:nvPr/>
          </p:nvSpPr>
          <p:spPr>
            <a:xfrm>
              <a:off x="279400" y="5346700"/>
              <a:ext cx="466725" cy="247650"/>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2017</a:t>
              </a:r>
            </a:p>
          </p:txBody>
        </p:sp>
        <p:cxnSp>
          <p:nvCxnSpPr>
            <p:cNvPr id="42002" name="Straight Connector 29"/>
            <p:cNvCxnSpPr>
              <a:cxnSpLocks noChangeShapeType="1"/>
            </p:cNvCxnSpPr>
            <p:nvPr/>
          </p:nvCxnSpPr>
          <p:spPr bwMode="auto">
            <a:xfrm flipH="1">
              <a:off x="3133725" y="5422900"/>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33" name="Diamond 32"/>
            <p:cNvSpPr/>
            <p:nvPr/>
          </p:nvSpPr>
          <p:spPr>
            <a:xfrm>
              <a:off x="4191793" y="5576951"/>
              <a:ext cx="74612" cy="152400"/>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04" name="Straight Connector 33"/>
            <p:cNvCxnSpPr>
              <a:cxnSpLocks noChangeShapeType="1"/>
            </p:cNvCxnSpPr>
            <p:nvPr/>
          </p:nvCxnSpPr>
          <p:spPr bwMode="auto">
            <a:xfrm>
              <a:off x="4229099" y="5703093"/>
              <a:ext cx="0" cy="1285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35" name="TextBox 34"/>
            <p:cNvSpPr txBox="1"/>
            <p:nvPr/>
          </p:nvSpPr>
          <p:spPr>
            <a:xfrm>
              <a:off x="3961444" y="5775833"/>
              <a:ext cx="838691" cy="400110"/>
            </a:xfrm>
            <a:prstGeom prst="rect">
              <a:avLst/>
            </a:prstGeom>
            <a:noFill/>
          </p:spPr>
          <p:txBody>
            <a:bodyPr wrap="none">
              <a:spAutoFit/>
            </a:bodyPr>
            <a:lstStyle/>
            <a:p>
              <a:pPr eaLnBrk="1" fontAlgn="auto" hangingPunct="1">
                <a:spcBef>
                  <a:spcPts val="0"/>
                </a:spcBef>
                <a:spcAft>
                  <a:spcPts val="0"/>
                </a:spcAft>
                <a:defRPr/>
              </a:pPr>
              <a:r>
                <a:rPr lang="en-US" sz="1000" dirty="0" smtClean="0">
                  <a:latin typeface="Neo Sans Intel"/>
                  <a:ea typeface="+mn-ea"/>
                  <a:cs typeface="Neo Sans Intel"/>
                </a:rPr>
                <a:t>May </a:t>
              </a:r>
              <a:r>
                <a:rPr lang="en-US" sz="1000" dirty="0">
                  <a:latin typeface="Neo Sans Intel"/>
                  <a:ea typeface="+mn-ea"/>
                  <a:cs typeface="Neo Sans Intel"/>
                </a:rPr>
                <a:t>‘18</a:t>
              </a:r>
            </a:p>
            <a:p>
              <a:pPr eaLnBrk="1" fontAlgn="auto" hangingPunct="1">
                <a:spcBef>
                  <a:spcPts val="0"/>
                </a:spcBef>
                <a:spcAft>
                  <a:spcPts val="0"/>
                </a:spcAft>
                <a:defRPr/>
              </a:pPr>
              <a:r>
                <a:rPr lang="en-US" sz="1000" dirty="0">
                  <a:latin typeface="Neo Sans Intel"/>
                  <a:ea typeface="+mn-ea"/>
                  <a:cs typeface="Neo Sans Intel"/>
                </a:rPr>
                <a:t>- TGba D1.0</a:t>
              </a:r>
            </a:p>
          </p:txBody>
        </p:sp>
        <p:sp>
          <p:nvSpPr>
            <p:cNvPr id="41" name="TextBox 40"/>
            <p:cNvSpPr txBox="1"/>
            <p:nvPr/>
          </p:nvSpPr>
          <p:spPr>
            <a:xfrm>
              <a:off x="1363663" y="5572125"/>
              <a:ext cx="465137" cy="153987"/>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a:latin typeface="Neo Sans Intel"/>
                  <a:ea typeface="+mn-ea"/>
                </a:rPr>
                <a:t>10 mo.</a:t>
              </a:r>
            </a:p>
          </p:txBody>
        </p:sp>
        <p:sp>
          <p:nvSpPr>
            <p:cNvPr id="42" name="TextBox 41"/>
            <p:cNvSpPr txBox="1"/>
            <p:nvPr/>
          </p:nvSpPr>
          <p:spPr>
            <a:xfrm>
              <a:off x="3558687" y="5560822"/>
              <a:ext cx="341312" cy="153987"/>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a:latin typeface="Neo Sans Intel"/>
                  <a:ea typeface="+mn-ea"/>
                </a:rPr>
                <a:t>4 mo.</a:t>
              </a:r>
            </a:p>
          </p:txBody>
        </p:sp>
        <p:cxnSp>
          <p:nvCxnSpPr>
            <p:cNvPr id="42008" name="Straight Connector 42"/>
            <p:cNvCxnSpPr>
              <a:cxnSpLocks noChangeShapeType="1"/>
            </p:cNvCxnSpPr>
            <p:nvPr/>
          </p:nvCxnSpPr>
          <p:spPr bwMode="auto">
            <a:xfrm flipH="1">
              <a:off x="6007100" y="5462588"/>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cxnSp>
          <p:nvCxnSpPr>
            <p:cNvPr id="42009" name="Straight Connector 43"/>
            <p:cNvCxnSpPr>
              <a:cxnSpLocks noChangeShapeType="1"/>
            </p:cNvCxnSpPr>
            <p:nvPr/>
          </p:nvCxnSpPr>
          <p:spPr bwMode="auto">
            <a:xfrm flipH="1">
              <a:off x="257175" y="5468938"/>
              <a:ext cx="0" cy="1920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nvGrpSpPr>
            <p:cNvPr id="42010" name="Group 44"/>
            <p:cNvGrpSpPr>
              <a:grpSpLocks/>
            </p:cNvGrpSpPr>
            <p:nvPr/>
          </p:nvGrpSpPr>
          <p:grpSpPr bwMode="auto">
            <a:xfrm>
              <a:off x="327025" y="5564188"/>
              <a:ext cx="76200" cy="265112"/>
              <a:chOff x="2335630" y="5555839"/>
              <a:chExt cx="75895" cy="264408"/>
            </a:xfrm>
          </p:grpSpPr>
          <p:sp>
            <p:nvSpPr>
              <p:cNvPr id="46" name="Diamond 45"/>
              <p:cNvSpPr/>
              <p:nvPr/>
            </p:nvSpPr>
            <p:spPr>
              <a:xfrm>
                <a:off x="2335630"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6" name="Straight Connector 46"/>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grpSp>
          <p:nvGrpSpPr>
            <p:cNvPr id="42011" name="Group 47"/>
            <p:cNvGrpSpPr>
              <a:grpSpLocks/>
            </p:cNvGrpSpPr>
            <p:nvPr/>
          </p:nvGrpSpPr>
          <p:grpSpPr bwMode="auto">
            <a:xfrm>
              <a:off x="3225034" y="5552266"/>
              <a:ext cx="76200" cy="277028"/>
              <a:chOff x="2745965" y="5545485"/>
              <a:chExt cx="75895" cy="277957"/>
            </a:xfrm>
          </p:grpSpPr>
          <p:sp>
            <p:nvSpPr>
              <p:cNvPr id="49" name="Diamond 48"/>
              <p:cNvSpPr/>
              <p:nvPr/>
            </p:nvSpPr>
            <p:spPr>
              <a:xfrm>
                <a:off x="2745965" y="5545485"/>
                <a:ext cx="75895" cy="151317"/>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4" name="Straight Connector 49"/>
              <p:cNvCxnSpPr>
                <a:cxnSpLocks noChangeShapeType="1"/>
              </p:cNvCxnSpPr>
              <p:nvPr/>
            </p:nvCxnSpPr>
            <p:spPr bwMode="auto">
              <a:xfrm>
                <a:off x="2783913" y="5694511"/>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51" name="Diamond 50"/>
            <p:cNvSpPr/>
            <p:nvPr/>
          </p:nvSpPr>
          <p:spPr>
            <a:xfrm>
              <a:off x="6608762" y="5562600"/>
              <a:ext cx="76200" cy="150812"/>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13" name="Straight Connector 51"/>
            <p:cNvCxnSpPr>
              <a:cxnSpLocks noChangeShapeType="1"/>
            </p:cNvCxnSpPr>
            <p:nvPr/>
          </p:nvCxnSpPr>
          <p:spPr bwMode="auto">
            <a:xfrm>
              <a:off x="6643687" y="5699125"/>
              <a:ext cx="0" cy="1301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53" name="TextBox 52"/>
            <p:cNvSpPr txBox="1"/>
            <p:nvPr/>
          </p:nvSpPr>
          <p:spPr>
            <a:xfrm>
              <a:off x="6281737" y="5788025"/>
              <a:ext cx="646112"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Mar. ‘19</a:t>
              </a:r>
            </a:p>
            <a:p>
              <a:pPr eaLnBrk="1" fontAlgn="auto" hangingPunct="1">
                <a:spcBef>
                  <a:spcPts val="0"/>
                </a:spcBef>
                <a:spcAft>
                  <a:spcPts val="0"/>
                </a:spcAft>
                <a:defRPr/>
              </a:pPr>
              <a:r>
                <a:rPr lang="en-US" sz="1000" dirty="0">
                  <a:latin typeface="Neo Sans Intel"/>
                  <a:ea typeface="+mn-ea"/>
                  <a:cs typeface="Neo Sans Intel"/>
                </a:rPr>
                <a:t>- MDR</a:t>
              </a:r>
            </a:p>
          </p:txBody>
        </p:sp>
        <p:sp>
          <p:nvSpPr>
            <p:cNvPr id="54" name="TextBox 53"/>
            <p:cNvSpPr txBox="1"/>
            <p:nvPr/>
          </p:nvSpPr>
          <p:spPr>
            <a:xfrm>
              <a:off x="4419599" y="5573712"/>
              <a:ext cx="342900" cy="153988"/>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smtClean="0">
                  <a:latin typeface="Neo Sans Intel"/>
                  <a:ea typeface="+mn-ea"/>
                </a:rPr>
                <a:t>4 </a:t>
              </a:r>
              <a:r>
                <a:rPr lang="en-US" sz="1000" b="1" dirty="0">
                  <a:latin typeface="Neo Sans Intel"/>
                  <a:ea typeface="+mn-ea"/>
                </a:rPr>
                <a:t>mo.</a:t>
              </a:r>
            </a:p>
          </p:txBody>
        </p:sp>
        <p:sp>
          <p:nvSpPr>
            <p:cNvPr id="56" name="TextBox 55"/>
            <p:cNvSpPr txBox="1"/>
            <p:nvPr/>
          </p:nvSpPr>
          <p:spPr>
            <a:xfrm>
              <a:off x="6937373" y="5772150"/>
              <a:ext cx="717550" cy="554038"/>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Jul. ‘19</a:t>
              </a:r>
            </a:p>
            <a:p>
              <a:pPr eaLnBrk="1" fontAlgn="auto" hangingPunct="1">
                <a:spcBef>
                  <a:spcPts val="0"/>
                </a:spcBef>
                <a:spcAft>
                  <a:spcPts val="0"/>
                </a:spcAft>
                <a:defRPr/>
              </a:pPr>
              <a:r>
                <a:rPr lang="en-US" sz="1000" dirty="0">
                  <a:latin typeface="Neo Sans Intel"/>
                  <a:ea typeface="+mn-ea"/>
                  <a:cs typeface="Neo Sans Intel"/>
                </a:rPr>
                <a:t>SB pool</a:t>
              </a:r>
              <a:br>
                <a:rPr lang="en-US" sz="1000" dirty="0">
                  <a:latin typeface="Neo Sans Intel"/>
                  <a:ea typeface="+mn-ea"/>
                  <a:cs typeface="Neo Sans Intel"/>
                </a:rPr>
              </a:br>
              <a:r>
                <a:rPr lang="en-US" sz="1000" dirty="0">
                  <a:latin typeface="Neo Sans Intel"/>
                  <a:ea typeface="+mn-ea"/>
                  <a:cs typeface="Neo Sans Intel"/>
                </a:rPr>
                <a:t>formation</a:t>
              </a:r>
            </a:p>
          </p:txBody>
        </p:sp>
        <p:grpSp>
          <p:nvGrpSpPr>
            <p:cNvPr id="42017" name="Group 58"/>
            <p:cNvGrpSpPr>
              <a:grpSpLocks/>
            </p:cNvGrpSpPr>
            <p:nvPr/>
          </p:nvGrpSpPr>
          <p:grpSpPr bwMode="auto">
            <a:xfrm>
              <a:off x="7165975" y="5564188"/>
              <a:ext cx="76200" cy="265112"/>
              <a:chOff x="2335630" y="5555839"/>
              <a:chExt cx="75895" cy="264408"/>
            </a:xfrm>
          </p:grpSpPr>
          <p:sp>
            <p:nvSpPr>
              <p:cNvPr id="60" name="Diamond 59"/>
              <p:cNvSpPr/>
              <p:nvPr/>
            </p:nvSpPr>
            <p:spPr>
              <a:xfrm>
                <a:off x="2335628"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2" name="Straight Connector 60"/>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grpSp>
          <p:nvGrpSpPr>
            <p:cNvPr id="42018" name="Group 61"/>
            <p:cNvGrpSpPr>
              <a:grpSpLocks/>
            </p:cNvGrpSpPr>
            <p:nvPr/>
          </p:nvGrpSpPr>
          <p:grpSpPr bwMode="auto">
            <a:xfrm>
              <a:off x="7623175" y="5564188"/>
              <a:ext cx="76200" cy="265112"/>
              <a:chOff x="2335630" y="5555839"/>
              <a:chExt cx="75895" cy="264408"/>
            </a:xfrm>
          </p:grpSpPr>
          <p:sp>
            <p:nvSpPr>
              <p:cNvPr id="63" name="Diamond 62"/>
              <p:cNvSpPr/>
              <p:nvPr/>
            </p:nvSpPr>
            <p:spPr>
              <a:xfrm>
                <a:off x="2335628"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0" name="Straight Connector 63"/>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65" name="TextBox 64"/>
            <p:cNvSpPr txBox="1"/>
            <p:nvPr/>
          </p:nvSpPr>
          <p:spPr>
            <a:xfrm>
              <a:off x="7497761" y="5767387"/>
              <a:ext cx="65087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Sep. ‘19</a:t>
              </a:r>
            </a:p>
            <a:p>
              <a:pPr eaLnBrk="1" fontAlgn="auto" hangingPunct="1">
                <a:spcBef>
                  <a:spcPts val="0"/>
                </a:spcBef>
                <a:spcAft>
                  <a:spcPts val="0"/>
                </a:spcAft>
                <a:defRPr/>
              </a:pPr>
              <a:r>
                <a:rPr lang="en-US" sz="1000" dirty="0">
                  <a:latin typeface="Neo Sans Intel"/>
                  <a:ea typeface="+mn-ea"/>
                  <a:cs typeface="Neo Sans Intel"/>
                </a:rPr>
                <a:t>SB</a:t>
              </a:r>
            </a:p>
          </p:txBody>
        </p:sp>
        <p:sp>
          <p:nvSpPr>
            <p:cNvPr id="59" name="Diamond 58"/>
            <p:cNvSpPr/>
            <p:nvPr/>
          </p:nvSpPr>
          <p:spPr>
            <a:xfrm>
              <a:off x="5124449" y="5557837"/>
              <a:ext cx="74613" cy="152400"/>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21" name="Straight Connector 33"/>
            <p:cNvCxnSpPr>
              <a:cxnSpLocks noChangeShapeType="1"/>
            </p:cNvCxnSpPr>
            <p:nvPr/>
          </p:nvCxnSpPr>
          <p:spPr bwMode="auto">
            <a:xfrm>
              <a:off x="5161594" y="5694270"/>
              <a:ext cx="0" cy="1285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62" name="TextBox 61"/>
            <p:cNvSpPr txBox="1"/>
            <p:nvPr/>
          </p:nvSpPr>
          <p:spPr>
            <a:xfrm>
              <a:off x="4903787" y="5784850"/>
              <a:ext cx="887412"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Sep. ‘18</a:t>
              </a:r>
            </a:p>
            <a:p>
              <a:pPr eaLnBrk="1" fontAlgn="auto" hangingPunct="1">
                <a:spcBef>
                  <a:spcPts val="0"/>
                </a:spcBef>
                <a:spcAft>
                  <a:spcPts val="0"/>
                </a:spcAft>
                <a:defRPr/>
              </a:pPr>
              <a:r>
                <a:rPr lang="en-US" sz="1000" dirty="0">
                  <a:latin typeface="Neo Sans Intel"/>
                  <a:ea typeface="+mn-ea"/>
                  <a:cs typeface="Neo Sans Intel"/>
                </a:rPr>
                <a:t>- TGba D2.0</a:t>
              </a:r>
            </a:p>
          </p:txBody>
        </p:sp>
        <p:cxnSp>
          <p:nvCxnSpPr>
            <p:cNvPr id="42023" name="Straight Connector 42"/>
            <p:cNvCxnSpPr>
              <a:cxnSpLocks noChangeShapeType="1"/>
            </p:cNvCxnSpPr>
            <p:nvPr/>
          </p:nvCxnSpPr>
          <p:spPr bwMode="auto">
            <a:xfrm flipH="1">
              <a:off x="8077690" y="5468470"/>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66" name="Rectangle 65"/>
            <p:cNvSpPr/>
            <p:nvPr/>
          </p:nvSpPr>
          <p:spPr>
            <a:xfrm>
              <a:off x="8077198" y="5611812"/>
              <a:ext cx="982663" cy="53975"/>
            </a:xfrm>
            <a:prstGeom prst="rect">
              <a:avLst/>
            </a:prstGeom>
            <a:solidFill>
              <a:srgbClr val="0071C5"/>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grpSp>
          <p:nvGrpSpPr>
            <p:cNvPr id="42025" name="Group 65"/>
            <p:cNvGrpSpPr>
              <a:grpSpLocks/>
            </p:cNvGrpSpPr>
            <p:nvPr/>
          </p:nvGrpSpPr>
          <p:grpSpPr bwMode="auto">
            <a:xfrm>
              <a:off x="8629020" y="5564188"/>
              <a:ext cx="76200" cy="265112"/>
              <a:chOff x="2335630" y="5555839"/>
              <a:chExt cx="75895" cy="264408"/>
            </a:xfrm>
          </p:grpSpPr>
          <p:sp>
            <p:nvSpPr>
              <p:cNvPr id="67" name="Diamond 66"/>
              <p:cNvSpPr/>
              <p:nvPr/>
            </p:nvSpPr>
            <p:spPr>
              <a:xfrm>
                <a:off x="2336255"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28" name="Straight Connector 67"/>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69" name="TextBox 68"/>
            <p:cNvSpPr txBox="1"/>
            <p:nvPr/>
          </p:nvSpPr>
          <p:spPr>
            <a:xfrm>
              <a:off x="8172448" y="5767387"/>
              <a:ext cx="68262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Jul. ‘20</a:t>
              </a:r>
            </a:p>
            <a:p>
              <a:pPr eaLnBrk="1" fontAlgn="auto" hangingPunct="1">
                <a:spcBef>
                  <a:spcPts val="0"/>
                </a:spcBef>
                <a:spcAft>
                  <a:spcPts val="0"/>
                </a:spcAft>
                <a:defRPr/>
              </a:pPr>
              <a:r>
                <a:rPr lang="en-US" sz="1000" dirty="0" err="1">
                  <a:latin typeface="Neo Sans Intel"/>
                  <a:ea typeface="+mn-ea"/>
                  <a:cs typeface="Neo Sans Intel"/>
                </a:rPr>
                <a:t>RevCom</a:t>
              </a:r>
              <a:endParaRPr lang="en-US" sz="1000" dirty="0">
                <a:latin typeface="Neo Sans Intel"/>
                <a:ea typeface="+mn-ea"/>
                <a:cs typeface="Neo Sans Intel"/>
              </a:endParaRPr>
            </a:p>
          </p:txBody>
        </p:sp>
      </p:grpSp>
      <p:sp>
        <p:nvSpPr>
          <p:cNvPr id="68" name="TextBox 67"/>
          <p:cNvSpPr txBox="1"/>
          <p:nvPr/>
        </p:nvSpPr>
        <p:spPr>
          <a:xfrm>
            <a:off x="8170863" y="5334000"/>
            <a:ext cx="466725" cy="246063"/>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2020</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a:t>
            </a:r>
            <a:r>
              <a:rPr lang="en-US" altLang="en-US" dirty="0" smtClean="0"/>
              <a:t>March 2018</a:t>
            </a:r>
            <a:endParaRPr lang="en-US" altLang="en-US" dirty="0" smtClean="0"/>
          </a:p>
        </p:txBody>
      </p:sp>
      <p:sp>
        <p:nvSpPr>
          <p:cNvPr id="33795" name="Content Placeholder 8"/>
          <p:cNvSpPr>
            <a:spLocks noGrp="1"/>
          </p:cNvSpPr>
          <p:nvPr>
            <p:ph idx="1"/>
          </p:nvPr>
        </p:nvSpPr>
        <p:spPr>
          <a:xfrm>
            <a:off x="685800" y="2133600"/>
            <a:ext cx="8001000" cy="4114800"/>
          </a:xfrm>
        </p:spPr>
        <p:txBody>
          <a:bodyPr/>
          <a:lstStyle/>
          <a:p>
            <a:pPr>
              <a:defRPr/>
            </a:pPr>
            <a:r>
              <a:rPr lang="en-US" altLang="en-US" dirty="0"/>
              <a:t>Review technical presentations</a:t>
            </a:r>
          </a:p>
          <a:p>
            <a:pPr>
              <a:defRPr/>
            </a:pPr>
            <a:r>
              <a:rPr lang="en-US" altLang="en-US" dirty="0" smtClean="0"/>
              <a:t>Review draft text for </a:t>
            </a:r>
            <a:r>
              <a:rPr lang="en-US" altLang="en-US" dirty="0" err="1" smtClean="0"/>
              <a:t>TGba</a:t>
            </a:r>
            <a:r>
              <a:rPr lang="en-US" altLang="en-US" dirty="0" smtClean="0"/>
              <a:t> D0.x</a:t>
            </a:r>
          </a:p>
          <a:p>
            <a:pPr>
              <a:defRPr/>
            </a:pPr>
            <a:r>
              <a:rPr lang="en-US" altLang="en-US" dirty="0" smtClean="0"/>
              <a:t>Work </a:t>
            </a:r>
            <a:r>
              <a:rPr lang="en-US" altLang="en-US" dirty="0"/>
              <a:t>on </a:t>
            </a:r>
            <a:r>
              <a:rPr lang="en-US" altLang="en-US" dirty="0" err="1"/>
              <a:t>TGba</a:t>
            </a:r>
            <a:r>
              <a:rPr lang="en-US" altLang="en-US" dirty="0"/>
              <a:t> task group documents</a:t>
            </a:r>
          </a:p>
          <a:p>
            <a:pPr>
              <a:defRPr/>
            </a:pPr>
            <a:r>
              <a:rPr lang="en-US" altLang="en-US" dirty="0"/>
              <a:t>Review TG timeline</a:t>
            </a:r>
          </a:p>
          <a:p>
            <a:pPr>
              <a:defRPr/>
            </a:pPr>
            <a:endParaRPr lang="en-US" altLang="en-US" dirty="0"/>
          </a:p>
          <a:p>
            <a:pPr>
              <a:defRPr/>
            </a:pPr>
            <a:endParaRPr lang="en-US" altLang="en-US" dirty="0"/>
          </a:p>
          <a:p>
            <a:pPr>
              <a:defRPr/>
            </a:pPr>
            <a:endParaRPr lang="en-US" altLang="en-US" dirty="0"/>
          </a:p>
          <a:p>
            <a:pPr>
              <a:defRPr/>
            </a:pPr>
            <a:endParaRPr lang="en-US" altLang="en-US" dirty="0" smtClean="0"/>
          </a:p>
          <a:p>
            <a:pPr marL="0" indent="0">
              <a:buFontTx/>
              <a:buNone/>
              <a:defRPr/>
            </a:pPr>
            <a:endParaRPr lang="en-US" altLang="en-US" dirty="0" smtClean="0"/>
          </a:p>
          <a:p>
            <a:pPr>
              <a:defRPr/>
            </a:pPr>
            <a:endParaRPr lang="en-US" altLang="en-US" dirty="0" smtClean="0"/>
          </a:p>
        </p:txBody>
      </p:sp>
      <p:sp>
        <p:nvSpPr>
          <p:cNvPr id="5" name="Date Placeholder 4"/>
          <p:cNvSpPr>
            <a:spLocks noGrp="1"/>
          </p:cNvSpPr>
          <p:nvPr>
            <p:ph type="dt" sz="quarter" idx="10"/>
          </p:nvPr>
        </p:nvSpPr>
        <p:spPr/>
        <p:txBody>
          <a:bodyPr/>
          <a:lstStyle/>
          <a:p>
            <a:pPr>
              <a:defRPr/>
            </a:pPr>
            <a:r>
              <a:rPr lang="en-US" smtClean="0"/>
              <a:t>January 2018</a:t>
            </a:r>
            <a:endParaRPr lang="en-US"/>
          </a:p>
        </p:txBody>
      </p:sp>
      <p:sp>
        <p:nvSpPr>
          <p:cNvPr id="6" name="Footer Placeholder 5"/>
          <p:cNvSpPr>
            <a:spLocks noGrp="1"/>
          </p:cNvSpPr>
          <p:nvPr>
            <p:ph type="ftr" sz="quarter" idx="11"/>
          </p:nvPr>
        </p:nvSpPr>
        <p:spPr/>
        <p:txBody>
          <a:bodyPr/>
          <a:lstStyle/>
          <a:p>
            <a:pPr>
              <a:defRPr/>
            </a:pPr>
            <a:r>
              <a:rPr lang="en-US" smtClean="0"/>
              <a:t>Minyoung Park (Samsung)</a:t>
            </a:r>
            <a:endParaRPr lang="en-US"/>
          </a:p>
        </p:txBody>
      </p:sp>
      <p:sp>
        <p:nvSpPr>
          <p:cNvPr id="43014"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9C08EAE7-1D40-41D7-9B52-6E64E0A4FB7D}" type="slidenum">
              <a:rPr lang="en-US" altLang="en-US" sz="1200" b="0" smtClean="0"/>
              <a:pPr>
                <a:spcBef>
                  <a:spcPct val="0"/>
                </a:spcBef>
                <a:buFontTx/>
                <a:buNone/>
              </a:pPr>
              <a:t>28</a:t>
            </a:fld>
            <a:endParaRPr lang="en-US" altLang="en-US" sz="1200" b="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696912" y="1981200"/>
            <a:ext cx="7761288" cy="4114800"/>
          </a:xfrm>
        </p:spPr>
        <p:txBody>
          <a:bodyPr/>
          <a:lstStyle/>
          <a:p>
            <a:pPr marL="342900" lvl="1" indent="-342900">
              <a:buFontTx/>
              <a:buChar char="•"/>
              <a:defRPr/>
            </a:pPr>
            <a:r>
              <a:rPr lang="en-US" altLang="en-US" sz="2800" b="1" dirty="0" smtClean="0"/>
              <a:t>Proposed schedule (Mondays, 1 hour each)</a:t>
            </a:r>
          </a:p>
          <a:p>
            <a:pPr marL="685800" lvl="2" indent="-342900">
              <a:defRPr/>
            </a:pPr>
            <a:r>
              <a:rPr lang="en-US" altLang="en-US" sz="2400" b="1" dirty="0" smtClean="0"/>
              <a:t>TBD</a:t>
            </a:r>
            <a:endParaRPr lang="en-US" altLang="en-US" sz="2400" b="1" dirty="0" smtClean="0"/>
          </a:p>
          <a:p>
            <a:pPr marL="685800" lvl="2" indent="-342900">
              <a:defRPr/>
            </a:pPr>
            <a:endParaRPr lang="en-US" altLang="en-US" sz="2400" b="1" dirty="0" smtClean="0"/>
          </a:p>
          <a:p>
            <a:pPr marL="685800" lvl="2" indent="-342900">
              <a:defRPr/>
            </a:pPr>
            <a:endParaRPr lang="en-US" altLang="en-US" sz="2400" b="1" dirty="0"/>
          </a:p>
          <a:p>
            <a:pPr marL="0" lvl="1" indent="0">
              <a:buFontTx/>
              <a:buNone/>
              <a:defRPr/>
            </a:pPr>
            <a:endParaRPr lang="en-US" altLang="en-US" sz="2800" b="1" dirty="0" smtClean="0"/>
          </a:p>
          <a:p>
            <a:pPr marL="685800" lvl="2" indent="-342900">
              <a:defRPr/>
            </a:pPr>
            <a:endParaRPr lang="en-US" altLang="en-US" sz="2400" b="1" dirty="0" smtClean="0"/>
          </a:p>
          <a:p>
            <a:pPr marL="342900" lvl="2" indent="0">
              <a:buFontTx/>
              <a:buNone/>
              <a:defRPr/>
            </a:pPr>
            <a:endParaRPr lang="en-US" altLang="en-US" sz="2400" b="1" dirty="0" smtClean="0"/>
          </a:p>
          <a:p>
            <a:pPr marL="685800" lvl="2" indent="-342900">
              <a:defRPr/>
            </a:pPr>
            <a:endParaRPr lang="en-US" altLang="en-US" sz="2400" dirty="0" smtClean="0"/>
          </a:p>
          <a:p>
            <a:pPr>
              <a:defRPr/>
            </a:pPr>
            <a:endParaRPr lang="en-US" altLang="en-US" sz="2800" dirty="0" smtClean="0"/>
          </a:p>
        </p:txBody>
      </p:sp>
      <p:sp>
        <p:nvSpPr>
          <p:cNvPr id="4" name="Date Placeholder 3"/>
          <p:cNvSpPr>
            <a:spLocks noGrp="1"/>
          </p:cNvSpPr>
          <p:nvPr>
            <p:ph type="dt" sz="quarter" idx="10"/>
          </p:nvPr>
        </p:nvSpPr>
        <p:spPr/>
        <p:txBody>
          <a:bodyPr/>
          <a:lstStyle/>
          <a:p>
            <a:pPr>
              <a:defRPr/>
            </a:pPr>
            <a:r>
              <a:rPr lang="en-US" smtClean="0"/>
              <a:t>January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40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96DE5F-04F6-4F73-9507-E002E5E77515}" type="slidenum">
              <a:rPr lang="en-US" altLang="en-US" sz="1200" b="0" smtClean="0"/>
              <a:pPr>
                <a:spcBef>
                  <a:spcPct val="0"/>
                </a:spcBef>
                <a:buFontTx/>
                <a:buNone/>
              </a:pPr>
              <a:t>29</a:t>
            </a:fld>
            <a:endParaRPr lang="en-US" altLang="en-US" sz="1200" b="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a:t>
            </a:r>
            <a:r>
              <a:rPr lang="en-US" altLang="en-US" dirty="0" smtClean="0"/>
              <a:t>January 2018 </a:t>
            </a:r>
            <a:r>
              <a:rPr lang="en-US" altLang="en-US" dirty="0" smtClean="0"/>
              <a:t>session</a:t>
            </a:r>
          </a:p>
        </p:txBody>
      </p:sp>
      <p:sp>
        <p:nvSpPr>
          <p:cNvPr id="4" name="Date Placeholder 3"/>
          <p:cNvSpPr>
            <a:spLocks noGrp="1"/>
          </p:cNvSpPr>
          <p:nvPr>
            <p:ph type="dt" sz="quarter" idx="10"/>
          </p:nvPr>
        </p:nvSpPr>
        <p:spPr/>
        <p:txBody>
          <a:bodyPr/>
          <a:lstStyle/>
          <a:p>
            <a:pPr>
              <a:defRPr/>
            </a:pPr>
            <a:r>
              <a:rPr lang="en-US" smtClean="0"/>
              <a:t>January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71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1D07826-354B-4CAC-A364-D4170821854F}" type="slidenum">
              <a:rPr lang="en-US" altLang="en-US" sz="1200" b="0" smtClean="0"/>
              <a:pPr>
                <a:spcBef>
                  <a:spcPct val="0"/>
                </a:spcBef>
                <a:buFontTx/>
                <a:buNone/>
              </a:pPr>
              <a:t>3</a:t>
            </a:fld>
            <a:endParaRPr lang="en-US" altLang="en-US" sz="1200" b="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January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710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83018CA-7B52-4439-8DDB-3820FF6E9ED4}" type="slidenum">
              <a:rPr lang="en-US" altLang="en-US" sz="1200" b="0" smtClean="0"/>
              <a:pPr>
                <a:spcBef>
                  <a:spcPct val="0"/>
                </a:spcBef>
                <a:buFontTx/>
                <a:buNone/>
              </a:pPr>
              <a:t>30</a:t>
            </a:fld>
            <a:endParaRPr lang="en-US" altLang="en-US" sz="1200" b="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6019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4770438" y="4237038"/>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1096963" y="2614613"/>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1562100" y="2854325"/>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January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813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EC835E8-722F-4746-945F-29194E29C236}" type="slidenum">
              <a:rPr lang="en-US" altLang="en-US" sz="1200" b="0" smtClean="0"/>
              <a:pPr>
                <a:spcBef>
                  <a:spcPct val="0"/>
                </a:spcBef>
                <a:buFontTx/>
                <a:buNone/>
              </a:pPr>
              <a:t>31</a:t>
            </a:fld>
            <a:endParaRPr lang="en-US" altLang="en-US" sz="1200" b="0" smtClean="0"/>
          </a:p>
        </p:txBody>
      </p:sp>
      <p:sp>
        <p:nvSpPr>
          <p:cNvPr id="48138" name="TextBox 12"/>
          <p:cNvSpPr txBox="1">
            <a:spLocks noChangeArrowheads="1"/>
          </p:cNvSpPr>
          <p:nvPr/>
        </p:nvSpPr>
        <p:spPr bwMode="auto">
          <a:xfrm rot="2214236">
            <a:off x="808038" y="2609850"/>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903288" y="3271838"/>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1081088" y="3429000"/>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1562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1647825" y="2955925"/>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1308100" y="2894013"/>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1538288" y="3776663"/>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549275" y="3554413"/>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9388"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52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557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700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1109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1350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2743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2209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4800600"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2372519" y="4163219"/>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1560513"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3771900"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957263" y="4137025"/>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5257800" y="4135438"/>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7358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7815263"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6553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January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81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86542-6B9C-4A56-8B17-DC4883078DD8}" type="slidenum">
              <a:rPr lang="en-US" altLang="en-US" sz="1200" b="0" smtClean="0"/>
              <a:pPr>
                <a:spcBef>
                  <a:spcPct val="0"/>
                </a:spcBef>
                <a:buFontTx/>
                <a:buNone/>
              </a:pPr>
              <a:t>4</a:t>
            </a:fld>
            <a:endParaRPr lang="en-US" altLang="en-US" sz="1200" b="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January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EA93470-B795-4BC8-B7E4-942636225AF8}" type="slidenum">
              <a:rPr lang="en-US" altLang="en-US" sz="1200" b="0" smtClean="0"/>
              <a:pPr>
                <a:spcBef>
                  <a:spcPct val="0"/>
                </a:spcBef>
                <a:buFontTx/>
                <a:buNone/>
              </a:pPr>
              <a:t>5</a:t>
            </a:fld>
            <a:endParaRPr lang="en-US" altLang="en-US" sz="1200" b="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January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02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05ED895-A1BC-46F9-8DC0-8704ED42B469}" type="slidenum">
              <a:rPr lang="en-US" altLang="en-US" sz="1200" b="0" smtClean="0"/>
              <a:pPr>
                <a:spcBef>
                  <a:spcPct val="0"/>
                </a:spcBef>
                <a:buFontTx/>
                <a:buNone/>
              </a:pPr>
              <a:t>6</a:t>
            </a:fld>
            <a:endParaRPr lang="en-US" altLang="en-US" sz="1200" b="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077547982"/>
              </p:ext>
            </p:extLst>
          </p:nvPr>
        </p:nvGraphicFramePr>
        <p:xfrm>
          <a:off x="685800" y="1981200"/>
          <a:ext cx="7772400" cy="2378076"/>
        </p:xfrm>
        <a:graphic>
          <a:graphicData uri="http://schemas.openxmlformats.org/drawingml/2006/table">
            <a:tbl>
              <a:tblPr firstRow="1" bandRow="1">
                <a:tableStyleId>{073A0DAA-6AF3-43AB-8588-CEC1D06C72B9}</a:tableStyleId>
              </a:tblPr>
              <a:tblGrid>
                <a:gridCol w="1554480"/>
                <a:gridCol w="1554480"/>
                <a:gridCol w="1554480"/>
                <a:gridCol w="1554480"/>
                <a:gridCol w="1554480"/>
              </a:tblGrid>
              <a:tr h="396346">
                <a:tc>
                  <a:txBody>
                    <a:bodyPr/>
                    <a:lstStyle/>
                    <a:p>
                      <a:pPr algn="ctr"/>
                      <a:endParaRPr lang="en-US" sz="2000" dirty="0"/>
                    </a:p>
                  </a:txBody>
                  <a:tcPr marT="45742" marB="45742"/>
                </a:tc>
                <a:tc>
                  <a:txBody>
                    <a:bodyPr/>
                    <a:lstStyle/>
                    <a:p>
                      <a:pPr algn="ctr"/>
                      <a:r>
                        <a:rPr lang="en-US" sz="2000" dirty="0" smtClean="0"/>
                        <a:t>Monday</a:t>
                      </a:r>
                      <a:endParaRPr lang="en-US" sz="2000" dirty="0"/>
                    </a:p>
                  </a:txBody>
                  <a:tcPr marT="45742" marB="45742"/>
                </a:tc>
                <a:tc>
                  <a:txBody>
                    <a:bodyPr/>
                    <a:lstStyle/>
                    <a:p>
                      <a:pPr algn="ctr"/>
                      <a:r>
                        <a:rPr lang="en-US" sz="2000" dirty="0" smtClean="0"/>
                        <a:t>Tuesday</a:t>
                      </a:r>
                      <a:endParaRPr lang="en-US" sz="2000" dirty="0"/>
                    </a:p>
                  </a:txBody>
                  <a:tcPr marT="45742" marB="45742"/>
                </a:tc>
                <a:tc>
                  <a:txBody>
                    <a:bodyPr/>
                    <a:lstStyle/>
                    <a:p>
                      <a:pPr algn="ctr"/>
                      <a:r>
                        <a:rPr lang="en-US" sz="2000" dirty="0" smtClean="0"/>
                        <a:t>Wednesday</a:t>
                      </a:r>
                      <a:endParaRPr lang="en-US" sz="2000" dirty="0"/>
                    </a:p>
                  </a:txBody>
                  <a:tcPr marT="45742" marB="45742"/>
                </a:tc>
                <a:tc>
                  <a:txBody>
                    <a:bodyPr/>
                    <a:lstStyle/>
                    <a:p>
                      <a:pPr algn="ctr"/>
                      <a:r>
                        <a:rPr lang="en-US" sz="2000" dirty="0" smtClean="0"/>
                        <a:t>Thursday</a:t>
                      </a:r>
                      <a:endParaRPr lang="en-US" sz="2000" dirty="0"/>
                    </a:p>
                  </a:txBody>
                  <a:tcPr marT="45742" marB="45742"/>
                </a:tc>
              </a:tr>
              <a:tr h="396346">
                <a:tc>
                  <a:txBody>
                    <a:bodyPr/>
                    <a:lstStyle/>
                    <a:p>
                      <a:pPr algn="ctr"/>
                      <a:r>
                        <a:rPr lang="en-US" sz="2000" dirty="0" smtClean="0"/>
                        <a:t>AM1</a:t>
                      </a:r>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dirty="0"/>
                    </a:p>
                  </a:txBody>
                  <a:tcPr marT="45742" marB="45742"/>
                </a:tc>
                <a:tc>
                  <a:txBody>
                    <a:bodyPr/>
                    <a:lstStyle/>
                    <a:p>
                      <a:pPr algn="ctr"/>
                      <a:r>
                        <a:rPr lang="en-US" sz="2000" b="1" dirty="0" smtClean="0"/>
                        <a:t>TGba</a:t>
                      </a:r>
                      <a:endParaRPr lang="en-US" sz="2000" b="1" dirty="0"/>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dirty="0" smtClean="0">
                        <a:solidFill>
                          <a:schemeClr val="tx1"/>
                        </a:solidFill>
                      </a:endParaRPr>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solidFill>
                            <a:schemeClr val="tx1"/>
                          </a:solidFill>
                        </a:rPr>
                        <a:t>TGba</a:t>
                      </a:r>
                    </a:p>
                  </a:txBody>
                  <a:tcPr marT="45742" marB="45742"/>
                </a:tc>
              </a:tr>
              <a:tr h="396346">
                <a:tc>
                  <a:txBody>
                    <a:bodyPr/>
                    <a:lstStyle/>
                    <a:p>
                      <a:pPr algn="ctr"/>
                      <a:r>
                        <a:rPr lang="en-US" sz="2000" dirty="0" smtClean="0"/>
                        <a:t>AM2</a:t>
                      </a:r>
                      <a:endParaRPr lang="en-US" sz="2000" dirty="0"/>
                    </a:p>
                  </a:txBody>
                  <a:tcPr marT="45742" marB="45742"/>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err="1" smtClean="0"/>
                        <a:t>TGba</a:t>
                      </a:r>
                      <a:endParaRPr lang="en-US" sz="2000" b="1" dirty="0" smtClean="0"/>
                    </a:p>
                  </a:txBody>
                  <a:tcPr marT="45742" marB="45742"/>
                </a:tc>
                <a:tc>
                  <a:txBody>
                    <a:bodyPr/>
                    <a:lstStyle/>
                    <a:p>
                      <a:pPr algn="ctr"/>
                      <a:endParaRPr lang="en-US" sz="2000" b="1" dirty="0"/>
                    </a:p>
                  </a:txBody>
                  <a:tcPr marT="45742" marB="45742"/>
                </a:tc>
                <a:tc>
                  <a:txBody>
                    <a:bodyPr/>
                    <a:lstStyle/>
                    <a:p>
                      <a:pPr algn="ctr"/>
                      <a:endParaRPr lang="en-US" sz="2000" b="1"/>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dirty="0" smtClean="0">
                        <a:solidFill>
                          <a:schemeClr val="tx1"/>
                        </a:solidFill>
                      </a:endParaRPr>
                    </a:p>
                  </a:txBody>
                  <a:tcPr marT="45742" marB="45742"/>
                </a:tc>
              </a:tr>
              <a:tr h="396346">
                <a:tc>
                  <a:txBody>
                    <a:bodyPr/>
                    <a:lstStyle/>
                    <a:p>
                      <a:pPr algn="ctr"/>
                      <a:r>
                        <a:rPr lang="en-US" sz="2000" dirty="0" smtClean="0"/>
                        <a:t>PM1</a:t>
                      </a:r>
                      <a:endParaRPr lang="en-US" sz="2000" dirty="0"/>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err="1" smtClean="0"/>
                        <a:t>TGba</a:t>
                      </a:r>
                      <a:endParaRPr lang="en-US" sz="2000" b="1" dirty="0" smtClean="0"/>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t>TGba</a:t>
                      </a:r>
                    </a:p>
                  </a:txBody>
                  <a:tcPr marT="45742" marB="45742"/>
                </a:tc>
                <a:tc>
                  <a:txBody>
                    <a:bodyPr/>
                    <a:lstStyle/>
                    <a:p>
                      <a:pPr algn="ctr"/>
                      <a:r>
                        <a:rPr lang="en-US" sz="2000" b="1" dirty="0" err="1" smtClean="0">
                          <a:solidFill>
                            <a:schemeClr val="tx1"/>
                          </a:solidFill>
                        </a:rPr>
                        <a:t>TGba</a:t>
                      </a:r>
                      <a:endParaRPr lang="en-US" sz="2000" b="1" dirty="0"/>
                    </a:p>
                  </a:txBody>
                  <a:tcPr marT="45742" marB="45742"/>
                </a:tc>
                <a:tc>
                  <a:txBody>
                    <a:bodyPr/>
                    <a:lstStyle/>
                    <a:p>
                      <a:pPr algn="ctr"/>
                      <a:r>
                        <a:rPr lang="en-US" sz="2000" b="1" dirty="0" smtClean="0">
                          <a:solidFill>
                            <a:schemeClr val="tx1"/>
                          </a:solidFill>
                        </a:rPr>
                        <a:t>TGba</a:t>
                      </a:r>
                      <a:endParaRPr lang="en-US" sz="2000" b="1" dirty="0">
                        <a:solidFill>
                          <a:schemeClr val="tx1"/>
                        </a:solidFill>
                      </a:endParaRPr>
                    </a:p>
                  </a:txBody>
                  <a:tcPr marT="45742" marB="45742"/>
                </a:tc>
              </a:tr>
              <a:tr h="396346">
                <a:tc>
                  <a:txBody>
                    <a:bodyPr/>
                    <a:lstStyle/>
                    <a:p>
                      <a:pPr algn="ctr"/>
                      <a:r>
                        <a:rPr lang="en-US" sz="2000" dirty="0" smtClean="0"/>
                        <a:t>PM2</a:t>
                      </a:r>
                      <a:endParaRPr lang="en-US" sz="2000" dirty="0"/>
                    </a:p>
                  </a:txBody>
                  <a:tcPr marT="45742" marB="45742"/>
                </a:tc>
                <a:tc>
                  <a:txBody>
                    <a:bodyPr/>
                    <a:lstStyle/>
                    <a:p>
                      <a:pPr algn="ctr"/>
                      <a:r>
                        <a:rPr lang="en-US" sz="2000" b="1" dirty="0" err="1" smtClean="0"/>
                        <a:t>TGba</a:t>
                      </a:r>
                      <a:endParaRPr lang="en-US" sz="2000" b="1" dirty="0"/>
                    </a:p>
                  </a:txBody>
                  <a:tcPr marT="45742" marB="45742"/>
                </a:tc>
                <a:tc>
                  <a:txBody>
                    <a:bodyPr/>
                    <a:lstStyle/>
                    <a:p>
                      <a:pPr algn="ctr"/>
                      <a:endParaRPr lang="en-US" sz="2000" b="1" dirty="0"/>
                    </a:p>
                  </a:txBody>
                  <a:tcPr marT="45742" marB="45742"/>
                </a:tc>
                <a:tc>
                  <a:txBody>
                    <a:bodyPr/>
                    <a:lstStyle/>
                    <a:p>
                      <a:pPr algn="ctr"/>
                      <a:endParaRPr lang="en-US" sz="2000" b="1" dirty="0">
                        <a:solidFill>
                          <a:srgbClr val="FF0000"/>
                        </a:solidFill>
                      </a:endParaRPr>
                    </a:p>
                  </a:txBody>
                  <a:tcPr marT="45742" marB="45742"/>
                </a:tc>
                <a:tc>
                  <a:txBody>
                    <a:bodyPr/>
                    <a:lstStyle/>
                    <a:p>
                      <a:pPr algn="ctr"/>
                      <a:endParaRPr lang="en-US" sz="2000" b="1" dirty="0"/>
                    </a:p>
                  </a:txBody>
                  <a:tcPr marT="45742" marB="45742"/>
                </a:tc>
              </a:tr>
              <a:tr h="396346">
                <a:tc>
                  <a:txBody>
                    <a:bodyPr/>
                    <a:lstStyle/>
                    <a:p>
                      <a:pPr algn="ctr"/>
                      <a:r>
                        <a:rPr lang="en-US" sz="2000" dirty="0" smtClean="0"/>
                        <a:t>EVE</a:t>
                      </a:r>
                      <a:endParaRPr lang="en-US" sz="2000" dirty="0"/>
                    </a:p>
                  </a:txBody>
                  <a:tcPr marT="45742" marB="45742"/>
                </a:tc>
                <a:tc>
                  <a:txBody>
                    <a:bodyPr/>
                    <a:lstStyle/>
                    <a:p>
                      <a:pPr algn="ctr"/>
                      <a:endParaRPr lang="en-US" sz="2000" b="1" dirty="0"/>
                    </a:p>
                  </a:txBody>
                  <a:tcPr marT="45742" marB="45742"/>
                </a:tc>
                <a:tc>
                  <a:txBody>
                    <a:bodyPr/>
                    <a:lstStyle/>
                    <a:p>
                      <a:pPr algn="ctr"/>
                      <a:endParaRPr lang="en-US" sz="2000" b="1" dirty="0"/>
                    </a:p>
                  </a:txBody>
                  <a:tcPr marT="45742" marB="45742"/>
                </a:tc>
                <a:tc>
                  <a:txBody>
                    <a:bodyPr/>
                    <a:lstStyle/>
                    <a:p>
                      <a:pPr algn="ctr"/>
                      <a:endParaRPr lang="en-US" sz="2000" b="1" dirty="0">
                        <a:solidFill>
                          <a:srgbClr val="FF0000"/>
                        </a:solidFill>
                      </a:endParaRPr>
                    </a:p>
                  </a:txBody>
                  <a:tcPr marT="45742" marB="45742"/>
                </a:tc>
                <a:tc>
                  <a:txBody>
                    <a:bodyPr/>
                    <a:lstStyle/>
                    <a:p>
                      <a:pPr algn="ctr"/>
                      <a:endParaRPr lang="en-US" sz="2000" b="1" dirty="0"/>
                    </a:p>
                  </a:txBody>
                  <a:tcPr marT="45742" marB="45742"/>
                </a:tc>
              </a:tr>
            </a:tbl>
          </a:graphicData>
        </a:graphic>
      </p:graphicFrame>
      <p:sp>
        <p:nvSpPr>
          <p:cNvPr id="4" name="Date Placeholder 3"/>
          <p:cNvSpPr>
            <a:spLocks noGrp="1"/>
          </p:cNvSpPr>
          <p:nvPr>
            <p:ph type="dt" sz="quarter" idx="10"/>
          </p:nvPr>
        </p:nvSpPr>
        <p:spPr/>
        <p:txBody>
          <a:bodyPr/>
          <a:lstStyle/>
          <a:p>
            <a:pPr>
              <a:defRPr/>
            </a:pPr>
            <a:r>
              <a:rPr lang="en-US" smtClean="0"/>
              <a:t>January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13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20D640C-C722-4D77-8FC8-47D537D1240F}" type="slidenum">
              <a:rPr lang="en-US" altLang="en-US" sz="1200" b="0" smtClean="0"/>
              <a:pPr>
                <a:spcBef>
                  <a:spcPct val="0"/>
                </a:spcBef>
                <a:buFontTx/>
                <a:buNone/>
              </a:pPr>
              <a:t>7</a:t>
            </a:fld>
            <a:endParaRPr lang="en-US" altLang="en-US" sz="1200" b="0" smtClean="0"/>
          </a:p>
        </p:txBody>
      </p:sp>
      <p:graphicFrame>
        <p:nvGraphicFramePr>
          <p:cNvPr id="2" name="Table 1"/>
          <p:cNvGraphicFramePr>
            <a:graphicFrameLocks noGrp="1"/>
          </p:cNvGraphicFramePr>
          <p:nvPr/>
        </p:nvGraphicFramePr>
        <p:xfrm>
          <a:off x="715963" y="4724400"/>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685800" y="1676400"/>
            <a:ext cx="7924800" cy="4722813"/>
          </a:xfrm>
        </p:spPr>
        <p:txBody>
          <a:bodyPr/>
          <a:lstStyle/>
          <a:p>
            <a:pPr>
              <a:defRPr/>
            </a:pPr>
            <a:r>
              <a:rPr lang="en-US" altLang="en-US" dirty="0"/>
              <a:t>Review </a:t>
            </a:r>
            <a:r>
              <a:rPr lang="en-US" altLang="en-US" dirty="0" smtClean="0"/>
              <a:t>and approve draft </a:t>
            </a:r>
            <a:r>
              <a:rPr lang="en-US" altLang="en-US" dirty="0"/>
              <a:t>text for </a:t>
            </a:r>
            <a:r>
              <a:rPr lang="en-US" altLang="en-US" dirty="0" err="1"/>
              <a:t>TGba</a:t>
            </a:r>
            <a:r>
              <a:rPr lang="en-US" altLang="en-US" dirty="0"/>
              <a:t> D0.1</a:t>
            </a:r>
          </a:p>
          <a:p>
            <a:pPr>
              <a:defRPr/>
            </a:pPr>
            <a:r>
              <a:rPr lang="en-US" altLang="en-US" dirty="0" smtClean="0"/>
              <a:t>Review </a:t>
            </a:r>
            <a:r>
              <a:rPr lang="en-US" altLang="en-US" dirty="0"/>
              <a:t>technical presentations</a:t>
            </a:r>
          </a:p>
          <a:p>
            <a:pPr>
              <a:defRPr/>
            </a:pPr>
            <a:r>
              <a:rPr lang="en-US" altLang="en-US" dirty="0" smtClean="0"/>
              <a:t>Work </a:t>
            </a:r>
            <a:r>
              <a:rPr lang="en-US" altLang="en-US" dirty="0"/>
              <a:t>on </a:t>
            </a:r>
            <a:r>
              <a:rPr lang="en-US" altLang="en-US" dirty="0" err="1"/>
              <a:t>TGba</a:t>
            </a:r>
            <a:r>
              <a:rPr lang="en-US" altLang="en-US" dirty="0"/>
              <a:t> task group documents</a:t>
            </a:r>
          </a:p>
          <a:p>
            <a:pPr>
              <a:defRPr/>
            </a:pPr>
            <a:r>
              <a:rPr lang="en-US" altLang="en-US" dirty="0"/>
              <a:t>Review TG timeline</a:t>
            </a:r>
          </a:p>
          <a:p>
            <a:endParaRPr lang="en-US" altLang="en-US" sz="2000" dirty="0" smtClean="0"/>
          </a:p>
          <a:p>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January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22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A0A6492-A455-4AD2-A19D-A4E84B1CCB2D}" type="slidenum">
              <a:rPr lang="en-US" altLang="en-US" sz="1200" b="0" smtClean="0"/>
              <a:pPr>
                <a:spcBef>
                  <a:spcPct val="0"/>
                </a:spcBef>
                <a:buFontTx/>
                <a:buNone/>
              </a:pPr>
              <a:t>8</a:t>
            </a:fld>
            <a:endParaRPr lang="en-US" altLang="en-US" sz="1200" b="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685800"/>
            <a:ext cx="7772400" cy="534988"/>
          </a:xfrm>
        </p:spPr>
        <p:txBody>
          <a:bodyPr/>
          <a:lstStyle/>
          <a:p>
            <a:r>
              <a:rPr lang="en-US" altLang="en-US" dirty="0" smtClean="0"/>
              <a:t>Call for Submissions</a:t>
            </a:r>
          </a:p>
        </p:txBody>
      </p:sp>
      <p:sp>
        <p:nvSpPr>
          <p:cNvPr id="6" name="Content Placeholder 5"/>
          <p:cNvSpPr>
            <a:spLocks noGrp="1"/>
          </p:cNvSpPr>
          <p:nvPr>
            <p:ph idx="1"/>
          </p:nvPr>
        </p:nvSpPr>
        <p:spPr>
          <a:xfrm>
            <a:off x="685800" y="1296988"/>
            <a:ext cx="7772400" cy="5178425"/>
          </a:xfrm>
        </p:spPr>
        <p:txBody>
          <a:bodyPr/>
          <a:lstStyle/>
          <a:p>
            <a:pPr>
              <a:defRPr/>
            </a:pPr>
            <a:r>
              <a:rPr lang="en-US" sz="2000" dirty="0" smtClean="0"/>
              <a:t>Call for submissions sent out on </a:t>
            </a:r>
            <a:r>
              <a:rPr lang="en-US" sz="2000" dirty="0" smtClean="0"/>
              <a:t>TBD: </a:t>
            </a:r>
            <a:endParaRPr lang="en-US" sz="2000" dirty="0" smtClean="0"/>
          </a:p>
          <a:p>
            <a:pPr lvl="1">
              <a:defRPr/>
            </a:pPr>
            <a:r>
              <a:rPr lang="en-US" b="0" dirty="0" smtClean="0"/>
              <a:t>Received </a:t>
            </a:r>
            <a:r>
              <a:rPr lang="en-US" dirty="0" smtClean="0"/>
              <a:t>?? </a:t>
            </a:r>
            <a:r>
              <a:rPr lang="en-US" b="0" dirty="0" smtClean="0"/>
              <a:t>submissions</a:t>
            </a:r>
            <a:endParaRPr lang="en-US" b="0" dirty="0" smtClean="0"/>
          </a:p>
          <a:p>
            <a:pPr>
              <a:defRPr/>
            </a:pPr>
            <a:r>
              <a:rPr lang="en-US" sz="2000" dirty="0" smtClean="0"/>
              <a:t>Grouped based on topics and priority</a:t>
            </a:r>
            <a:endParaRPr lang="en-US" dirty="0" smtClean="0"/>
          </a:p>
          <a:p>
            <a:pPr lvl="1"/>
            <a:r>
              <a:rPr lang="en-US" b="0" dirty="0"/>
              <a:t>PHY </a:t>
            </a:r>
            <a:r>
              <a:rPr lang="en-US" b="0" dirty="0" smtClean="0"/>
              <a:t>submissions: </a:t>
            </a:r>
          </a:p>
          <a:p>
            <a:pPr lvl="1"/>
            <a:r>
              <a:rPr lang="en-US" b="0" dirty="0" smtClean="0"/>
              <a:t>MAC </a:t>
            </a:r>
            <a:r>
              <a:rPr lang="en-US" b="0" dirty="0"/>
              <a:t>submissions</a:t>
            </a:r>
            <a:r>
              <a:rPr lang="en-US" b="0" dirty="0" smtClean="0"/>
              <a:t>:</a:t>
            </a:r>
          </a:p>
          <a:p>
            <a:pPr lvl="1"/>
            <a:r>
              <a:rPr lang="en-US" b="0" dirty="0" smtClean="0"/>
              <a:t>Further </a:t>
            </a:r>
            <a:r>
              <a:rPr lang="en-US" b="0" dirty="0" smtClean="0"/>
              <a:t>optimization: (lowest priority)</a:t>
            </a:r>
          </a:p>
          <a:p>
            <a:r>
              <a:rPr lang="en-US" sz="2000" dirty="0" smtClean="0"/>
              <a:t>With in a category, a submission uploaded to the 802.11 mentor server </a:t>
            </a:r>
            <a:r>
              <a:rPr lang="en-US" sz="2000" dirty="0" smtClean="0">
                <a:solidFill>
                  <a:srgbClr val="FF0000"/>
                </a:solidFill>
              </a:rPr>
              <a:t>earlier</a:t>
            </a:r>
            <a:r>
              <a:rPr lang="en-US" sz="2000" dirty="0" smtClean="0"/>
              <a:t> will get </a:t>
            </a:r>
            <a:r>
              <a:rPr lang="en-US" sz="2000" dirty="0" smtClean="0">
                <a:solidFill>
                  <a:srgbClr val="FF0000"/>
                </a:solidFill>
              </a:rPr>
              <a:t>higher priority </a:t>
            </a:r>
            <a:r>
              <a:rPr lang="en-US" sz="2000" dirty="0" smtClean="0"/>
              <a:t>for presentation</a:t>
            </a:r>
            <a:endParaRPr lang="en-US" sz="2000" dirty="0"/>
          </a:p>
          <a:p>
            <a:pPr marL="1200150" lvl="2" indent="-342900">
              <a:buFont typeface="+mj-lt"/>
              <a:buAutoNum type="arabicPeriod"/>
            </a:pPr>
            <a:endParaRPr lang="en-US" dirty="0"/>
          </a:p>
        </p:txBody>
      </p:sp>
      <p:sp>
        <p:nvSpPr>
          <p:cNvPr id="4" name="Date Placeholder 3"/>
          <p:cNvSpPr>
            <a:spLocks noGrp="1"/>
          </p:cNvSpPr>
          <p:nvPr>
            <p:ph type="dt" sz="quarter" idx="10"/>
          </p:nvPr>
        </p:nvSpPr>
        <p:spPr/>
        <p:txBody>
          <a:bodyPr/>
          <a:lstStyle/>
          <a:p>
            <a:pPr>
              <a:defRPr/>
            </a:pPr>
            <a:r>
              <a:rPr lang="en-US" smtClean="0"/>
              <a:t>January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33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F0D70E5-9AF7-4A30-B6FF-66C7C50BAA31}" type="slidenum">
              <a:rPr lang="en-US" altLang="en-US" sz="1200" b="0" smtClean="0"/>
              <a:pPr>
                <a:spcBef>
                  <a:spcPct val="0"/>
                </a:spcBef>
                <a:buFontTx/>
                <a:buNone/>
              </a:pPr>
              <a:t>9</a:t>
            </a:fld>
            <a:endParaRPr lang="en-US" altLang="en-US" sz="1200" b="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79967</TotalTime>
  <Words>1670</Words>
  <Application>Microsoft Office PowerPoint</Application>
  <PresentationFormat>On-screen Show (4:3)</PresentationFormat>
  <Paragraphs>446</Paragraphs>
  <Slides>31</Slides>
  <Notes>2</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41" baseType="lpstr">
      <vt:lpstr>Malgun Gothic</vt:lpstr>
      <vt:lpstr>Monotype Sorts</vt:lpstr>
      <vt:lpstr>MS Gothic</vt:lpstr>
      <vt:lpstr>MS PGothic</vt:lpstr>
      <vt:lpstr>Neo Sans Intel</vt:lpstr>
      <vt:lpstr>Arial</vt:lpstr>
      <vt:lpstr>Calibri</vt:lpstr>
      <vt:lpstr>Times New Roman</vt:lpstr>
      <vt:lpstr>802-11-Submission</vt:lpstr>
      <vt:lpstr>Document</vt:lpstr>
      <vt:lpstr>January 2018  TGba Agenda</vt:lpstr>
      <vt:lpstr>IEEE 802.11 TGba: Wake-up Radio Operation</vt:lpstr>
      <vt:lpstr>Abstract</vt:lpstr>
      <vt:lpstr>Meeting Protocol</vt:lpstr>
      <vt:lpstr>Attendance</vt:lpstr>
      <vt:lpstr>Attendance, Voting &amp; Document Status</vt:lpstr>
      <vt:lpstr>TGba Schedule for the Week</vt:lpstr>
      <vt:lpstr>Main Agenda Items for the Week</vt:lpstr>
      <vt:lpstr>Call for Submissions</vt:lpstr>
      <vt:lpstr>PHY</vt:lpstr>
      <vt:lpstr>MAC</vt:lpstr>
      <vt:lpstr>Agenda</vt:lpstr>
      <vt:lpstr>PowerPoint Presentation</vt:lpstr>
      <vt:lpstr>PowerPoint Presentation</vt:lpstr>
      <vt:lpstr>PowerPoint Presentation</vt:lpstr>
      <vt:lpstr>PowerPoint Presentation</vt:lpstr>
      <vt:lpstr>PowerPoint Presentation</vt:lpstr>
      <vt:lpstr>Participation in IEEE 802 Meetings</vt:lpstr>
      <vt:lpstr>IEEE-SA policy documents</vt:lpstr>
      <vt:lpstr>Current IEEE-SA Rule documents</vt:lpstr>
      <vt:lpstr>Current IEEE 802, 802.11 rules documents </vt:lpstr>
      <vt:lpstr>Summary from November 2017 Meeting and Teleconference Calls</vt:lpstr>
      <vt:lpstr>Motion - Minutes</vt:lpstr>
      <vt:lpstr>TGba Documents Review and Approval</vt:lpstr>
      <vt:lpstr>Presentations</vt:lpstr>
      <vt:lpstr>Motions</vt:lpstr>
      <vt:lpstr>TGba Timeline</vt:lpstr>
      <vt:lpstr>Goal for March 2018</vt:lpstr>
      <vt:lpstr>Teleconference Call Schedule</vt:lpstr>
      <vt:lpstr>Backup Slides</vt:lpstr>
      <vt:lpstr>Proposed TGba Spec Development Process</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11-16/1080r1</dc:title>
  <dc:subject>Task Group AY November 2015 Meeting Agenda</dc:subject>
  <dc:creator>minyoung.park@intel.com</dc:creator>
  <cp:keywords>January 2017</cp:keywords>
  <dc:description/>
  <cp:lastModifiedBy>Minyoung Park</cp:lastModifiedBy>
  <cp:revision>3990</cp:revision>
  <cp:lastPrinted>2014-11-04T15:04:57Z</cp:lastPrinted>
  <dcterms:created xsi:type="dcterms:W3CDTF">2007-04-17T18:10:23Z</dcterms:created>
  <dcterms:modified xsi:type="dcterms:W3CDTF">2017-12-10T01:48:35Z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NSCPROP_SA">
    <vt:lpwstr>C:\Users\minyoung.p\Documents\IEEE 802.11 WG\TGba\2017\November\11-17-1223-09-00ba-september-2017-tgba-agenda.pptx</vt:lpwstr>
  </property>
</Properties>
</file>