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5" r:id="rId4"/>
    <p:sldId id="266" r:id="rId5"/>
    <p:sldId id="267" r:id="rId6"/>
    <p:sldId id="268" r:id="rId7"/>
    <p:sldId id="280" r:id="rId8"/>
    <p:sldId id="275" r:id="rId9"/>
    <p:sldId id="282" r:id="rId10"/>
    <p:sldId id="288" r:id="rId11"/>
    <p:sldId id="274"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6" d="100"/>
          <a:sy n="76" d="100"/>
        </p:scale>
        <p:origin x="120" y="18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12/11/2017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December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December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802.11-17/1855r1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1836-00-AANI-draft-for-itu-r-submission.pptx" TargetMode="External"/><Relationship Id="rId2" Type="http://schemas.openxmlformats.org/officeDocument/2006/relationships/hyperlink" Target="https://mentor.ieee.org/802.11/dcn/17/11-17-1823-00-AANI-imt-2020-requirements-and-thoughts-on-submissions.ppt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817-01-AANI-working-spread-sheets-for-assignment-and-schedule.ppt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11/Reports/aani_update.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ieee802.org/11/email/stds-802-11-aani/" TargetMode="External"/><Relationship Id="rId4" Type="http://schemas.openxmlformats.org/officeDocument/2006/relationships/hyperlink" Target="https://mentor.ieee.org/802.11/documents?is_dcn=DCN,%20Title,%20Author%20or%20Affiliation&amp;is_group=AAN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r.b.marks@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7/11-17-1844-00-AANI-imt-2020-contribution-content.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11/dcn/17/11-17-1817-01-AANI-working-spread-sheets-for-assignment-and-schedule.pptx" TargetMode="External"/><Relationship Id="rId4" Type="http://schemas.openxmlformats.org/officeDocument/2006/relationships/hyperlink" Target="https://mentor.ieee.org/802.11/dcn/17/11-17-1869-00-AANI-input-to-itu-r-submission.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7/11-17-1823-00-AANI-imt-2020-requirements-and-thoughts-on-submissions.pptx" TargetMode="External"/><Relationship Id="rId13" Type="http://schemas.openxmlformats.org/officeDocument/2006/relationships/hyperlink" Target="http://www.ieee802.org/11/email/stds-802-11-aani/msg00078.html" TargetMode="External"/><Relationship Id="rId3" Type="http://schemas.openxmlformats.org/officeDocument/2006/relationships/hyperlink" Target="https://mentor.ieee.org/802.11/dcn/17/11-17-1869-00-AANI-input-to-itu-r-submission.pptx" TargetMode="External"/><Relationship Id="rId7" Type="http://schemas.openxmlformats.org/officeDocument/2006/relationships/hyperlink" Target="https://mentor.ieee.org/802.11/dcn/17/11-17-1820-01-AANI-imt-2020-usage-scenarios-test-environments-and-evaluation-configurations.pptx" TargetMode="External"/><Relationship Id="rId12" Type="http://schemas.openxmlformats.org/officeDocument/2006/relationships/hyperlink" Target="http://www.ieee802.org/11/email/stds-802-11-aani/" TargetMode="External"/><Relationship Id="rId2" Type="http://schemas.openxmlformats.org/officeDocument/2006/relationships/hyperlink" Target="https://mentor.ieee.org/802.11/dcn/17/11-17-1844-00-AANI-imt-2020-contribution-cont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813-00-AANI-imt-2020-s-rit-description-template-compliance-template.docx" TargetMode="External"/><Relationship Id="rId11" Type="http://schemas.openxmlformats.org/officeDocument/2006/relationships/hyperlink" Target="https://mentor.ieee.org/802.11/dcn/17/11-17-1836-00-AANI-draft-for-itu-r-submission.pptx" TargetMode="External"/><Relationship Id="rId5" Type="http://schemas.openxmlformats.org/officeDocument/2006/relationships/hyperlink" Target="https://mentor.ieee.org/802.11/dcn/17/11-17-1812-00-AANI-imt-2020-s-rit-description-template-characteristic-template.docx" TargetMode="External"/><Relationship Id="rId10" Type="http://schemas.openxmlformats.org/officeDocument/2006/relationships/hyperlink" Target="https://mentor.ieee.org/802.11/dcn/17/11-17-1821-00-AANI-imt-2020-requirements-deep-dive-part-1-mobility.pptx" TargetMode="External"/><Relationship Id="rId4" Type="http://schemas.openxmlformats.org/officeDocument/2006/relationships/hyperlink" Target="https://mentor.ieee.org/802.11/dcn/17/11-17-1820-00-AANI-imt-2020-usage-scenarios-test-environments-and-evaluation-configurations.pptx" TargetMode="External"/><Relationship Id="rId9" Type="http://schemas.openxmlformats.org/officeDocument/2006/relationships/hyperlink" Target="https://mentor.ieee.org/802.11/dcn/17/11-17-1814-00-AANI-preparation-for-imt-2020-5g-candidate-submission.pptx" TargetMode="External"/><Relationship Id="rId14" Type="http://schemas.openxmlformats.org/officeDocument/2006/relationships/hyperlink" Target="http://www.ieee802.org/11/email/stds-802-11-aani/msg00081.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 11 December 2017 Teleconference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2017-12-11</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December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79"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Way Forward (taken from </a:t>
            </a:r>
            <a:r>
              <a:rPr lang="en-US" altLang="en-US" b="0" dirty="0">
                <a:hlinkClick r:id="rId2"/>
              </a:rPr>
              <a:t>11-17/1823r0</a:t>
            </a:r>
            <a:r>
              <a:rPr lang="en-US" altLang="en-US" dirty="0"/>
              <a: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800" dirty="0"/>
              <a:t>Prepare a contribution along the lines discussed above for discussion in the Jan meeting </a:t>
            </a:r>
          </a:p>
          <a:p>
            <a:pPr marL="857250" lvl="1" indent="-342900">
              <a:buFont typeface="+mj-lt"/>
              <a:buAutoNum type="arabicPeriod"/>
            </a:pPr>
            <a:r>
              <a:rPr lang="en-US" dirty="0"/>
              <a:t>IEEE 802’s intent to submit a 5G (S)RIT proposal</a:t>
            </a:r>
          </a:p>
          <a:p>
            <a:pPr marL="857250" lvl="1" indent="-342900">
              <a:buFont typeface="+mj-lt"/>
              <a:buAutoNum type="arabicPeriod"/>
            </a:pPr>
            <a:r>
              <a:rPr lang="en-US" dirty="0"/>
              <a:t>An overview of the how the proposal works</a:t>
            </a:r>
          </a:p>
          <a:p>
            <a:pPr marL="857250" lvl="1" indent="-342900">
              <a:buFont typeface="+mj-lt"/>
              <a:buAutoNum type="arabicPeriod"/>
            </a:pPr>
            <a:r>
              <a:rPr lang="en-US" dirty="0"/>
              <a:t>Configurations, for each of the 5 test environments, for which the proposal will be tested</a:t>
            </a:r>
          </a:p>
          <a:p>
            <a:pPr marL="857250" lvl="1" indent="-342900">
              <a:buFont typeface="+mj-lt"/>
              <a:buAutoNum type="arabicPeriod"/>
            </a:pPr>
            <a:r>
              <a:rPr lang="en-US" dirty="0"/>
              <a:t>Some high-level Analysis on how the proposal will meet the IMT-2020 requirements</a:t>
            </a:r>
          </a:p>
          <a:p>
            <a:pPr lvl="1"/>
            <a:r>
              <a:rPr lang="en-US" dirty="0">
                <a:hlinkClick r:id="rId3"/>
              </a:rPr>
              <a:t>11-17/1836r0</a:t>
            </a:r>
            <a:r>
              <a:rPr lang="en-US" dirty="0"/>
              <a:t> - Draft for ITU-R Submission - Rakesh Taori (PHAZR)</a:t>
            </a:r>
          </a:p>
          <a:p>
            <a:pPr>
              <a:buFont typeface="Arial" panose="020B0604020202020204" pitchFamily="34" charset="0"/>
              <a:buChar char="•"/>
            </a:pPr>
            <a:r>
              <a:rPr lang="en-US" sz="2800" dirty="0"/>
              <a:t>Continue to seek volunteers for the templates: </a:t>
            </a:r>
          </a:p>
          <a:p>
            <a:pPr marL="800100" lvl="1" indent="-342900">
              <a:buFont typeface="+mj-lt"/>
              <a:buAutoNum type="arabicPeriod"/>
            </a:pPr>
            <a:r>
              <a:rPr lang="en-US" dirty="0">
                <a:hlinkClick r:id="rId4"/>
              </a:rPr>
              <a:t>11-17/1817r1</a:t>
            </a:r>
            <a:r>
              <a:rPr lang="en-US" dirty="0"/>
              <a:t> - Working Spread Sheets for Assignment and Schedule</a:t>
            </a:r>
            <a:endParaRPr lang="en-US" sz="20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2017</a:t>
            </a:r>
            <a:endParaRPr lang="en-GB" dirty="0"/>
          </a:p>
        </p:txBody>
      </p:sp>
    </p:spTree>
    <p:extLst>
      <p:ext uri="{BB962C8B-B14F-4D97-AF65-F5344CB8AC3E}">
        <p14:creationId xmlns:p14="http://schemas.microsoft.com/office/powerpoint/2010/main" val="2232090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1143000"/>
            <a:ext cx="10361084" cy="5332414"/>
          </a:xfrm>
        </p:spPr>
        <p:txBody>
          <a:bodyPr/>
          <a:lstStyle/>
          <a:p>
            <a:r>
              <a:rPr lang="en-US" altLang="en-US" dirty="0"/>
              <a:t>Teleconference: </a:t>
            </a:r>
          </a:p>
          <a:p>
            <a:pPr marL="800100" lvl="1" indent="-342900">
              <a:buFont typeface="Arial" panose="020B0604020202020204" pitchFamily="34" charset="0"/>
              <a:buChar char="•"/>
            </a:pPr>
            <a:r>
              <a:rPr lang="en-US" altLang="en-US" sz="1800" dirty="0"/>
              <a:t>December 18 2017, 11:00 am EDT</a:t>
            </a:r>
          </a:p>
          <a:p>
            <a:pPr marL="800100" lvl="1" indent="-342900">
              <a:buFont typeface="Arial" panose="020B0604020202020204" pitchFamily="34" charset="0"/>
              <a:buChar char="•"/>
            </a:pPr>
            <a:r>
              <a:rPr lang="en-US" altLang="en-US" sz="1800" dirty="0"/>
              <a:t>January 8 2018, 11:00 am EDT</a:t>
            </a:r>
          </a:p>
          <a:p>
            <a:r>
              <a:rPr lang="en-US" altLang="en-US" dirty="0"/>
              <a:t>Topics for discussion/contribution:</a:t>
            </a:r>
          </a:p>
          <a:p>
            <a:pPr marL="914400" lvl="1" indent="-457200">
              <a:buFont typeface="+mj-lt"/>
              <a:buAutoNum type="arabicPeriod"/>
            </a:pPr>
            <a:r>
              <a:rPr lang="en-US" altLang="en-US" sz="2400" b="1" dirty="0"/>
              <a:t>802.11 IMT-2020 Proposal</a:t>
            </a:r>
          </a:p>
          <a:p>
            <a:pPr marL="914400" lvl="1" indent="-457200">
              <a:buFont typeface="+mj-lt"/>
              <a:buAutoNum type="arabicPeriod"/>
            </a:pPr>
            <a:r>
              <a:rPr lang="en-US" altLang="en-US" sz="1600" dirty="0"/>
              <a:t>NEND IC activity</a:t>
            </a:r>
          </a:p>
          <a:p>
            <a:pPr marL="914400" lvl="1" indent="-457200">
              <a:buFont typeface="+mj-lt"/>
              <a:buAutoNum type="arabicPeriod"/>
            </a:pPr>
            <a:r>
              <a:rPr lang="en-US" altLang="en-US" sz="1600" dirty="0"/>
              <a:t>3GPP Interworking</a:t>
            </a:r>
          </a:p>
          <a:p>
            <a:r>
              <a:rPr lang="en-US" altLang="en-US" sz="2200" dirty="0"/>
              <a:t>15-18 January 2018 802.11 F2F, Irvine, California, USA - Goals:</a:t>
            </a:r>
            <a:endParaRPr lang="en-US" altLang="en-US" sz="2000" b="0" dirty="0"/>
          </a:p>
          <a:p>
            <a:pPr marL="971550" lvl="1" indent="-457200">
              <a:buFont typeface="+mj-lt"/>
              <a:buAutoNum type="arabicPeriod"/>
            </a:pPr>
            <a:r>
              <a:rPr lang="en-US" altLang="en-US" sz="1800" dirty="0"/>
              <a:t>Complete a draft of an 802.11 IMT-2020 Proposal</a:t>
            </a:r>
          </a:p>
          <a:p>
            <a:pPr marL="971550" lvl="1" indent="-457200">
              <a:buFont typeface="+mj-lt"/>
              <a:buAutoNum type="arabicPeriod"/>
            </a:pPr>
            <a:r>
              <a:rPr lang="en-US" altLang="en-US" sz="1800" dirty="0"/>
              <a:t>Gain 802.11 WG approval of the draft 802.11 IMT-2020 Proposal</a:t>
            </a:r>
          </a:p>
          <a:p>
            <a:pPr marL="971550" lvl="1" indent="-457200">
              <a:buFont typeface="+mj-lt"/>
              <a:buAutoNum type="arabicPeriod"/>
            </a:pPr>
            <a:r>
              <a:rPr lang="en-US" altLang="en-US" sz="1800" dirty="0"/>
              <a:t>Gain 802.18 SC approval of the draft 802.11 IMT-202 Proposal</a:t>
            </a:r>
          </a:p>
          <a:p>
            <a:pPr marL="971550" lvl="1" indent="-457200">
              <a:buFont typeface="+mj-lt"/>
              <a:buAutoNum type="arabicPeriod"/>
            </a:pPr>
            <a:r>
              <a:rPr lang="en-US" altLang="en-US" sz="1800" dirty="0"/>
              <a:t>Plan to support the 802.11 IMT-2020 Proposal at the ITU-T WP5D Meeting 31-01-2018</a:t>
            </a:r>
          </a:p>
          <a:p>
            <a:pPr marL="971550" lvl="1" indent="-457200">
              <a:buFont typeface="+mj-lt"/>
              <a:buAutoNum type="arabicPeriod"/>
            </a:pPr>
            <a:r>
              <a:rPr lang="en-US" altLang="en-US" sz="1800" dirty="0"/>
              <a:t>Contributions on other topics related to 3GPP Interworking or NEND ICA</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dirty="0"/>
              <a:t>A guide/summary of the AANI SC activity and documents can be found on the ieee.802.org: </a:t>
            </a:r>
            <a:r>
              <a:rPr lang="en-US" dirty="0">
                <a:hlinkClick r:id="rId3"/>
              </a:rPr>
              <a:t>http://www.ieee802.org/11/Reports/aani_update.htm</a:t>
            </a:r>
            <a:endParaRPr lang="en-US" dirty="0"/>
          </a:p>
          <a:p>
            <a:r>
              <a:rPr lang="en-US" dirty="0"/>
              <a:t>All AANI SC documents are available on Mentor: </a:t>
            </a:r>
            <a:r>
              <a:rPr lang="en-US" dirty="0">
                <a:hlinkClick r:id="rId4"/>
              </a:rPr>
              <a:t>https://mentor.ieee.org/802.11/documents?is_dcn=DCN%2C%20Title%2C%20Author%20or%20Affiliation&amp;is_group=AANI</a:t>
            </a:r>
            <a:r>
              <a:rPr lang="en-US" dirty="0"/>
              <a:t> </a:t>
            </a:r>
          </a:p>
          <a:p>
            <a:r>
              <a:rPr lang="en-US" dirty="0"/>
              <a:t>All AANI SC e-mail discussions are available on the Email Archive:</a:t>
            </a:r>
          </a:p>
          <a:p>
            <a:r>
              <a:rPr lang="en-US" dirty="0"/>
              <a:t>	</a:t>
            </a:r>
            <a:r>
              <a:rPr lang="en-US" dirty="0">
                <a:hlinkClick r:id="rId5"/>
              </a:rPr>
              <a:t>http://www.ieee802.org/11/email/stds-802-11-aani/</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December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11 December 2017</a:t>
            </a:r>
          </a:p>
          <a:p>
            <a:pPr algn="ctr"/>
            <a:r>
              <a:rPr lang="en-GB" dirty="0"/>
              <a:t>Teleconference</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December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send an e-mail to the Chair, Vice Chair, and/or Secretary </a:t>
            </a:r>
            <a:r>
              <a:rPr lang="en-US" altLang="en-US" sz="1400" dirty="0"/>
              <a:t>(</a:t>
            </a:r>
            <a:r>
              <a:rPr lang="en-US" altLang="en-US" sz="1400" dirty="0">
                <a:hlinkClick r:id="rId3"/>
              </a:rPr>
              <a:t>joseph.levy@interdigital.com</a:t>
            </a:r>
            <a:r>
              <a:rPr lang="en-US" altLang="en-US" sz="1400" dirty="0"/>
              <a:t>, </a:t>
            </a:r>
            <a:r>
              <a:rPr lang="en-US" altLang="en-US" sz="1400" dirty="0">
                <a:hlinkClick r:id="rId4"/>
              </a:rPr>
              <a:t>r.b.marks@ieee.org</a:t>
            </a:r>
            <a:r>
              <a:rPr lang="en-US" altLang="en-US" sz="1400" dirty="0"/>
              <a:t>)</a:t>
            </a:r>
            <a:r>
              <a:rPr lang="en-US" altLang="en-US" sz="2400" dirty="0"/>
              <a:t> to register your attendance</a:t>
            </a:r>
          </a:p>
          <a:p>
            <a:pPr lvl="1"/>
            <a:r>
              <a:rPr lang="en-US" altLang="en-US" sz="2400" dirty="0"/>
              <a:t>Please mute when not speaking</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comments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609600" y="1524000"/>
            <a:ext cx="11430000" cy="4800600"/>
          </a:xfrm>
        </p:spPr>
        <p:txBody>
          <a:bodyPr/>
          <a:lstStyle/>
          <a:p>
            <a:pPr marL="457200" indent="-457200">
              <a:buFont typeface="Times New Roman" panose="02020603050405020304" pitchFamily="18" charset="0"/>
              <a:buAutoNum type="arabicPeriod"/>
              <a:defRPr/>
            </a:pPr>
            <a:r>
              <a:rPr lang="en-US" altLang="en-US" dirty="0"/>
              <a:t>Call for Secretary</a:t>
            </a:r>
          </a:p>
          <a:p>
            <a:pPr marL="457200" indent="-457200">
              <a:buFont typeface="Times New Roman" panose="02020603050405020304" pitchFamily="18" charset="0"/>
              <a:buAutoNum type="arabicPeriod"/>
              <a:defRPr/>
            </a:pPr>
            <a:r>
              <a:rPr lang="en-US" altLang="en-US" dirty="0"/>
              <a:t>Administrative: Reminders, Rules, Agenda, Guidelines, Resources,  Participation, Announcements</a:t>
            </a:r>
          </a:p>
          <a:p>
            <a:pPr marL="457200" indent="-457200">
              <a:buFont typeface="Times New Roman" panose="02020603050405020304" pitchFamily="18" charset="0"/>
              <a:buAutoNum type="arabicPeriod"/>
              <a:defRPr/>
            </a:pPr>
            <a:r>
              <a:rPr lang="en-US" altLang="en-US" dirty="0"/>
              <a:t>IMT-2020 Status</a:t>
            </a:r>
          </a:p>
          <a:p>
            <a:pPr marL="457200" indent="-457200">
              <a:buFont typeface="Times New Roman" panose="02020603050405020304" pitchFamily="18" charset="0"/>
              <a:buAutoNum type="arabicPeriod"/>
              <a:defRPr/>
            </a:pPr>
            <a:r>
              <a:rPr lang="en-US" altLang="en-US" dirty="0"/>
              <a:t>Continue Discussion on Contributions on 802.11 IMT-2020 Proposal</a:t>
            </a:r>
          </a:p>
          <a:p>
            <a:pPr marL="857250" lvl="1" indent="-457200">
              <a:buFont typeface="Arial" panose="020B0604020202020204" pitchFamily="34" charset="0"/>
              <a:buChar char="•"/>
              <a:defRPr/>
            </a:pPr>
            <a:r>
              <a:rPr lang="en-US" altLang="en-US" dirty="0"/>
              <a:t>New contributions:</a:t>
            </a:r>
          </a:p>
          <a:p>
            <a:pPr marL="1257300" lvl="2" indent="-457200">
              <a:buFont typeface="+mj-lt"/>
              <a:buAutoNum type="arabicPeriod"/>
              <a:defRPr/>
            </a:pPr>
            <a:r>
              <a:rPr lang="en-US" dirty="0">
                <a:hlinkClick r:id="rId3"/>
              </a:rPr>
              <a:t>11-17/1844r0 </a:t>
            </a:r>
            <a:r>
              <a:rPr lang="en-US" dirty="0"/>
              <a:t>- </a:t>
            </a:r>
            <a:r>
              <a:rPr lang="en-US" dirty="0"/>
              <a:t>IMT-2020 Contribution Content, Roger Marks (EthAirNet Associates) </a:t>
            </a:r>
            <a:endParaRPr lang="en-US" dirty="0"/>
          </a:p>
          <a:p>
            <a:pPr marL="1257300" lvl="2" indent="-457200">
              <a:buFont typeface="+mj-lt"/>
              <a:buAutoNum type="arabicPeriod"/>
              <a:defRPr/>
            </a:pPr>
            <a:r>
              <a:rPr lang="en-US" dirty="0">
                <a:hlinkClick r:id="rId4"/>
              </a:rPr>
              <a:t>11-17/1869r0</a:t>
            </a:r>
            <a:r>
              <a:rPr lang="en-US" dirty="0"/>
              <a:t> - </a:t>
            </a:r>
            <a:r>
              <a:rPr lang="en-US" dirty="0"/>
              <a:t>Input to ITU-R submission, Sigurd Schelstraete (Quantenna) </a:t>
            </a:r>
            <a:endParaRPr lang="en-US" dirty="0"/>
          </a:p>
          <a:p>
            <a:pPr marL="457200" indent="-457200">
              <a:buFont typeface="+mj-lt"/>
              <a:buAutoNum type="arabicPeriod"/>
              <a:defRPr/>
            </a:pPr>
            <a:r>
              <a:rPr lang="en-US" dirty="0"/>
              <a:t>802.11 IMT-2020 Proposal Assignment/Schedule</a:t>
            </a:r>
          </a:p>
          <a:p>
            <a:pPr marL="857250" lvl="1" indent="-457200">
              <a:buFont typeface="+mj-lt"/>
              <a:buAutoNum type="arabicPeriod"/>
              <a:defRPr/>
            </a:pPr>
            <a:r>
              <a:rPr lang="en-US" dirty="0">
                <a:hlinkClick r:id="rId5"/>
              </a:rPr>
              <a:t>11-17/1817r1</a:t>
            </a:r>
            <a:r>
              <a:rPr lang="en-US" dirty="0"/>
              <a:t> - Working Spread Sheets for Assignment and Schedule </a:t>
            </a:r>
          </a:p>
          <a:p>
            <a:pPr marL="457200" indent="-457200">
              <a:buFont typeface="Times New Roman" panose="02020603050405020304" pitchFamily="18" charset="0"/>
              <a:buAutoNum type="arabicPeriod"/>
              <a:defRPr/>
            </a:pPr>
            <a:r>
              <a:rPr lang="en-US" altLang="en-US" dirty="0"/>
              <a:t>Future Sessions Planning</a:t>
            </a:r>
          </a:p>
          <a:p>
            <a:pPr marL="0" indent="0">
              <a:defRPr/>
            </a:pPr>
            <a:endParaRPr lang="en-US" altLang="en-US" dirty="0"/>
          </a:p>
          <a:p>
            <a:pPr marL="457200" indent="-457200">
              <a:buFont typeface="Times New Roman" panose="02020603050405020304" pitchFamily="18" charset="0"/>
              <a:buAutoNum type="arabicPeriod"/>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December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1" y="691590"/>
            <a:ext cx="10475383" cy="761999"/>
          </a:xfrm>
        </p:spPr>
        <p:txBody>
          <a:bodyPr/>
          <a:lstStyle/>
          <a:p>
            <a:r>
              <a:rPr lang="en-US" dirty="0"/>
              <a:t>Continue discussion on the 802.11 IMT-2020 RIT Proposal</a:t>
            </a:r>
          </a:p>
        </p:txBody>
      </p:sp>
      <p:sp>
        <p:nvSpPr>
          <p:cNvPr id="3" name="Content Placeholder 2"/>
          <p:cNvSpPr>
            <a:spLocks noGrp="1"/>
          </p:cNvSpPr>
          <p:nvPr>
            <p:ph idx="1"/>
          </p:nvPr>
        </p:nvSpPr>
        <p:spPr>
          <a:xfrm>
            <a:off x="914401" y="1524000"/>
            <a:ext cx="10361084" cy="4751294"/>
          </a:xfrm>
        </p:spPr>
        <p:txBody>
          <a:bodyPr/>
          <a:lstStyle/>
          <a:p>
            <a:r>
              <a:rPr lang="en-US" dirty="0"/>
              <a:t>During the 802.11 WG meeting of 5-10 November in Orlando, Florida, USA a motion was passed declaring:</a:t>
            </a:r>
          </a:p>
          <a:p>
            <a:pPr lvl="0">
              <a:buFont typeface="Arial" panose="020B0604020202020204" pitchFamily="34" charset="0"/>
              <a:buChar char="•"/>
            </a:pPr>
            <a:r>
              <a:rPr lang="en-US" sz="2000" b="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b="0" dirty="0"/>
              <a:t>Bring the documents for consideration and approval at the January IEEE 802.11 interim meeting.</a:t>
            </a:r>
          </a:p>
          <a:p>
            <a:r>
              <a:rPr lang="en-US" dirty="0"/>
              <a:t>To address this motion the AANI SC will need to:</a:t>
            </a:r>
          </a:p>
          <a:p>
            <a:pPr>
              <a:buFont typeface="Arial" panose="020B0604020202020204" pitchFamily="34" charset="0"/>
              <a:buChar char="•"/>
            </a:pPr>
            <a:r>
              <a:rPr lang="en-US" sz="2000" b="0" dirty="0"/>
              <a:t>Generate draft documents which are approved by 802.11 and 802 EC prior to the ITU submission deadline (16:00 UTC 24 January 2018).</a:t>
            </a:r>
          </a:p>
          <a:p>
            <a:pPr>
              <a:buFont typeface="Arial" panose="020B0604020202020204" pitchFamily="34" charset="0"/>
              <a:buChar char="•"/>
            </a:pPr>
            <a:r>
              <a:rPr lang="en-US" sz="2000" b="0" dirty="0"/>
              <a:t>Therefore EC approval should be obtained 23 January – which should be possible. Assuming 802.11 approval 19 January at the closing WG plenary  </a:t>
            </a:r>
          </a:p>
          <a:p>
            <a:r>
              <a:rPr lang="en-US" dirty="0"/>
              <a:t>At the last week’s teleconference two new contributions were discussed and there has been some additional discussion on the AANI Reflector.</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Contributions and E-mails </a:t>
            </a:r>
          </a:p>
        </p:txBody>
      </p:sp>
      <p:sp>
        <p:nvSpPr>
          <p:cNvPr id="3" name="Content Placeholder 2"/>
          <p:cNvSpPr>
            <a:spLocks noGrp="1"/>
          </p:cNvSpPr>
          <p:nvPr>
            <p:ph idx="1"/>
          </p:nvPr>
        </p:nvSpPr>
        <p:spPr>
          <a:xfrm>
            <a:off x="228600" y="1066800"/>
            <a:ext cx="11506200" cy="5329238"/>
          </a:xfrm>
        </p:spPr>
        <p:txBody>
          <a:bodyPr/>
          <a:lstStyle/>
          <a:p>
            <a:pPr marL="857250" lvl="1" indent="-457200">
              <a:buFont typeface="Arial" panose="020B0604020202020204" pitchFamily="34" charset="0"/>
              <a:buChar char="•"/>
              <a:defRPr/>
            </a:pPr>
            <a:r>
              <a:rPr lang="en-US" altLang="en-US" dirty="0"/>
              <a:t>New contributions:</a:t>
            </a:r>
          </a:p>
          <a:p>
            <a:pPr marL="1257300" lvl="2" indent="-457200">
              <a:buFont typeface="+mj-lt"/>
              <a:buAutoNum type="arabicPeriod"/>
              <a:defRPr/>
            </a:pPr>
            <a:r>
              <a:rPr lang="en-US" sz="2000" dirty="0">
                <a:hlinkClick r:id="rId2"/>
              </a:rPr>
              <a:t>11-17/1844r0 </a:t>
            </a:r>
            <a:r>
              <a:rPr lang="en-US" sz="2000" dirty="0"/>
              <a:t>–IMT-2020 Contribution Content - Roger Marks (EthAirNet Associates)</a:t>
            </a:r>
          </a:p>
          <a:p>
            <a:pPr marL="1257300" lvl="2" indent="-457200">
              <a:buFont typeface="+mj-lt"/>
              <a:buAutoNum type="arabicPeriod"/>
              <a:defRPr/>
            </a:pPr>
            <a:r>
              <a:rPr lang="en-US" sz="2000" dirty="0">
                <a:hlinkClick r:id="rId3"/>
              </a:rPr>
              <a:t>11-17/1869r0</a:t>
            </a:r>
            <a:r>
              <a:rPr lang="en-US" sz="2000" dirty="0"/>
              <a:t> - Input to ITU-R submission, Sigurd Schelstraete (Quantenna) </a:t>
            </a:r>
          </a:p>
          <a:p>
            <a:pPr marL="857250" lvl="1" indent="-457200">
              <a:buFont typeface="Arial" panose="020B0604020202020204" pitchFamily="34" charset="0"/>
              <a:buChar char="•"/>
              <a:defRPr/>
            </a:pPr>
            <a:r>
              <a:rPr lang="en-US" altLang="en-US" dirty="0"/>
              <a:t>Contributions:</a:t>
            </a:r>
            <a:endParaRPr lang="en-US" altLang="en-US" dirty="0">
              <a:hlinkClick r:id="rId4"/>
            </a:endParaRPr>
          </a:p>
          <a:p>
            <a:pPr marL="1257300" lvl="2" indent="-457200">
              <a:buFont typeface="+mj-lt"/>
              <a:buAutoNum type="arabicPeriod"/>
            </a:pPr>
            <a:r>
              <a:rPr lang="en-US" sz="1400" dirty="0">
                <a:hlinkClick r:id="rId5"/>
              </a:rPr>
              <a:t>11-17/1812r0</a:t>
            </a:r>
            <a:r>
              <a:rPr lang="en-US" sz="1400" dirty="0"/>
              <a:t> - RIT Description – Characteristic Template (which includes the Link Budget Templates) – Rakesh Taori (Phazr)</a:t>
            </a:r>
          </a:p>
          <a:p>
            <a:pPr marL="1257300" lvl="2" indent="-457200">
              <a:buFont typeface="+mj-lt"/>
              <a:buAutoNum type="arabicPeriod"/>
            </a:pPr>
            <a:r>
              <a:rPr lang="en-US" sz="1400" dirty="0">
                <a:hlinkClick r:id="rId6"/>
              </a:rPr>
              <a:t>11-17/1813r0</a:t>
            </a:r>
            <a:r>
              <a:rPr lang="en-US" sz="1400" dirty="0"/>
              <a:t> - RIT Description – Compliance Template – Rakesh Taori (Phazr)</a:t>
            </a:r>
          </a:p>
          <a:p>
            <a:pPr marL="1257300" lvl="2" indent="-457200">
              <a:buFont typeface="+mj-lt"/>
              <a:buAutoNum type="arabicPeriod"/>
              <a:defRPr/>
            </a:pPr>
            <a:r>
              <a:rPr lang="en-US" altLang="en-US" sz="1400" dirty="0">
                <a:hlinkClick r:id="rId7"/>
              </a:rPr>
              <a:t>11-17/1820r1</a:t>
            </a:r>
            <a:r>
              <a:rPr lang="en-US" altLang="en-US" sz="1400" dirty="0"/>
              <a:t> - </a:t>
            </a:r>
            <a:r>
              <a:rPr lang="en-US" sz="1400" dirty="0"/>
              <a:t>IMT-2020 Usage Scenarios, Test Environments and Evaluation Configurations – Roger Marks (EthAirNet Associates)</a:t>
            </a:r>
          </a:p>
          <a:p>
            <a:pPr marL="1257300" lvl="2" indent="-457200">
              <a:buFont typeface="+mj-lt"/>
              <a:buAutoNum type="arabicPeriod"/>
              <a:defRPr/>
            </a:pPr>
            <a:r>
              <a:rPr lang="en-US" altLang="en-US" sz="1400" dirty="0">
                <a:hlinkClick r:id="rId8"/>
              </a:rPr>
              <a:t>11-17/1823r0</a:t>
            </a:r>
            <a:r>
              <a:rPr lang="en-US" altLang="en-US" sz="1400" dirty="0"/>
              <a:t> - </a:t>
            </a:r>
            <a:r>
              <a:rPr lang="en-US" sz="1400" dirty="0"/>
              <a:t>IMT-2020 Requirements and Thoughts on Submissions </a:t>
            </a:r>
            <a:r>
              <a:rPr lang="en-US" sz="1400" dirty="0">
                <a:hlinkClick r:id="rId9"/>
              </a:rPr>
              <a:t>–</a:t>
            </a:r>
            <a:r>
              <a:rPr lang="en-US" sz="1400" dirty="0"/>
              <a:t> Rakesh Taori (Phazr)</a:t>
            </a:r>
          </a:p>
          <a:p>
            <a:pPr marL="1257300" lvl="2" indent="-457200">
              <a:buFont typeface="+mj-lt"/>
              <a:buAutoNum type="arabicPeriod"/>
              <a:defRPr/>
            </a:pPr>
            <a:r>
              <a:rPr lang="en-US" sz="1400" dirty="0">
                <a:hlinkClick r:id="rId9"/>
              </a:rPr>
              <a:t>11-17/1814r0</a:t>
            </a:r>
            <a:r>
              <a:rPr lang="en-US" sz="1400" dirty="0"/>
              <a:t> - Preparation for IMT-2020 (5G) Candidate Submission– Rakesh Taori (Phazr)</a:t>
            </a:r>
          </a:p>
          <a:p>
            <a:pPr marL="1257300" lvl="2" indent="-457200">
              <a:buFont typeface="+mj-lt"/>
              <a:buAutoNum type="arabicPeriod"/>
              <a:defRPr/>
            </a:pPr>
            <a:r>
              <a:rPr lang="en-US" sz="1400" dirty="0">
                <a:hlinkClick r:id="rId10"/>
              </a:rPr>
              <a:t>11-17/1821r0</a:t>
            </a:r>
            <a:r>
              <a:rPr lang="en-US" sz="1400" dirty="0"/>
              <a:t> - IMT-2020 Requirements Deep Dive - Part 1 – Mobility - Rakesh Taori (PHAZR)</a:t>
            </a:r>
          </a:p>
          <a:p>
            <a:pPr marL="1257300" lvl="2" indent="-457200">
              <a:buFont typeface="+mj-lt"/>
              <a:buAutoNum type="arabicPeriod"/>
              <a:defRPr/>
            </a:pPr>
            <a:r>
              <a:rPr lang="en-US" sz="1400" dirty="0">
                <a:hlinkClick r:id="rId11"/>
              </a:rPr>
              <a:t>11-17/1836r0</a:t>
            </a:r>
            <a:r>
              <a:rPr lang="en-US" sz="1400" dirty="0"/>
              <a:t> - Draft for ITU-R Submission - Rakesh Taori (PHAZR)</a:t>
            </a:r>
          </a:p>
          <a:p>
            <a:pPr marL="1257300" lvl="2" indent="-457200">
              <a:buFont typeface="+mj-lt"/>
              <a:buAutoNum type="arabicPeriod"/>
              <a:defRPr/>
            </a:pPr>
            <a:endParaRPr lang="en-US" sz="1400" dirty="0"/>
          </a:p>
          <a:p>
            <a:pPr marL="0" indent="0"/>
            <a:r>
              <a:rPr lang="en-US" dirty="0"/>
              <a:t>E-mails </a:t>
            </a:r>
            <a:r>
              <a:rPr lang="en-US" sz="1800" dirty="0"/>
              <a:t>(</a:t>
            </a:r>
            <a:r>
              <a:rPr lang="en-US" sz="1800" dirty="0">
                <a:hlinkClick r:id="rId12"/>
              </a:rPr>
              <a:t>http://www.ieee802.org/11/email/stds-802-11-aani/</a:t>
            </a:r>
            <a:r>
              <a:rPr lang="en-US" sz="1800" dirty="0"/>
              <a:t>)</a:t>
            </a:r>
            <a:r>
              <a:rPr lang="en-US" dirty="0"/>
              <a:t>, new discussion:</a:t>
            </a:r>
          </a:p>
          <a:p>
            <a:pPr marL="0" indent="0"/>
            <a:r>
              <a:rPr lang="en-US" sz="1600" dirty="0">
                <a:hlinkClick r:id="rId13"/>
              </a:rPr>
              <a:t>http://www.ieee802.org/11/email/stds-802-11-aani/msg00078.html</a:t>
            </a:r>
            <a:r>
              <a:rPr lang="en-US" sz="1600" dirty="0"/>
              <a:t> - Sigurd Schelstraete</a:t>
            </a:r>
            <a:endParaRPr lang="en-US" sz="1800" b="0" dirty="0"/>
          </a:p>
          <a:p>
            <a:pPr marL="0" indent="0"/>
            <a:r>
              <a:rPr lang="en-US" sz="1600" dirty="0">
                <a:hlinkClick r:id="rId14"/>
              </a:rPr>
              <a:t>http://www.ieee802.org/11/email/stds-802-11-aani/msg00081.html</a:t>
            </a:r>
            <a:r>
              <a:rPr lang="en-US" sz="1600" dirty="0"/>
              <a:t> </a:t>
            </a:r>
            <a:r>
              <a:rPr lang="en-US" sz="1800" b="0" dirty="0"/>
              <a:t>-Rakesh Taori</a:t>
            </a:r>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2017</a:t>
            </a:r>
            <a:endParaRPr lang="en-GB" dirty="0"/>
          </a:p>
        </p:txBody>
      </p:sp>
    </p:spTree>
    <p:extLst>
      <p:ext uri="{BB962C8B-B14F-4D97-AF65-F5344CB8AC3E}">
        <p14:creationId xmlns:p14="http://schemas.microsoft.com/office/powerpoint/2010/main" val="14101100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7489</TotalTime>
  <Words>1460</Words>
  <Application>Microsoft Office PowerPoint</Application>
  <PresentationFormat>Widescreen</PresentationFormat>
  <Paragraphs>176</Paragraphs>
  <Slides>12</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 Unicode MS</vt:lpstr>
      <vt:lpstr>MS Gothic</vt:lpstr>
      <vt:lpstr>Arial</vt:lpstr>
      <vt:lpstr>Monotype Sorts</vt:lpstr>
      <vt:lpstr>Times New Roman</vt:lpstr>
      <vt:lpstr>Office Theme</vt:lpstr>
      <vt:lpstr>Document</vt:lpstr>
      <vt:lpstr>AANI SC Agenda 11 December 2017 Teleconference</vt:lpstr>
      <vt:lpstr>Abstract</vt:lpstr>
      <vt:lpstr>Reminders and Rules</vt:lpstr>
      <vt:lpstr>Agenda</vt:lpstr>
      <vt:lpstr>Guidelines for IEEE-SA Meetings</vt:lpstr>
      <vt:lpstr>Resources – URLs</vt:lpstr>
      <vt:lpstr>Participation in IEEE 802 Meetings</vt:lpstr>
      <vt:lpstr>Continue discussion on the 802.11 IMT-2020 RIT Proposal</vt:lpstr>
      <vt:lpstr>Discussion on: 802.11 IMT-2020 RIT Proposal Contributions and E-mails </vt:lpstr>
      <vt:lpstr>Proposed Way Forward (taken from 11-17/1823r0)</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Agenda 04 December 2017 Teleconference</dc:title>
  <dc:creator>Levy, Joseph</dc:creator>
  <cp:lastModifiedBy>Levy, Joseph</cp:lastModifiedBy>
  <cp:revision>123</cp:revision>
  <cp:lastPrinted>1601-01-01T00:00:00Z</cp:lastPrinted>
  <dcterms:created xsi:type="dcterms:W3CDTF">2017-06-02T20:57:23Z</dcterms:created>
  <dcterms:modified xsi:type="dcterms:W3CDTF">2017-12-12T02:30:16Z</dcterms:modified>
</cp:coreProperties>
</file>