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1"/>
  </p:notesMasterIdLst>
  <p:handoutMasterIdLst>
    <p:handoutMasterId r:id="rId10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1" r:id="rId18"/>
    <p:sldId id="292" r:id="rId19"/>
    <p:sldId id="293" r:id="rId20"/>
    <p:sldId id="294" r:id="rId21"/>
    <p:sldId id="273" r:id="rId22"/>
    <p:sldId id="274" r:id="rId23"/>
    <p:sldId id="276" r:id="rId24"/>
    <p:sldId id="275" r:id="rId25"/>
    <p:sldId id="296" r:id="rId26"/>
    <p:sldId id="295" r:id="rId27"/>
    <p:sldId id="297" r:id="rId28"/>
    <p:sldId id="288" r:id="rId29"/>
    <p:sldId id="278" r:id="rId30"/>
    <p:sldId id="279" r:id="rId31"/>
    <p:sldId id="289" r:id="rId32"/>
    <p:sldId id="281" r:id="rId33"/>
    <p:sldId id="283" r:id="rId34"/>
    <p:sldId id="284" r:id="rId35"/>
    <p:sldId id="287" r:id="rId36"/>
    <p:sldId id="286" r:id="rId37"/>
    <p:sldId id="290" r:id="rId38"/>
    <p:sldId id="302" r:id="rId39"/>
    <p:sldId id="363" r:id="rId40"/>
    <p:sldId id="298" r:id="rId41"/>
    <p:sldId id="299" r:id="rId42"/>
    <p:sldId id="300" r:id="rId43"/>
    <p:sldId id="301" r:id="rId44"/>
    <p:sldId id="303" r:id="rId45"/>
    <p:sldId id="304" r:id="rId46"/>
    <p:sldId id="349" r:id="rId47"/>
    <p:sldId id="350" r:id="rId48"/>
    <p:sldId id="351" r:id="rId49"/>
    <p:sldId id="352" r:id="rId50"/>
    <p:sldId id="353" r:id="rId51"/>
    <p:sldId id="354" r:id="rId52"/>
    <p:sldId id="355" r:id="rId53"/>
    <p:sldId id="356" r:id="rId54"/>
    <p:sldId id="357" r:id="rId55"/>
    <p:sldId id="358" r:id="rId56"/>
    <p:sldId id="359" r:id="rId57"/>
    <p:sldId id="360" r:id="rId58"/>
    <p:sldId id="361" r:id="rId59"/>
    <p:sldId id="362" r:id="rId60"/>
    <p:sldId id="306" r:id="rId61"/>
    <p:sldId id="307" r:id="rId62"/>
    <p:sldId id="308" r:id="rId63"/>
    <p:sldId id="309" r:id="rId64"/>
    <p:sldId id="310" r:id="rId65"/>
    <p:sldId id="311" r:id="rId66"/>
    <p:sldId id="312" r:id="rId67"/>
    <p:sldId id="313" r:id="rId68"/>
    <p:sldId id="314" r:id="rId69"/>
    <p:sldId id="315" r:id="rId70"/>
    <p:sldId id="316" r:id="rId71"/>
    <p:sldId id="317" r:id="rId72"/>
    <p:sldId id="318" r:id="rId73"/>
    <p:sldId id="319" r:id="rId74"/>
    <p:sldId id="320" r:id="rId75"/>
    <p:sldId id="321" r:id="rId76"/>
    <p:sldId id="322" r:id="rId77"/>
    <p:sldId id="323" r:id="rId78"/>
    <p:sldId id="324" r:id="rId79"/>
    <p:sldId id="325" r:id="rId80"/>
    <p:sldId id="326" r:id="rId81"/>
    <p:sldId id="327" r:id="rId82"/>
    <p:sldId id="328" r:id="rId83"/>
    <p:sldId id="329" r:id="rId84"/>
    <p:sldId id="330" r:id="rId85"/>
    <p:sldId id="331" r:id="rId86"/>
    <p:sldId id="333" r:id="rId87"/>
    <p:sldId id="334" r:id="rId88"/>
    <p:sldId id="335" r:id="rId89"/>
    <p:sldId id="336" r:id="rId90"/>
    <p:sldId id="337" r:id="rId91"/>
    <p:sldId id="338" r:id="rId92"/>
    <p:sldId id="339" r:id="rId93"/>
    <p:sldId id="340" r:id="rId94"/>
    <p:sldId id="341" r:id="rId95"/>
    <p:sldId id="342" r:id="rId96"/>
    <p:sldId id="344" r:id="rId97"/>
    <p:sldId id="345" r:id="rId98"/>
    <p:sldId id="346" r:id="rId99"/>
    <p:sldId id="348" r:id="rId10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802.11-17/1851r5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112-01-00ax-tgax-jan-2018-ad-hoc-meeting-agenda-phy.pptx" TargetMode="External"/><Relationship Id="rId2" Type="http://schemas.openxmlformats.org/officeDocument/2006/relationships/hyperlink" Target="https://mentor.ieee.org/802.11/dcn/18/11-18-0007-04-00ax-tgax-january-2018-ad-hoc-meeting-agenda-mac-mu-sr.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1845-02-00ax-tgax-teleconference-minutes-from-dec-2017-to-jan-2018.docx" TargetMode="External"/><Relationship Id="rId2" Type="http://schemas.openxmlformats.org/officeDocument/2006/relationships/hyperlink" Target="https://mentor.ieee.org/802.11/dcn/17/11-17-1727-01-00ax-tgax-november-2017-orlando-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21"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March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200" dirty="0"/>
              <a:t>Monday </a:t>
            </a:r>
            <a:r>
              <a:rPr lang="en-US" altLang="en-US" sz="1200" dirty="0" smtClean="0"/>
              <a:t>January 15, 13:30 </a:t>
            </a:r>
            <a:r>
              <a:rPr lang="en-US" altLang="en-US" sz="1200" dirty="0"/>
              <a:t>– </a:t>
            </a:r>
            <a:r>
              <a:rPr lang="en-US" altLang="en-US" sz="1200" dirty="0" smtClean="0"/>
              <a:t>15:30</a:t>
            </a:r>
            <a:endParaRPr lang="en-US" altLang="en-US" sz="1200" dirty="0">
              <a:sym typeface="Wingdings" panose="05000000000000000000" pitchFamily="2" charset="2"/>
            </a:endParaRPr>
          </a:p>
          <a:p>
            <a:pPr lvl="1">
              <a:lnSpc>
                <a:spcPct val="80000"/>
              </a:lnSpc>
            </a:pPr>
            <a:r>
              <a:rPr lang="en-US" altLang="en-US" sz="1200" dirty="0"/>
              <a:t>Call </a:t>
            </a:r>
            <a:r>
              <a:rPr lang="en-US" altLang="en-US" sz="1200" dirty="0" smtClean="0"/>
              <a:t>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a:t>
            </a:r>
            <a:r>
              <a:rPr lang="en-US" altLang="en-US" sz="1400" dirty="0"/>
              <a:t>January </a:t>
            </a:r>
            <a:r>
              <a:rPr lang="en-US" altLang="en-US" sz="1400" dirty="0" smtClean="0"/>
              <a:t>15,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a:t>
            </a:r>
            <a:endParaRPr lang="en-US" altLang="en-US" sz="1400" dirty="0" smtClean="0"/>
          </a:p>
          <a:p>
            <a:pPr>
              <a:lnSpc>
                <a:spcPct val="80000"/>
              </a:lnSpc>
            </a:pPr>
            <a:r>
              <a:rPr lang="en-US" altLang="en-US" sz="1400" dirty="0" smtClean="0"/>
              <a:t>Tuesday January 16, 10:30 </a:t>
            </a:r>
            <a:r>
              <a:rPr lang="en-US" altLang="en-US" sz="1400" dirty="0"/>
              <a:t>– </a:t>
            </a:r>
            <a:r>
              <a:rPr lang="en-US" altLang="en-US" sz="1400" dirty="0" smtClean="0"/>
              <a:t>12:30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January 16, </a:t>
            </a:r>
            <a:r>
              <a:rPr lang="en-US" altLang="en-US" sz="1400" dirty="0"/>
              <a:t>16:00 – 18:00</a:t>
            </a:r>
          </a:p>
          <a:p>
            <a:pPr lvl="1">
              <a:lnSpc>
                <a:spcPct val="80000"/>
              </a:lnSpc>
            </a:pPr>
            <a:r>
              <a:rPr lang="en-US" altLang="en-US" sz="1400" dirty="0" smtClean="0"/>
              <a:t>Ad hoc group meetings</a:t>
            </a:r>
          </a:p>
          <a:p>
            <a:pPr>
              <a:lnSpc>
                <a:spcPct val="80000"/>
              </a:lnSpc>
            </a:pPr>
            <a:r>
              <a:rPr lang="en-CA" altLang="en-US" sz="1400" dirty="0"/>
              <a:t>Tuesday</a:t>
            </a:r>
            <a:r>
              <a:rPr lang="en-US" altLang="en-US" sz="1400" dirty="0"/>
              <a:t> January 16,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January 17,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January 17,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January 18,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January 18,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83581496"/>
              </p:ext>
            </p:extLst>
          </p:nvPr>
        </p:nvGraphicFramePr>
        <p:xfrm>
          <a:off x="914400" y="2324154"/>
          <a:ext cx="7086600" cy="30098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MAC/MU</a:t>
                      </a:r>
                      <a:endParaRPr lang="en-US" sz="1400"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January 15,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November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March Ad Hoc Meeting</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December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Please refer to the embedded spread sheet (Updated on Monday AM2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1898727584"/>
              </p:ext>
            </p:extLst>
          </p:nvPr>
        </p:nvGraphicFramePr>
        <p:xfrm>
          <a:off x="4114799" y="3043238"/>
          <a:ext cx="3347155" cy="2824162"/>
        </p:xfrm>
        <a:graphic>
          <a:graphicData uri="http://schemas.openxmlformats.org/presentationml/2006/ole">
            <mc:AlternateContent xmlns:mc="http://schemas.openxmlformats.org/markup-compatibility/2006">
              <mc:Choice xmlns:v="urn:schemas-microsoft-com:vml" Requires="v">
                <p:oleObj spid="_x0000_s4187"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3347155" cy="2824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900240"/>
              </p:ext>
            </p:extLst>
          </p:nvPr>
        </p:nvGraphicFramePr>
        <p:xfrm>
          <a:off x="649940" y="1752600"/>
          <a:ext cx="8036859" cy="4110025"/>
        </p:xfrm>
        <a:graphic>
          <a:graphicData uri="http://schemas.openxmlformats.org/drawingml/2006/table">
            <a:tbl>
              <a:tblPr/>
              <a:tblGrid>
                <a:gridCol w="405007"/>
                <a:gridCol w="455633"/>
                <a:gridCol w="2581920"/>
                <a:gridCol w="1740265"/>
                <a:gridCol w="499930"/>
                <a:gridCol w="2354104"/>
              </a:tblGrid>
              <a:tr h="164401">
                <a:tc>
                  <a:txBody>
                    <a:bodyPr/>
                    <a:lstStyle/>
                    <a:p>
                      <a:pPr algn="ctr" fontAlgn="t"/>
                      <a:r>
                        <a:rPr lang="en-US" sz="7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LB230-MAC-CR-10.22.2.4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LB230-MAC-CR-26.8.36</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12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LB230-MAC-CR-27.15.2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9C0006"/>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Ack related CIDs Section 27.4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George Cherian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OMI Comment Resolutions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dirty="0" err="1">
                          <a:solidFill>
                            <a:srgbClr val="006100"/>
                          </a:solidFill>
                          <a:effectLst/>
                          <a:latin typeface="Calibri" panose="020F0502020204030204" pitchFamily="34" charset="0"/>
                        </a:rPr>
                        <a:t>Jarkko</a:t>
                      </a:r>
                      <a:r>
                        <a:rPr lang="en-US" sz="700" b="0" i="0" u="none" strike="noStrike" dirty="0">
                          <a:solidFill>
                            <a:srgbClr val="006100"/>
                          </a:solidFill>
                          <a:effectLst/>
                          <a:latin typeface="Calibri" panose="020F0502020204030204" pitchFamily="34" charset="0"/>
                        </a:rPr>
                        <a:t> </a:t>
                      </a:r>
                      <a:r>
                        <a:rPr lang="en-US" sz="700" b="0" i="0" u="none" strike="noStrike" dirty="0" err="1">
                          <a:solidFill>
                            <a:srgbClr val="006100"/>
                          </a:solidFill>
                          <a:effectLst/>
                          <a:latin typeface="Calibri" panose="020F0502020204030204" pitchFamily="34" charset="0"/>
                        </a:rPr>
                        <a:t>Kneckt</a:t>
                      </a:r>
                      <a:r>
                        <a:rPr lang="en-US" sz="700" b="0" i="0" u="none" strike="noStrike" dirty="0">
                          <a:solidFill>
                            <a:srgbClr val="006100"/>
                          </a:solidFill>
                          <a:effectLst/>
                          <a:latin typeface="Calibri" panose="020F0502020204030204" pitchFamily="34" charset="0"/>
                        </a:rPr>
                        <a:t> (Apple)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14331, 14332, and 14347 are reassigned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39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LB230-MAC-CR-10.22.2.5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LB230-MAC-CR-10.22.2.6-9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41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LB230-MAC-CR-11.24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LB230-MAC-CR-27.7 and 27.7.1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 CID 14324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9.4.2.245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11374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fr-FR" sz="700" b="0" i="0" u="none" strike="noStrike">
                          <a:solidFill>
                            <a:srgbClr val="006100"/>
                          </a:solidFill>
                          <a:effectLst/>
                          <a:latin typeface="Calibri" panose="020F0502020204030204" pitchFamily="34" charset="0"/>
                        </a:rPr>
                        <a:t>d2.0 comment resolution 27.5.3.2.4 10.22.2.7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27.5.3.2.2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27.5.3.2.3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27.6.4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a:solidFill>
                            <a:srgbClr val="9C0006"/>
                          </a:solidFill>
                          <a:effectLst/>
                          <a:latin typeface="Calibri" panose="020F0502020204030204" pitchFamily="34" charset="0"/>
                        </a:rPr>
                        <a:t>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LB230 CR for HE link adaptation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reschedule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 CR for BSS Load Slides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83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 CR for BSS Load Text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14349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84292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828310000"/>
              </p:ext>
            </p:extLst>
          </p:nvPr>
        </p:nvGraphicFramePr>
        <p:xfrm>
          <a:off x="459582" y="1371600"/>
          <a:ext cx="8227218" cy="4419590"/>
        </p:xfrm>
        <a:graphic>
          <a:graphicData uri="http://schemas.openxmlformats.org/drawingml/2006/table">
            <a:tbl>
              <a:tblPr/>
              <a:tblGrid>
                <a:gridCol w="414600"/>
                <a:gridCol w="466425"/>
                <a:gridCol w="2643075"/>
                <a:gridCol w="1781484"/>
                <a:gridCol w="511772"/>
                <a:gridCol w="2409862"/>
              </a:tblGrid>
              <a:tr h="192156">
                <a:tc>
                  <a:txBody>
                    <a:bodyPr/>
                    <a:lstStyle/>
                    <a:p>
                      <a:pPr algn="r" fontAlgn="b"/>
                      <a:r>
                        <a:rPr lang="en-US" sz="7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27.14.3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CR on CIDs 12757, 11149 and 13675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fr-FR" sz="700" b="0" i="0" u="none" strike="noStrike">
                          <a:solidFill>
                            <a:srgbClr val="006100"/>
                          </a:solidFill>
                          <a:effectLst/>
                          <a:latin typeface="Calibri" panose="020F0502020204030204" pitchFamily="34" charset="0"/>
                        </a:rPr>
                        <a:t>LB230 CR on Fragmentation Part 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105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lb230-cr-multi-tid-capability-indication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107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lb230-cr-20mhz-only-sta-on-secondary-channel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149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dirty="0">
                          <a:solidFill>
                            <a:srgbClr val="9C0006"/>
                          </a:solidFill>
                          <a:effectLst/>
                          <a:latin typeface="Calibri" panose="020F0502020204030204" pitchFamily="34" charset="0"/>
                        </a:rPr>
                        <a:t>153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Resolution for CID 11742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Po-Kai Huang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same CID as in 1859 - no agreement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Resolutions for CIDs related to GCR</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Yusuke Tanaka (Sony)</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CR CID 13754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 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CID related to the use of TSPEC for HE STAs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Guoqing Li (Apple)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200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Decouple Channel Width Capabilities Between VHT and HE Modes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Huizhao Wang </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84314">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comment resolution 27.5.3.5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Liwen Chu (Marvell)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Presented during 2017-12-07 telecon. It will be resceduled. (CIDs 11327 and CID 13725)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l" fontAlgn="t"/>
                      <a:r>
                        <a:rPr lang="en-US" sz="700" b="0" i="0" u="none" strike="noStrike">
                          <a:solidFill>
                            <a:srgbClr val="9C6500"/>
                          </a:solidFill>
                          <a:effectLst/>
                          <a:latin typeface="Calibri" panose="020F0502020204030204" pitchFamily="34" charset="0"/>
                        </a:rPr>
                        <a:t>3 CI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1847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Multiple BSSID topic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3 CIDs are pending</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CIDs related to Multiple BSSID topic - Part 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1858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13142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1859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dirty="0">
                          <a:solidFill>
                            <a:srgbClr val="9C0006"/>
                          </a:solidFill>
                          <a:effectLst/>
                          <a:latin typeface="Calibri" panose="020F0502020204030204" pitchFamily="34" charset="0"/>
                        </a:rPr>
                        <a:t>no agreement. Same CID as 11-18/0153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CIDs related to Multiple BSSID topic - Part 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NAV Part 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Po-Kai Huang (Intel)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1893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TWT IE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16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1000"/>
          </a:xfrm>
        </p:spPr>
        <p:txBody>
          <a:bodyPr/>
          <a:lstStyle/>
          <a:p>
            <a:r>
              <a:rPr lang="en-US" dirty="0" smtClean="0"/>
              <a:t>MU Submissions</a:t>
            </a:r>
            <a:endParaRPr lang="en-US" dirty="0"/>
          </a:p>
        </p:txBody>
      </p:sp>
      <p:sp>
        <p:nvSpPr>
          <p:cNvPr id="2" name="Date Placeholder 1"/>
          <p:cNvSpPr>
            <a:spLocks noGrp="1"/>
          </p:cNvSpPr>
          <p:nvPr>
            <p:ph type="dt" idx="10"/>
          </p:nvPr>
        </p:nvSpPr>
        <p:spPr/>
        <p:txBody>
          <a:bodyPr/>
          <a:lstStyle/>
          <a:p>
            <a:r>
              <a:rPr lang="en-US" smtClean="0"/>
              <a:t>December 2017</a:t>
            </a:r>
            <a:endParaRPr lang="en-GB"/>
          </a:p>
        </p:txBody>
      </p:sp>
      <p:sp>
        <p:nvSpPr>
          <p:cNvPr id="3" name="Footer Placeholder 2"/>
          <p:cNvSpPr>
            <a:spLocks noGrp="1"/>
          </p:cNvSpPr>
          <p:nvPr>
            <p:ph type="ftr" idx="11"/>
          </p:nvPr>
        </p:nvSpPr>
        <p:spPr/>
        <p:txBody>
          <a:body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1068127181"/>
              </p:ext>
            </p:extLst>
          </p:nvPr>
        </p:nvGraphicFramePr>
        <p:xfrm>
          <a:off x="457200" y="1676400"/>
          <a:ext cx="8085138" cy="3962399"/>
        </p:xfrm>
        <a:graphic>
          <a:graphicData uri="http://schemas.openxmlformats.org/drawingml/2006/table">
            <a:tbl>
              <a:tblPr/>
              <a:tblGrid>
                <a:gridCol w="407440"/>
                <a:gridCol w="458370"/>
                <a:gridCol w="2597430"/>
                <a:gridCol w="1750719"/>
                <a:gridCol w="502934"/>
                <a:gridCol w="2368245"/>
              </a:tblGrid>
              <a:tr h="152606">
                <a:tc>
                  <a:txBody>
                    <a:bodyPr/>
                    <a:lstStyle/>
                    <a:p>
                      <a:pPr algn="ctr" fontAlgn="t"/>
                      <a:r>
                        <a:rPr lang="en-US" sz="7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LB230-MAC-CR-9.3.1.20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LB230-MAC-CR-27.5.3.4</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29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Default-UORA-Parameters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ER-DL-protection-sequence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BQRP-BQR-LCTS-DLMU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43</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dirty="0">
                          <a:solidFill>
                            <a:srgbClr val="000000"/>
                          </a:solidFill>
                          <a:effectLst/>
                          <a:latin typeface="Calibri" panose="020F0502020204030204" pitchFamily="34" charset="0"/>
                        </a:rPr>
                        <a:t>53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BQR</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54</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pl-PL" sz="700" b="0" i="0" u="none" strike="noStrike">
                          <a:solidFill>
                            <a:srgbClr val="000000"/>
                          </a:solidFill>
                          <a:effectLst/>
                          <a:latin typeface="Calibri" panose="020F0502020204030204" pitchFamily="34" charset="0"/>
                        </a:rPr>
                        <a:t>CR on DL MU procedure</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UORA PS and UORA</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Jeongki Kim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Resolutions to CIDs in 9.2.1.23 (part 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79</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80</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D2.0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108</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27.5.3.6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Calibri" panose="020F0502020204030204" pitchFamily="34" charset="0"/>
                        </a:rPr>
                        <a:t>Kiseon Ryu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CID 11001</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dirty="0">
                          <a:solidFill>
                            <a:srgbClr val="9C6500"/>
                          </a:solidFill>
                          <a:effectLst/>
                          <a:latin typeface="Calibri" panose="020F0502020204030204" pitchFamily="34" charset="0"/>
                        </a:rPr>
                        <a:t>1828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MU EDCA 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laurent cariou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dirty="0">
                          <a:solidFill>
                            <a:srgbClr val="9C6500"/>
                          </a:solidFill>
                          <a:effectLst/>
                          <a:latin typeface="Calibri" panose="020F0502020204030204" pitchFamily="34" charset="0"/>
                        </a:rPr>
                        <a:t>1849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Random Acccess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still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1860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11002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dirty="0">
                          <a:solidFill>
                            <a:srgbClr val="9C6500"/>
                          </a:solidFill>
                          <a:effectLst/>
                          <a:latin typeface="Calibri" panose="020F0502020204030204" pitchFamily="34" charset="0"/>
                        </a:rPr>
                        <a:t>1878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for NAV Part II</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Po-Kai Huang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2 CIDs are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a:noFill/>
                    </a:lnB>
                  </a:tcPr>
                </a:tc>
                <a:tc>
                  <a:txBody>
                    <a:bodyPr/>
                    <a:lstStyle/>
                    <a:p>
                      <a:pPr algn="r" fontAlgn="t"/>
                      <a:r>
                        <a:rPr lang="en-US" sz="700" b="0" i="0" u="none" strike="noStrike">
                          <a:solidFill>
                            <a:srgbClr val="000000"/>
                          </a:solidFill>
                          <a:effectLst/>
                          <a:latin typeface="Calibri" panose="020F0502020204030204" pitchFamily="34" charset="0"/>
                        </a:rPr>
                        <a:t>1887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fr-FR" sz="700" b="0" i="0" u="none" strike="noStrike">
                          <a:solidFill>
                            <a:srgbClr val="000000"/>
                          </a:solidFill>
                          <a:effectLst/>
                          <a:latin typeface="Calibri" panose="020F0502020204030204" pitchFamily="34" charset="0"/>
                        </a:rPr>
                        <a:t>11ax D2.0 Comment Resolution 27.5.3.2.4 10.22.2.7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12195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Irvine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14-19,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December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4800"/>
          </a:xfrm>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695502324"/>
              </p:ext>
            </p:extLst>
          </p:nvPr>
        </p:nvGraphicFramePr>
        <p:xfrm>
          <a:off x="459582" y="2057400"/>
          <a:ext cx="8082756" cy="1371600"/>
        </p:xfrm>
        <a:graphic>
          <a:graphicData uri="http://schemas.openxmlformats.org/drawingml/2006/table">
            <a:tbl>
              <a:tblPr/>
              <a:tblGrid>
                <a:gridCol w="407320"/>
                <a:gridCol w="458235"/>
                <a:gridCol w="2596665"/>
                <a:gridCol w="1750203"/>
                <a:gridCol w="502786"/>
                <a:gridCol w="2367547"/>
              </a:tblGrid>
              <a:tr h="342900">
                <a:tc>
                  <a:txBody>
                    <a:bodyPr/>
                    <a:lstStyle/>
                    <a:p>
                      <a:pPr algn="ctr" fontAlgn="t"/>
                      <a:r>
                        <a:rPr lang="en-US" sz="7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42900">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26</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CR-SRG-and-SRP</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42900">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106</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lb230-cr-spatial-reuse-operation-on-secondary-channel</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900">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dirty="0">
                          <a:solidFill>
                            <a:srgbClr val="006100"/>
                          </a:solidFill>
                          <a:effectLst/>
                          <a:latin typeface="Calibri" panose="020F0502020204030204" pitchFamily="34" charset="0"/>
                        </a:rPr>
                        <a:t>1852</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27.9</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laurent cariou (Intel)</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dirty="0">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bl>
          </a:graphicData>
        </a:graphic>
      </p:graphicFrame>
    </p:spTree>
    <p:extLst>
      <p:ext uri="{BB962C8B-B14F-4D97-AF65-F5344CB8AC3E}">
        <p14:creationId xmlns:p14="http://schemas.microsoft.com/office/powerpoint/2010/main" val="30464744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November 2017</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panose="020B0604020202020204" pitchFamily="34" charset="0"/>
              <a:buChar char="•"/>
            </a:pPr>
            <a:r>
              <a:rPr lang="en-US" sz="2000" dirty="0" smtClean="0"/>
              <a:t>The TG started addressing comments received on draft D2.0</a:t>
            </a:r>
          </a:p>
          <a:p>
            <a:pPr>
              <a:buFont typeface="Arial" panose="020B0604020202020204" pitchFamily="34" charset="0"/>
              <a:buChar char="•"/>
            </a:pPr>
            <a:r>
              <a:rPr lang="en-US" sz="2000" dirty="0" smtClean="0"/>
              <a:t>35+ comments were resolved </a:t>
            </a:r>
            <a:r>
              <a:rPr lang="en-US" sz="2000" dirty="0"/>
              <a:t>d</a:t>
            </a:r>
            <a:r>
              <a:rPr lang="en-US" sz="2000" dirty="0" smtClean="0"/>
              <a:t>uring the November meeting</a:t>
            </a:r>
          </a:p>
          <a:p>
            <a:pPr>
              <a:buFont typeface="Arial" panose="020B0604020202020204" pitchFamily="34" charset="0"/>
              <a:buChar char="•"/>
            </a:pPr>
            <a:r>
              <a:rPr lang="en-US" sz="2000" dirty="0" smtClean="0"/>
              <a:t>No much activities on the conference calls.</a:t>
            </a:r>
          </a:p>
          <a:p>
            <a:pPr>
              <a:buFont typeface="Arial" panose="020B0604020202020204" pitchFamily="34" charset="0"/>
              <a:buChar char="•"/>
            </a:pPr>
            <a:r>
              <a:rPr lang="en-US" sz="2000" dirty="0" smtClean="0"/>
              <a:t>Since November the TG has arranged a MAC and a PHY (one day) ad hoc meetings to advance comments resolution.</a:t>
            </a:r>
          </a:p>
          <a:p>
            <a:pPr lvl="1">
              <a:buFont typeface="Arial" panose="020B0604020202020204" pitchFamily="34" charset="0"/>
              <a:buChar char="•"/>
            </a:pPr>
            <a:r>
              <a:rPr lang="en-US" sz="1800" dirty="0">
                <a:hlinkClick r:id="rId2"/>
              </a:rPr>
              <a:t>https://</a:t>
            </a:r>
            <a:r>
              <a:rPr lang="en-US" sz="1800" dirty="0" smtClean="0">
                <a:hlinkClick r:id="rId2"/>
              </a:rPr>
              <a:t>mentor.ieee.org/802.11/dcn/18/11-18-0007-04-00ax-tgax-january-2018-ad-hoc-meeting-agenda-mac-mu-sr.pptx</a:t>
            </a:r>
            <a:r>
              <a:rPr lang="en-US" sz="1800" dirty="0" smtClean="0"/>
              <a:t> </a:t>
            </a:r>
          </a:p>
          <a:p>
            <a:pPr lvl="1">
              <a:buFont typeface="Arial" panose="020B0604020202020204" pitchFamily="34" charset="0"/>
              <a:buChar char="•"/>
            </a:pPr>
            <a:r>
              <a:rPr lang="en-US" sz="1800" dirty="0">
                <a:hlinkClick r:id="rId3"/>
              </a:rPr>
              <a:t>https://</a:t>
            </a:r>
            <a:r>
              <a:rPr lang="en-US" sz="1800" dirty="0" smtClean="0">
                <a:hlinkClick r:id="rId3"/>
              </a:rPr>
              <a:t>mentor.ieee.org/802.11/dcn/18/11-18-0112-01-00ax-tgax-jan-2018-ad-hoc-meeting-agenda-phy.pptx</a:t>
            </a:r>
            <a:endParaRPr lang="en-US" sz="1800" dirty="0" smtClean="0"/>
          </a:p>
          <a:p>
            <a:pPr>
              <a:buFont typeface="Arial" panose="020B0604020202020204" pitchFamily="34" charset="0"/>
              <a:buChar char="•"/>
            </a:pPr>
            <a:r>
              <a:rPr lang="en-US" sz="2000" dirty="0" smtClean="0"/>
              <a:t>A total of about 380 CIDs are resolved during the ad hoc</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(November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November 2017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mentor.ieee.org/802.11/dcn/17/11-17-1727-01-00ax-tgax-november-2017-orlando-meeting-minutes.docx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mentor.ieee.org/802.11/dcn/17/11-17-1845-02-00ax-tgax-teleconference-minutes-from-dec-2017-to-jan-2018.docx</a:t>
            </a:r>
            <a:r>
              <a:rPr lang="en-US" altLang="en-US" sz="1600" dirty="0" smtClean="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t>
            </a:r>
            <a:r>
              <a:rPr lang="en-US" altLang="en-US" sz="2000" dirty="0" err="1" smtClean="0"/>
              <a:t>Yasu</a:t>
            </a:r>
            <a:r>
              <a:rPr lang="en-US" altLang="en-US" sz="2000" dirty="0" smtClean="0"/>
              <a:t> Inoue</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January 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11-18/0081 (Frank Hsu)</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11457, 11544, 11743, 12436, 12550, 12551, 13172, 13173, 13174, 13175, 13759, 13813, 13860, 14144, 14145, 14146, 14147, 14148, 14149</a:t>
            </a:r>
            <a:r>
              <a:rPr lang="en-US" dirty="0"/>
              <a:t> in doc 11-18/0081r2</a:t>
            </a:r>
            <a:r>
              <a:rPr lang="en-US" dirty="0" smtClean="0"/>
              <a:t>?</a:t>
            </a:r>
          </a:p>
          <a:p>
            <a:endParaRPr lang="en-US" dirty="0"/>
          </a:p>
          <a:p>
            <a:r>
              <a:rPr lang="en-US" dirty="0" smtClean="0">
                <a:solidFill>
                  <a:srgbClr val="00B050"/>
                </a:solidFill>
              </a:rPr>
              <a:t>No objection to proposed resolution</a:t>
            </a:r>
            <a:endParaRPr lang="en-US" dirty="0">
              <a:solidFill>
                <a:srgbClr val="00B05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724462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2018/0031 SP</a:t>
            </a:r>
            <a:endParaRPr lang="en-US" dirty="0"/>
          </a:p>
        </p:txBody>
      </p:sp>
      <p:sp>
        <p:nvSpPr>
          <p:cNvPr id="3" name="Content Placeholder 2"/>
          <p:cNvSpPr>
            <a:spLocks noGrp="1"/>
          </p:cNvSpPr>
          <p:nvPr>
            <p:ph idx="1"/>
          </p:nvPr>
        </p:nvSpPr>
        <p:spPr/>
        <p:txBody>
          <a:bodyPr/>
          <a:lstStyle/>
          <a:p>
            <a:r>
              <a:rPr lang="en-US" dirty="0"/>
              <a:t>Do you support the addition of a new subfield POLL-CTS to be added to the </a:t>
            </a:r>
            <a:r>
              <a:rPr lang="en-US" dirty="0" err="1">
                <a:solidFill>
                  <a:srgbClr val="FF0000"/>
                </a:solidFill>
              </a:rPr>
              <a:t>Common|User</a:t>
            </a:r>
            <a:r>
              <a:rPr lang="en-US" dirty="0">
                <a:solidFill>
                  <a:srgbClr val="FF0000"/>
                </a:solidFill>
              </a:rPr>
              <a:t> Info </a:t>
            </a:r>
            <a:r>
              <a:rPr lang="en-US" dirty="0"/>
              <a:t>field of the Trigger frame and the addition of AP behavior rules and non-AP STA rules to accompany the subfield which elicits a non-HT CTS that is transmitted SIFS after the HE TB PPDU elicited by the Trigger?</a:t>
            </a:r>
          </a:p>
          <a:p>
            <a:endParaRPr lang="en-US" dirty="0" smtClean="0"/>
          </a:p>
          <a:p>
            <a:r>
              <a:rPr lang="en-US" dirty="0" smtClean="0"/>
              <a:t>Y: 20</a:t>
            </a:r>
          </a:p>
          <a:p>
            <a:r>
              <a:rPr lang="en-US" dirty="0" smtClean="0"/>
              <a:t>N: 26</a:t>
            </a:r>
          </a:p>
          <a:p>
            <a:r>
              <a:rPr lang="en-US" dirty="0" smtClean="0"/>
              <a:t>A: 21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22553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11-17/1878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12079 and 12461 in doc 11-17/1878r1?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45605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January 15,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#1: Salon C - PHY</a:t>
            </a:r>
          </a:p>
          <a:p>
            <a:r>
              <a:rPr lang="en-US" dirty="0" smtClean="0"/>
              <a:t>Ad Hoc Group #2: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January 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January 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January 16,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SR</a:t>
            </a:r>
            <a:endParaRPr lang="en-US" dirty="0"/>
          </a:p>
          <a:p>
            <a:r>
              <a:rPr lang="en-US" dirty="0"/>
              <a:t>Ad Hoc Group #2</a:t>
            </a:r>
            <a:r>
              <a:rPr lang="en-US" dirty="0" smtClean="0"/>
              <a:t>: Salon A - MAC</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January 17,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11-18/0026</a:t>
            </a:r>
          </a:p>
          <a:p>
            <a:pPr lvl="1">
              <a:lnSpc>
                <a:spcPct val="80000"/>
              </a:lnSpc>
              <a:buFont typeface="Arial" panose="020B0604020202020204" pitchFamily="34" charset="0"/>
              <a:buChar char="•"/>
            </a:pPr>
            <a:r>
              <a:rPr lang="en-US" altLang="en-US" dirty="0" smtClean="0"/>
              <a:t>ACK Procedure </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January 17,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a:t>
            </a:r>
            <a:r>
              <a:rPr lang="en-US" dirty="0" smtClean="0"/>
              <a:t>1: Salon C </a:t>
            </a:r>
            <a:r>
              <a:rPr lang="en-US" dirty="0" smtClean="0">
                <a:sym typeface="Wingdings" panose="05000000000000000000" pitchFamily="2" charset="2"/>
              </a:rPr>
              <a:t> PHY</a:t>
            </a:r>
            <a:endParaRPr lang="en-US" dirty="0"/>
          </a:p>
          <a:p>
            <a:r>
              <a:rPr lang="en-US" dirty="0"/>
              <a:t>Ad Hoc Group #2</a:t>
            </a:r>
            <a:r>
              <a:rPr lang="en-US" dirty="0" smtClean="0"/>
              <a:t>: Salon A </a:t>
            </a:r>
            <a:r>
              <a:rPr lang="en-US" dirty="0" smtClean="0">
                <a:sym typeface="Wingdings" panose="05000000000000000000" pitchFamily="2" charset="2"/>
              </a:rPr>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January 18, AM2 and PM2</a:t>
            </a:r>
            <a:endParaRPr lang="en-US" dirty="0"/>
          </a:p>
        </p:txBody>
      </p:sp>
      <p:sp>
        <p:nvSpPr>
          <p:cNvPr id="3" name="Content Placeholder 2"/>
          <p:cNvSpPr>
            <a:spLocks noGrp="1"/>
          </p:cNvSpPr>
          <p:nvPr>
            <p:ph idx="1"/>
          </p:nvPr>
        </p:nvSpPr>
        <p:spPr>
          <a:xfrm>
            <a:off x="685800" y="1752600"/>
            <a:ext cx="7770813"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r>
              <a:rPr lang="en-US" altLang="en-US" dirty="0" smtClean="0"/>
              <a:t>.</a:t>
            </a:r>
          </a:p>
          <a:p>
            <a:pPr>
              <a:lnSpc>
                <a:spcPct val="80000"/>
              </a:lnSpc>
              <a:buFont typeface="Arial" panose="020B0604020202020204" pitchFamily="34" charset="0"/>
              <a:buChar char="•"/>
            </a:pPr>
            <a:r>
              <a:rPr lang="en-US" altLang="en-US" dirty="0" smtClean="0"/>
              <a:t>Ad hoc meeting</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TG Technical Motions</a:t>
            </a:r>
            <a:endParaRPr lang="en-US" altLang="en-US" dirty="0"/>
          </a:p>
          <a:p>
            <a:pPr lvl="1">
              <a:lnSpc>
                <a:spcPct val="80000"/>
              </a:lnSpc>
              <a:buFont typeface="Arial" panose="020B0604020202020204" pitchFamily="34" charset="0"/>
              <a:buChar char="•"/>
            </a:pPr>
            <a:r>
              <a:rPr lang="en-US" altLang="en-US" dirty="0" smtClean="0"/>
              <a:t>11-18/0182 – minor change</a:t>
            </a:r>
          </a:p>
          <a:p>
            <a:pPr>
              <a:lnSpc>
                <a:spcPct val="80000"/>
              </a:lnSpc>
              <a:buFont typeface="Arial" panose="020B0604020202020204" pitchFamily="34" charset="0"/>
              <a:buChar char="•"/>
            </a:pPr>
            <a:r>
              <a:rPr lang="en-US" altLang="en-US" dirty="0" smtClean="0"/>
              <a:t>CR Submissions</a:t>
            </a:r>
          </a:p>
          <a:p>
            <a:pPr lvl="1">
              <a:lnSpc>
                <a:spcPct val="80000"/>
              </a:lnSpc>
              <a:buFont typeface="Arial" panose="020B0604020202020204" pitchFamily="34" charset="0"/>
              <a:buChar char="•"/>
            </a:pPr>
            <a:r>
              <a:rPr lang="en-US" altLang="en-US" dirty="0" smtClean="0"/>
              <a:t>11-18/0026 – seek consensus</a:t>
            </a:r>
          </a:p>
          <a:p>
            <a:pPr lvl="1">
              <a:lnSpc>
                <a:spcPct val="80000"/>
              </a:lnSpc>
              <a:buFont typeface="Arial" panose="020B0604020202020204" pitchFamily="34" charset="0"/>
              <a:buChar char="•"/>
            </a:pPr>
            <a:r>
              <a:rPr lang="en-US" altLang="en-US" dirty="0" smtClean="0"/>
              <a:t>11-18/0027 – seek consensus</a:t>
            </a:r>
          </a:p>
          <a:p>
            <a:pPr lvl="1">
              <a:lnSpc>
                <a:spcPct val="80000"/>
              </a:lnSpc>
              <a:buFont typeface="Arial" panose="020B0604020202020204" pitchFamily="34" charset="0"/>
              <a:buChar char="•"/>
            </a:pPr>
            <a:r>
              <a:rPr lang="en-US" altLang="en-US" dirty="0" smtClean="0"/>
              <a:t>11-18/0055 – new</a:t>
            </a:r>
          </a:p>
          <a:p>
            <a:pPr lvl="1">
              <a:lnSpc>
                <a:spcPct val="80000"/>
              </a:lnSpc>
              <a:buFont typeface="Arial" panose="020B0604020202020204" pitchFamily="34" charset="0"/>
              <a:buChar char="•"/>
            </a:pPr>
            <a:r>
              <a:rPr lang="en-US" altLang="en-US" dirty="0" smtClean="0"/>
              <a:t>11-18/0226 – new</a:t>
            </a:r>
          </a:p>
          <a:p>
            <a:pPr lvl="1">
              <a:lnSpc>
                <a:spcPct val="80000"/>
              </a:lnSpc>
              <a:buFont typeface="Arial" panose="020B0604020202020204" pitchFamily="34" charset="0"/>
              <a:buChar char="•"/>
            </a:pPr>
            <a:r>
              <a:rPr lang="en-US" altLang="en-US" dirty="0" smtClean="0"/>
              <a:t>Any ready submission</a:t>
            </a:r>
          </a:p>
          <a:p>
            <a:pPr>
              <a:lnSpc>
                <a:spcPct val="80000"/>
              </a:lnSpc>
              <a:buFont typeface="Arial" panose="020B0604020202020204" pitchFamily="34" charset="0"/>
              <a:buChar char="•"/>
            </a:pPr>
            <a:r>
              <a:rPr lang="en-US" altLang="en-US" dirty="0" smtClean="0"/>
              <a:t>Goals </a:t>
            </a:r>
            <a:r>
              <a:rPr lang="en-US" altLang="en-US" dirty="0"/>
              <a:t>for March 2018</a:t>
            </a:r>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a:xfrm>
            <a:off x="685800" y="1752600"/>
            <a:ext cx="7770813" cy="4113213"/>
          </a:xfrm>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Feb. 28, Marc 1-2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the Bay area,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draft D2.0 comment resolution.</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a:t>
            </a:r>
            <a:r>
              <a:rPr lang="en-GB" dirty="0" smtClean="0">
                <a:latin typeface="Times New Roman" panose="02020603050405020304" pitchFamily="18" charset="0"/>
                <a:ea typeface="Times New Roman" panose="02020603050405020304" pitchFamily="18" charset="0"/>
              </a:rPr>
              <a:t>&gt;</a:t>
            </a:r>
          </a:p>
          <a:p>
            <a:pPr lvl="0">
              <a:spcBef>
                <a:spcPts val="0"/>
              </a:spcBef>
              <a:spcAft>
                <a:spcPts val="0"/>
              </a:spcAft>
              <a:buFont typeface="Symbol" panose="05050102010706020507" pitchFamily="18" charset="2"/>
              <a:buChar char=""/>
              <a:tabLst>
                <a:tab pos="457200" algn="l"/>
              </a:tabLst>
            </a:pP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US" dirty="0"/>
              <a:t>Peter Ecclesine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Jianhan Liu,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42-0-1]</a:t>
            </a:r>
            <a:endParaRPr lang="en-GB" dirty="0" smtClean="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Passes</a:t>
            </a:r>
          </a:p>
          <a:p>
            <a:pPr lvl="0">
              <a:spcBef>
                <a:spcPts val="0"/>
              </a:spcBef>
              <a:spcAft>
                <a:spcPts val="0"/>
              </a:spcAft>
              <a:buFont typeface="Symbol" panose="05050102010706020507" pitchFamily="18" charset="2"/>
              <a:buChar char=""/>
              <a:tabLst>
                <a:tab pos="457200" algn="l"/>
              </a:tabLst>
            </a:pPr>
            <a:r>
              <a:rPr lang="en-GB" dirty="0" smtClean="0">
                <a:solidFill>
                  <a:schemeClr val="bg2">
                    <a:lumMod val="75000"/>
                  </a:schemeClr>
                </a:solidFill>
                <a:latin typeface="Times New Roman" panose="02020603050405020304" pitchFamily="18" charset="0"/>
                <a:ea typeface="Times New Roman" panose="02020603050405020304" pitchFamily="18" charset="0"/>
              </a:rPr>
              <a:t>PHY will meet for one day</a:t>
            </a:r>
            <a:endParaRPr lang="en-US" dirty="0">
              <a:solidFill>
                <a:schemeClr val="bg2">
                  <a:lumMod val="75000"/>
                </a:schemeClr>
              </a:solidFill>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Previously approved – January 25 	20:00 – 22</a:t>
            </a:r>
            <a:r>
              <a:rPr lang="en-US" dirty="0" smtClean="0">
                <a:sym typeface="Wingdings" panose="05000000000000000000" pitchFamily="2" charset="2"/>
              </a:rPr>
              <a:t>:00 ET</a:t>
            </a:r>
          </a:p>
          <a:p>
            <a:endParaRPr lang="en-US" dirty="0">
              <a:sym typeface="Wingdings" panose="05000000000000000000" pitchFamily="2" charset="2"/>
            </a:endParaRPr>
          </a:p>
          <a:p>
            <a:r>
              <a:rPr lang="en-US" dirty="0" smtClean="0">
                <a:sym typeface="Wingdings" panose="05000000000000000000" pitchFamily="2" charset="2"/>
              </a:rPr>
              <a:t>New Set of </a:t>
            </a:r>
            <a:r>
              <a:rPr lang="en-US" dirty="0" err="1" smtClean="0">
                <a:sym typeface="Wingdings" panose="05000000000000000000" pitchFamily="2" charset="2"/>
              </a:rPr>
              <a:t>Telecons</a:t>
            </a:r>
            <a:r>
              <a:rPr lang="en-US" dirty="0" smtClean="0">
                <a:sym typeface="Wingdings" panose="05000000000000000000" pitchFamily="2" charset="2"/>
              </a:rPr>
              <a:t>:</a:t>
            </a:r>
          </a:p>
          <a:p>
            <a:endParaRPr lang="en-US" dirty="0">
              <a:sym typeface="Wingdings" panose="05000000000000000000" pitchFamily="2" charset="2"/>
            </a:endParaRPr>
          </a:p>
          <a:p>
            <a:r>
              <a:rPr lang="en-US" dirty="0" smtClean="0">
                <a:sym typeface="Wingdings" panose="05000000000000000000" pitchFamily="2" charset="2"/>
              </a:rPr>
              <a:t>February 1</a:t>
            </a:r>
            <a:r>
              <a:rPr lang="en-US" dirty="0">
                <a:sym typeface="Wingdings" panose="05000000000000000000" pitchFamily="2" charset="2"/>
              </a:rPr>
              <a:t>	</a:t>
            </a:r>
            <a:r>
              <a:rPr lang="en-US" dirty="0" smtClean="0">
                <a:sym typeface="Wingdings" panose="05000000000000000000" pitchFamily="2" charset="2"/>
              </a:rPr>
              <a:t>		@ 10:00 – 12:00 ET</a:t>
            </a:r>
          </a:p>
          <a:p>
            <a:r>
              <a:rPr lang="en-US" dirty="0" smtClean="0">
                <a:sym typeface="Wingdings" panose="05000000000000000000" pitchFamily="2" charset="2"/>
              </a:rPr>
              <a:t>February 8, 22		@ 20:00 – 22:00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Motions</a:t>
            </a:r>
            <a:endParaRPr lang="en-US" dirty="0"/>
          </a:p>
        </p:txBody>
      </p:sp>
      <p:sp>
        <p:nvSpPr>
          <p:cNvPr id="8" name="Subtitle 7"/>
          <p:cNvSpPr>
            <a:spLocks noGrp="1"/>
          </p:cNvSpPr>
          <p:nvPr>
            <p:ph type="subTitle" idx="1"/>
          </p:nvPr>
        </p:nvSpPr>
        <p:spPr/>
        <p:txBody>
          <a:bodyPr/>
          <a:lstStyle/>
          <a:p>
            <a:endParaRPr lang="en-US"/>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9887187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#204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as in </a:t>
            </a:r>
            <a:r>
              <a:rPr lang="en-US" altLang="zh-CN" dirty="0" smtClean="0"/>
              <a:t>11-18/0028r3</a:t>
            </a:r>
          </a:p>
          <a:p>
            <a:endParaRPr lang="en-US" altLang="zh-CN" dirty="0"/>
          </a:p>
          <a:p>
            <a:r>
              <a:rPr lang="en-US" altLang="zh-CN" dirty="0" smtClean="0"/>
              <a:t>Move: Xiaogang Chen  		Second: Bo Sun</a:t>
            </a:r>
          </a:p>
          <a:p>
            <a:r>
              <a:rPr lang="en-US" altLang="zh-CN" dirty="0" smtClean="0"/>
              <a:t>approved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656498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#447 (Editor)</a:t>
            </a:r>
            <a:endParaRPr lang="en-US" dirty="0"/>
          </a:p>
        </p:txBody>
      </p:sp>
      <p:sp>
        <p:nvSpPr>
          <p:cNvPr id="3" name="Content Placeholder 2"/>
          <p:cNvSpPr>
            <a:spLocks noGrp="1"/>
          </p:cNvSpPr>
          <p:nvPr>
            <p:ph idx="1"/>
          </p:nvPr>
        </p:nvSpPr>
        <p:spPr/>
        <p:txBody>
          <a:bodyPr/>
          <a:lstStyle/>
          <a:p>
            <a:r>
              <a:rPr lang="en-US" dirty="0" smtClean="0"/>
              <a:t>Move to approve </a:t>
            </a:r>
            <a:r>
              <a:rPr lang="en-US" dirty="0"/>
              <a:t>the resolutions to all the comments on the “Editorials in D2.1” tab of 17/1682r5 except for CID 13650</a:t>
            </a:r>
            <a:r>
              <a:rPr lang="en-US" dirty="0" smtClean="0"/>
              <a:t>.</a:t>
            </a:r>
          </a:p>
          <a:p>
            <a:endParaRPr lang="en-US" dirty="0"/>
          </a:p>
          <a:p>
            <a:r>
              <a:rPr lang="en-US" dirty="0" smtClean="0"/>
              <a:t>Move: Robert Stacey		Second: Youhan Kim</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6777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smtClean="0"/>
              <a:t>#448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12774, 12776, 13202, 13237, </a:t>
            </a:r>
            <a:r>
              <a:rPr lang="en-GB" dirty="0" smtClean="0"/>
              <a:t>13417</a:t>
            </a:r>
            <a:r>
              <a:rPr lang="en-US" dirty="0" smtClean="0"/>
              <a:t> in doc 11-17/1826r0.</a:t>
            </a:r>
          </a:p>
          <a:p>
            <a:endParaRPr lang="en-US" dirty="0"/>
          </a:p>
          <a:p>
            <a:r>
              <a:rPr lang="en-US" dirty="0" smtClean="0"/>
              <a:t>Move: Lochan Verma		Second: </a:t>
            </a:r>
            <a:r>
              <a:rPr lang="en-US" dirty="0" err="1" smtClean="0"/>
              <a:t>Kome</a:t>
            </a:r>
            <a:r>
              <a:rPr lang="en-US" dirty="0" smtClean="0"/>
              <a:t> Oteri</a:t>
            </a:r>
          </a:p>
          <a:p>
            <a:r>
              <a:rPr lang="en-US" dirty="0" smtClean="0"/>
              <a:t>approved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157040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#449</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a:t>
            </a:r>
            <a:r>
              <a:rPr lang="en-US" altLang="zh-CN" dirty="0" smtClean="0"/>
              <a:t>11-18/0006r4</a:t>
            </a:r>
            <a:endParaRPr lang="en-US" altLang="zh-CN" dirty="0"/>
          </a:p>
          <a:p>
            <a:pPr lvl="1"/>
            <a:r>
              <a:rPr lang="en-US" altLang="zh-CN" dirty="0"/>
              <a:t>CID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11405, 11406, </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11407,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11637, </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11638,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12673, </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13365</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14071, 14084, </a:t>
            </a:r>
            <a:endParaRPr lang="en-US" dirty="0" smtClean="0"/>
          </a:p>
          <a:p>
            <a:r>
              <a:rPr lang="en-US" dirty="0" smtClean="0"/>
              <a:t>Move: Ross Jian Yu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029745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proposed comment resolution to the following CIDs as in </a:t>
            </a:r>
            <a:r>
              <a:rPr lang="en-US" altLang="zh-CN" dirty="0" smtClean="0"/>
              <a:t>11-18/0023r1</a:t>
            </a:r>
            <a:endParaRPr lang="en-US" altLang="zh-CN" dirty="0"/>
          </a:p>
          <a:p>
            <a:pPr lvl="1"/>
            <a:r>
              <a:rPr lang="en-US" altLang="zh-CN" dirty="0"/>
              <a:t>CID </a:t>
            </a:r>
            <a:r>
              <a:rPr lang="en-GB" altLang="zh-CN" dirty="0"/>
              <a:t>12645, 13013, 13623, 13624, 13625, 14044, </a:t>
            </a:r>
            <a:r>
              <a:rPr lang="en-GB" altLang="zh-CN" dirty="0" smtClean="0"/>
              <a:t>14045</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Xiaogang Chen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01351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#451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a:t>
            </a:r>
            <a:r>
              <a:rPr lang="en-US" altLang="zh-CN" dirty="0" smtClean="0"/>
              <a:t>resolutions </a:t>
            </a:r>
            <a:r>
              <a:rPr lang="en-US" altLang="zh-CN" dirty="0"/>
              <a:t>to the following CIDs as in </a:t>
            </a:r>
            <a:r>
              <a:rPr lang="en-US" altLang="zh-CN" dirty="0" smtClean="0"/>
              <a:t>11-18/0024r1</a:t>
            </a:r>
            <a:endParaRPr lang="en-US" altLang="zh-CN" dirty="0"/>
          </a:p>
          <a:p>
            <a:pPr lvl="1"/>
            <a:r>
              <a:rPr lang="en-US" altLang="zh-CN" dirty="0"/>
              <a:t>CID </a:t>
            </a:r>
            <a:r>
              <a:rPr lang="en-GB" altLang="zh-CN" dirty="0"/>
              <a:t>11424, 11567, 12585, 13349, 13350, 13351, 13352, 13353, 13408</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Xiaogang Chen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569130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#452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a:t>
            </a:r>
            <a:r>
              <a:rPr lang="en-US" altLang="zh-CN" dirty="0" smtClean="0"/>
              <a:t>11-18/0038r1</a:t>
            </a:r>
            <a:endParaRPr lang="en-US" altLang="zh-CN" dirty="0"/>
          </a:p>
          <a:p>
            <a:pPr lvl="1"/>
            <a:r>
              <a:rPr lang="en-US" altLang="zh-CN" dirty="0"/>
              <a:t>CID </a:t>
            </a:r>
            <a:r>
              <a:rPr lang="en-GB" altLang="zh-CN" dirty="0" smtClean="0"/>
              <a:t>12579</a:t>
            </a:r>
            <a:r>
              <a:rPr lang="en-GB" altLang="zh-CN" dirty="0"/>
              <a:t>, 12884, 13016, 13046, 13306, 13307, 13364, 13771, 13366, 13457, 14070</a:t>
            </a:r>
            <a:endParaRPr lang="en-US" altLang="zh-CN" dirty="0"/>
          </a:p>
          <a:p>
            <a:endParaRPr lang="en-US" dirty="0" smtClean="0"/>
          </a:p>
          <a:p>
            <a:endParaRPr lang="en-US" dirty="0"/>
          </a:p>
          <a:p>
            <a:r>
              <a:rPr lang="en-US" dirty="0" smtClean="0"/>
              <a:t>Move: Lochan Verma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700997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11-18/0046r0</a:t>
            </a:r>
            <a:endParaRPr lang="en-US" altLang="zh-CN" dirty="0"/>
          </a:p>
          <a:p>
            <a:pPr lvl="1"/>
            <a:r>
              <a:rPr lang="en-US" altLang="zh-CN" dirty="0"/>
              <a:t>CID </a:t>
            </a:r>
            <a:r>
              <a:rPr lang="en-GB" altLang="zh-CN" dirty="0"/>
              <a:t>11466, 12680, 13976</a:t>
            </a:r>
            <a:endParaRPr lang="en-US" altLang="zh-CN" dirty="0"/>
          </a:p>
          <a:p>
            <a:endParaRPr lang="en-US" dirty="0" smtClean="0"/>
          </a:p>
          <a:p>
            <a:r>
              <a:rPr lang="en-US" dirty="0" smtClean="0"/>
              <a:t>Move: Lochan Verma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379619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in red as in </a:t>
            </a:r>
            <a:r>
              <a:rPr lang="en-US" altLang="zh-CN" dirty="0" smtClean="0"/>
              <a:t>11-18/0036r1</a:t>
            </a:r>
            <a:endParaRPr lang="en-US" altLang="zh-CN" dirty="0"/>
          </a:p>
          <a:p>
            <a:pPr lvl="1"/>
            <a:r>
              <a:rPr lang="en-US" altLang="zh-CN" dirty="0"/>
              <a:t>CID </a:t>
            </a:r>
            <a:r>
              <a:rPr lang="en-GB" altLang="zh-CN" dirty="0"/>
              <a:t>11166, 11420, 11421, 11720, 12785, 13068, 13107, 13108, 13110, 13345, 13346, 13347, 13348, 14003, 13567, 13568, 13569, 13570, 13989, 13990, 13991, 13994, </a:t>
            </a:r>
            <a:r>
              <a:rPr lang="en-GB" altLang="zh-CN" dirty="0" smtClean="0"/>
              <a:t>13995, 13997, </a:t>
            </a:r>
            <a:r>
              <a:rPr lang="en-GB" altLang="zh-CN" dirty="0"/>
              <a:t>13999, 14000, 14003</a:t>
            </a:r>
            <a:r>
              <a:rPr lang="en-GB" altLang="zh-CN" dirty="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a:p>
          <a:p>
            <a:endParaRPr lang="en-US" dirty="0" smtClean="0"/>
          </a:p>
          <a:p>
            <a:r>
              <a:rPr lang="en-US" dirty="0" smtClean="0"/>
              <a:t>Move: Lochan Verma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779603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in red as in </a:t>
            </a:r>
            <a:r>
              <a:rPr lang="en-US" altLang="zh-CN" dirty="0" smtClean="0"/>
              <a:t>11-18/0037r1</a:t>
            </a:r>
            <a:endParaRPr lang="en-US" altLang="zh-CN" dirty="0"/>
          </a:p>
          <a:p>
            <a:pPr lvl="1"/>
            <a:r>
              <a:rPr lang="en-US" altLang="zh-CN" dirty="0"/>
              <a:t>CID </a:t>
            </a:r>
            <a:r>
              <a:rPr lang="en-GB" altLang="zh-CN" dirty="0"/>
              <a:t>13622, 13628, 13629, 13837, 13979, 13980, 13981, 13982, 13992, 13993, 14002</a:t>
            </a:r>
            <a:r>
              <a:rPr lang="en-GB" altLang="zh-CN" dirty="0" smtClean="0"/>
              <a:t>, </a:t>
            </a:r>
            <a:r>
              <a:rPr lang="en-GB" altLang="zh-CN" dirty="0"/>
              <a:t>14007</a:t>
            </a:r>
            <a:r>
              <a:rPr lang="en-GB" altLang="zh-CN" dirty="0" smtClean="0"/>
              <a:t>, </a:t>
            </a:r>
            <a:r>
              <a:rPr lang="en-GB" altLang="zh-CN" dirty="0"/>
              <a:t>14009, 14010, 14012, 13565, 13566, </a:t>
            </a:r>
            <a:r>
              <a:rPr lang="en-GB" altLang="zh-CN" dirty="0" smtClean="0"/>
              <a:t>14013</a:t>
            </a:r>
            <a:endParaRPr lang="en-US" altLang="zh-CN" dirty="0"/>
          </a:p>
          <a:p>
            <a:endParaRPr lang="en-US" dirty="0" smtClean="0"/>
          </a:p>
          <a:p>
            <a:r>
              <a:rPr lang="en-US" dirty="0" smtClean="0"/>
              <a:t>Move: Lochan Verma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317851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11-18/0079r2</a:t>
            </a:r>
            <a:endParaRPr lang="en-US" altLang="zh-CN" dirty="0"/>
          </a:p>
          <a:p>
            <a:pPr lvl="1"/>
            <a:r>
              <a:rPr lang="en-US" altLang="zh-CN" dirty="0"/>
              <a:t>CID </a:t>
            </a:r>
            <a:r>
              <a:rPr lang="en-GB" altLang="zh-CN" dirty="0"/>
              <a:t>13379, 13413, </a:t>
            </a:r>
            <a:r>
              <a:rPr lang="en-GB" altLang="zh-CN" dirty="0" smtClean="0"/>
              <a:t>13414</a:t>
            </a:r>
          </a:p>
          <a:p>
            <a:pPr lvl="1"/>
            <a:endParaRPr lang="en-US" altLang="zh-CN" dirty="0"/>
          </a:p>
          <a:p>
            <a:pPr lvl="1"/>
            <a:endParaRPr lang="en-US" altLang="zh-CN" dirty="0"/>
          </a:p>
          <a:p>
            <a:pPr lvl="1"/>
            <a:r>
              <a:rPr lang="en-US" altLang="zh-CN" dirty="0" smtClean="0"/>
              <a:t>Move: </a:t>
            </a:r>
            <a:r>
              <a:rPr lang="en-US" altLang="zh-CN" dirty="0" err="1" smtClean="0"/>
              <a:t>Kome</a:t>
            </a:r>
            <a:r>
              <a:rPr lang="en-US" altLang="zh-CN" dirty="0" smtClean="0"/>
              <a:t> Oteri		Second: Al Petrick</a:t>
            </a:r>
          </a:p>
          <a:p>
            <a:pPr lvl="1"/>
            <a:endParaRPr lang="en-US" altLang="zh-CN" dirty="0"/>
          </a:p>
          <a:p>
            <a:pPr lvl="1"/>
            <a:r>
              <a:rPr lang="en-US" altLang="zh-CN" dirty="0" smtClean="0"/>
              <a:t>approved</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658822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as </a:t>
            </a:r>
            <a:r>
              <a:rPr lang="en-US" altLang="zh-CN" dirty="0"/>
              <a:t>in </a:t>
            </a:r>
            <a:r>
              <a:rPr lang="en-US" altLang="zh-CN" dirty="0" smtClean="0"/>
              <a:t>11-18/0080r2</a:t>
            </a:r>
            <a:endParaRPr lang="en-US" altLang="zh-CN" dirty="0"/>
          </a:p>
          <a:p>
            <a:pPr lvl="1"/>
            <a:r>
              <a:rPr lang="en-US" altLang="zh-CN" dirty="0"/>
              <a:t>CID </a:t>
            </a:r>
            <a:r>
              <a:rPr lang="en-GB" altLang="zh-CN" dirty="0" smtClean="0"/>
              <a:t> </a:t>
            </a:r>
            <a:r>
              <a:rPr lang="en-GB" altLang="zh-CN" dirty="0"/>
              <a:t>12683, 12684, 12690</a:t>
            </a:r>
            <a:r>
              <a:rPr lang="en-GB" altLang="zh-CN" dirty="0" smtClean="0"/>
              <a:t>, </a:t>
            </a:r>
            <a:r>
              <a:rPr lang="en-GB" altLang="zh-CN" dirty="0"/>
              <a:t>12702, 12746, 12769, 12771, 12772, 13696, 13697</a:t>
            </a:r>
            <a:endParaRPr lang="zh-CN" altLang="zh-CN" dirty="0"/>
          </a:p>
          <a:p>
            <a:endParaRPr lang="en-US" dirty="0" smtClean="0"/>
          </a:p>
          <a:p>
            <a:r>
              <a:rPr lang="en-US" dirty="0" smtClean="0"/>
              <a:t>Move: </a:t>
            </a:r>
            <a:r>
              <a:rPr lang="en-US" dirty="0" err="1" smtClean="0"/>
              <a:t>Kome</a:t>
            </a:r>
            <a:r>
              <a:rPr lang="en-US" dirty="0" smtClean="0"/>
              <a:t> Oteri		Second: Al Petrick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49206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11-18/0050r1</a:t>
            </a:r>
            <a:endParaRPr lang="en-US" altLang="zh-CN" dirty="0"/>
          </a:p>
          <a:p>
            <a:pPr lvl="1"/>
            <a:r>
              <a:rPr lang="en-US" altLang="zh-CN" dirty="0"/>
              <a:t>CID </a:t>
            </a:r>
            <a:r>
              <a:rPr lang="en-GB" altLang="zh-CN" dirty="0"/>
              <a:t>13464, 11436, 11437, 11438, 14176, 14177, 14178, 11412, 14179, 13470, 11439</a:t>
            </a:r>
            <a:endParaRPr lang="zh-CN" altLang="zh-CN" dirty="0"/>
          </a:p>
          <a:p>
            <a:endParaRPr lang="en-US" dirty="0" smtClean="0"/>
          </a:p>
          <a:p>
            <a:r>
              <a:rPr lang="en-US" dirty="0" smtClean="0"/>
              <a:t>Move: Yujin Noh			Second: Bo Sun</a:t>
            </a:r>
          </a:p>
          <a:p>
            <a:r>
              <a:rPr lang="en-US" dirty="0" smtClean="0"/>
              <a:t>Approved with no </a:t>
            </a:r>
            <a:r>
              <a:rPr lang="en-US" dirty="0" err="1" smtClean="0"/>
              <a:t>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348321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#459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11-18/0025r1</a:t>
            </a:r>
            <a:endParaRPr lang="en-US" altLang="zh-CN" dirty="0"/>
          </a:p>
          <a:p>
            <a:pPr lvl="1"/>
            <a:r>
              <a:rPr lang="en-US" altLang="zh-CN" dirty="0"/>
              <a:t>CID </a:t>
            </a:r>
            <a:r>
              <a:rPr lang="en-US" altLang="zh-CN" dirty="0" smtClean="0"/>
              <a:t>1</a:t>
            </a:r>
            <a:r>
              <a:rPr lang="en-GB" altLang="zh-CN" dirty="0" smtClean="0"/>
              <a:t>1425</a:t>
            </a:r>
            <a:r>
              <a:rPr lang="en-GB" altLang="zh-CN" dirty="0"/>
              <a:t>, 11426, 11568, 11569, 11570, 11571, 11572, 11573, 11574, 11575, 11576, 11577, 11578, 11579, 11580, 11581, 11582, 11583, 11584, 11585, 11586, 11587, 11588, 11589, 12065, 13354, 13355, 13356, 13357, 13358, 13359, 13360, 13447, 13448, 13449, 13450, 13451.</a:t>
            </a:r>
            <a:endParaRPr lang="zh-CN" altLang="zh-CN" dirty="0"/>
          </a:p>
          <a:p>
            <a:pPr lvl="1"/>
            <a:endParaRPr lang="en-US" altLang="zh-CN" dirty="0"/>
          </a:p>
          <a:p>
            <a:r>
              <a:rPr lang="en-US" dirty="0" smtClean="0"/>
              <a:t>Move: </a:t>
            </a:r>
            <a:r>
              <a:rPr lang="en-US" dirty="0"/>
              <a:t>Xiaogang Chen </a:t>
            </a:r>
            <a:r>
              <a:rPr lang="en-US" dirty="0" smtClean="0"/>
              <a:t>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612934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t>
            </a:r>
            <a:r>
              <a:rPr lang="en-US" altLang="zh-CN" dirty="0" smtClean="0"/>
              <a:t>as </a:t>
            </a:r>
            <a:r>
              <a:rPr lang="en-US" altLang="zh-CN" dirty="0"/>
              <a:t>in 11-18/0057r0?</a:t>
            </a:r>
          </a:p>
          <a:p>
            <a:pPr lvl="1"/>
            <a:r>
              <a:rPr lang="en-US" altLang="zh-CN" dirty="0"/>
              <a:t>CID </a:t>
            </a:r>
            <a:r>
              <a:rPr lang="en-GB" altLang="zh-CN" dirty="0" smtClean="0"/>
              <a:t> </a:t>
            </a:r>
            <a:r>
              <a:rPr lang="en-GB" altLang="zh-CN" dirty="0"/>
              <a:t>13430, 13429, 14050, </a:t>
            </a:r>
            <a:r>
              <a:rPr lang="en-GB" altLang="zh-CN" dirty="0" smtClean="0"/>
              <a:t>12686</a:t>
            </a:r>
            <a:r>
              <a:rPr lang="en-GB" altLang="zh-CN" dirty="0"/>
              <a:t>, 13612</a:t>
            </a:r>
            <a:endParaRPr lang="zh-CN" altLang="zh-CN" dirty="0"/>
          </a:p>
          <a:p>
            <a:endParaRPr lang="en-US" dirty="0" smtClean="0"/>
          </a:p>
          <a:p>
            <a:r>
              <a:rPr lang="en-US" dirty="0" smtClean="0"/>
              <a:t>Move: Youhan Kim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9009527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11-18/0058r1</a:t>
            </a:r>
            <a:endParaRPr lang="en-US" altLang="zh-CN" dirty="0"/>
          </a:p>
          <a:p>
            <a:pPr lvl="1"/>
            <a:r>
              <a:rPr lang="en-US" altLang="zh-CN" dirty="0"/>
              <a:t>CID </a:t>
            </a:r>
            <a:r>
              <a:rPr lang="en-GB" altLang="zh-CN" dirty="0"/>
              <a:t>11220, 11670, 12064, 12651, 12722, 12723, 12728, 13494, 13498, 14085, 14186, 14187, 14188, 14189, 14190, 14191, 14192, 14193, 14194, 11671, 11672</a:t>
            </a:r>
            <a:endParaRPr lang="zh-CN" altLang="zh-CN" dirty="0"/>
          </a:p>
          <a:p>
            <a:endParaRPr lang="en-US" dirty="0" smtClean="0"/>
          </a:p>
          <a:p>
            <a:r>
              <a:rPr lang="en-US" dirty="0" smtClean="0"/>
              <a:t>Move: </a:t>
            </a:r>
            <a:r>
              <a:rPr lang="en-US" dirty="0"/>
              <a:t>Hongyuan Zhang </a:t>
            </a:r>
            <a:r>
              <a:rPr lang="en-US" dirty="0" smtClean="0"/>
              <a:t>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368578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as in </a:t>
            </a:r>
            <a:r>
              <a:rPr lang="en-US" altLang="zh-CN" dirty="0" smtClean="0"/>
              <a:t>11-18/0159r3</a:t>
            </a:r>
            <a:endParaRPr lang="en-US" altLang="zh-CN" dirty="0"/>
          </a:p>
          <a:p>
            <a:pPr lvl="1"/>
            <a:r>
              <a:rPr lang="en-US" altLang="zh-CN" dirty="0"/>
              <a:t>CID 11164, 11169, 11170, 11171, 11172, 11176, 11386, 11387, 11388, 11389, 11391, 13406, 14128, </a:t>
            </a:r>
            <a:r>
              <a:rPr lang="en-US" altLang="zh-CN" dirty="0" smtClean="0"/>
              <a:t>14129</a:t>
            </a:r>
            <a:endParaRPr lang="zh-CN" altLang="zh-CN" sz="1600" strike="sngStrike" dirty="0">
              <a:solidFill>
                <a:srgbClr val="FF0000"/>
              </a:solidFill>
            </a:endParaRPr>
          </a:p>
          <a:p>
            <a:endParaRPr lang="en-US" dirty="0" smtClean="0"/>
          </a:p>
          <a:p>
            <a:r>
              <a:rPr lang="en-US" dirty="0" smtClean="0"/>
              <a:t>Move: Jianhan Liu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282427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as in </a:t>
            </a:r>
            <a:r>
              <a:rPr lang="en-US" altLang="zh-CN" dirty="0" smtClean="0"/>
              <a:t>11-18/0051r1</a:t>
            </a:r>
            <a:endParaRPr lang="en-US" altLang="zh-CN" dirty="0"/>
          </a:p>
          <a:p>
            <a:pPr lvl="1"/>
            <a:r>
              <a:rPr lang="en-US" altLang="zh-CN" dirty="0"/>
              <a:t>CID </a:t>
            </a:r>
            <a:r>
              <a:rPr lang="en-GB" altLang="zh-CN" dirty="0" smtClean="0"/>
              <a:t>13465</a:t>
            </a:r>
            <a:r>
              <a:rPr lang="en-GB" altLang="zh-CN" dirty="0"/>
              <a:t>, 13466, 14076, 13369, 11409, 14077</a:t>
            </a:r>
            <a:endParaRPr lang="en-US" altLang="zh-CN" dirty="0"/>
          </a:p>
          <a:p>
            <a:endParaRPr lang="en-US" dirty="0" smtClean="0"/>
          </a:p>
          <a:p>
            <a:r>
              <a:rPr lang="en-US" dirty="0" smtClean="0"/>
              <a:t>Move: Yujin Noh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746360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11-18/0057r1</a:t>
            </a:r>
            <a:endParaRPr lang="en-US" altLang="zh-CN" dirty="0"/>
          </a:p>
          <a:p>
            <a:pPr lvl="1"/>
            <a:r>
              <a:rPr lang="en-US" altLang="zh-CN" dirty="0"/>
              <a:t>CID </a:t>
            </a:r>
            <a:r>
              <a:rPr lang="en-GB" altLang="zh-CN" dirty="0"/>
              <a:t>13427, 13433, 13441, 12878</a:t>
            </a:r>
            <a:endParaRPr lang="zh-CN" altLang="zh-CN" dirty="0"/>
          </a:p>
          <a:p>
            <a:endParaRPr lang="en-US" dirty="0" smtClean="0"/>
          </a:p>
          <a:p>
            <a:r>
              <a:rPr lang="en-US" dirty="0" smtClean="0"/>
              <a:t>Move: Youhan Kim		Second: Bo Sun</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509735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as in </a:t>
            </a:r>
            <a:r>
              <a:rPr lang="en-US" altLang="zh-CN" dirty="0" smtClean="0"/>
              <a:t>11-18/0109r1</a:t>
            </a:r>
            <a:endParaRPr lang="en-US" altLang="zh-CN" dirty="0"/>
          </a:p>
          <a:p>
            <a:pPr lvl="1"/>
            <a:r>
              <a:rPr lang="en-US" altLang="zh-CN" dirty="0"/>
              <a:t>CID 11545, </a:t>
            </a:r>
            <a:r>
              <a:rPr lang="en-US" altLang="zh-CN" dirty="0" smtClean="0"/>
              <a:t>11546, </a:t>
            </a:r>
            <a:r>
              <a:rPr lang="en-US" altLang="zh-CN" dirty="0"/>
              <a:t>11590, 11591, 13453, 11382, 11383, 11384, 11361, 11362, 11592, 11593, 11594, 11595, 11596, 11658</a:t>
            </a:r>
            <a:endParaRPr lang="zh-CN" altLang="zh-CN" sz="3200" dirty="0"/>
          </a:p>
          <a:p>
            <a:endParaRPr lang="en-US" dirty="0" smtClean="0"/>
          </a:p>
          <a:p>
            <a:r>
              <a:rPr lang="en-US" dirty="0" smtClean="0"/>
              <a:t>Move: Yan Zhang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2018266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as in </a:t>
            </a:r>
            <a:r>
              <a:rPr lang="en-US" altLang="zh-CN" dirty="0" smtClean="0"/>
              <a:t>11-18/0118r6</a:t>
            </a:r>
            <a:endParaRPr lang="en-US" altLang="zh-CN" dirty="0"/>
          </a:p>
          <a:p>
            <a:pPr lvl="1"/>
            <a:r>
              <a:rPr lang="en-GB" altLang="zh-CN" dirty="0"/>
              <a:t>CID 11496, 11530, 11636, 11695, 11719, 11864, 12578, 12639, 12640, 12709, 12801, 12802, 13371, 13407, 11531, 11532, 13239, 13305, 13460, 13461, 13462, </a:t>
            </a:r>
            <a:r>
              <a:rPr lang="en-GB" altLang="zh-CN" dirty="0" smtClean="0"/>
              <a:t>13601, </a:t>
            </a:r>
            <a:r>
              <a:rPr lang="en-GB" altLang="zh-CN" dirty="0"/>
              <a:t>13713, 14080, 13638</a:t>
            </a:r>
            <a:endParaRPr lang="zh-CN" altLang="zh-CN" dirty="0"/>
          </a:p>
          <a:p>
            <a:endParaRPr lang="en-US" dirty="0" smtClean="0"/>
          </a:p>
          <a:p>
            <a:r>
              <a:rPr lang="en-US" dirty="0" smtClean="0"/>
              <a:t>Move: Ron Porat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2775839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11-18/0230r0</a:t>
            </a:r>
            <a:endParaRPr lang="en-US" altLang="zh-CN" dirty="0"/>
          </a:p>
          <a:p>
            <a:pPr lvl="1"/>
            <a:r>
              <a:rPr lang="en-GB" altLang="zh-CN" dirty="0"/>
              <a:t>CID 11634, 11654, 11655, 14321</a:t>
            </a:r>
            <a:endParaRPr lang="zh-CN" altLang="zh-CN" dirty="0"/>
          </a:p>
          <a:p>
            <a:endParaRPr lang="en-US" dirty="0" smtClean="0"/>
          </a:p>
          <a:p>
            <a:r>
              <a:rPr lang="en-US" dirty="0" smtClean="0"/>
              <a:t>Move: </a:t>
            </a:r>
            <a:r>
              <a:rPr lang="en-US" dirty="0"/>
              <a:t>Ross Jian Yu </a:t>
            </a:r>
            <a:r>
              <a:rPr lang="en-US" dirty="0" smtClean="0"/>
              <a:t>			Second: Bo Sun</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23610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12357, 12358, 12359, 12360, 12361, 11134, 11787, 12434, 13056, 12736, 12782, 12783, 13297, 13043, 13149, 13299, </a:t>
            </a:r>
            <a:r>
              <a:rPr lang="en-GB" dirty="0" smtClean="0"/>
              <a:t>13298 in doc 11-17/1874r3.</a:t>
            </a:r>
          </a:p>
          <a:p>
            <a:endParaRPr lang="en-GB" dirty="0"/>
          </a:p>
          <a:p>
            <a:r>
              <a:rPr lang="en-GB" dirty="0" smtClean="0"/>
              <a:t>Move: Po-Kai Huang		Second: Kiseon Ryu</a:t>
            </a:r>
          </a:p>
          <a:p>
            <a:r>
              <a:rPr lang="en-GB"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9278709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#469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13873, 11011, 11858, 12734, 12867, 13862, 12379, 12170, 12254, 12889 (10 CIDs)  in doc </a:t>
            </a:r>
            <a:r>
              <a:rPr lang="en-GB" dirty="0" smtClean="0"/>
              <a:t>11-18/0105r3</a:t>
            </a:r>
          </a:p>
          <a:p>
            <a:endParaRPr lang="en-GB" dirty="0"/>
          </a:p>
          <a:p>
            <a:r>
              <a:rPr lang="en-GB" dirty="0" smtClean="0"/>
              <a:t>Move: </a:t>
            </a:r>
            <a:r>
              <a:rPr lang="en-US" dirty="0" smtClean="0"/>
              <a:t>Alfred Asterjadhi		Second: Kiseon Ryu</a:t>
            </a:r>
          </a:p>
          <a:p>
            <a:r>
              <a:rPr lang="en-US"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0465868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11000, 13806, 12392, 11016, 13189, 13190, 13191, 13192, 13193, 11031 in doc </a:t>
            </a:r>
            <a:r>
              <a:rPr lang="en-US" dirty="0" smtClean="0"/>
              <a:t>11-17/1857r2</a:t>
            </a:r>
          </a:p>
          <a:p>
            <a:endParaRPr lang="en-US" dirty="0"/>
          </a:p>
          <a:p>
            <a:r>
              <a:rPr lang="en-US" dirty="0" smtClean="0"/>
              <a:t>Move: Abhishek Patil		Second: </a:t>
            </a:r>
            <a:r>
              <a:rPr lang="en-US" dirty="0"/>
              <a:t>K</a:t>
            </a:r>
            <a:r>
              <a:rPr lang="en-US" dirty="0" smtClean="0"/>
              <a:t>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8624051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11365, 11986, 11366 in doc </a:t>
            </a:r>
            <a:r>
              <a:rPr lang="en-US" dirty="0" smtClean="0"/>
              <a:t>11-17/1850r1</a:t>
            </a:r>
          </a:p>
          <a:p>
            <a:endParaRPr lang="en-US" dirty="0"/>
          </a:p>
          <a:p>
            <a:r>
              <a:rPr lang="en-US" dirty="0" smtClean="0"/>
              <a:t>Move: Abhishek Patil		Second: Kiseon Ryu</a:t>
            </a:r>
          </a:p>
          <a:p>
            <a:endParaRPr lang="en-US" dirty="0"/>
          </a:p>
          <a:p>
            <a:r>
              <a:rPr lang="en-US" dirty="0" smtClean="0"/>
              <a:t>approved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861874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11551, 11707, 13182 in doc </a:t>
            </a:r>
            <a:r>
              <a:rPr lang="en-US" dirty="0" smtClean="0"/>
              <a:t>11-18/0066r0</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463245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#473</a:t>
            </a:r>
            <a:endParaRPr lang="en-US" dirty="0"/>
          </a:p>
        </p:txBody>
      </p:sp>
      <p:sp>
        <p:nvSpPr>
          <p:cNvPr id="3" name="Content Placeholder 2"/>
          <p:cNvSpPr>
            <a:spLocks noGrp="1"/>
          </p:cNvSpPr>
          <p:nvPr>
            <p:ph idx="1"/>
          </p:nvPr>
        </p:nvSpPr>
        <p:spPr/>
        <p:txBody>
          <a:bodyPr/>
          <a:lstStyle/>
          <a:p>
            <a:r>
              <a:rPr lang="en-US" dirty="0" smtClean="0"/>
              <a:t>Move to accept resolutions to CIDs 13261</a:t>
            </a:r>
            <a:r>
              <a:rPr lang="en-US" dirty="0"/>
              <a:t>, 11753, 13143, 12222, 11339, 11036, 13780, 13794, 12175, 13012 in doc </a:t>
            </a:r>
            <a:r>
              <a:rPr lang="en-US" dirty="0" smtClean="0"/>
              <a:t>11-17/1861r1</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587389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#474</a:t>
            </a:r>
            <a:endParaRPr lang="en-US" dirty="0"/>
          </a:p>
        </p:txBody>
      </p:sp>
      <p:sp>
        <p:nvSpPr>
          <p:cNvPr id="3" name="Content Placeholder 2"/>
          <p:cNvSpPr>
            <a:spLocks noGrp="1"/>
          </p:cNvSpPr>
          <p:nvPr>
            <p:ph idx="1"/>
          </p:nvPr>
        </p:nvSpPr>
        <p:spPr>
          <a:xfrm>
            <a:off x="685800" y="1828800"/>
            <a:ext cx="7770813" cy="4113213"/>
          </a:xfrm>
        </p:spPr>
        <p:txBody>
          <a:bodyPr/>
          <a:lstStyle/>
          <a:p>
            <a:r>
              <a:rPr lang="en-US" sz="1800" dirty="0" smtClean="0"/>
              <a:t>Move to accept </a:t>
            </a:r>
            <a:r>
              <a:rPr lang="en-US" sz="1800" dirty="0"/>
              <a:t>resolution to CIDs </a:t>
            </a:r>
            <a:r>
              <a:rPr lang="en-GB" sz="1800" dirty="0"/>
              <a:t>12081, 11769, 11770, 12017, 11239, 11771, 13151, 13831, 14091, 14276, 13062, 11240, 12609, 12018, 13929, 11556, 14114, 12188, 14213, 13152, 11257, 11773, 11811, 13153, 14277, 13154, 13931, 13930, 12541, 11937, 12189, 14115, 14214, 12080, 11741, 12019, 14116, 14117, 14278, 11238, 11736, 11775, 14279, 11774, 12021, 13063, 14281, 11776, 11777, 11772, 14282, 11778, 11939, 13932, 11779, 13064, 13933, 12022, 11938, 14283, 11557, 12247, 11828, 11831, 13855, 11829, 11832, 14284, 11558, 11559, 14118, 11780, 14285, 11942, 11940, 11781, 13934, 14286, 13702, 13935, 14287, 12249, 12540, 13155, 11812, 13156, 12070, 13065, 14216, 11941, 13420, 11813, 12250, 14288, 12069, 12542, 14280, 11256, 11470, 11548, 11549, 11550, 12232,  12606, 12655, 14226, 14227, 12429, 12716 as in document </a:t>
            </a:r>
            <a:r>
              <a:rPr lang="en-GB" sz="1800" dirty="0" smtClean="0"/>
              <a:t>1852r8</a:t>
            </a:r>
            <a:endParaRPr lang="en-GB" sz="1800" dirty="0"/>
          </a:p>
          <a:p>
            <a:pPr lvl="0"/>
            <a:endParaRPr lang="en-GB" sz="1800" dirty="0">
              <a:solidFill>
                <a:schemeClr val="tx1"/>
              </a:solidFill>
            </a:endParaRPr>
          </a:p>
          <a:p>
            <a:pPr lvl="0"/>
            <a:r>
              <a:rPr lang="en-GB" sz="1800" dirty="0" smtClean="0">
                <a:solidFill>
                  <a:schemeClr val="tx1"/>
                </a:solidFill>
              </a:rPr>
              <a:t>Move: Laurent Cariou			Second: Kiseon Ryu</a:t>
            </a:r>
          </a:p>
          <a:p>
            <a:pPr lvl="0"/>
            <a:r>
              <a:rPr lang="en-GB" sz="1800" dirty="0" smtClean="0">
                <a:solidFill>
                  <a:schemeClr val="tx1"/>
                </a:solidFill>
              </a:rPr>
              <a:t>approved</a:t>
            </a:r>
            <a:endParaRPr lang="en-GB" sz="1800"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718067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11374 in doc </a:t>
            </a:r>
            <a:r>
              <a:rPr lang="en-US" dirty="0" smtClean="0"/>
              <a:t>11-18/0068r0</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13326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11378, 11683, 11685, 11686, 11997, 11999, 12028, 12185, 12186, 12220, 12417, 12807, 12808, 12838, 12839, 12840, 12842, 12981, 13038, 13039, 13170, 13757, 13812, 13928, 14135, 14136, </a:t>
            </a:r>
            <a:r>
              <a:rPr lang="en-GB" dirty="0" smtClean="0"/>
              <a:t>14137 </a:t>
            </a:r>
            <a:r>
              <a:rPr lang="en-US" dirty="0" smtClean="0"/>
              <a:t>in </a:t>
            </a:r>
            <a:r>
              <a:rPr lang="en-US" dirty="0"/>
              <a:t>doc </a:t>
            </a:r>
            <a:r>
              <a:rPr lang="en-US" dirty="0" smtClean="0"/>
              <a:t>11-18/0035r5.</a:t>
            </a:r>
          </a:p>
          <a:p>
            <a:endParaRPr lang="en-US" dirty="0"/>
          </a:p>
          <a:p>
            <a:r>
              <a:rPr lang="en-US" dirty="0" smtClean="0"/>
              <a:t>Move: </a:t>
            </a:r>
            <a:r>
              <a:rPr lang="en-US" dirty="0" err="1" smtClean="0"/>
              <a:t>Jarkko</a:t>
            </a:r>
            <a:r>
              <a:rPr lang="en-US" dirty="0" smtClean="0"/>
              <a:t> </a:t>
            </a:r>
            <a:r>
              <a:rPr lang="en-US" dirty="0" err="1" smtClean="0"/>
              <a:t>Kneckt</a:t>
            </a:r>
            <a:r>
              <a:rPr lang="en-US" dirty="0" smtClean="0"/>
              <a:t>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428461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12757, 11149, and 13675 in doc </a:t>
            </a:r>
            <a:r>
              <a:rPr lang="en-US" dirty="0" smtClean="0"/>
              <a:t>11-18/0098r2</a:t>
            </a:r>
          </a:p>
          <a:p>
            <a:endParaRPr lang="en-US" dirty="0"/>
          </a:p>
          <a:p>
            <a:r>
              <a:rPr lang="en-US" dirty="0" smtClean="0"/>
              <a:t>Move: Ming </a:t>
            </a:r>
            <a:r>
              <a:rPr lang="en-US" dirty="0" err="1" smtClean="0"/>
              <a:t>Gan</a:t>
            </a:r>
            <a:r>
              <a:rPr lang="en-US" dirty="0" smtClean="0"/>
              <a:t>			Second: Kiseon Ryu</a:t>
            </a:r>
          </a:p>
          <a:p>
            <a:r>
              <a:rPr lang="en-US" dirty="0" smtClean="0"/>
              <a:t>approved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6487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chemeClr val="tx1"/>
                </a:solidFill>
              </a:rPr>
              <a:t>12463 11078 12012 13160 11079 12007 11800 11080 11803 12819 13242 11804 12467 13163 13243 12464 13101 11082 13890 13891 11805 12013 12465 13244 13245 13246 13247 13248 11083 13049 11678 (31 CIDs) in </a:t>
            </a:r>
            <a:r>
              <a:rPr lang="en-GB" dirty="0"/>
              <a:t>doc </a:t>
            </a:r>
            <a:r>
              <a:rPr lang="en-GB" dirty="0" smtClean="0"/>
              <a:t>11-18/0099r3</a:t>
            </a:r>
          </a:p>
          <a:p>
            <a:endParaRPr lang="en-GB" dirty="0"/>
          </a:p>
          <a:p>
            <a:r>
              <a:rPr lang="en-GB" dirty="0" smtClean="0"/>
              <a:t>Move: Ming </a:t>
            </a:r>
            <a:r>
              <a:rPr lang="en-GB" dirty="0" err="1" smtClean="0"/>
              <a:t>Gan</a:t>
            </a:r>
            <a:r>
              <a:rPr lang="en-GB" dirty="0" smtClean="0"/>
              <a:t>		Second: Kiseon Ryu</a:t>
            </a:r>
          </a:p>
          <a:p>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1202450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#479</a:t>
            </a:r>
            <a:endParaRPr lang="en-US" dirty="0"/>
          </a:p>
        </p:txBody>
      </p:sp>
      <p:sp>
        <p:nvSpPr>
          <p:cNvPr id="3" name="Content Placeholder 2"/>
          <p:cNvSpPr>
            <a:spLocks noGrp="1"/>
          </p:cNvSpPr>
          <p:nvPr>
            <p:ph idx="1"/>
          </p:nvPr>
        </p:nvSpPr>
        <p:spPr/>
        <p:txBody>
          <a:bodyPr/>
          <a:lstStyle/>
          <a:p>
            <a:r>
              <a:rPr lang="en-US" dirty="0" smtClean="0"/>
              <a:t>Move to accept resolution </a:t>
            </a:r>
            <a:r>
              <a:rPr lang="en-US" dirty="0"/>
              <a:t>to CIDs; </a:t>
            </a:r>
            <a:r>
              <a:rPr lang="en-GB" dirty="0"/>
              <a:t>11076, 11077, 11260, 11949, </a:t>
            </a:r>
            <a:r>
              <a:rPr lang="en-GB" dirty="0">
                <a:solidFill>
                  <a:schemeClr val="tx1"/>
                </a:solidFill>
              </a:rPr>
              <a:t>12079,</a:t>
            </a:r>
            <a:r>
              <a:rPr lang="en-GB" dirty="0"/>
              <a:t> 12165, 11916, 13333, 12229, 12284, </a:t>
            </a:r>
            <a:r>
              <a:rPr lang="en-GB" dirty="0">
                <a:solidFill>
                  <a:schemeClr val="tx1"/>
                </a:solidFill>
              </a:rPr>
              <a:t>12461</a:t>
            </a:r>
            <a:r>
              <a:rPr lang="en-GB" dirty="0"/>
              <a:t>, 13060, 13061, 13657, 13658, 13720, 13825, 14105, 14106, 14107, 14108, 13076 in doc </a:t>
            </a:r>
            <a:r>
              <a:rPr lang="en-GB" dirty="0" smtClean="0"/>
              <a:t>11-17/1878r1</a:t>
            </a:r>
          </a:p>
          <a:p>
            <a:endParaRPr lang="en-GB" dirty="0"/>
          </a:p>
          <a:p>
            <a:r>
              <a:rPr lang="en-GB" dirty="0" smtClean="0"/>
              <a:t>Move: Po-Kai Huang		Second: Kiseon Ryu</a:t>
            </a:r>
          </a:p>
          <a:p>
            <a:r>
              <a:rPr lang="en-GB"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4343555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11457, 11544, 11743, 12436, 12550, 12551, 13172, 13173, 13174, 13175, 13759, 13813, 13860, 14144, 14145, 14146, 14147, 14148, 14149</a:t>
            </a:r>
            <a:r>
              <a:rPr lang="en-US" dirty="0"/>
              <a:t> in doc </a:t>
            </a:r>
            <a:r>
              <a:rPr lang="en-US" dirty="0" smtClean="0"/>
              <a:t>11-18/0081r3.</a:t>
            </a:r>
          </a:p>
          <a:p>
            <a:endParaRPr lang="en-US" dirty="0"/>
          </a:p>
          <a:p>
            <a:r>
              <a:rPr lang="en-US" dirty="0" smtClean="0"/>
              <a:t>Move: Jianhan Liu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5792946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#481</a:t>
            </a:r>
            <a:endParaRPr lang="en-US" dirty="0"/>
          </a:p>
        </p:txBody>
      </p:sp>
      <p:sp>
        <p:nvSpPr>
          <p:cNvPr id="3" name="Content Placeholder 2"/>
          <p:cNvSpPr>
            <a:spLocks noGrp="1"/>
          </p:cNvSpPr>
          <p:nvPr>
            <p:ph idx="1"/>
          </p:nvPr>
        </p:nvSpPr>
        <p:spPr/>
        <p:txBody>
          <a:bodyPr/>
          <a:lstStyle/>
          <a:p>
            <a:r>
              <a:rPr lang="en-US" dirty="0" smtClean="0"/>
              <a:t>Move to accept the </a:t>
            </a:r>
            <a:r>
              <a:rPr lang="en-US" dirty="0"/>
              <a:t>resolution to CID 13142 in doc </a:t>
            </a:r>
            <a:r>
              <a:rPr lang="en-US" dirty="0" smtClean="0"/>
              <a:t>11-17/1858r0</a:t>
            </a:r>
          </a:p>
          <a:p>
            <a:endParaRPr lang="en-US" dirty="0"/>
          </a:p>
          <a:p>
            <a:r>
              <a:rPr lang="en-US" dirty="0" smtClean="0"/>
              <a:t>Move: Abhishek Patil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5584846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11033, 13196, 11992, 14208, 12224, 14210, </a:t>
            </a:r>
            <a:r>
              <a:rPr lang="en-US" dirty="0" smtClean="0"/>
              <a:t>13198, </a:t>
            </a:r>
            <a:r>
              <a:rPr lang="en-US" dirty="0"/>
              <a:t>11364, 12178, 11731, 11732, 12179, 11045, 13796, 11379 in doc </a:t>
            </a:r>
            <a:r>
              <a:rPr lang="en-US" dirty="0" smtClean="0"/>
              <a:t>11-17/1849r2</a:t>
            </a:r>
          </a:p>
          <a:p>
            <a:endParaRPr lang="en-US" dirty="0"/>
          </a:p>
          <a:p>
            <a:r>
              <a:rPr lang="en-US" dirty="0" smtClean="0"/>
              <a:t>Move: Abhishek Patil		Second: Kiseon Ryu</a:t>
            </a:r>
          </a:p>
          <a:p>
            <a:r>
              <a:rPr lang="en-US" dirty="0" smtClean="0"/>
              <a:t>Approved</a:t>
            </a:r>
          </a:p>
          <a:p>
            <a:endParaRPr lang="en-US" dirty="0"/>
          </a:p>
          <a:p>
            <a:r>
              <a:rPr lang="en-US" dirty="0" smtClean="0">
                <a:solidFill>
                  <a:srgbClr val="FF0000"/>
                </a:solidFill>
              </a:rPr>
              <a:t>Note: CID 11001 is not part of this motion</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721651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smtClean="0"/>
              <a:t> </a:t>
            </a:r>
            <a:r>
              <a:rPr lang="en-US" dirty="0"/>
              <a:t>11355, 11028, 11877, 11029, 13140, 11878 in doc </a:t>
            </a:r>
            <a:r>
              <a:rPr lang="en-US" dirty="0" smtClean="0"/>
              <a:t>11-17/1847r0</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718880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#484</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t>11049, 11050, 12446, 12447, 13916.</a:t>
            </a:r>
            <a:r>
              <a:rPr lang="en-US" dirty="0"/>
              <a:t> in doc </a:t>
            </a:r>
            <a:r>
              <a:rPr lang="en-US" dirty="0" smtClean="0"/>
              <a:t>11-18/0074r1</a:t>
            </a:r>
          </a:p>
          <a:p>
            <a:endParaRPr lang="en-US" dirty="0"/>
          </a:p>
          <a:p>
            <a:r>
              <a:rPr lang="en-US" dirty="0" smtClean="0"/>
              <a:t>Move: Liwen Chu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747196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11153, 11798, 12041, 12085, </a:t>
            </a:r>
            <a:r>
              <a:rPr lang="en-GB" dirty="0" smtClean="0"/>
              <a:t>12089, </a:t>
            </a:r>
            <a:r>
              <a:rPr lang="en-GB" dirty="0"/>
              <a:t>12428, 12462, 13037, 13075, 13090, 13887</a:t>
            </a:r>
            <a:r>
              <a:rPr lang="en-US" dirty="0"/>
              <a:t> in doc </a:t>
            </a:r>
            <a:r>
              <a:rPr lang="en-US" dirty="0" smtClean="0"/>
              <a:t>11-17/1828r4</a:t>
            </a:r>
          </a:p>
          <a:p>
            <a:endParaRPr lang="en-US" dirty="0"/>
          </a:p>
          <a:p>
            <a:r>
              <a:rPr lang="en-US" dirty="0" smtClean="0"/>
              <a:t>Move: Laurent Cariou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4611364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11154, 12445  in doc </a:t>
            </a:r>
            <a:r>
              <a:rPr lang="en-GB" dirty="0" smtClean="0"/>
              <a:t>11-18/0009r0</a:t>
            </a:r>
          </a:p>
          <a:p>
            <a:endParaRPr lang="en-GB" dirty="0"/>
          </a:p>
          <a:p>
            <a:r>
              <a:rPr lang="en-GB" dirty="0" smtClean="0"/>
              <a:t>Move: Alfred Asterjadhi		Second: Abhishek Patil</a:t>
            </a:r>
          </a:p>
          <a:p>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981367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resolution of CID 12046 in doc </a:t>
            </a:r>
            <a:r>
              <a:rPr lang="en-US" dirty="0" smtClean="0"/>
              <a:t>11-18/0010r0</a:t>
            </a:r>
          </a:p>
          <a:p>
            <a:endParaRPr lang="en-US" dirty="0"/>
          </a:p>
          <a:p>
            <a:r>
              <a:rPr lang="en-US" dirty="0" smtClean="0"/>
              <a:t>Move: Alfred Asterjadhi		Second: Abhishek Patil</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95569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33400" y="17541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#488</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t>11159, </a:t>
            </a:r>
            <a:r>
              <a:rPr lang="en-GB" dirty="0">
                <a:solidFill>
                  <a:schemeClr val="tx1"/>
                </a:solidFill>
              </a:rPr>
              <a:t>11160</a:t>
            </a:r>
            <a:r>
              <a:rPr lang="en-GB" dirty="0"/>
              <a:t>, 11321, 11322, 12144, 13283, </a:t>
            </a:r>
            <a:r>
              <a:rPr lang="en-GB" dirty="0">
                <a:solidFill>
                  <a:schemeClr val="tx1"/>
                </a:solidFill>
              </a:rPr>
              <a:t>13744</a:t>
            </a:r>
            <a:r>
              <a:rPr lang="en-GB" dirty="0"/>
              <a:t>, </a:t>
            </a:r>
            <a:r>
              <a:rPr lang="en-GB" dirty="0">
                <a:solidFill>
                  <a:schemeClr val="tx1"/>
                </a:solidFill>
              </a:rPr>
              <a:t>13918</a:t>
            </a:r>
            <a:r>
              <a:rPr lang="en-GB" dirty="0"/>
              <a:t>, </a:t>
            </a:r>
            <a:r>
              <a:rPr lang="en-GB" dirty="0">
                <a:solidFill>
                  <a:schemeClr val="tx1"/>
                </a:solidFill>
              </a:rPr>
              <a:t>13919</a:t>
            </a:r>
            <a:r>
              <a:rPr lang="en-GB" dirty="0"/>
              <a:t> (9 CIDs)</a:t>
            </a:r>
            <a:r>
              <a:rPr lang="en-US" dirty="0"/>
              <a:t> in doc </a:t>
            </a:r>
            <a:r>
              <a:rPr lang="en-US" dirty="0" smtClean="0"/>
              <a:t>11-18/0011r2</a:t>
            </a:r>
          </a:p>
          <a:p>
            <a:endParaRPr lang="en-US" dirty="0"/>
          </a:p>
          <a:p>
            <a:r>
              <a:rPr lang="en-US" dirty="0" smtClean="0"/>
              <a:t>Move: Alfred Asterjadhi		Second: Abhishek Patil</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939962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#489</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11046, 11047, 12034, 13513, 13724, 13186, 13187 in doc </a:t>
            </a:r>
            <a:r>
              <a:rPr lang="en-US" dirty="0" smtClean="0"/>
              <a:t>11-18/0090r0</a:t>
            </a:r>
          </a:p>
          <a:p>
            <a:endParaRPr lang="en-US" dirty="0"/>
          </a:p>
          <a:p>
            <a:r>
              <a:rPr lang="en-US" dirty="0" smtClean="0"/>
              <a:t>Move:  Laurent Cariou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994219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#490</a:t>
            </a:r>
            <a:endParaRPr lang="en-US" dirty="0"/>
          </a:p>
        </p:txBody>
      </p:sp>
      <p:sp>
        <p:nvSpPr>
          <p:cNvPr id="3" name="Content Placeholder 2"/>
          <p:cNvSpPr>
            <a:spLocks noGrp="1"/>
          </p:cNvSpPr>
          <p:nvPr>
            <p:ph idx="1"/>
          </p:nvPr>
        </p:nvSpPr>
        <p:spPr/>
        <p:txBody>
          <a:bodyPr/>
          <a:lstStyle/>
          <a:p>
            <a:r>
              <a:rPr lang="en-US" dirty="0"/>
              <a:t>Do you agree to resolutions to CIDs </a:t>
            </a:r>
            <a:r>
              <a:rPr lang="en-GB" dirty="0">
                <a:solidFill>
                  <a:schemeClr val="tx1"/>
                </a:solidFill>
              </a:rPr>
              <a:t>12000, </a:t>
            </a:r>
            <a:r>
              <a:rPr lang="en-GB" dirty="0"/>
              <a:t>12050, 12176, 13071, 13524, 13852 in doc </a:t>
            </a:r>
            <a:r>
              <a:rPr lang="en-GB" dirty="0" smtClean="0"/>
              <a:t>11-18/0063r1</a:t>
            </a:r>
            <a:endParaRPr lang="en-GB" dirty="0"/>
          </a:p>
          <a:p>
            <a:endParaRPr lang="en-US" dirty="0" smtClean="0"/>
          </a:p>
          <a:p>
            <a:r>
              <a:rPr lang="en-US" dirty="0" smtClean="0"/>
              <a:t>Move:	Kiseon Ryu 		Second: Suhwook Kim</a:t>
            </a:r>
          </a:p>
          <a:p>
            <a:endParaRPr lang="en-US" dirty="0"/>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1676527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491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11118, 14206, 11003, 11371, 13694, 13861, 12374, 12719, 11004, 13330, 13695, 11978, 12375, 13331, 12164, 12227, </a:t>
            </a:r>
            <a:r>
              <a:rPr lang="en-US" dirty="0" smtClean="0"/>
              <a:t>13862 </a:t>
            </a:r>
            <a:r>
              <a:rPr lang="en-US" dirty="0"/>
              <a:t>in doc </a:t>
            </a:r>
            <a:r>
              <a:rPr lang="en-US" dirty="0" smtClean="0"/>
              <a:t>11-18/0065r2</a:t>
            </a:r>
          </a:p>
          <a:p>
            <a:endParaRPr lang="en-US" dirty="0"/>
          </a:p>
          <a:p>
            <a:r>
              <a:rPr lang="en-US" dirty="0" smtClean="0"/>
              <a:t>Move: Abhishek Patil 	Second: Kiseon Ryu</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7508133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12534, 12535, 12536, 12537, 12653, 12657, 13949 (7 CIDs) in doc </a:t>
            </a:r>
            <a:r>
              <a:rPr lang="en-GB" dirty="0" smtClean="0"/>
              <a:t>11-18/0013r0</a:t>
            </a:r>
          </a:p>
          <a:p>
            <a:endParaRPr lang="en-GB" dirty="0"/>
          </a:p>
          <a:p>
            <a:r>
              <a:rPr lang="en-GB" dirty="0" smtClean="0"/>
              <a:t>Move:	Alfred Asterjadhi		Second: Abhishek Patil</a:t>
            </a:r>
          </a:p>
          <a:p>
            <a:r>
              <a:rPr lang="en-GB"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2200128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11262 and 11693 in doc </a:t>
            </a:r>
            <a:r>
              <a:rPr lang="en-US" dirty="0" smtClean="0"/>
              <a:t>11-18/0014r0</a:t>
            </a:r>
          </a:p>
          <a:p>
            <a:endParaRPr lang="en-US" dirty="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266145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#494</a:t>
            </a:r>
            <a:endParaRPr lang="en-US" dirty="0"/>
          </a:p>
        </p:txBody>
      </p:sp>
      <p:sp>
        <p:nvSpPr>
          <p:cNvPr id="3" name="Content Placeholder 2"/>
          <p:cNvSpPr>
            <a:spLocks noGrp="1"/>
          </p:cNvSpPr>
          <p:nvPr>
            <p:ph idx="1"/>
          </p:nvPr>
        </p:nvSpPr>
        <p:spPr/>
        <p:txBody>
          <a:bodyPr/>
          <a:lstStyle/>
          <a:p>
            <a:r>
              <a:rPr lang="en-US" sz="2800" dirty="0" smtClean="0"/>
              <a:t>Move to </a:t>
            </a:r>
            <a:r>
              <a:rPr lang="en-US" sz="2800" dirty="0"/>
              <a:t>accept resolutions to following </a:t>
            </a:r>
            <a:r>
              <a:rPr lang="pt-BR" sz="2800" dirty="0"/>
              <a:t>CIDs </a:t>
            </a:r>
            <a:r>
              <a:rPr lang="en-GB" sz="2800" dirty="0"/>
              <a:t>in doc 11-18/0008r2 (11 CIDs)</a:t>
            </a:r>
          </a:p>
          <a:p>
            <a:pPr lvl="1"/>
            <a:r>
              <a:rPr lang="en-GB" altLang="ko-KR" sz="2400" dirty="0"/>
              <a:t>11117, 11509, 11914, 12373, 13235, 13409, 13535, 13536, 13537, 13538, 14338 </a:t>
            </a:r>
            <a:endParaRPr lang="en-GB" altLang="ko-KR" sz="2400" dirty="0" smtClean="0"/>
          </a:p>
          <a:p>
            <a:pPr lvl="1"/>
            <a:endParaRPr lang="en-GB" sz="2400" dirty="0"/>
          </a:p>
          <a:p>
            <a:pPr lvl="1"/>
            <a:r>
              <a:rPr lang="en-GB" sz="2400" dirty="0" smtClean="0"/>
              <a:t>Move: Alfred Asterjadhi		Second: Abhishek Patil</a:t>
            </a:r>
          </a:p>
          <a:p>
            <a:pPr lvl="1"/>
            <a:r>
              <a:rPr lang="en-GB" sz="2400" dirty="0" smtClean="0"/>
              <a:t>approved</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078978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#495</a:t>
            </a:r>
            <a:endParaRPr lang="en-US" dirty="0"/>
          </a:p>
        </p:txBody>
      </p:sp>
      <p:sp>
        <p:nvSpPr>
          <p:cNvPr id="3" name="Content Placeholder 2"/>
          <p:cNvSpPr>
            <a:spLocks noGrp="1"/>
          </p:cNvSpPr>
          <p:nvPr>
            <p:ph idx="1"/>
          </p:nvPr>
        </p:nvSpPr>
        <p:spPr/>
        <p:txBody>
          <a:bodyPr/>
          <a:lstStyle/>
          <a:p>
            <a:r>
              <a:rPr lang="en-US" sz="2800" dirty="0" smtClean="0"/>
              <a:t>Move to </a:t>
            </a:r>
            <a:r>
              <a:rPr lang="en-US" sz="2800" dirty="0"/>
              <a:t>accept resolutions to following </a:t>
            </a:r>
            <a:r>
              <a:rPr lang="pt-BR" sz="2800" dirty="0"/>
              <a:t>CIDs </a:t>
            </a:r>
            <a:r>
              <a:rPr lang="en-GB" sz="2800" dirty="0"/>
              <a:t>in doc 11-18/0043r0 (8 CIDs)</a:t>
            </a:r>
          </a:p>
          <a:p>
            <a:pPr lvl="1"/>
            <a:r>
              <a:rPr lang="en-GB" altLang="ko-KR" sz="2400" dirty="0"/>
              <a:t>11508, 11764, 11765, 12758, 12773, 13286, 13775, 14337 </a:t>
            </a:r>
            <a:endParaRPr lang="en-GB" altLang="ko-KR" sz="2400" dirty="0" smtClean="0"/>
          </a:p>
          <a:p>
            <a:pPr lvl="1"/>
            <a:endParaRPr lang="en-US" sz="2400" dirty="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293260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#496</a:t>
            </a:r>
            <a:endParaRPr lang="en-US" dirty="0"/>
          </a:p>
        </p:txBody>
      </p:sp>
      <p:sp>
        <p:nvSpPr>
          <p:cNvPr id="3" name="Content Placeholder 2"/>
          <p:cNvSpPr>
            <a:spLocks noGrp="1"/>
          </p:cNvSpPr>
          <p:nvPr>
            <p:ph idx="1"/>
          </p:nvPr>
        </p:nvSpPr>
        <p:spPr/>
        <p:txBody>
          <a:bodyPr/>
          <a:lstStyle/>
          <a:p>
            <a:r>
              <a:rPr lang="en-US" sz="2800" dirty="0" smtClean="0"/>
              <a:t>Move to </a:t>
            </a:r>
            <a:r>
              <a:rPr lang="en-US" sz="2800" dirty="0"/>
              <a:t>accept resolutions to following </a:t>
            </a:r>
            <a:r>
              <a:rPr lang="pt-BR" sz="2800" dirty="0"/>
              <a:t>CIDs </a:t>
            </a:r>
            <a:r>
              <a:rPr lang="en-GB" sz="2800" dirty="0"/>
              <a:t>in doc 11-18/0042r1 </a:t>
            </a:r>
          </a:p>
          <a:p>
            <a:pPr lvl="1"/>
            <a:r>
              <a:rPr lang="en-GB" altLang="ko-KR" sz="2400" dirty="0" smtClean="0"/>
              <a:t>12512</a:t>
            </a:r>
            <a:r>
              <a:rPr lang="en-GB" altLang="ko-KR" sz="2400" dirty="0"/>
              <a:t>, 12668, </a:t>
            </a:r>
            <a:r>
              <a:rPr lang="en-GB" altLang="ko-KR" sz="2400" dirty="0" smtClean="0"/>
              <a:t>12941, </a:t>
            </a:r>
            <a:r>
              <a:rPr lang="en-GB" altLang="ko-KR" sz="2400" dirty="0"/>
              <a:t>13204, 13205, 13206, 13207, 13208, 13209, 13210, 13211, 13212, 13213, 13214, 13215, 13216, 13217 </a:t>
            </a:r>
            <a:endParaRPr lang="en-GB" altLang="ko-KR" sz="2400" dirty="0" smtClean="0"/>
          </a:p>
          <a:p>
            <a:pPr lvl="1"/>
            <a:endParaRPr lang="en-GB" sz="2400" dirty="0"/>
          </a:p>
          <a:p>
            <a:pPr lvl="1"/>
            <a:endParaRPr lang="en-US" sz="2400" dirty="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15964474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#497</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11-17/1837r3 </a:t>
            </a:r>
          </a:p>
          <a:p>
            <a:pPr lvl="1"/>
            <a:r>
              <a:rPr lang="en-GB" altLang="ko-KR" sz="2400" dirty="0" smtClean="0"/>
              <a:t>13725</a:t>
            </a:r>
            <a:r>
              <a:rPr lang="en-GB" altLang="ko-KR" sz="2400" dirty="0"/>
              <a:t>, 14261, 14263, 14264, 12294 </a:t>
            </a:r>
            <a:endParaRPr lang="en-US" sz="2400" dirty="0"/>
          </a:p>
          <a:p>
            <a:pPr lvl="1"/>
            <a:endParaRPr lang="en-US" sz="2600" dirty="0"/>
          </a:p>
          <a:p>
            <a:r>
              <a:rPr lang="en-US" dirty="0" smtClean="0"/>
              <a:t>Move: Liwen Chu		Second: </a:t>
            </a:r>
            <a:r>
              <a:rPr lang="en-US" dirty="0"/>
              <a:t>K</a:t>
            </a:r>
            <a:r>
              <a:rPr lang="en-US" dirty="0" smtClean="0"/>
              <a:t>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47638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533400" y="1447800"/>
            <a:ext cx="83058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#498</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a:t>
            </a:r>
            <a:r>
              <a:rPr lang="en-GB" sz="2800" dirty="0" smtClean="0"/>
              <a:t>11-18/0053r2</a:t>
            </a:r>
            <a:endParaRPr lang="en-GB" sz="2800" dirty="0"/>
          </a:p>
          <a:p>
            <a:pPr lvl="1"/>
            <a:r>
              <a:rPr lang="en-GB" sz="1800" dirty="0"/>
              <a:t>11508, 13910, 12492, 11303, 11304, 13911, 12493, 11305, 11306, 11307, 11308, 13827, 12494, </a:t>
            </a:r>
            <a:r>
              <a:rPr lang="en-GB" sz="1800" dirty="0" smtClean="0"/>
              <a:t>12495</a:t>
            </a:r>
            <a:r>
              <a:rPr lang="en-GB" sz="1800" dirty="0"/>
              <a:t>,</a:t>
            </a:r>
            <a:r>
              <a:rPr lang="en-GB" sz="1800" dirty="0" smtClean="0"/>
              <a:t> </a:t>
            </a:r>
            <a:r>
              <a:rPr lang="en-GB" sz="1800" dirty="0"/>
              <a:t>11326.</a:t>
            </a:r>
            <a:r>
              <a:rPr lang="en-GB" dirty="0"/>
              <a:t>  </a:t>
            </a:r>
            <a:endParaRPr lang="en-US" dirty="0"/>
          </a:p>
          <a:p>
            <a:endParaRPr lang="en-US" dirty="0" smtClean="0"/>
          </a:p>
          <a:p>
            <a:r>
              <a:rPr lang="en-US" dirty="0" smtClean="0"/>
              <a:t>Move: Zhou </a:t>
            </a:r>
            <a:r>
              <a:rPr lang="en-US" dirty="0" err="1" smtClean="0"/>
              <a:t>Lan</a:t>
            </a:r>
            <a:r>
              <a:rPr lang="en-US" dirty="0" smtClean="0"/>
              <a:t>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971624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#499</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11-18/0054r0 (6 CIDs)</a:t>
            </a:r>
          </a:p>
          <a:p>
            <a:pPr lvl="1"/>
            <a:r>
              <a:rPr lang="en-GB" sz="1800" dirty="0"/>
              <a:t>12286, 13091, 13707, 11301, 11302, 13092. </a:t>
            </a:r>
            <a:r>
              <a:rPr lang="en-GB" dirty="0"/>
              <a:t>  </a:t>
            </a:r>
            <a:endParaRPr lang="en-US" dirty="0"/>
          </a:p>
          <a:p>
            <a:endParaRPr lang="en-US" dirty="0" smtClean="0"/>
          </a:p>
          <a:p>
            <a:r>
              <a:rPr lang="en-US" dirty="0" smtClean="0"/>
              <a:t>Move: Zhou </a:t>
            </a:r>
            <a:r>
              <a:rPr lang="en-US" dirty="0" err="1" smtClean="0"/>
              <a:t>Lan</a:t>
            </a:r>
            <a:r>
              <a:rPr lang="en-US" dirty="0" smtClean="0"/>
              <a:t>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7233809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#500</a:t>
            </a:r>
            <a:endParaRPr lang="en-US" dirty="0"/>
          </a:p>
        </p:txBody>
      </p:sp>
      <p:sp>
        <p:nvSpPr>
          <p:cNvPr id="3" name="Content Placeholder 2"/>
          <p:cNvSpPr>
            <a:spLocks noGrp="1"/>
          </p:cNvSpPr>
          <p:nvPr>
            <p:ph idx="1"/>
          </p:nvPr>
        </p:nvSpPr>
        <p:spPr>
          <a:xfrm>
            <a:off x="710359" y="1981200"/>
            <a:ext cx="7770813" cy="4113213"/>
          </a:xfrm>
        </p:spPr>
        <p:txBody>
          <a:bodyPr/>
          <a:lstStyle/>
          <a:p>
            <a:r>
              <a:rPr lang="en-US" sz="2800" dirty="0" smtClean="0"/>
              <a:t>Move </a:t>
            </a:r>
            <a:r>
              <a:rPr lang="en-US" sz="2800" dirty="0"/>
              <a:t>to accept resolutions to following </a:t>
            </a:r>
            <a:r>
              <a:rPr lang="pt-BR" sz="2800" dirty="0"/>
              <a:t>CIDs </a:t>
            </a:r>
            <a:r>
              <a:rPr lang="en-GB" sz="2800" dirty="0"/>
              <a:t>in doc 11-18/0065r3 (1 CIDs)</a:t>
            </a:r>
          </a:p>
          <a:p>
            <a:pPr lvl="1"/>
            <a:r>
              <a:rPr lang="en-GB" sz="1800" dirty="0"/>
              <a:t>11917. </a:t>
            </a:r>
            <a:endParaRPr lang="en-GB" sz="1800" dirty="0" smtClean="0"/>
          </a:p>
          <a:p>
            <a:pPr lvl="1"/>
            <a:endParaRPr lang="en-GB" sz="1800" dirty="0"/>
          </a:p>
          <a:p>
            <a:pPr lvl="1"/>
            <a:r>
              <a:rPr lang="en-GB" dirty="0" smtClean="0"/>
              <a:t>  </a:t>
            </a:r>
            <a:endParaRPr lang="en-US" dirty="0"/>
          </a:p>
          <a:p>
            <a:r>
              <a:rPr lang="en-US" dirty="0" smtClean="0"/>
              <a:t>Move: Abhishek Patil		Second: Lochan Verma</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52586789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#501</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11-18/0015r0 (2 CIDs)</a:t>
            </a:r>
          </a:p>
          <a:p>
            <a:pPr lvl="1"/>
            <a:r>
              <a:rPr lang="en-GB" sz="1800" dirty="0"/>
              <a:t>12846, 13301 </a:t>
            </a:r>
            <a:endParaRPr lang="en-US" sz="2400" dirty="0"/>
          </a:p>
          <a:p>
            <a:endParaRPr lang="en-US" dirty="0" smtClean="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1183081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#502</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11-18/0039r1 </a:t>
            </a:r>
          </a:p>
          <a:p>
            <a:pPr lvl="1"/>
            <a:r>
              <a:rPr lang="en-GB" sz="1800" dirty="0"/>
              <a:t>11156, </a:t>
            </a:r>
            <a:r>
              <a:rPr lang="en-GB" sz="1800" dirty="0" smtClean="0"/>
              <a:t>11048, </a:t>
            </a:r>
            <a:r>
              <a:rPr lang="en-GB" sz="1800" dirty="0"/>
              <a:t>12128, 12129, 12173, 12174, 12245, 12248, 12252, </a:t>
            </a:r>
            <a:r>
              <a:rPr lang="en-GB" sz="1800" dirty="0" smtClean="0"/>
              <a:t>12255</a:t>
            </a:r>
            <a:endParaRPr lang="en-US" dirty="0"/>
          </a:p>
          <a:p>
            <a:endParaRPr lang="en-US" dirty="0" smtClean="0"/>
          </a:p>
          <a:p>
            <a:r>
              <a:rPr lang="en-US" dirty="0" smtClean="0"/>
              <a:t>Move: Alfred Asterjadhi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5288634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#503</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11-18/0108r2 </a:t>
            </a:r>
            <a:endParaRPr lang="en-GB" sz="2800" dirty="0" smtClean="0"/>
          </a:p>
          <a:p>
            <a:r>
              <a:rPr lang="en-GB" dirty="0" smtClean="0"/>
              <a:t>11323</a:t>
            </a:r>
            <a:r>
              <a:rPr lang="en-GB" dirty="0"/>
              <a:t>, 11324, </a:t>
            </a:r>
            <a:r>
              <a:rPr lang="en-GB" dirty="0" smtClean="0"/>
              <a:t>11325, </a:t>
            </a:r>
            <a:r>
              <a:rPr lang="en-GB" dirty="0"/>
              <a:t>12145, 12314, 13920, 13921, </a:t>
            </a:r>
            <a:r>
              <a:rPr lang="en-GB" dirty="0" smtClean="0"/>
              <a:t>14265</a:t>
            </a:r>
            <a:endParaRPr lang="en-US" dirty="0"/>
          </a:p>
          <a:p>
            <a:r>
              <a:rPr lang="en-GB" dirty="0"/>
              <a:t> </a:t>
            </a:r>
            <a:endParaRPr lang="en-US" dirty="0"/>
          </a:p>
          <a:p>
            <a:endParaRPr lang="en-US" dirty="0" smtClean="0"/>
          </a:p>
          <a:p>
            <a:r>
              <a:rPr lang="en-US" dirty="0" smtClean="0"/>
              <a:t>Move: </a:t>
            </a:r>
            <a:r>
              <a:rPr lang="en-US" dirty="0"/>
              <a:t>Kiseon Ryu </a:t>
            </a:r>
            <a:r>
              <a:rPr lang="en-US" dirty="0" smtClean="0"/>
              <a:t>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5427254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#504</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11-18/0040r2 (10 CID)</a:t>
            </a:r>
          </a:p>
          <a:p>
            <a:pPr lvl="1">
              <a:buFontTx/>
              <a:buChar char="-"/>
            </a:pPr>
            <a:r>
              <a:rPr lang="en-GB" sz="1800" dirty="0"/>
              <a:t>11051, 11052, 12086, 12446, 12448, 12449, 12450, 12788, 12789, 13733 (10 CIDs)</a:t>
            </a:r>
            <a:endParaRPr lang="en-US" sz="1800" dirty="0"/>
          </a:p>
          <a:p>
            <a:endParaRPr lang="en-US" dirty="0" smtClean="0"/>
          </a:p>
          <a:p>
            <a:r>
              <a:rPr lang="en-US" dirty="0" smtClean="0"/>
              <a:t>Move:  Alfred Asterjadhi		Second: Abhishek Patil</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55099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#505</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11-18/0041r1 (2 CID)</a:t>
            </a:r>
          </a:p>
          <a:p>
            <a:pPr lvl="1">
              <a:buFontTx/>
              <a:buChar char="-"/>
            </a:pPr>
            <a:r>
              <a:rPr lang="en-GB" sz="1800" dirty="0"/>
              <a:t>11067, 12455 (2 CIDs)</a:t>
            </a:r>
            <a:endParaRPr lang="en-US" sz="1800" dirty="0"/>
          </a:p>
          <a:p>
            <a:endParaRPr lang="en-US" dirty="0" smtClean="0"/>
          </a:p>
          <a:p>
            <a:r>
              <a:rPr lang="en-US" dirty="0" smtClean="0"/>
              <a:t>Move: Alfred 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6602664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#506</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a:t>
            </a:r>
            <a:r>
              <a:rPr lang="en-GB" sz="2800" dirty="0" smtClean="0"/>
              <a:t>11-18/0182r5 </a:t>
            </a:r>
            <a:r>
              <a:rPr lang="en-GB" sz="2800" dirty="0"/>
              <a:t>(1 CID)</a:t>
            </a:r>
          </a:p>
          <a:p>
            <a:pPr lvl="1">
              <a:buFontTx/>
              <a:buChar char="-"/>
            </a:pPr>
            <a:r>
              <a:rPr lang="en-US" sz="1800" dirty="0"/>
              <a:t>CID 18555</a:t>
            </a:r>
          </a:p>
          <a:p>
            <a:endParaRPr lang="en-US" dirty="0" smtClean="0"/>
          </a:p>
          <a:p>
            <a:r>
              <a:rPr lang="en-US" dirty="0" smtClean="0"/>
              <a:t>Move: </a:t>
            </a:r>
            <a:r>
              <a:rPr lang="en-US" dirty="0"/>
              <a:t>Guoqing Li </a:t>
            </a:r>
            <a:r>
              <a:rPr lang="en-US" dirty="0" smtClean="0"/>
              <a:t>		Second: Kiseon Ryu</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26748163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#507</a:t>
            </a:r>
            <a:endParaRPr lang="en-US" dirty="0"/>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11-18/76r3 (5 CID)</a:t>
            </a:r>
          </a:p>
          <a:p>
            <a:pPr lvl="1"/>
            <a:r>
              <a:rPr lang="en-GB" dirty="0" smtClean="0"/>
              <a:t> </a:t>
            </a:r>
            <a:r>
              <a:rPr lang="en-GB" dirty="0"/>
              <a:t>12226, </a:t>
            </a:r>
            <a:r>
              <a:rPr lang="en-GB" dirty="0" smtClean="0"/>
              <a:t>13709</a:t>
            </a:r>
            <a:r>
              <a:rPr lang="en-GB" dirty="0"/>
              <a:t>, 13716, 14257, </a:t>
            </a:r>
            <a:endParaRPr lang="en-US" dirty="0"/>
          </a:p>
          <a:p>
            <a:pPr lvl="1">
              <a:buFontTx/>
              <a:buChar char="-"/>
            </a:pPr>
            <a:endParaRPr lang="en-US" sz="1800" dirty="0" smtClean="0"/>
          </a:p>
          <a:p>
            <a:pPr lvl="1">
              <a:buFontTx/>
              <a:buChar char="-"/>
            </a:pPr>
            <a:r>
              <a:rPr lang="en-US" sz="2400" b="1" dirty="0" smtClean="0">
                <a:solidFill>
                  <a:srgbClr val="FF0000"/>
                </a:solidFill>
              </a:rPr>
              <a:t>Note resolution to CID 14318 is not part of this motion</a:t>
            </a:r>
            <a:endParaRPr lang="en-US" sz="2400" b="1" dirty="0">
              <a:solidFill>
                <a:srgbClr val="FF0000"/>
              </a:solidFill>
            </a:endParaRPr>
          </a:p>
          <a:p>
            <a:pPr lvl="1">
              <a:buFontTx/>
              <a:buChar char="-"/>
            </a:pPr>
            <a:endParaRPr lang="en-US" sz="1800" dirty="0"/>
          </a:p>
          <a:p>
            <a:r>
              <a:rPr lang="en-US" dirty="0" smtClean="0"/>
              <a:t>Move: Liwen Chu		Second: Kiseon Ryu</a:t>
            </a:r>
          </a:p>
          <a:p>
            <a:r>
              <a:rPr lang="en-US" dirty="0" smtClean="0"/>
              <a:t>Approve.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793278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1889</TotalTime>
  <Words>6090</Words>
  <Application>Microsoft Office PowerPoint</Application>
  <PresentationFormat>On-screen Show (4:3)</PresentationFormat>
  <Paragraphs>1328</Paragraphs>
  <Slides>99</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99</vt:i4>
      </vt:variant>
    </vt:vector>
  </HeadingPairs>
  <TitlesOfParts>
    <vt:vector size="112" baseType="lpstr">
      <vt:lpstr>Arial Unicode MS</vt:lpstr>
      <vt:lpstr>MS Gothic</vt:lpstr>
      <vt:lpstr>宋体</vt:lpstr>
      <vt:lpstr>Arial</vt:lpstr>
      <vt:lpstr>Arial Black</vt:lpstr>
      <vt:lpstr>Calibri</vt:lpstr>
      <vt:lpstr>Monotype Sorts</vt:lpstr>
      <vt:lpstr>Symbol</vt:lpstr>
      <vt:lpstr>Times New Roman</vt:lpstr>
      <vt:lpstr>Wingdings</vt:lpstr>
      <vt:lpstr>Office Theme</vt:lpstr>
      <vt:lpstr>Document</vt:lpstr>
      <vt:lpstr>Worksheet</vt:lpstr>
      <vt:lpstr>TGax January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15, 13:30 – 15:30 </vt:lpstr>
      <vt:lpstr>Submissions</vt:lpstr>
      <vt:lpstr>MAC Submissions</vt:lpstr>
      <vt:lpstr>PowerPoint Presentation</vt:lpstr>
      <vt:lpstr>MU Submissions</vt:lpstr>
      <vt:lpstr>SR Submissions</vt:lpstr>
      <vt:lpstr>Summary from November 2017</vt:lpstr>
      <vt:lpstr>Approval of  TG Minutes (November 2017 Meeting and Telecon Minutes) </vt:lpstr>
      <vt:lpstr>Timeline</vt:lpstr>
      <vt:lpstr>Editor Report </vt:lpstr>
      <vt:lpstr>11-18/0081 (Frank Hsu)</vt:lpstr>
      <vt:lpstr>2018/0031 SP</vt:lpstr>
      <vt:lpstr>11-17/1878 (Po-Kai Huang)</vt:lpstr>
      <vt:lpstr>Agenda for Monday January 15, 19:30 – 21:30 </vt:lpstr>
      <vt:lpstr>Agenda for Tuesday January 16, 10:30 – 12:30 </vt:lpstr>
      <vt:lpstr>Agenda for Tuesday January 16, 16:00 – 18:00 </vt:lpstr>
      <vt:lpstr>Agenda for Tuesday January 16, 19:30 – 21:30 </vt:lpstr>
      <vt:lpstr>Agenda for Wednesday January 17, 08:00 – 10:00 </vt:lpstr>
      <vt:lpstr>Agenda for Wednesday January 17, 16:00 – 18:00 </vt:lpstr>
      <vt:lpstr>Agenda for Thursday January 18, AM2 and PM2</vt:lpstr>
      <vt:lpstr>Ad Hoc Meeting</vt:lpstr>
      <vt:lpstr>Telecons</vt:lpstr>
      <vt:lpstr>Motions</vt:lpstr>
      <vt:lpstr>PHY Motion #204</vt:lpstr>
      <vt:lpstr>CR Motion #447 (Editor)</vt:lpstr>
      <vt:lpstr>CR Motion #448</vt:lpstr>
      <vt:lpstr>CR Motion #449</vt:lpstr>
      <vt:lpstr>CR Motion #450</vt:lpstr>
      <vt:lpstr>CR Motion #451 </vt:lpstr>
      <vt:lpstr>CR Motion #452 </vt:lpstr>
      <vt:lpstr>CR Motion #453</vt:lpstr>
      <vt:lpstr>CR Motion #454</vt:lpstr>
      <vt:lpstr>CR Motion #455</vt:lpstr>
      <vt:lpstr>CR Motion #456</vt:lpstr>
      <vt:lpstr>CR Motion #457</vt:lpstr>
      <vt:lpstr>CR Motion #458</vt:lpstr>
      <vt:lpstr>CR Motion #459</vt:lpstr>
      <vt:lpstr>CR Motion #460</vt:lpstr>
      <vt:lpstr>CR Motion #461</vt:lpstr>
      <vt:lpstr>CR Motion #462</vt:lpstr>
      <vt:lpstr>CR Motion #463</vt:lpstr>
      <vt:lpstr>CR Motion #464</vt:lpstr>
      <vt:lpstr>CR Motion #465</vt:lpstr>
      <vt:lpstr>CR Motion #466</vt:lpstr>
      <vt:lpstr>CR Motion #467</vt:lpstr>
      <vt:lpstr>CR Motion #468</vt:lpstr>
      <vt:lpstr>CR Motion #469</vt:lpstr>
      <vt:lpstr>CR Motion #470</vt:lpstr>
      <vt:lpstr>CR Motion #471</vt:lpstr>
      <vt:lpstr>CR Motion #472</vt:lpstr>
      <vt:lpstr>CR Motion #473</vt:lpstr>
      <vt:lpstr>CR Motion #474</vt:lpstr>
      <vt:lpstr>CR Motion #475</vt:lpstr>
      <vt:lpstr>CR Motion #476</vt:lpstr>
      <vt:lpstr>CR Motion #477</vt:lpstr>
      <vt:lpstr>CR Motion #478</vt:lpstr>
      <vt:lpstr>CR Motion #479</vt:lpstr>
      <vt:lpstr>CR Motion #480</vt:lpstr>
      <vt:lpstr>CR Motion #481</vt:lpstr>
      <vt:lpstr>CR Motion #482</vt:lpstr>
      <vt:lpstr>CR Motion #483</vt:lpstr>
      <vt:lpstr>CR Motion #484</vt:lpstr>
      <vt:lpstr>CR Motion #485</vt:lpstr>
      <vt:lpstr>CR Motion #486</vt:lpstr>
      <vt:lpstr>CR Motion #487</vt:lpstr>
      <vt:lpstr>CR Motion #488</vt:lpstr>
      <vt:lpstr>CR Motion #489</vt:lpstr>
      <vt:lpstr>CR Motion #490</vt:lpstr>
      <vt:lpstr>CR Motion # 491</vt:lpstr>
      <vt:lpstr>CR Motion #492</vt:lpstr>
      <vt:lpstr>CR Motion #493</vt:lpstr>
      <vt:lpstr>CR Motion #494</vt:lpstr>
      <vt:lpstr>CR Motion #495</vt:lpstr>
      <vt:lpstr>CR Motion #496</vt:lpstr>
      <vt:lpstr>CR Motion #497</vt:lpstr>
      <vt:lpstr>CR Motion #498</vt:lpstr>
      <vt:lpstr>CR Motion #499</vt:lpstr>
      <vt:lpstr>CR Motion #500</vt:lpstr>
      <vt:lpstr>CR Motion #501</vt:lpstr>
      <vt:lpstr>CR Motion #502</vt:lpstr>
      <vt:lpstr>CR Motion #503</vt:lpstr>
      <vt:lpstr>CR Motion #504</vt:lpstr>
      <vt:lpstr>CR Motion #505</vt:lpstr>
      <vt:lpstr>CR Motion #506</vt:lpstr>
      <vt:lpstr>CR Motion #507</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147</cp:revision>
  <cp:lastPrinted>1601-01-01T00:00:00Z</cp:lastPrinted>
  <dcterms:created xsi:type="dcterms:W3CDTF">2017-01-26T15:28:16Z</dcterms:created>
  <dcterms:modified xsi:type="dcterms:W3CDTF">2018-01-18T21:32:52Z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