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1" r:id="rId18"/>
    <p:sldId id="292" r:id="rId19"/>
    <p:sldId id="293" r:id="rId20"/>
    <p:sldId id="294" r:id="rId21"/>
    <p:sldId id="273" r:id="rId22"/>
    <p:sldId id="274" r:id="rId23"/>
    <p:sldId id="276" r:id="rId24"/>
    <p:sldId id="275" r:id="rId25"/>
    <p:sldId id="296" r:id="rId26"/>
    <p:sldId id="295" r:id="rId27"/>
    <p:sldId id="297" r:id="rId28"/>
    <p:sldId id="288" r:id="rId29"/>
    <p:sldId id="278" r:id="rId30"/>
    <p:sldId id="279" r:id="rId31"/>
    <p:sldId id="289" r:id="rId32"/>
    <p:sldId id="281" r:id="rId33"/>
    <p:sldId id="283" r:id="rId34"/>
    <p:sldId id="284" r:id="rId35"/>
    <p:sldId id="287" r:id="rId36"/>
    <p:sldId id="286" r:id="rId37"/>
    <p:sldId id="290" r:id="rId38"/>
    <p:sldId id="302" r:id="rId39"/>
    <p:sldId id="298" r:id="rId40"/>
    <p:sldId id="299" r:id="rId41"/>
    <p:sldId id="300" r:id="rId42"/>
    <p:sldId id="301" r:id="rId43"/>
    <p:sldId id="303" r:id="rId44"/>
    <p:sldId id="304" r:id="rId45"/>
    <p:sldId id="349" r:id="rId46"/>
    <p:sldId id="350" r:id="rId47"/>
    <p:sldId id="351" r:id="rId48"/>
    <p:sldId id="352" r:id="rId49"/>
    <p:sldId id="353" r:id="rId50"/>
    <p:sldId id="354" r:id="rId51"/>
    <p:sldId id="355" r:id="rId52"/>
    <p:sldId id="356" r:id="rId53"/>
    <p:sldId id="357" r:id="rId54"/>
    <p:sldId id="358" r:id="rId55"/>
    <p:sldId id="359" r:id="rId56"/>
    <p:sldId id="360" r:id="rId57"/>
    <p:sldId id="361" r:id="rId58"/>
    <p:sldId id="362" r:id="rId59"/>
    <p:sldId id="306" r:id="rId60"/>
    <p:sldId id="307" r:id="rId61"/>
    <p:sldId id="308" r:id="rId62"/>
    <p:sldId id="309" r:id="rId63"/>
    <p:sldId id="310" r:id="rId64"/>
    <p:sldId id="311" r:id="rId65"/>
    <p:sldId id="312" r:id="rId66"/>
    <p:sldId id="313" r:id="rId67"/>
    <p:sldId id="314" r:id="rId68"/>
    <p:sldId id="315" r:id="rId69"/>
    <p:sldId id="316" r:id="rId70"/>
    <p:sldId id="317" r:id="rId71"/>
    <p:sldId id="318" r:id="rId72"/>
    <p:sldId id="319" r:id="rId73"/>
    <p:sldId id="320" r:id="rId74"/>
    <p:sldId id="321" r:id="rId75"/>
    <p:sldId id="322" r:id="rId76"/>
    <p:sldId id="323" r:id="rId77"/>
    <p:sldId id="324" r:id="rId78"/>
    <p:sldId id="325" r:id="rId79"/>
    <p:sldId id="326" r:id="rId80"/>
    <p:sldId id="327" r:id="rId81"/>
    <p:sldId id="328" r:id="rId82"/>
    <p:sldId id="329" r:id="rId83"/>
    <p:sldId id="330" r:id="rId84"/>
    <p:sldId id="331" r:id="rId85"/>
    <p:sldId id="332" r:id="rId86"/>
    <p:sldId id="333" r:id="rId87"/>
    <p:sldId id="334" r:id="rId88"/>
    <p:sldId id="335" r:id="rId89"/>
    <p:sldId id="336" r:id="rId90"/>
    <p:sldId id="337" r:id="rId91"/>
    <p:sldId id="338" r:id="rId92"/>
    <p:sldId id="339" r:id="rId93"/>
    <p:sldId id="340" r:id="rId94"/>
    <p:sldId id="341" r:id="rId95"/>
    <p:sldId id="342" r:id="rId96"/>
    <p:sldId id="343" r:id="rId97"/>
    <p:sldId id="344" r:id="rId98"/>
    <p:sldId id="345" r:id="rId99"/>
    <p:sldId id="346" r:id="rId100"/>
    <p:sldId id="347" r:id="rId101"/>
    <p:sldId id="348" r:id="rId10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802.11-17/1851r4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112-01-00ax-tgax-jan-2018-ad-hoc-meeting-agenda-phy.pptx" TargetMode="External"/><Relationship Id="rId2" Type="http://schemas.openxmlformats.org/officeDocument/2006/relationships/hyperlink" Target="https://mentor.ieee.org/802.11/dcn/18/11-18-0007-04-00ax-tgax-january-2018-ad-hoc-meeting-agenda-mac-mu-sr.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845-02-00ax-tgax-teleconference-minutes-from-dec-2017-to-jan-2018.docx" TargetMode="External"/><Relationship Id="rId2" Type="http://schemas.openxmlformats.org/officeDocument/2006/relationships/hyperlink" Target="https://mentor.ieee.org/802.11/dcn/17/11-17-1727-01-00ax-tgax-november-2017-orlando-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11-17/1828r3 (11 CID)</a:t>
            </a:r>
          </a:p>
          <a:p>
            <a:pPr lvl="1">
              <a:buFontTx/>
              <a:buChar char="-"/>
            </a:pPr>
            <a:r>
              <a:rPr lang="en-GB" sz="1800" dirty="0"/>
              <a:t>11153, 11798, 12041, 12085, 12089, 12428, 12462, 13037, 13075, 13090, 13887</a:t>
            </a:r>
            <a:endParaRPr lang="en-US" sz="1800" dirty="0"/>
          </a:p>
          <a:p>
            <a:endParaRPr lang="en-US" dirty="0" smtClean="0"/>
          </a:p>
          <a:p>
            <a:r>
              <a:rPr lang="en-US" dirty="0" smtClean="0"/>
              <a:t>Move: Laurent Cariou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311179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11-18/76r3 (5 CID)</a:t>
            </a:r>
          </a:p>
          <a:p>
            <a:pPr lvl="1"/>
            <a:r>
              <a:rPr lang="en-GB" strike="sngStrike" dirty="0"/>
              <a:t>11314,</a:t>
            </a:r>
            <a:r>
              <a:rPr lang="en-GB" dirty="0"/>
              <a:t> 12226, </a:t>
            </a:r>
            <a:r>
              <a:rPr lang="en-GB" strike="sngStrike" dirty="0"/>
              <a:t>12883,</a:t>
            </a:r>
            <a:r>
              <a:rPr lang="en-GB" dirty="0"/>
              <a:t> 13709, 13716, 14257, 14318.</a:t>
            </a:r>
            <a:endParaRPr lang="en-US" dirty="0"/>
          </a:p>
          <a:p>
            <a:pPr lvl="1">
              <a:buFontTx/>
              <a:buChar char="-"/>
            </a:pPr>
            <a:endParaRPr lang="en-US" sz="1800" dirty="0"/>
          </a:p>
          <a:p>
            <a:pPr lvl="1">
              <a:buFontTx/>
              <a:buChar char="-"/>
            </a:pPr>
            <a:endParaRPr lang="en-US" sz="1800"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79327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March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200" dirty="0"/>
              <a:t>Monday </a:t>
            </a:r>
            <a:r>
              <a:rPr lang="en-US" altLang="en-US" sz="1200" dirty="0" smtClean="0"/>
              <a:t>January 15, 13:30 </a:t>
            </a:r>
            <a:r>
              <a:rPr lang="en-US" altLang="en-US" sz="1200" dirty="0"/>
              <a:t>– </a:t>
            </a:r>
            <a:r>
              <a:rPr lang="en-US" altLang="en-US" sz="1200" dirty="0" smtClean="0"/>
              <a:t>15:30</a:t>
            </a:r>
            <a:endParaRPr lang="en-US" altLang="en-US" sz="1200" dirty="0">
              <a:sym typeface="Wingdings" panose="05000000000000000000" pitchFamily="2" charset="2"/>
            </a:endParaRPr>
          </a:p>
          <a:p>
            <a:pPr lvl="1">
              <a:lnSpc>
                <a:spcPct val="80000"/>
              </a:lnSpc>
            </a:pPr>
            <a:r>
              <a:rPr lang="en-US" altLang="en-US" sz="1200" dirty="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a:t>January </a:t>
            </a:r>
            <a:r>
              <a:rPr lang="en-US" altLang="en-US" sz="1400" dirty="0" smtClean="0"/>
              <a:t>15,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a:t>
            </a:r>
            <a:endParaRPr lang="en-US" altLang="en-US" sz="1400" dirty="0" smtClean="0"/>
          </a:p>
          <a:p>
            <a:pPr>
              <a:lnSpc>
                <a:spcPct val="80000"/>
              </a:lnSpc>
            </a:pPr>
            <a:r>
              <a:rPr lang="en-US" altLang="en-US" sz="1400" dirty="0" smtClean="0"/>
              <a:t>Tuesday January 16, 10:30 </a:t>
            </a:r>
            <a:r>
              <a:rPr lang="en-US" altLang="en-US" sz="1400" dirty="0"/>
              <a:t>– </a:t>
            </a:r>
            <a:r>
              <a:rPr lang="en-US" altLang="en-US" sz="1400" dirty="0" smtClean="0"/>
              <a:t>12:30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January 16, </a:t>
            </a:r>
            <a:r>
              <a:rPr lang="en-US" altLang="en-US" sz="1400" dirty="0"/>
              <a:t>16:00 – 18:00</a:t>
            </a:r>
          </a:p>
          <a:p>
            <a:pPr lvl="1">
              <a:lnSpc>
                <a:spcPct val="80000"/>
              </a:lnSpc>
            </a:pPr>
            <a:r>
              <a:rPr lang="en-US" altLang="en-US" sz="1400" dirty="0" smtClean="0"/>
              <a:t>Ad hoc group meetings</a:t>
            </a:r>
          </a:p>
          <a:p>
            <a:pPr>
              <a:lnSpc>
                <a:spcPct val="80000"/>
              </a:lnSpc>
            </a:pPr>
            <a:r>
              <a:rPr lang="en-CA" altLang="en-US" sz="1400" dirty="0"/>
              <a:t>Tuesday</a:t>
            </a:r>
            <a:r>
              <a:rPr lang="en-US" altLang="en-US" sz="1400" dirty="0"/>
              <a:t> January 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January 17,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January 17,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January 18,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January 18,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3581496"/>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November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March Ad Hoc Meeting</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December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Please refer to the embedded spread sheet (Updated on Monday AM2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898727584"/>
              </p:ext>
            </p:extLst>
          </p:nvPr>
        </p:nvGraphicFramePr>
        <p:xfrm>
          <a:off x="4114799" y="3043238"/>
          <a:ext cx="3347155" cy="2824162"/>
        </p:xfrm>
        <a:graphic>
          <a:graphicData uri="http://schemas.openxmlformats.org/presentationml/2006/ole">
            <mc:AlternateContent xmlns:mc="http://schemas.openxmlformats.org/markup-compatibility/2006">
              <mc:Choice xmlns:v="urn:schemas-microsoft-com:vml" Requires="v">
                <p:oleObj spid="_x0000_s4144"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347155" cy="2824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MAC Submissions</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900240"/>
              </p:ext>
            </p:extLst>
          </p:nvPr>
        </p:nvGraphicFramePr>
        <p:xfrm>
          <a:off x="649940" y="1752600"/>
          <a:ext cx="8036859" cy="4110025"/>
        </p:xfrm>
        <a:graphic>
          <a:graphicData uri="http://schemas.openxmlformats.org/drawingml/2006/table">
            <a:tbl>
              <a:tblPr/>
              <a:tblGrid>
                <a:gridCol w="405007"/>
                <a:gridCol w="455633"/>
                <a:gridCol w="2581920"/>
                <a:gridCol w="1740265"/>
                <a:gridCol w="499930"/>
                <a:gridCol w="2354104"/>
              </a:tblGrid>
              <a:tr h="164401">
                <a:tc>
                  <a:txBody>
                    <a:bodyPr/>
                    <a:lstStyle/>
                    <a:p>
                      <a:pPr algn="ctr" fontAlgn="t"/>
                      <a:r>
                        <a:rPr lang="en-US" sz="700" b="1" i="0" u="none" strike="noStrike">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Ack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7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Jarkko Kneckt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7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reschedule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Frank Hsu (MediaTek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4401">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4292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828310000"/>
              </p:ext>
            </p:extLst>
          </p:nvPr>
        </p:nvGraphicFramePr>
        <p:xfrm>
          <a:off x="459582" y="1371600"/>
          <a:ext cx="8227218" cy="4419590"/>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7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700" b="0" i="0" u="none" strike="noStrike">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7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LB230 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Guoqing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7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700" b="0" i="0" u="none" strike="noStrike">
                          <a:solidFill>
                            <a:srgbClr val="000000"/>
                          </a:solidFill>
                          <a:effectLst/>
                          <a:latin typeface="Calibri" panose="020F0502020204030204" pitchFamily="34" charset="0"/>
                        </a:rPr>
                        <a:t>Huizhao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84314">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Liwen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Presented during 2017-12-07 telecon. It will be resceduled. (CIDs 11327 and CID 13725)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l" fontAlgn="t"/>
                      <a:r>
                        <a:rPr lang="en-US" sz="700" b="0" i="0" u="none" strike="noStrike">
                          <a:solidFill>
                            <a:srgbClr val="9C6500"/>
                          </a:solidFill>
                          <a:effectLst/>
                          <a:latin typeface="Calibri" panose="020F0502020204030204" pitchFamily="34" charset="0"/>
                        </a:rPr>
                        <a:t>3 CI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7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16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1000"/>
          </a:xfrm>
        </p:spPr>
        <p:txBody>
          <a:bodyPr/>
          <a:lstStyle/>
          <a:p>
            <a:r>
              <a:rPr lang="en-US" dirty="0" smtClean="0"/>
              <a:t>MU Submissions</a:t>
            </a:r>
            <a:endParaRPr lang="en-US" dirty="0"/>
          </a:p>
        </p:txBody>
      </p:sp>
      <p:sp>
        <p:nvSpPr>
          <p:cNvPr id="2" name="Date Placeholder 1"/>
          <p:cNvSpPr>
            <a:spLocks noGrp="1"/>
          </p:cNvSpPr>
          <p:nvPr>
            <p:ph type="dt" idx="10"/>
          </p:nvPr>
        </p:nvSpPr>
        <p:spPr/>
        <p:txBody>
          <a:bodyPr/>
          <a:lstStyle/>
          <a:p>
            <a:r>
              <a:rPr lang="en-US" smtClean="0"/>
              <a:t>December 2017</a:t>
            </a:r>
            <a:endParaRPr lang="en-GB"/>
          </a:p>
        </p:txBody>
      </p:sp>
      <p:sp>
        <p:nvSpPr>
          <p:cNvPr id="3" name="Footer Placeholder 2"/>
          <p:cNvSpPr>
            <a:spLocks noGrp="1"/>
          </p:cNvSpPr>
          <p:nvPr>
            <p:ph type="ftr" idx="11"/>
          </p:nvPr>
        </p:nvSpPr>
        <p:spPr/>
        <p:txBody>
          <a:body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1068127181"/>
              </p:ext>
            </p:extLst>
          </p:nvPr>
        </p:nvGraphicFramePr>
        <p:xfrm>
          <a:off x="457200" y="1676400"/>
          <a:ext cx="8085138" cy="3962399"/>
        </p:xfrm>
        <a:graphic>
          <a:graphicData uri="http://schemas.openxmlformats.org/drawingml/2006/table">
            <a:tbl>
              <a:tblPr/>
              <a:tblGrid>
                <a:gridCol w="407440"/>
                <a:gridCol w="458370"/>
                <a:gridCol w="2597430"/>
                <a:gridCol w="1750719"/>
                <a:gridCol w="502934"/>
                <a:gridCol w="2368245"/>
              </a:tblGrid>
              <a:tr h="152606">
                <a:tc>
                  <a:txBody>
                    <a:bodyPr/>
                    <a:lstStyle/>
                    <a:p>
                      <a:pPr algn="ctr" fontAlgn="t"/>
                      <a:r>
                        <a:rPr lang="en-US" sz="7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700" b="0" i="0" u="none" strike="noStrike">
                          <a:solidFill>
                            <a:srgbClr val="000000"/>
                          </a:solidFill>
                          <a:effectLst/>
                          <a:latin typeface="Calibri" panose="020F0502020204030204" pitchFamily="34" charset="0"/>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pl-PL" sz="700" b="0" i="0" u="none" strike="noStrike">
                          <a:solidFill>
                            <a:srgbClr val="000000"/>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Jeongki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7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700" b="0" i="0" u="none" strike="noStrike">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700" b="0" i="0" u="none" strike="noStrike">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r" fontAlgn="t"/>
                      <a:r>
                        <a:rPr lang="en-US" sz="700" b="0" i="0" u="none" strike="noStrike">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700" b="0" i="0" u="none" strike="noStrike">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algn="r" fontAlgn="t"/>
                      <a:r>
                        <a:rPr lang="en-US" sz="7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700" b="0" i="0" u="none" strike="noStrike" dirty="0">
                          <a:solidFill>
                            <a:srgbClr val="9C6500"/>
                          </a:solidFill>
                          <a:effectLst/>
                          <a:latin typeface="Calibri" panose="020F0502020204030204" pitchFamily="34" charset="0"/>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700" b="0" i="0" u="none" strike="noStrike">
                          <a:solidFill>
                            <a:srgbClr val="9C6500"/>
                          </a:solidFill>
                          <a:effectLst/>
                          <a:latin typeface="Calibri" panose="020F0502020204030204" pitchFamily="34" charset="0"/>
                        </a:rPr>
                        <a:t>2 CIDs are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700" b="0" i="0" u="none" strike="noStrike">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r" fontAlgn="t"/>
                      <a:r>
                        <a:rPr lang="en-US" sz="700" b="0" i="0" u="none" strike="noStrike">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700" b="0" i="0" u="none" strike="noStrike">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7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7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12195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Irvine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14-19,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4800"/>
          </a:xfrm>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December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695502324"/>
              </p:ext>
            </p:extLst>
          </p:nvPr>
        </p:nvGraphicFramePr>
        <p:xfrm>
          <a:off x="459582" y="2057400"/>
          <a:ext cx="8082756" cy="1371600"/>
        </p:xfrm>
        <a:graphic>
          <a:graphicData uri="http://schemas.openxmlformats.org/drawingml/2006/table">
            <a:tbl>
              <a:tblPr/>
              <a:tblGrid>
                <a:gridCol w="407320"/>
                <a:gridCol w="458235"/>
                <a:gridCol w="2596665"/>
                <a:gridCol w="1750203"/>
                <a:gridCol w="502786"/>
                <a:gridCol w="2367547"/>
              </a:tblGrid>
              <a:tr h="342900">
                <a:tc>
                  <a:txBody>
                    <a:bodyPr/>
                    <a:lstStyle/>
                    <a:p>
                      <a:pPr algn="ctr" fontAlgn="t"/>
                      <a:r>
                        <a:rPr lang="en-US" sz="700" b="1" i="0" u="none" strike="noStrike">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7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42900">
                <a:tc>
                  <a:txBody>
                    <a:bodyPr/>
                    <a:lstStyle/>
                    <a:p>
                      <a:pPr algn="r" fontAlgn="t"/>
                      <a:r>
                        <a:rPr lang="en-US" sz="7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700" b="0" i="0" u="none" strike="noStrike">
                          <a:solidFill>
                            <a:srgbClr val="000000"/>
                          </a:solidFill>
                          <a:effectLst/>
                          <a:latin typeface="Calibri" panose="020F0502020204030204" pitchFamily="34" charset="0"/>
                        </a:rPr>
                        <a:t>26</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CR-SRG-and-SRP</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2900">
                <a:tc>
                  <a:txBody>
                    <a:bodyPr/>
                    <a:lstStyle/>
                    <a:p>
                      <a:pPr algn="r" fontAlgn="b"/>
                      <a:r>
                        <a:rPr lang="en-US" sz="7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0" i="0" u="none" strike="noStrike">
                          <a:solidFill>
                            <a:srgbClr val="000000"/>
                          </a:solidFill>
                          <a:effectLst/>
                          <a:latin typeface="Calibri" panose="020F0502020204030204" pitchFamily="34" charset="0"/>
                        </a:rPr>
                        <a:t>106</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lb230-cr-spatial-reuse-operation-on-secondary-channel</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Yongho Seok (MediaTek)</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900">
                <a:tc>
                  <a:txBody>
                    <a:bodyPr/>
                    <a:lstStyle/>
                    <a:p>
                      <a:pPr algn="r" fontAlgn="t"/>
                      <a:r>
                        <a:rPr lang="en-US" sz="7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700" b="0" i="0" u="none" strike="noStrike">
                          <a:solidFill>
                            <a:srgbClr val="006100"/>
                          </a:solidFill>
                          <a:effectLst/>
                          <a:latin typeface="Calibri" panose="020F0502020204030204" pitchFamily="34" charset="0"/>
                        </a:rPr>
                        <a:t>1852</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CR for 27.9</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laurent cariou (Intel)</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a:solidFill>
                            <a:srgbClr val="0061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7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bl>
          </a:graphicData>
        </a:graphic>
      </p:graphicFrame>
    </p:spTree>
    <p:extLst>
      <p:ext uri="{BB962C8B-B14F-4D97-AF65-F5344CB8AC3E}">
        <p14:creationId xmlns:p14="http://schemas.microsoft.com/office/powerpoint/2010/main" val="3046474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2017</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panose="020B0604020202020204" pitchFamily="34" charset="0"/>
              <a:buChar char="•"/>
            </a:pPr>
            <a:r>
              <a:rPr lang="en-US" sz="2000" dirty="0" smtClean="0"/>
              <a:t>The TG started addressing comments received on draft D2.0</a:t>
            </a:r>
          </a:p>
          <a:p>
            <a:pPr>
              <a:buFont typeface="Arial" panose="020B0604020202020204" pitchFamily="34" charset="0"/>
              <a:buChar char="•"/>
            </a:pPr>
            <a:r>
              <a:rPr lang="en-US" sz="2000" dirty="0" smtClean="0"/>
              <a:t>35+ comments were resolved </a:t>
            </a:r>
            <a:r>
              <a:rPr lang="en-US" sz="2000" dirty="0"/>
              <a:t>d</a:t>
            </a:r>
            <a:r>
              <a:rPr lang="en-US" sz="2000" dirty="0" smtClean="0"/>
              <a:t>uring the November meeting</a:t>
            </a:r>
          </a:p>
          <a:p>
            <a:pPr>
              <a:buFont typeface="Arial" panose="020B0604020202020204" pitchFamily="34" charset="0"/>
              <a:buChar char="•"/>
            </a:pPr>
            <a:r>
              <a:rPr lang="en-US" sz="2000" dirty="0" smtClean="0"/>
              <a:t>No much activities on the conference calls.</a:t>
            </a:r>
          </a:p>
          <a:p>
            <a:pPr>
              <a:buFont typeface="Arial" panose="020B0604020202020204" pitchFamily="34" charset="0"/>
              <a:buChar char="•"/>
            </a:pPr>
            <a:r>
              <a:rPr lang="en-US" sz="2000" dirty="0" smtClean="0"/>
              <a:t>Since November the TG has arranged a MAC and a PHY (one day) ad hoc meetings to advance comments resolution.</a:t>
            </a:r>
          </a:p>
          <a:p>
            <a:pPr lvl="1">
              <a:buFont typeface="Arial" panose="020B0604020202020204" pitchFamily="34" charset="0"/>
              <a:buChar char="•"/>
            </a:pPr>
            <a:r>
              <a:rPr lang="en-US" sz="1800" dirty="0">
                <a:hlinkClick r:id="rId2"/>
              </a:rPr>
              <a:t>https://</a:t>
            </a:r>
            <a:r>
              <a:rPr lang="en-US" sz="1800" dirty="0" smtClean="0">
                <a:hlinkClick r:id="rId2"/>
              </a:rPr>
              <a:t>mentor.ieee.org/802.11/dcn/18/11-18-0007-04-00ax-tgax-january-2018-ad-hoc-meeting-agenda-mac-mu-sr.pptx</a:t>
            </a:r>
            <a:r>
              <a:rPr lang="en-US" sz="1800" dirty="0" smtClean="0"/>
              <a:t> </a:t>
            </a:r>
          </a:p>
          <a:p>
            <a:pPr lvl="1">
              <a:buFont typeface="Arial" panose="020B0604020202020204" pitchFamily="34" charset="0"/>
              <a:buChar char="•"/>
            </a:pPr>
            <a:r>
              <a:rPr lang="en-US" sz="1800" dirty="0">
                <a:hlinkClick r:id="rId3"/>
              </a:rPr>
              <a:t>https://</a:t>
            </a:r>
            <a:r>
              <a:rPr lang="en-US" sz="1800" dirty="0" smtClean="0">
                <a:hlinkClick r:id="rId3"/>
              </a:rPr>
              <a:t>mentor.ieee.org/802.11/dcn/18/11-18-0112-01-00ax-tgax-jan-2018-ad-hoc-meeting-agenda-phy.pptx</a:t>
            </a:r>
            <a:endParaRPr lang="en-US" sz="1800" dirty="0" smtClean="0"/>
          </a:p>
          <a:p>
            <a:pPr>
              <a:buFont typeface="Arial" panose="020B0604020202020204" pitchFamily="34" charset="0"/>
              <a:buChar char="•"/>
            </a:pPr>
            <a:r>
              <a:rPr lang="en-US" sz="2000" dirty="0" smtClean="0"/>
              <a:t>A total of about 380 CIDs are resolved during the ad hoc</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2017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mentor.ieee.org/802.11/dcn/17/11-17-1727-01-00ax-tgax-november-2017-orlando-meeting-minutes.docx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mentor.ieee.org/802.11/dcn/17/11-17-1845-02-00ax-tgax-teleconference-minutes-from-dec-2017-to-jan-2018.docx</a:t>
            </a:r>
            <a:r>
              <a:rPr lang="en-US" altLang="en-US" sz="1600" dirty="0" smtClean="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t>
            </a:r>
            <a:r>
              <a:rPr lang="en-US" altLang="en-US" sz="2000" dirty="0" err="1" smtClean="0"/>
              <a:t>Yasu</a:t>
            </a:r>
            <a:r>
              <a:rPr lang="en-US" altLang="en-US" sz="2000" dirty="0" smtClean="0"/>
              <a:t> Inoue</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January 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11-18/0081 (Frank Hsu)</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t>11457, 11544, 11743, 12436, 12550, 12551, 13172, 13173, 13174, 13175, 13759, 13813, 13860, 14144, 14145, 14146, 14147, 14148, 14149</a:t>
            </a:r>
            <a:r>
              <a:rPr lang="en-US" dirty="0"/>
              <a:t> in doc 11-18/0081r2</a:t>
            </a:r>
            <a:r>
              <a:rPr lang="en-US" dirty="0" smtClean="0"/>
              <a:t>?</a:t>
            </a:r>
          </a:p>
          <a:p>
            <a:endParaRPr lang="en-US" dirty="0"/>
          </a:p>
          <a:p>
            <a:r>
              <a:rPr lang="en-US" dirty="0" smtClean="0">
                <a:solidFill>
                  <a:srgbClr val="00B050"/>
                </a:solidFill>
              </a:rPr>
              <a:t>No objection to proposed resolution</a:t>
            </a:r>
            <a:endParaRPr lang="en-US" dirty="0">
              <a:solidFill>
                <a:srgbClr val="00B05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24462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2018/0031 SP</a:t>
            </a:r>
            <a:endParaRPr lang="en-US" dirty="0"/>
          </a:p>
        </p:txBody>
      </p:sp>
      <p:sp>
        <p:nvSpPr>
          <p:cNvPr id="3" name="Content Placeholder 2"/>
          <p:cNvSpPr>
            <a:spLocks noGrp="1"/>
          </p:cNvSpPr>
          <p:nvPr>
            <p:ph idx="1"/>
          </p:nvPr>
        </p:nvSpPr>
        <p:spPr/>
        <p:txBody>
          <a:bodyPr/>
          <a:lstStyle/>
          <a:p>
            <a:r>
              <a:rPr lang="en-US" dirty="0"/>
              <a:t>Do you support the addition of a new subfield POLL-CTS to be added to the </a:t>
            </a:r>
            <a:r>
              <a:rPr lang="en-US" dirty="0" err="1">
                <a:solidFill>
                  <a:srgbClr val="FF0000"/>
                </a:solidFill>
              </a:rPr>
              <a:t>Common|User</a:t>
            </a:r>
            <a:r>
              <a:rPr lang="en-US" dirty="0">
                <a:solidFill>
                  <a:srgbClr val="FF0000"/>
                </a:solidFill>
              </a:rPr>
              <a:t> Info </a:t>
            </a:r>
            <a:r>
              <a:rPr lang="en-US" dirty="0"/>
              <a:t>field of the Trigger frame and the addition of AP behavior rules and non-AP STA rules to accompany the subfield which elicits a non-HT CTS that is transmitted SIFS after the HE TB PPDU elicited by the Trigger?</a:t>
            </a:r>
          </a:p>
          <a:p>
            <a:endParaRPr lang="en-US" dirty="0" smtClean="0"/>
          </a:p>
          <a:p>
            <a:r>
              <a:rPr lang="en-US" dirty="0" smtClean="0"/>
              <a:t>Y: 20</a:t>
            </a:r>
          </a:p>
          <a:p>
            <a:r>
              <a:rPr lang="en-US" dirty="0" smtClean="0"/>
              <a:t>N: 26</a:t>
            </a:r>
          </a:p>
          <a:p>
            <a:r>
              <a:rPr lang="en-US" dirty="0" smtClean="0"/>
              <a:t>A: 21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2553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11-17/1878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12079 and 12461 in doc 11-17/1878r1?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45605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January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#1: Salon C - PHY</a:t>
            </a:r>
          </a:p>
          <a:p>
            <a:r>
              <a:rPr lang="en-US" dirty="0" smtClean="0"/>
              <a:t>Ad Hoc Group #2: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January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PHY</a:t>
            </a:r>
            <a:endParaRPr lang="en-US" dirty="0"/>
          </a:p>
          <a:p>
            <a:r>
              <a:rPr lang="en-US" dirty="0"/>
              <a:t>Ad Hoc Group #2</a:t>
            </a:r>
            <a:r>
              <a:rPr lang="en-US" dirty="0" smtClean="0"/>
              <a:t>: Salon A -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January 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Salon C - SR</a:t>
            </a:r>
            <a:endParaRPr lang="en-US" dirty="0"/>
          </a:p>
          <a:p>
            <a:r>
              <a:rPr lang="en-US" dirty="0"/>
              <a:t>Ad Hoc Group #2</a:t>
            </a:r>
            <a:r>
              <a:rPr lang="en-US" dirty="0" smtClean="0"/>
              <a:t>: Salon A - MAC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17,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11-18/0026</a:t>
            </a:r>
          </a:p>
          <a:p>
            <a:pPr lvl="1">
              <a:lnSpc>
                <a:spcPct val="80000"/>
              </a:lnSpc>
              <a:buFont typeface="Arial" panose="020B0604020202020204" pitchFamily="34" charset="0"/>
              <a:buChar char="•"/>
            </a:pPr>
            <a:r>
              <a:rPr lang="en-US" altLang="en-US" dirty="0" smtClean="0"/>
              <a:t>ACK Procedure </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a:t>
            </a:r>
            <a:r>
              <a:rPr lang="en-US" dirty="0" smtClean="0"/>
              <a:t>1: Salon C </a:t>
            </a:r>
            <a:r>
              <a:rPr lang="en-US" dirty="0" smtClean="0">
                <a:sym typeface="Wingdings" panose="05000000000000000000" pitchFamily="2" charset="2"/>
              </a:rPr>
              <a:t> PHY</a:t>
            </a:r>
            <a:endParaRPr lang="en-US" dirty="0"/>
          </a:p>
          <a:p>
            <a:r>
              <a:rPr lang="en-US" dirty="0"/>
              <a:t>Ad Hoc Group #2</a:t>
            </a:r>
            <a:r>
              <a:rPr lang="en-US" dirty="0" smtClean="0"/>
              <a:t>: Salon A </a:t>
            </a:r>
            <a:r>
              <a:rPr lang="en-US" dirty="0" smtClean="0">
                <a:sym typeface="Wingdings" panose="05000000000000000000" pitchFamily="2" charset="2"/>
              </a:rPr>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18, </a:t>
            </a:r>
            <a:r>
              <a:rPr lang="en-US" altLang="en-US" dirty="0" smtClean="0"/>
              <a:t>AM2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r>
              <a:rPr lang="en-US" altLang="en-US" dirty="0" smtClean="0"/>
              <a:t>.</a:t>
            </a:r>
          </a:p>
          <a:p>
            <a:pPr>
              <a:lnSpc>
                <a:spcPct val="80000"/>
              </a:lnSpc>
              <a:buFont typeface="Arial" panose="020B0604020202020204" pitchFamily="34" charset="0"/>
              <a:buChar char="•"/>
            </a:pPr>
            <a:r>
              <a:rPr lang="en-US" altLang="en-US" dirty="0" smtClean="0"/>
              <a:t>CR Submissions</a:t>
            </a:r>
          </a:p>
          <a:p>
            <a:pPr lvl="1">
              <a:lnSpc>
                <a:spcPct val="80000"/>
              </a:lnSpc>
              <a:buFont typeface="Arial" panose="020B0604020202020204" pitchFamily="34" charset="0"/>
              <a:buChar char="•"/>
            </a:pPr>
            <a:r>
              <a:rPr lang="en-US" altLang="en-US" dirty="0" smtClean="0"/>
              <a:t>11-18/0026</a:t>
            </a:r>
          </a:p>
          <a:p>
            <a:pPr lvl="1">
              <a:lnSpc>
                <a:spcPct val="80000"/>
              </a:lnSpc>
              <a:buFont typeface="Arial" panose="020B0604020202020204" pitchFamily="34" charset="0"/>
              <a:buChar char="•"/>
            </a:pPr>
            <a:r>
              <a:rPr lang="en-US" altLang="en-US" dirty="0" smtClean="0"/>
              <a:t>11-18/0027</a:t>
            </a:r>
            <a:endParaRPr lang="en-US" altLang="en-US" dirty="0"/>
          </a:p>
          <a:p>
            <a:pPr>
              <a:lnSpc>
                <a:spcPct val="80000"/>
              </a:lnSpc>
              <a:buFont typeface="Arial" panose="020B0604020202020204" pitchFamily="34" charset="0"/>
              <a:buChar char="•"/>
            </a:pPr>
            <a:r>
              <a:rPr lang="en-US" altLang="en-US" dirty="0" smtClean="0"/>
              <a:t>Ad hoc meeting</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TG Technical Motions</a:t>
            </a:r>
            <a:endParaRPr lang="en-US" altLang="en-US" dirty="0"/>
          </a:p>
          <a:p>
            <a:pPr>
              <a:lnSpc>
                <a:spcPct val="80000"/>
              </a:lnSpc>
              <a:buFont typeface="Arial" panose="020B0604020202020204" pitchFamily="34" charset="0"/>
              <a:buChar char="•"/>
            </a:pPr>
            <a:r>
              <a:rPr lang="en-US" altLang="en-US" dirty="0"/>
              <a:t>Goals for March 2018</a:t>
            </a:r>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Feb. 28, Marc 1-2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the Bay area,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draft D2.0 comment resolution.</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Previously approved – January 25 	20:00 – 22</a:t>
            </a:r>
            <a:r>
              <a:rPr lang="en-US" dirty="0" smtClean="0">
                <a:sym typeface="Wingdings" panose="05000000000000000000" pitchFamily="2" charset="2"/>
              </a:rPr>
              <a:t>:00 ET</a:t>
            </a:r>
          </a:p>
          <a:p>
            <a:endParaRPr lang="en-US" dirty="0">
              <a:sym typeface="Wingdings" panose="05000000000000000000" pitchFamily="2" charset="2"/>
            </a:endParaRPr>
          </a:p>
          <a:p>
            <a:r>
              <a:rPr lang="en-US" dirty="0" smtClean="0">
                <a:sym typeface="Wingdings" panose="05000000000000000000" pitchFamily="2" charset="2"/>
              </a:rPr>
              <a:t>New Set of </a:t>
            </a:r>
            <a:r>
              <a:rPr lang="en-US" dirty="0" err="1" smtClean="0">
                <a:sym typeface="Wingdings" panose="05000000000000000000" pitchFamily="2" charset="2"/>
              </a:rPr>
              <a:t>Telecons</a:t>
            </a:r>
            <a:r>
              <a:rPr lang="en-US" dirty="0" smtClean="0">
                <a:sym typeface="Wingdings" panose="05000000000000000000" pitchFamily="2" charset="2"/>
              </a:rPr>
              <a:t>:</a:t>
            </a:r>
          </a:p>
          <a:p>
            <a:endParaRPr lang="en-US" dirty="0">
              <a:sym typeface="Wingdings" panose="05000000000000000000" pitchFamily="2" charset="2"/>
            </a:endParaRPr>
          </a:p>
          <a:p>
            <a:r>
              <a:rPr lang="en-US" dirty="0" smtClean="0">
                <a:sym typeface="Wingdings" panose="05000000000000000000" pitchFamily="2" charset="2"/>
              </a:rPr>
              <a:t>February 1, 15		@ 10:00 – 12:00 ET</a:t>
            </a:r>
          </a:p>
          <a:p>
            <a:r>
              <a:rPr lang="en-US" dirty="0" smtClean="0">
                <a:sym typeface="Wingdings" panose="05000000000000000000" pitchFamily="2" charset="2"/>
              </a:rPr>
              <a:t>February 8, 22		@ 20:00 – 22:00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Motions</a:t>
            </a:r>
            <a:endParaRPr lang="en-US" dirty="0"/>
          </a:p>
        </p:txBody>
      </p:sp>
      <p:sp>
        <p:nvSpPr>
          <p:cNvPr id="8" name="Subtitle 7"/>
          <p:cNvSpPr>
            <a:spLocks noGrp="1"/>
          </p:cNvSpPr>
          <p:nvPr>
            <p:ph type="subTitle" idx="1"/>
          </p:nvPr>
        </p:nvSpPr>
        <p:spPr/>
        <p:txBody>
          <a:bodyPr/>
          <a:lstStyle/>
          <a:p>
            <a:endParaRPr lang="en-US"/>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9887187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a:t>
            </a:r>
            <a:r>
              <a:rPr lang="en-US" dirty="0" smtClean="0"/>
              <a:t>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as in </a:t>
            </a:r>
            <a:r>
              <a:rPr lang="en-US" altLang="zh-CN" dirty="0" smtClean="0"/>
              <a:t>11-18/0028r3</a:t>
            </a:r>
          </a:p>
          <a:p>
            <a:endParaRPr lang="en-US" altLang="zh-CN" dirty="0"/>
          </a:p>
          <a:p>
            <a:r>
              <a:rPr lang="en-US" altLang="zh-CN" dirty="0" smtClean="0"/>
              <a:t>Move: Xiaogang </a:t>
            </a:r>
            <a:r>
              <a:rPr lang="en-US" altLang="zh-CN" dirty="0" smtClean="0"/>
              <a:t>Chen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65649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12774, 12776, 13202, 13237, </a:t>
            </a:r>
            <a:r>
              <a:rPr lang="en-GB" dirty="0" smtClean="0"/>
              <a:t>13417</a:t>
            </a:r>
            <a:r>
              <a:rPr lang="en-US" dirty="0" smtClean="0"/>
              <a:t> in doc 11-17/1826r0.</a:t>
            </a:r>
          </a:p>
          <a:p>
            <a:endParaRPr lang="en-US" dirty="0"/>
          </a:p>
          <a:p>
            <a:r>
              <a:rPr lang="en-US" dirty="0" smtClean="0"/>
              <a:t>Move: Lochan Verma		Second: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15704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a:t>
            </a:r>
            <a:r>
              <a:rPr lang="en-US" altLang="zh-CN" dirty="0" smtClean="0"/>
              <a:t>11-18/0006r4?</a:t>
            </a:r>
            <a:endParaRPr lang="en-US" altLang="zh-CN" dirty="0"/>
          </a:p>
          <a:p>
            <a:pPr lvl="1"/>
            <a:r>
              <a:rPr lang="en-US" altLang="zh-CN" dirty="0"/>
              <a:t>CID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11405, 11406, 11407,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11634</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11637, 11638,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11654, 11655</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12673,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12890</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13365, 14071, 14084, </a:t>
            </a:r>
            <a:r>
              <a:rPr lang="en-GB" altLang="zh-CN" strike="sngStrike"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14321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Ross Jian Yu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02974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proposed comment resolution to the following CIDs as in </a:t>
            </a:r>
            <a:r>
              <a:rPr lang="en-US" altLang="zh-CN" dirty="0" smtClean="0"/>
              <a:t>11-18/0023r1</a:t>
            </a:r>
            <a:endParaRPr lang="en-US" altLang="zh-CN" dirty="0"/>
          </a:p>
          <a:p>
            <a:pPr lvl="1"/>
            <a:r>
              <a:rPr lang="en-US" altLang="zh-CN" dirty="0"/>
              <a:t>CID </a:t>
            </a:r>
            <a:r>
              <a:rPr lang="en-GB" altLang="zh-CN" dirty="0"/>
              <a:t>12645, 13013, 13623, 13624, 13625, 14044, 14045, </a:t>
            </a:r>
            <a:r>
              <a:rPr lang="en-GB" altLang="zh-CN" strike="sngStrike" dirty="0">
                <a:solidFill>
                  <a:srgbClr val="FF0000"/>
                </a:solidFill>
              </a:rPr>
              <a:t>14046</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0135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a:t>
            </a:r>
            <a:r>
              <a:rPr lang="en-US" altLang="zh-CN" dirty="0" smtClean="0"/>
              <a:t>resolutions </a:t>
            </a:r>
            <a:r>
              <a:rPr lang="en-US" altLang="zh-CN" dirty="0"/>
              <a:t>to the following CIDs as in </a:t>
            </a:r>
            <a:r>
              <a:rPr lang="en-US" altLang="zh-CN" dirty="0" smtClean="0"/>
              <a:t>11-18/0024r1</a:t>
            </a:r>
            <a:endParaRPr lang="en-US" altLang="zh-CN" dirty="0"/>
          </a:p>
          <a:p>
            <a:pPr lvl="1"/>
            <a:r>
              <a:rPr lang="en-US" altLang="zh-CN" dirty="0"/>
              <a:t>CID </a:t>
            </a:r>
            <a:r>
              <a:rPr lang="en-GB" altLang="zh-CN" dirty="0"/>
              <a:t>11424, 11567, 12585, 13349, 13350, 13351, 13352, 13353, 13408</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smtClean="0"/>
          </a:p>
          <a:p>
            <a:r>
              <a:rPr lang="en-US" dirty="0" smtClean="0"/>
              <a:t>Move: Xiaogang Chen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569130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as in 11-18/0038r1?</a:t>
            </a:r>
          </a:p>
          <a:p>
            <a:pPr lvl="1"/>
            <a:r>
              <a:rPr lang="en-US" altLang="zh-CN" dirty="0"/>
              <a:t>CID </a:t>
            </a:r>
            <a:r>
              <a:rPr lang="en-GB" altLang="zh-CN" strike="sngStrike" dirty="0">
                <a:solidFill>
                  <a:srgbClr val="FF0000"/>
                </a:solidFill>
              </a:rPr>
              <a:t>12060, 13047, </a:t>
            </a:r>
            <a:r>
              <a:rPr lang="en-GB" altLang="zh-CN" dirty="0"/>
              <a:t>12579, 12884, 13016, 13046, 13306, 13307, 13364, 13771, 13366, 13457, 14070</a:t>
            </a:r>
            <a:endParaRPr lang="en-US" altLang="zh-CN" dirty="0"/>
          </a:p>
          <a:p>
            <a:endParaRPr lang="en-US" dirty="0" smtClean="0"/>
          </a:p>
          <a:p>
            <a:endParaRPr lang="en-US" dirty="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700997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11-18/0046r0</a:t>
            </a:r>
            <a:endParaRPr lang="en-US" altLang="zh-CN" dirty="0"/>
          </a:p>
          <a:p>
            <a:pPr lvl="1"/>
            <a:r>
              <a:rPr lang="en-US" altLang="zh-CN" dirty="0"/>
              <a:t>CID </a:t>
            </a:r>
            <a:r>
              <a:rPr lang="en-GB" altLang="zh-CN" dirty="0"/>
              <a:t>11466, 12680, 13976</a:t>
            </a:r>
            <a:endParaRPr lang="en-US" altLang="zh-CN" dirty="0"/>
          </a:p>
          <a:p>
            <a:endParaRPr lang="en-US" dirty="0" smtClean="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379619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11-18/0036r1?</a:t>
            </a:r>
          </a:p>
          <a:p>
            <a:pPr lvl="1"/>
            <a:r>
              <a:rPr lang="en-US" altLang="zh-CN" dirty="0"/>
              <a:t>CID </a:t>
            </a:r>
            <a:r>
              <a:rPr lang="en-GB" altLang="zh-CN" dirty="0"/>
              <a:t>11166, 11420, 11421, 11720, 12785, 13068, 13107, 13108, 13110, 13345, 13346, 13347, 13348, 14003, 13567, 13568, 13569, 13570, 13989, 13990, 13991, 13994, 13995, </a:t>
            </a:r>
            <a:r>
              <a:rPr lang="en-GB" altLang="zh-CN" strike="sngStrike" dirty="0">
                <a:solidFill>
                  <a:srgbClr val="FF0000"/>
                </a:solidFill>
              </a:rPr>
              <a:t>13996</a:t>
            </a:r>
            <a:r>
              <a:rPr lang="en-GB" altLang="zh-CN" dirty="0"/>
              <a:t>, 13997, </a:t>
            </a:r>
            <a:r>
              <a:rPr lang="en-GB" altLang="zh-CN" strike="sngStrike" dirty="0">
                <a:solidFill>
                  <a:srgbClr val="FF0000"/>
                </a:solidFill>
              </a:rPr>
              <a:t>13998</a:t>
            </a:r>
            <a:r>
              <a:rPr lang="en-GB" altLang="zh-CN" dirty="0"/>
              <a:t>, 13999, 14000, 14003</a:t>
            </a:r>
            <a:r>
              <a:rPr lang="en-GB" altLang="zh-CN"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a:p>
          <a:p>
            <a:endParaRPr lang="en-US" dirty="0" smtClean="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779603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11-18/0037r1?</a:t>
            </a:r>
          </a:p>
          <a:p>
            <a:pPr lvl="1"/>
            <a:r>
              <a:rPr lang="en-US" altLang="zh-CN" dirty="0"/>
              <a:t>CID </a:t>
            </a:r>
            <a:r>
              <a:rPr lang="en-GB" altLang="zh-CN" dirty="0"/>
              <a:t>13622, 13628, 13629, 13837, 13979, 13980, 13981, 13982, 13992, 13993, 14002, </a:t>
            </a:r>
            <a:r>
              <a:rPr lang="en-GB" altLang="zh-CN" strike="sngStrike" dirty="0">
                <a:solidFill>
                  <a:srgbClr val="FF0000"/>
                </a:solidFill>
              </a:rPr>
              <a:t>14004</a:t>
            </a:r>
            <a:r>
              <a:rPr lang="en-GB" altLang="zh-CN" dirty="0"/>
              <a:t>, 14007, </a:t>
            </a:r>
            <a:r>
              <a:rPr lang="en-GB" altLang="zh-CN" strike="sngStrike" dirty="0">
                <a:solidFill>
                  <a:srgbClr val="FF0000"/>
                </a:solidFill>
              </a:rPr>
              <a:t>14008</a:t>
            </a:r>
            <a:r>
              <a:rPr lang="en-GB" altLang="zh-CN" dirty="0"/>
              <a:t>, 14009, 14010, 14012, 13565, 13566, 14013, </a:t>
            </a:r>
            <a:r>
              <a:rPr lang="en-GB" altLang="zh-CN" strike="sngStrike" dirty="0">
                <a:solidFill>
                  <a:srgbClr val="FF0000"/>
                </a:solidFill>
              </a:rPr>
              <a:t>14005</a:t>
            </a:r>
            <a:r>
              <a:rPr lang="en-GB" altLang="zh-CN"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a:p>
          <a:p>
            <a:endParaRPr lang="en-US" dirty="0" smtClean="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317851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a:t>
            </a:r>
            <a:r>
              <a:rPr lang="en-US" altLang="zh-CN" dirty="0" smtClean="0"/>
              <a:t>11-18/0079r2</a:t>
            </a:r>
            <a:endParaRPr lang="en-US" altLang="zh-CN" dirty="0"/>
          </a:p>
          <a:p>
            <a:pPr lvl="1"/>
            <a:r>
              <a:rPr lang="en-US" altLang="zh-CN" dirty="0"/>
              <a:t>CID </a:t>
            </a:r>
            <a:r>
              <a:rPr lang="en-GB" altLang="zh-CN" dirty="0"/>
              <a:t>13379, 13413, </a:t>
            </a:r>
            <a:r>
              <a:rPr lang="en-GB" altLang="zh-CN" dirty="0" smtClean="0"/>
              <a:t>13414</a:t>
            </a:r>
          </a:p>
          <a:p>
            <a:pPr lvl="1"/>
            <a:endParaRPr lang="en-US" altLang="zh-CN" dirty="0"/>
          </a:p>
          <a:p>
            <a:pPr lvl="1"/>
            <a:endParaRPr lang="en-US" altLang="zh-CN" dirty="0"/>
          </a:p>
          <a:p>
            <a:pPr lvl="1"/>
            <a:r>
              <a:rPr lang="en-US" altLang="zh-CN" dirty="0" smtClean="0"/>
              <a:t>Move: </a:t>
            </a:r>
            <a:r>
              <a:rPr lang="en-US" altLang="zh-CN" dirty="0" err="1" smtClean="0"/>
              <a:t>Kome</a:t>
            </a:r>
            <a:r>
              <a:rPr lang="en-US" altLang="zh-CN" dirty="0" smtClean="0"/>
              <a:t> Oteri		Second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658822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11-18/0080r2?</a:t>
            </a:r>
          </a:p>
          <a:p>
            <a:pPr lvl="1"/>
            <a:r>
              <a:rPr lang="en-US" altLang="zh-CN" dirty="0"/>
              <a:t>CID </a:t>
            </a:r>
            <a:r>
              <a:rPr lang="en-GB" altLang="zh-CN" strike="sngStrike" dirty="0">
                <a:solidFill>
                  <a:srgbClr val="FF0000"/>
                </a:solidFill>
              </a:rPr>
              <a:t>11121</a:t>
            </a:r>
            <a:r>
              <a:rPr lang="en-GB" altLang="zh-CN" dirty="0"/>
              <a:t>, 12683, 12684, 12690, </a:t>
            </a:r>
            <a:r>
              <a:rPr lang="en-GB" altLang="zh-CN" strike="sngStrike" dirty="0">
                <a:solidFill>
                  <a:srgbClr val="FF0000"/>
                </a:solidFill>
              </a:rPr>
              <a:t>12701</a:t>
            </a:r>
            <a:r>
              <a:rPr lang="en-GB" altLang="zh-CN" dirty="0"/>
              <a:t>, 12702, 12746, 12769, 12771, 12772, 13696, 13697</a:t>
            </a:r>
            <a:endParaRPr lang="zh-CN" altLang="zh-CN" dirty="0"/>
          </a:p>
          <a:p>
            <a:endParaRPr lang="en-US" dirty="0" smtClean="0"/>
          </a:p>
          <a:p>
            <a:r>
              <a:rPr lang="en-US" dirty="0" smtClean="0"/>
              <a:t>Move: </a:t>
            </a:r>
            <a:r>
              <a:rPr lang="en-US" dirty="0" err="1" smtClean="0"/>
              <a:t>Kome</a:t>
            </a:r>
            <a:r>
              <a:rPr lang="en-US" dirty="0" smtClean="0"/>
              <a:t> Oteri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492068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11-18/0050r1?</a:t>
            </a:r>
          </a:p>
          <a:p>
            <a:pPr lvl="1"/>
            <a:r>
              <a:rPr lang="en-US" altLang="zh-CN" dirty="0"/>
              <a:t>CID </a:t>
            </a:r>
            <a:r>
              <a:rPr lang="en-GB" altLang="zh-CN" dirty="0"/>
              <a:t>13464, 11436, 11437, 11438, 14176, 14177, 14178, 11412, 14179, 13470, 11439</a:t>
            </a:r>
            <a:endParaRPr lang="zh-CN" altLang="zh-CN" dirty="0"/>
          </a:p>
          <a:p>
            <a:endParaRPr lang="en-US" dirty="0" smtClean="0"/>
          </a:p>
          <a:p>
            <a:r>
              <a:rPr lang="en-US" dirty="0" smtClean="0"/>
              <a:t>Move: Yujin Noh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3483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11-18/0025r1?</a:t>
            </a:r>
          </a:p>
          <a:p>
            <a:pPr lvl="1"/>
            <a:r>
              <a:rPr lang="en-US" altLang="zh-CN" dirty="0"/>
              <a:t>CID </a:t>
            </a:r>
            <a:r>
              <a:rPr lang="en-GB" altLang="zh-CN" dirty="0"/>
              <a:t>1425, 11426, 11568, 11569, 11570, 11571, 11572, 11573, 11574, 11575, 11576, 11577, 11578, 11579, 11580, 11581, 11582, 11583, 11584, 11585, 11586, 11587, 11588, 11589, 12065, 13354, 13355, 13356, 13357, 13358, 13359, 13360, 13447, 13448, 13449, 13450, 13451.</a:t>
            </a:r>
            <a:endParaRPr lang="zh-CN" altLang="zh-CN" dirty="0"/>
          </a:p>
          <a:p>
            <a:pPr lvl="1"/>
            <a:endParaRPr lang="en-US" altLang="zh-CN" dirty="0"/>
          </a:p>
          <a:p>
            <a:r>
              <a:rPr lang="en-US" dirty="0" smtClean="0"/>
              <a:t>Move: </a:t>
            </a:r>
            <a:r>
              <a:rPr lang="en-US" dirty="0"/>
              <a:t>Xiaogang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612934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in red, as in 11-18/0057r0?</a:t>
            </a:r>
          </a:p>
          <a:p>
            <a:pPr lvl="1"/>
            <a:r>
              <a:rPr lang="en-US" altLang="zh-CN" dirty="0"/>
              <a:t>CID </a:t>
            </a:r>
            <a:r>
              <a:rPr lang="en-GB" altLang="zh-CN" strike="sngStrike" dirty="0">
                <a:solidFill>
                  <a:srgbClr val="FF0000"/>
                </a:solidFill>
              </a:rPr>
              <a:t>13427, 13433, 13441</a:t>
            </a:r>
            <a:r>
              <a:rPr lang="en-GB" altLang="zh-CN" dirty="0"/>
              <a:t>, 13430, 13429, 14050, </a:t>
            </a:r>
            <a:r>
              <a:rPr lang="en-GB" altLang="zh-CN" strike="sngStrike" dirty="0">
                <a:solidFill>
                  <a:srgbClr val="FF0000"/>
                </a:solidFill>
              </a:rPr>
              <a:t>12878</a:t>
            </a:r>
            <a:r>
              <a:rPr lang="en-GB" altLang="zh-CN" dirty="0"/>
              <a:t>, 12686, 13612</a:t>
            </a:r>
            <a:endParaRPr lang="zh-CN" altLang="zh-CN" dirty="0"/>
          </a:p>
          <a:p>
            <a:r>
              <a:rPr lang="en-US" dirty="0" smtClean="0"/>
              <a:t>Move: Youhan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00952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11-18/0058r1?</a:t>
            </a:r>
          </a:p>
          <a:p>
            <a:pPr lvl="1"/>
            <a:r>
              <a:rPr lang="en-US" altLang="zh-CN" dirty="0"/>
              <a:t>CID </a:t>
            </a:r>
            <a:r>
              <a:rPr lang="en-GB" altLang="zh-CN" dirty="0"/>
              <a:t>11220, 11670, 12064, 12651, 12722, 12723, 12728, 13494, 13498, 14085, 14186, 14187, 14188, 14189, 14190, 14191, 14192, 14193, 14194, 11671, 11672</a:t>
            </a:r>
            <a:endParaRPr lang="zh-CN" altLang="zh-CN" dirty="0"/>
          </a:p>
          <a:p>
            <a:endParaRPr lang="en-US" dirty="0" smtClean="0"/>
          </a:p>
          <a:p>
            <a:r>
              <a:rPr lang="en-US" dirty="0" smtClean="0"/>
              <a:t>Move: </a:t>
            </a:r>
            <a:r>
              <a:rPr lang="en-US" dirty="0"/>
              <a:t>Hongyuan Zhang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368578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the CID in red as in </a:t>
            </a:r>
            <a:r>
              <a:rPr lang="en-US" altLang="zh-CN" dirty="0" smtClean="0"/>
              <a:t>11-18/0159r3</a:t>
            </a:r>
            <a:endParaRPr lang="en-US" altLang="zh-CN" dirty="0"/>
          </a:p>
          <a:p>
            <a:pPr lvl="1"/>
            <a:r>
              <a:rPr lang="en-US" altLang="zh-CN" dirty="0"/>
              <a:t>CID 11164, 11169, 11170, 11171, 11172, 11176, 11386, 11387, 11388, 11389, 11391, 13406, 14128, 14129, </a:t>
            </a:r>
            <a:r>
              <a:rPr lang="en-US" altLang="zh-CN" strike="sngStrike" dirty="0">
                <a:solidFill>
                  <a:srgbClr val="FF0000"/>
                </a:solidFill>
              </a:rPr>
              <a:t>11896</a:t>
            </a:r>
            <a:endParaRPr lang="zh-CN" altLang="zh-CN" sz="1600" strike="sngStrike" dirty="0">
              <a:solidFill>
                <a:srgbClr val="FF0000"/>
              </a:solidFill>
            </a:endParaRPr>
          </a:p>
          <a:p>
            <a:endParaRPr lang="en-US" dirty="0" smtClean="0"/>
          </a:p>
          <a:p>
            <a:r>
              <a:rPr lang="en-US" dirty="0" smtClean="0"/>
              <a:t>Move: Jianhan Liu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28242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CIDs in red, as in 11-18/0051r1?</a:t>
            </a:r>
          </a:p>
          <a:p>
            <a:pPr lvl="1"/>
            <a:r>
              <a:rPr lang="en-US" altLang="zh-CN" dirty="0"/>
              <a:t>CID </a:t>
            </a:r>
            <a:r>
              <a:rPr lang="en-GB" altLang="zh-CN" strike="sngStrike" dirty="0">
                <a:solidFill>
                  <a:srgbClr val="FF0000"/>
                </a:solidFill>
              </a:rPr>
              <a:t>13368, 11408, 11410, </a:t>
            </a:r>
            <a:r>
              <a:rPr lang="en-GB" altLang="zh-CN" dirty="0"/>
              <a:t>13465, 13466, 14076, 13369, 11409, 14077</a:t>
            </a:r>
            <a:endParaRPr lang="en-US" altLang="zh-CN" dirty="0"/>
          </a:p>
          <a:p>
            <a:endParaRPr lang="en-US" dirty="0" smtClean="0"/>
          </a:p>
          <a:p>
            <a:r>
              <a:rPr lang="en-US" dirty="0" smtClean="0"/>
              <a:t>Move: Yujin Noh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746360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11-18/0057r1?</a:t>
            </a:r>
          </a:p>
          <a:p>
            <a:pPr lvl="1"/>
            <a:r>
              <a:rPr lang="en-US" altLang="zh-CN" dirty="0"/>
              <a:t>CID </a:t>
            </a:r>
            <a:r>
              <a:rPr lang="en-GB" altLang="zh-CN" dirty="0"/>
              <a:t>13427, 13433, 13441, 12878</a:t>
            </a:r>
            <a:endParaRPr lang="zh-CN" altLang="zh-CN" dirty="0"/>
          </a:p>
          <a:p>
            <a:endParaRPr lang="en-US" dirty="0" smtClean="0"/>
          </a:p>
          <a:p>
            <a:r>
              <a:rPr lang="en-US" dirty="0" smtClean="0"/>
              <a:t>Move: Youhan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50973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CIDs in red, as in </a:t>
            </a:r>
            <a:r>
              <a:rPr lang="en-US" altLang="zh-CN" dirty="0" smtClean="0"/>
              <a:t>11-18/0109r1</a:t>
            </a:r>
            <a:endParaRPr lang="en-US" altLang="zh-CN" dirty="0"/>
          </a:p>
          <a:p>
            <a:pPr lvl="1"/>
            <a:r>
              <a:rPr lang="en-US" altLang="zh-CN" dirty="0"/>
              <a:t>CID 11545, 11546, </a:t>
            </a:r>
            <a:r>
              <a:rPr lang="en-US" altLang="zh-CN" strike="sngStrike" dirty="0">
                <a:solidFill>
                  <a:srgbClr val="FF0000"/>
                </a:solidFill>
              </a:rPr>
              <a:t>11895</a:t>
            </a:r>
            <a:r>
              <a:rPr lang="en-US" altLang="zh-CN" dirty="0"/>
              <a:t>, 11590, 11591, 13453, 11382, 11383, 11384, 11361, 11362, 11592, 11593, 11594, 11595, 11596, 11658</a:t>
            </a:r>
            <a:endParaRPr lang="zh-CN" altLang="zh-CN" sz="3200" dirty="0"/>
          </a:p>
          <a:p>
            <a:endParaRPr lang="en-US" dirty="0" smtClean="0"/>
          </a:p>
          <a:p>
            <a:r>
              <a:rPr lang="en-US" dirty="0" smtClean="0"/>
              <a:t>Move: Yan Zhang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018266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except those CIDs in red, as in </a:t>
            </a:r>
            <a:r>
              <a:rPr lang="en-US" altLang="zh-CN" dirty="0" smtClean="0"/>
              <a:t>11-18/0118r6</a:t>
            </a:r>
            <a:endParaRPr lang="en-US" altLang="zh-CN" dirty="0"/>
          </a:p>
          <a:p>
            <a:pPr lvl="1"/>
            <a:r>
              <a:rPr lang="en-GB" altLang="zh-CN" dirty="0"/>
              <a:t>CID 11496, 11530, 11636, 11695, 11719, 11864, 12578, 12639, 12640, 12709, 12801, 12802, 13371, 13407, 11531, 11532, 13239, 13305, 13460, 13461, 13462, 13601, </a:t>
            </a:r>
            <a:r>
              <a:rPr lang="en-GB" altLang="zh-CN" strike="sngStrike" dirty="0">
                <a:solidFill>
                  <a:srgbClr val="FF0000"/>
                </a:solidFill>
              </a:rPr>
              <a:t>14072</a:t>
            </a:r>
            <a:r>
              <a:rPr lang="en-GB" altLang="zh-CN" dirty="0"/>
              <a:t>, 13713, 14080, 13638</a:t>
            </a:r>
            <a:endParaRPr lang="zh-CN" altLang="zh-CN" dirty="0"/>
          </a:p>
          <a:p>
            <a:endParaRPr lang="en-US" dirty="0" smtClean="0"/>
          </a:p>
          <a:p>
            <a:r>
              <a:rPr lang="en-US" dirty="0" smtClean="0"/>
              <a:t>Move: Ron Porat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775839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as in 11-18/0230r0?</a:t>
            </a:r>
          </a:p>
          <a:p>
            <a:pPr lvl="1"/>
            <a:r>
              <a:rPr lang="en-GB" altLang="zh-CN" dirty="0"/>
              <a:t>CID 11634, 11654, 11655, 14321</a:t>
            </a:r>
            <a:endParaRPr lang="zh-CN" altLang="zh-CN" dirty="0"/>
          </a:p>
          <a:p>
            <a:endParaRPr lang="en-US" dirty="0" smtClean="0"/>
          </a:p>
          <a:p>
            <a:r>
              <a:rPr lang="en-US" dirty="0" smtClean="0"/>
              <a:t>Move: </a:t>
            </a:r>
            <a:r>
              <a:rPr lang="en-US" dirty="0"/>
              <a:t>Ross Jian Yu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236106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12357, 12358, 12359, 12360, 12361, 11134, 11787, 12434, 13056, 12736, 12782, 12783, 13297, 13043, 13149, 13299, </a:t>
            </a:r>
            <a:r>
              <a:rPr lang="en-GB" dirty="0" smtClean="0"/>
              <a:t>13298 in doc 11-17/1874r3.</a:t>
            </a:r>
          </a:p>
          <a:p>
            <a:endParaRPr lang="en-GB" dirty="0"/>
          </a:p>
          <a:p>
            <a:r>
              <a:rPr lang="en-GB" dirty="0" smtClean="0"/>
              <a:t>Move: Po-Kai Huang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927870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13873, 11011, 11858, 12734, 12867, 13862, 12379, 12170, 12254, 12889 (10 CIDs)  in doc </a:t>
            </a:r>
            <a:r>
              <a:rPr lang="en-GB" dirty="0" smtClean="0"/>
              <a:t>11-18/0105r0</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0465868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11000, 13806, 12392, 11016, 13189, 13190, 13191, 13192, 13193, 11031 in doc </a:t>
            </a:r>
            <a:r>
              <a:rPr lang="en-US" dirty="0" smtClean="0"/>
              <a:t>11-17/1857r1</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8624051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11365, 11986, 11366 in doc </a:t>
            </a:r>
            <a:r>
              <a:rPr lang="en-US" dirty="0" smtClean="0"/>
              <a:t>11-17/1850r1</a:t>
            </a:r>
          </a:p>
          <a:p>
            <a:endParaRPr lang="en-US" dirty="0"/>
          </a:p>
          <a:p>
            <a:r>
              <a:rPr lang="en-US" dirty="0" smtClean="0"/>
              <a:t>Move: Abhishek Patil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861874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11551, 11707, 13182 in doc </a:t>
            </a:r>
            <a:r>
              <a:rPr lang="en-US" dirty="0" smtClean="0"/>
              <a:t>11-18/0066r0</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463245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Do you agree to resolutions to CIDs 13261, 11753, 13143, 12222, 11339, 11036, 13780, 13794, 12175, 13012 in doc </a:t>
            </a:r>
            <a:r>
              <a:rPr lang="en-US" dirty="0" smtClean="0"/>
              <a:t>11-17/1861r1</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587389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828800"/>
            <a:ext cx="7770813" cy="4113213"/>
          </a:xfrm>
        </p:spPr>
        <p:txBody>
          <a:bodyPr/>
          <a:lstStyle/>
          <a:p>
            <a:r>
              <a:rPr lang="en-US" sz="1800" dirty="0" smtClean="0"/>
              <a:t>Move to accept </a:t>
            </a:r>
            <a:r>
              <a:rPr lang="en-US" sz="1800" dirty="0"/>
              <a:t>resolution to CIDs </a:t>
            </a:r>
            <a:r>
              <a:rPr lang="en-GB" sz="1800" dirty="0"/>
              <a:t>12081, 11769, 11770, 12017, 11239, 11771, 13151, 13831, 14091, 14276, 13062, 11240, 12609, 12018, 13929, 11556, 14114, 12188, 14213, 13152, 11257, 11773, 11811, 13153, 14277, 13154, 13931, 13930, 12541, 11937, 12189, 14115, 14214, 12080, 11741, 12019, 14116, 14117, 14278, 11238, 11736, 11775, 14279, 11774, 12021, 13063, 14281, 11776, 11777, 11772, 14282, 11778, 11939, 13932, 11779, 13064, 13933, 12022, 11938, 14283, 11557, 12247, 11828, 11831, 13855, 11829, 11832, 14284, 11558, 11559, 14118, 11780, 14285, 11942, 11940, 11781, 13934, 14286, 13702, 13935, 14287, 12249, 12540, 13155, 11812, 13156, 12070, 13065, 14216, 11941, 13420, 11813, 12250, 14288, 12069, 12542, 14280, 11256, 11470, 11548, 11549, 11550, 12232,  12606, 12655, 14226, 14227, 12429, 12716 as in document 1852r6</a:t>
            </a:r>
          </a:p>
          <a:p>
            <a:pPr lvl="0"/>
            <a:endParaRPr lang="en-GB" sz="1800" dirty="0">
              <a:solidFill>
                <a:schemeClr val="tx1"/>
              </a:solidFill>
            </a:endParaRPr>
          </a:p>
          <a:p>
            <a:pPr lvl="0"/>
            <a:r>
              <a:rPr lang="en-GB" sz="1800" dirty="0" smtClean="0">
                <a:solidFill>
                  <a:schemeClr val="tx1"/>
                </a:solidFill>
              </a:rPr>
              <a:t>Move: Laurent Cariou			Second:</a:t>
            </a:r>
            <a:endParaRPr lang="en-GB" sz="1800"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7718067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11374 in doc 11-18/0068r0</a:t>
            </a:r>
            <a:r>
              <a:rPr lang="en-US" dirty="0" smtClean="0"/>
              <a:t>?</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13326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Do you agree to resolutions to CIDs </a:t>
            </a:r>
            <a:r>
              <a:rPr lang="en-GB" dirty="0"/>
              <a:t>11378, 11683, 11685, 11686, 11997, 11999, 12028, 12185, 12186, 12220, 12417, 12807, 12808, 12838, 12839, 12840, 12842, 12981, 13038, 13039, 13170, 13757, 13812, 13928, 14135, 14136, </a:t>
            </a:r>
            <a:r>
              <a:rPr lang="en-GB" dirty="0" smtClean="0"/>
              <a:t>14137 </a:t>
            </a:r>
            <a:r>
              <a:rPr lang="en-US" dirty="0" smtClean="0"/>
              <a:t>in </a:t>
            </a:r>
            <a:r>
              <a:rPr lang="en-US" dirty="0"/>
              <a:t>doc 11-18/0035r3</a:t>
            </a:r>
            <a:r>
              <a:rPr lang="en-US" dirty="0" smtClean="0"/>
              <a:t>?</a:t>
            </a:r>
          </a:p>
          <a:p>
            <a:endParaRPr lang="en-US" dirty="0"/>
          </a:p>
          <a:p>
            <a:r>
              <a:rPr lang="en-US" dirty="0" smtClean="0"/>
              <a:t>Move: </a:t>
            </a:r>
            <a:r>
              <a:rPr lang="en-US" dirty="0" err="1" smtClean="0"/>
              <a:t>Jarkko</a:t>
            </a:r>
            <a:r>
              <a:rPr lang="en-US" dirty="0" smtClean="0"/>
              <a:t> </a:t>
            </a:r>
            <a:r>
              <a:rPr lang="en-US" dirty="0" err="1" smtClean="0"/>
              <a:t>Kneckt</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428461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12757, 11149, and 13675 in doc </a:t>
            </a:r>
            <a:r>
              <a:rPr lang="en-US" dirty="0" smtClean="0"/>
              <a:t>11-18/0098r2</a:t>
            </a:r>
          </a:p>
          <a:p>
            <a:endParaRPr lang="en-US" dirty="0"/>
          </a:p>
          <a:p>
            <a:r>
              <a:rPr lang="en-US" dirty="0" smtClean="0"/>
              <a:t>Move: Ming </a:t>
            </a:r>
            <a:r>
              <a:rPr lang="en-US" dirty="0" err="1" smtClean="0"/>
              <a:t>Gan</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648749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chemeClr val="tx1"/>
                </a:solidFill>
              </a:rPr>
              <a:t>12463 11078 12012 13160 11079 12007 11800 11080 11803 12819 13242 11804 12467 13163 13243 12464 13101 11082 13890 13891 11805 12013 12465 13244 13245 13246 13247 13248 11083 13049 11678 (31 CIDs) in </a:t>
            </a:r>
            <a:r>
              <a:rPr lang="en-GB" dirty="0"/>
              <a:t>doc </a:t>
            </a:r>
            <a:r>
              <a:rPr lang="en-GB" dirty="0" smtClean="0"/>
              <a:t>11-18/0090r3</a:t>
            </a:r>
          </a:p>
          <a:p>
            <a:endParaRPr lang="en-GB" dirty="0"/>
          </a:p>
          <a:p>
            <a:r>
              <a:rPr lang="en-GB" dirty="0" smtClean="0"/>
              <a:t>Move: Ming </a:t>
            </a:r>
            <a:r>
              <a:rPr lang="en-GB" dirty="0" err="1" smtClean="0"/>
              <a:t>Gan</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12024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a:t>
            </a:r>
            <a:r>
              <a:rPr lang="en-US" dirty="0"/>
              <a:t>to CIDs; </a:t>
            </a:r>
            <a:r>
              <a:rPr lang="en-GB" dirty="0"/>
              <a:t>11076, 11077, 11260, 11949, </a:t>
            </a:r>
            <a:r>
              <a:rPr lang="en-GB" dirty="0">
                <a:solidFill>
                  <a:schemeClr val="tx1"/>
                </a:solidFill>
              </a:rPr>
              <a:t>12079,</a:t>
            </a:r>
            <a:r>
              <a:rPr lang="en-GB" dirty="0"/>
              <a:t> 12165, 11916, 13333, 12229, 12284, </a:t>
            </a:r>
            <a:r>
              <a:rPr lang="en-GB" dirty="0">
                <a:solidFill>
                  <a:schemeClr val="tx1"/>
                </a:solidFill>
              </a:rPr>
              <a:t>12461</a:t>
            </a:r>
            <a:r>
              <a:rPr lang="en-GB" dirty="0"/>
              <a:t>, 13060, 13061, 13657, 13658, 13720, 13825, 14105, 14106, 14107, 14108, 13076 in doc </a:t>
            </a:r>
            <a:r>
              <a:rPr lang="en-GB" dirty="0" smtClean="0"/>
              <a:t>11-17/1878r1</a:t>
            </a:r>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434355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11457, 11544, 11743, 12436, 12550, 12551, 13172, 13173, 13174, 13175, 13759, 13813, 13860, 14144, 14145, 14146, 14147, 14148, 14149</a:t>
            </a:r>
            <a:r>
              <a:rPr lang="en-US" dirty="0"/>
              <a:t> in doc </a:t>
            </a:r>
            <a:r>
              <a:rPr lang="en-US" dirty="0" smtClean="0"/>
              <a:t>11-18/0081r2.</a:t>
            </a:r>
          </a:p>
          <a:p>
            <a:endParaRPr lang="en-US" dirty="0"/>
          </a:p>
          <a:p>
            <a:r>
              <a:rPr lang="en-US" dirty="0" smtClean="0"/>
              <a:t>Move: Frank Hsu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579294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a:t>
            </a:r>
            <a:r>
              <a:rPr lang="en-US" dirty="0"/>
              <a:t>resolution to CID 13142 in doc </a:t>
            </a:r>
            <a:r>
              <a:rPr lang="en-US" dirty="0" smtClean="0"/>
              <a:t>11-17/1858r0</a:t>
            </a:r>
          </a:p>
          <a:p>
            <a:endParaRPr lang="en-US" dirty="0"/>
          </a:p>
          <a:p>
            <a:r>
              <a:rPr lang="en-US" dirty="0" smtClean="0"/>
              <a:t>Move: </a:t>
            </a:r>
            <a:endParaRPr lang="en-US" dirty="0"/>
          </a:p>
          <a:p>
            <a:r>
              <a:rPr lang="en-US" dirty="0" smtClean="0"/>
              <a:t>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5584846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11033, 13196, 11992, 14208, 12224, 14210, 13198, </a:t>
            </a:r>
            <a:r>
              <a:rPr lang="en-US" dirty="0">
                <a:solidFill>
                  <a:srgbClr val="FF0000"/>
                </a:solidFill>
              </a:rPr>
              <a:t>11001</a:t>
            </a:r>
            <a:r>
              <a:rPr lang="en-US" dirty="0"/>
              <a:t>, 11364, 12178, 11731, 11732, 12179, 11045, 13796, 11379 in doc </a:t>
            </a:r>
            <a:r>
              <a:rPr lang="en-US" dirty="0" smtClean="0"/>
              <a:t>11-17/1849r2</a:t>
            </a:r>
          </a:p>
          <a:p>
            <a:endParaRPr lang="en-US" dirty="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21651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solidFill>
                  <a:srgbClr val="FF0000"/>
                </a:solidFill>
              </a:rPr>
              <a:t>11023, 11876, 13141</a:t>
            </a:r>
            <a:r>
              <a:rPr lang="en-US" dirty="0"/>
              <a:t>, 11355, 11028, 11877, 11029, 13140, 11878 in doc </a:t>
            </a:r>
            <a:r>
              <a:rPr lang="en-US" dirty="0" smtClean="0"/>
              <a:t>11-17/1847r0</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718880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 </a:t>
            </a:r>
            <a:r>
              <a:rPr lang="en-US" dirty="0"/>
              <a:t>resolutions to CIDs; </a:t>
            </a:r>
            <a:r>
              <a:rPr lang="en-GB" dirty="0"/>
              <a:t>11049, 11050, 12446, 12447, 13916.</a:t>
            </a:r>
            <a:r>
              <a:rPr lang="en-US" dirty="0"/>
              <a:t> in doc </a:t>
            </a:r>
            <a:r>
              <a:rPr lang="en-US" dirty="0" smtClean="0"/>
              <a:t>11-18/0074r1</a:t>
            </a:r>
          </a:p>
          <a:p>
            <a:endParaRPr lang="en-US"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747196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11153, 11798, 12041, 12085, 12089, </a:t>
            </a:r>
            <a:r>
              <a:rPr lang="en-GB" dirty="0">
                <a:solidFill>
                  <a:srgbClr val="FF0000"/>
                </a:solidFill>
              </a:rPr>
              <a:t>12303</a:t>
            </a:r>
            <a:r>
              <a:rPr lang="en-GB" dirty="0"/>
              <a:t>, 12428, 12462, 13037, 13075, 13090, 13887</a:t>
            </a:r>
            <a:r>
              <a:rPr lang="en-US" dirty="0"/>
              <a:t> in doc </a:t>
            </a:r>
            <a:r>
              <a:rPr lang="en-US" dirty="0" smtClean="0"/>
              <a:t>11-17/1828r1</a:t>
            </a:r>
          </a:p>
          <a:p>
            <a:endParaRPr lang="en-US" dirty="0"/>
          </a:p>
          <a:p>
            <a:r>
              <a:rPr lang="en-US" dirty="0" smtClean="0"/>
              <a:t>Move: Laurent Cariou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61136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11154, 12445  in doc </a:t>
            </a:r>
            <a:r>
              <a:rPr lang="en-GB" dirty="0" smtClean="0"/>
              <a:t>11-18/0009r0</a:t>
            </a:r>
          </a:p>
          <a:p>
            <a:endParaRPr lang="en-GB" dirty="0"/>
          </a:p>
          <a:p>
            <a:r>
              <a:rPr lang="en-GB" dirty="0" smtClean="0"/>
              <a:t>Move: Alfred Asterjadhi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69813676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resolution of CID 12046 in doc </a:t>
            </a:r>
            <a:r>
              <a:rPr lang="en-US" dirty="0" smtClean="0"/>
              <a:t>11-18/0010r0</a:t>
            </a:r>
          </a:p>
          <a:p>
            <a:endParaRPr lang="en-US" dirty="0"/>
          </a:p>
          <a:p>
            <a:r>
              <a:rPr lang="en-US" dirty="0" smtClean="0"/>
              <a:t>Move: Alfred Asterjadhi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955699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11159, </a:t>
            </a:r>
            <a:r>
              <a:rPr lang="en-GB" dirty="0">
                <a:solidFill>
                  <a:schemeClr val="tx1"/>
                </a:solidFill>
              </a:rPr>
              <a:t>11160</a:t>
            </a:r>
            <a:r>
              <a:rPr lang="en-GB" dirty="0"/>
              <a:t>, 11321, 11322, 12144, 13283, </a:t>
            </a:r>
            <a:r>
              <a:rPr lang="en-GB" dirty="0">
                <a:solidFill>
                  <a:schemeClr val="tx1"/>
                </a:solidFill>
              </a:rPr>
              <a:t>13744</a:t>
            </a:r>
            <a:r>
              <a:rPr lang="en-GB" dirty="0"/>
              <a:t>, </a:t>
            </a:r>
            <a:r>
              <a:rPr lang="en-GB" dirty="0">
                <a:solidFill>
                  <a:srgbClr val="FF0000"/>
                </a:solidFill>
              </a:rPr>
              <a:t>13918</a:t>
            </a:r>
            <a:r>
              <a:rPr lang="en-GB" dirty="0"/>
              <a:t>, </a:t>
            </a:r>
            <a:r>
              <a:rPr lang="en-GB" dirty="0">
                <a:solidFill>
                  <a:schemeClr val="tx1"/>
                </a:solidFill>
              </a:rPr>
              <a:t>13919</a:t>
            </a:r>
            <a:r>
              <a:rPr lang="en-GB" dirty="0"/>
              <a:t> (9 CIDs)</a:t>
            </a:r>
            <a:r>
              <a:rPr lang="en-US" dirty="0"/>
              <a:t> in doc </a:t>
            </a:r>
            <a:r>
              <a:rPr lang="en-US" dirty="0" smtClean="0"/>
              <a:t>11-18/0011r1</a:t>
            </a:r>
          </a:p>
          <a:p>
            <a:endParaRPr lang="en-US" dirty="0"/>
          </a:p>
          <a:p>
            <a:r>
              <a:rPr lang="en-US" dirty="0" smtClean="0"/>
              <a:t>Move: Alfred Asterjadhi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9399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33400" y="17541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11046, 11047, 12034, 13513, 13724, 13186, 13187 in doc </a:t>
            </a:r>
            <a:r>
              <a:rPr lang="en-US" dirty="0" smtClean="0"/>
              <a:t>11-17/0090r0</a:t>
            </a:r>
          </a:p>
          <a:p>
            <a:endParaRPr lang="en-US" dirty="0"/>
          </a:p>
          <a:p>
            <a:r>
              <a:rPr lang="en-US"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994219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Do you agree to resolutions to CIDs </a:t>
            </a:r>
            <a:r>
              <a:rPr lang="en-GB" dirty="0">
                <a:solidFill>
                  <a:schemeClr val="tx1"/>
                </a:solidFill>
              </a:rPr>
              <a:t>12000, </a:t>
            </a:r>
            <a:r>
              <a:rPr lang="en-GB" dirty="0"/>
              <a:t>12050, 12176, 13071, 13524, 13852 in doc 11-18/0063r1?</a:t>
            </a:r>
          </a:p>
          <a:p>
            <a:endParaRPr lang="en-US" dirty="0" smtClean="0"/>
          </a:p>
          <a:p>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167652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11118, 14206, 11003, 11371, 13694, 13861, 12374, 12719, 11004, 13330, 13695, 11978, 12375, 13331, 12164, 12227, 13862, 11917 in doc </a:t>
            </a:r>
            <a:r>
              <a:rPr lang="en-US" dirty="0" smtClean="0"/>
              <a:t>11-18/0065r1</a:t>
            </a:r>
          </a:p>
          <a:p>
            <a:endParaRPr lang="en-US" dirty="0"/>
          </a:p>
          <a:p>
            <a:r>
              <a:rPr lang="en-US" dirty="0" smtClean="0"/>
              <a:t>Move: Abhishek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7508133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12534, 12535, 12536, 12537, 12653, 12657, 13949 (7 CIDs) in doc </a:t>
            </a:r>
            <a:r>
              <a:rPr lang="en-GB" dirty="0" smtClean="0"/>
              <a:t>11-18/0013r0</a:t>
            </a:r>
          </a:p>
          <a:p>
            <a:endParaRPr lang="en-GB" dirty="0"/>
          </a:p>
          <a:p>
            <a:r>
              <a:rPr lang="en-GB"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220012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11262 and 11693 in doc </a:t>
            </a:r>
            <a:r>
              <a:rPr lang="en-US" dirty="0" smtClean="0"/>
              <a:t>11-18/0014r0</a:t>
            </a:r>
          </a:p>
          <a:p>
            <a:endParaRPr lang="en-US" dirty="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2661455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11457, 11544, 11743, 12436, 12550, 12551, 13172, 13173, 13174, 13175, 13759, 13813, 13860, 14144, 14145, 14146, 14147, 14148, 14149</a:t>
            </a:r>
            <a:r>
              <a:rPr lang="en-US" dirty="0"/>
              <a:t> in doc </a:t>
            </a:r>
            <a:r>
              <a:rPr lang="en-US" dirty="0" smtClean="0"/>
              <a:t>11-18/0081r2</a:t>
            </a:r>
          </a:p>
          <a:p>
            <a:endParaRPr lang="en-US" dirty="0"/>
          </a:p>
          <a:p>
            <a:r>
              <a:rPr lang="en-US" dirty="0" smtClean="0"/>
              <a:t>Move: Frank </a:t>
            </a:r>
            <a:r>
              <a:rPr lang="en-US" dirty="0" err="1" smtClean="0"/>
              <a:t>Hasu</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53097666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11-18/0008r2 (11 CIDs)</a:t>
            </a:r>
          </a:p>
          <a:p>
            <a:pPr lvl="1"/>
            <a:r>
              <a:rPr lang="en-GB" altLang="ko-KR" sz="2400" dirty="0"/>
              <a:t>11117, 11509, 11914, 12373, 13235, 13409, 13535, 13536, 13537, 13538, 14338 </a:t>
            </a:r>
            <a:endParaRPr lang="en-GB" altLang="ko-KR" sz="2400" dirty="0" smtClean="0"/>
          </a:p>
          <a:p>
            <a:pPr lvl="1"/>
            <a:endParaRPr lang="en-GB" sz="2400" dirty="0"/>
          </a:p>
          <a:p>
            <a:pPr lvl="1"/>
            <a:r>
              <a:rPr lang="en-GB" sz="2400" dirty="0" smtClean="0"/>
              <a:t>Move: Alfred Asterjadhi		Second:</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078978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11-18/0043r0 (8 CIDs)</a:t>
            </a:r>
          </a:p>
          <a:p>
            <a:pPr lvl="1"/>
            <a:r>
              <a:rPr lang="en-GB" altLang="ko-KR" sz="2400" dirty="0"/>
              <a:t>11508, 11764, 11765, 12758, 12773, 13286, 13775, 14337 </a:t>
            </a:r>
            <a:endParaRPr lang="en-GB" altLang="ko-KR" sz="2400" dirty="0" smtClean="0"/>
          </a:p>
          <a:p>
            <a:pPr lvl="1"/>
            <a:endParaRPr lang="en-US" sz="2400" dirty="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293260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to </a:t>
            </a:r>
            <a:r>
              <a:rPr lang="en-US" sz="2800" dirty="0"/>
              <a:t>accept resolutions to following </a:t>
            </a:r>
            <a:r>
              <a:rPr lang="pt-BR" sz="2800" dirty="0"/>
              <a:t>CIDs </a:t>
            </a:r>
            <a:r>
              <a:rPr lang="en-GB" sz="2800" dirty="0"/>
              <a:t>in doc 11-18/0042r1 (17 CIDs)</a:t>
            </a:r>
          </a:p>
          <a:p>
            <a:pPr lvl="1"/>
            <a:r>
              <a:rPr lang="en-GB" altLang="ko-KR" sz="2400" strike="sngStrike" dirty="0">
                <a:solidFill>
                  <a:srgbClr val="FF0000"/>
                </a:solidFill>
              </a:rPr>
              <a:t>12511</a:t>
            </a:r>
            <a:r>
              <a:rPr lang="en-GB" altLang="ko-KR" sz="2400" dirty="0"/>
              <a:t>, 12512, 12668, 12941, </a:t>
            </a:r>
            <a:r>
              <a:rPr lang="en-GB" altLang="ko-KR" sz="2400" strike="sngStrike" dirty="0">
                <a:solidFill>
                  <a:srgbClr val="FF0000"/>
                </a:solidFill>
              </a:rPr>
              <a:t>13203</a:t>
            </a:r>
            <a:r>
              <a:rPr lang="en-GB" altLang="ko-KR" sz="2400" dirty="0"/>
              <a:t>, 13204, 13205, 13206, 13207, 13208, 13209, 13210, 13211, 13212, 13213, 13214, 13215, 13216, 13217 </a:t>
            </a:r>
            <a:endParaRPr lang="en-GB" altLang="ko-KR" sz="2400" dirty="0" smtClean="0"/>
          </a:p>
          <a:p>
            <a:pPr lvl="1"/>
            <a:endParaRPr lang="en-GB" sz="2400" dirty="0"/>
          </a:p>
          <a:p>
            <a:pPr lvl="1"/>
            <a:endParaRPr lang="en-US" sz="2400" dirty="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15964474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11-17/1837r3 (5 CIDs)</a:t>
            </a:r>
          </a:p>
          <a:p>
            <a:pPr lvl="1"/>
            <a:r>
              <a:rPr lang="en-GB" altLang="ko-KR" sz="2400" strike="sngStrike" dirty="0">
                <a:solidFill>
                  <a:srgbClr val="FF0000"/>
                </a:solidFill>
              </a:rPr>
              <a:t>11327</a:t>
            </a:r>
            <a:r>
              <a:rPr lang="en-GB" altLang="ko-KR" sz="2400" dirty="0"/>
              <a:t>, 13725, 14261, 14263, 14264, 12294 </a:t>
            </a:r>
            <a:endParaRPr lang="en-US" sz="2400" dirty="0"/>
          </a:p>
          <a:p>
            <a:pPr lvl="1"/>
            <a:endParaRPr lang="en-US" sz="2600"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47638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533400" y="1447800"/>
            <a:ext cx="83058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11-18/0053r1 (15 CIDs)</a:t>
            </a:r>
          </a:p>
          <a:p>
            <a:pPr lvl="1"/>
            <a:r>
              <a:rPr lang="en-GB" sz="1800" dirty="0"/>
              <a:t>11508, 13910, 12492, 11303, 11304, 13911, 12493, 11305, 11306, 11307, 11308, 13827, 12494, 12495, </a:t>
            </a:r>
            <a:r>
              <a:rPr lang="en-GB" sz="1800" strike="sngStrike" dirty="0">
                <a:solidFill>
                  <a:srgbClr val="FF0000"/>
                </a:solidFill>
              </a:rPr>
              <a:t>12496</a:t>
            </a:r>
            <a:r>
              <a:rPr lang="en-GB" sz="1800" dirty="0">
                <a:solidFill>
                  <a:srgbClr val="FF0000"/>
                </a:solidFill>
              </a:rPr>
              <a:t>, </a:t>
            </a:r>
            <a:r>
              <a:rPr lang="en-GB" sz="1800" strike="sngStrike" dirty="0">
                <a:solidFill>
                  <a:srgbClr val="FF0000"/>
                </a:solidFill>
              </a:rPr>
              <a:t>13093</a:t>
            </a:r>
            <a:r>
              <a:rPr lang="en-GB" sz="1800" dirty="0"/>
              <a:t>, 11326.</a:t>
            </a:r>
            <a:r>
              <a:rPr lang="en-GB" dirty="0"/>
              <a:t>  </a:t>
            </a:r>
            <a:endParaRPr lang="en-US" dirty="0"/>
          </a:p>
          <a:p>
            <a:endParaRPr lang="en-US" dirty="0" smtClean="0"/>
          </a:p>
          <a:p>
            <a:r>
              <a:rPr lang="en-US" dirty="0" smtClean="0"/>
              <a:t>Move: Zhou </a:t>
            </a:r>
            <a:r>
              <a:rPr lang="en-US" dirty="0" err="1" smtClean="0"/>
              <a:t>Lan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097162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11-18/0054r0 (6 CIDs)</a:t>
            </a:r>
          </a:p>
          <a:p>
            <a:pPr lvl="1"/>
            <a:r>
              <a:rPr lang="en-GB" sz="1800" dirty="0"/>
              <a:t>12286, 13091, 13707, 11301, 11302, 13092. </a:t>
            </a:r>
            <a:r>
              <a:rPr lang="en-GB" dirty="0"/>
              <a:t>  </a:t>
            </a:r>
            <a:endParaRPr lang="en-US" dirty="0"/>
          </a:p>
          <a:p>
            <a:endParaRPr lang="en-US" dirty="0" smtClean="0"/>
          </a:p>
          <a:p>
            <a:r>
              <a:rPr lang="en-US" dirty="0" smtClean="0"/>
              <a:t>Move: Zhou </a:t>
            </a:r>
            <a:r>
              <a:rPr lang="en-US" dirty="0" err="1" smtClean="0"/>
              <a:t>Lan</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7233809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10359" y="1981200"/>
            <a:ext cx="7770813" cy="4113213"/>
          </a:xfrm>
        </p:spPr>
        <p:txBody>
          <a:bodyPr/>
          <a:lstStyle/>
          <a:p>
            <a:r>
              <a:rPr lang="en-US" sz="2800" dirty="0" smtClean="0"/>
              <a:t>Move </a:t>
            </a:r>
            <a:r>
              <a:rPr lang="en-US" sz="2800" dirty="0"/>
              <a:t>to accept resolutions to following </a:t>
            </a:r>
            <a:r>
              <a:rPr lang="pt-BR" sz="2800" dirty="0"/>
              <a:t>CIDs </a:t>
            </a:r>
            <a:r>
              <a:rPr lang="en-GB" sz="2800" dirty="0"/>
              <a:t>in doc 11-18/0065r3 (1 CIDs)</a:t>
            </a:r>
          </a:p>
          <a:p>
            <a:pPr lvl="1"/>
            <a:r>
              <a:rPr lang="en-GB" sz="1800" dirty="0"/>
              <a:t>11917. </a:t>
            </a:r>
            <a:endParaRPr lang="en-GB" sz="1800" dirty="0" smtClean="0"/>
          </a:p>
          <a:p>
            <a:pPr lvl="1"/>
            <a:endParaRPr lang="en-GB" sz="1800" dirty="0"/>
          </a:p>
          <a:p>
            <a:pPr lvl="1"/>
            <a:r>
              <a:rPr lang="en-GB" dirty="0" smtClean="0"/>
              <a:t>  </a:t>
            </a:r>
            <a:endParaRPr lang="en-US" dirty="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525867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t>Do you agree to accept resolutions to following </a:t>
            </a:r>
            <a:r>
              <a:rPr lang="pt-BR" sz="2800" dirty="0"/>
              <a:t>CIDs </a:t>
            </a:r>
            <a:r>
              <a:rPr lang="en-GB" sz="2800" dirty="0"/>
              <a:t>in doc 11-18/0015r0 (2 CIDs)</a:t>
            </a:r>
          </a:p>
          <a:p>
            <a:pPr lvl="1"/>
            <a:r>
              <a:rPr lang="en-GB" sz="1800" dirty="0"/>
              <a:t>12846, 13301 </a:t>
            </a:r>
            <a:endParaRPr lang="en-US" sz="2400"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1183081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11-18/0039r1 (12 CIDs)</a:t>
            </a:r>
          </a:p>
          <a:p>
            <a:pPr lvl="1"/>
            <a:r>
              <a:rPr lang="en-GB" sz="1800" dirty="0"/>
              <a:t>11156, 11048, </a:t>
            </a:r>
            <a:r>
              <a:rPr lang="en-GB" sz="1800" strike="sngStrike" dirty="0"/>
              <a:t>11506</a:t>
            </a:r>
            <a:r>
              <a:rPr lang="en-GB" sz="1800" dirty="0"/>
              <a:t>, 12128, 12129, 12173, 12174, 12245, 12248, 12252, 12255, 13879, 14334 </a:t>
            </a:r>
            <a:endParaRPr lang="en-US"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85288634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11-18/0108r2 (8 CIDs)</a:t>
            </a:r>
          </a:p>
          <a:p>
            <a:pPr lvl="1"/>
            <a:r>
              <a:rPr lang="en-GB" sz="1800" dirty="0"/>
              <a:t>18555, </a:t>
            </a:r>
            <a:r>
              <a:rPr lang="en-GB" altLang="zh-CN" sz="1800" dirty="0"/>
              <a:t>11323, 11324, 11325, 12145, 12314, 13920, 13921, 14265</a:t>
            </a:r>
            <a:endParaRPr lang="en-US" sz="1800" dirty="0"/>
          </a:p>
          <a:p>
            <a:endParaRPr lang="en-US" dirty="0" smtClean="0"/>
          </a:p>
          <a:p>
            <a:r>
              <a:rPr lang="en-US" dirty="0" smtClean="0"/>
              <a:t>Move: </a:t>
            </a:r>
            <a:r>
              <a:rPr lang="en-US" dirty="0"/>
              <a:t>Kiseon Ryu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542725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11-18/0011r2 (1 CID)</a:t>
            </a:r>
          </a:p>
          <a:p>
            <a:pPr lvl="1">
              <a:buFontTx/>
              <a:buChar char="-"/>
            </a:pPr>
            <a:r>
              <a:rPr lang="en-GB" sz="1800" dirty="0" smtClean="0"/>
              <a:t>13918</a:t>
            </a:r>
          </a:p>
          <a:p>
            <a:pPr lvl="1">
              <a:buFontTx/>
              <a:buChar char="-"/>
            </a:pPr>
            <a:endParaRPr lang="en-GB" sz="1800" dirty="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31187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11-18/0040r2 (10 CID)</a:t>
            </a:r>
          </a:p>
          <a:p>
            <a:pPr lvl="1">
              <a:buFontTx/>
              <a:buChar char="-"/>
            </a:pPr>
            <a:r>
              <a:rPr lang="en-GB" sz="1800" dirty="0"/>
              <a:t>11051, 11052, 12086, 12446, 12448, 12449, 12450, 12788, 12789, 13733 (10 CIDs)</a:t>
            </a:r>
            <a:endParaRPr lang="en-US" sz="1800"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5509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11-18/0041r1 (2 CID)</a:t>
            </a:r>
          </a:p>
          <a:p>
            <a:pPr lvl="1">
              <a:buFontTx/>
              <a:buChar char="-"/>
            </a:pPr>
            <a:r>
              <a:rPr lang="en-GB" sz="1800" dirty="0"/>
              <a:t>11067, 12455 (2 CIDs)</a:t>
            </a:r>
            <a:endParaRPr lang="en-US" sz="1800"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6602664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Move </a:t>
            </a:r>
            <a:r>
              <a:rPr lang="en-US" sz="2800" dirty="0"/>
              <a:t>to accept resolutions to following </a:t>
            </a:r>
            <a:r>
              <a:rPr lang="pt-BR" sz="2800" dirty="0"/>
              <a:t>CIDs </a:t>
            </a:r>
            <a:r>
              <a:rPr lang="en-GB" sz="2800" dirty="0"/>
              <a:t>in doc 11-18/0182r4 (1 CID)</a:t>
            </a:r>
          </a:p>
          <a:p>
            <a:pPr lvl="1">
              <a:buFontTx/>
              <a:buChar char="-"/>
            </a:pPr>
            <a:r>
              <a:rPr lang="en-US" sz="1800" dirty="0"/>
              <a:t>CID 18555</a:t>
            </a:r>
          </a:p>
          <a:p>
            <a:endParaRPr lang="en-US" dirty="0" smtClean="0"/>
          </a:p>
          <a:p>
            <a:r>
              <a:rPr lang="en-US" dirty="0" smtClean="0"/>
              <a:t>Move: </a:t>
            </a:r>
            <a:r>
              <a:rPr lang="en-US" dirty="0"/>
              <a:t>Guoqing Li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26748163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1604</TotalTime>
  <Words>6211</Words>
  <Application>Microsoft Office PowerPoint</Application>
  <PresentationFormat>On-screen Show (4:3)</PresentationFormat>
  <Paragraphs>1251</Paragraphs>
  <Slides>101</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101</vt:i4>
      </vt:variant>
    </vt:vector>
  </HeadingPairs>
  <TitlesOfParts>
    <vt:vector size="114" baseType="lpstr">
      <vt:lpstr>Arial Unicode MS</vt:lpstr>
      <vt:lpstr>MS Gothic</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January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15, 13:30 – 15:30 </vt:lpstr>
      <vt:lpstr>Submissions</vt:lpstr>
      <vt:lpstr>MAC Submissions</vt:lpstr>
      <vt:lpstr>PowerPoint Presentation</vt:lpstr>
      <vt:lpstr>MU Submissions</vt:lpstr>
      <vt:lpstr>SR Submissions</vt:lpstr>
      <vt:lpstr>Summary from November 2017</vt:lpstr>
      <vt:lpstr>Approval of  TG Minutes (November 2017 Meeting and Telecon Minutes) </vt:lpstr>
      <vt:lpstr>Timeline</vt:lpstr>
      <vt:lpstr>Editor Report </vt:lpstr>
      <vt:lpstr>11-18/0081 (Frank Hsu)</vt:lpstr>
      <vt:lpstr>2018/0031 SP</vt:lpstr>
      <vt:lpstr>11-17/1878 (Po-Kai Huang)</vt:lpstr>
      <vt:lpstr>Agenda for Monday January 15, 19:30 – 21:30 </vt:lpstr>
      <vt:lpstr>Agenda for Tuesday January 16, 10:30 – 12:30 </vt:lpstr>
      <vt:lpstr>Agenda for Tuesday January 16, 16:00 – 18:00 </vt:lpstr>
      <vt:lpstr>Agenda for Tuesday January 16, 19:30 – 21:30 </vt:lpstr>
      <vt:lpstr>Agenda for Wednesday January 17, 08:00 – 10:00 </vt:lpstr>
      <vt:lpstr>Agenda for Wednesday January 17, 16:00 – 18:00 </vt:lpstr>
      <vt:lpstr>Agenda for Thursday January 18, AM2 and PM2</vt:lpstr>
      <vt:lpstr>Ad Hoc Meeting</vt:lpstr>
      <vt:lpstr>Telecons</vt:lpstr>
      <vt:lpstr>Motions</vt:lpstr>
      <vt:lpstr>PHY Motion #</vt:lpstr>
      <vt:lpstr>CR Motion #</vt:lpstr>
      <vt:lpstr>CR Motion #</vt:lpstr>
      <vt:lpstr>CR Motion #</vt:lpstr>
      <vt:lpstr>CR Motion #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104</cp:revision>
  <cp:lastPrinted>1601-01-01T00:00:00Z</cp:lastPrinted>
  <dcterms:created xsi:type="dcterms:W3CDTF">2017-01-26T15:28:16Z</dcterms:created>
  <dcterms:modified xsi:type="dcterms:W3CDTF">2018-01-18T13:18:25Z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