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4"/>
  </p:notesMasterIdLst>
  <p:handoutMasterIdLst>
    <p:handoutMasterId r:id="rId75"/>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272" r:id="rId17"/>
    <p:sldId id="291" r:id="rId18"/>
    <p:sldId id="292" r:id="rId19"/>
    <p:sldId id="293" r:id="rId20"/>
    <p:sldId id="294" r:id="rId21"/>
    <p:sldId id="273" r:id="rId22"/>
    <p:sldId id="274" r:id="rId23"/>
    <p:sldId id="276" r:id="rId24"/>
    <p:sldId id="275" r:id="rId25"/>
    <p:sldId id="296" r:id="rId26"/>
    <p:sldId id="295" r:id="rId27"/>
    <p:sldId id="297" r:id="rId28"/>
    <p:sldId id="288" r:id="rId29"/>
    <p:sldId id="278" r:id="rId30"/>
    <p:sldId id="279" r:id="rId31"/>
    <p:sldId id="289" r:id="rId32"/>
    <p:sldId id="281" r:id="rId33"/>
    <p:sldId id="283" r:id="rId34"/>
    <p:sldId id="284" r:id="rId35"/>
    <p:sldId id="285" r:id="rId36"/>
    <p:sldId id="287" r:id="rId37"/>
    <p:sldId id="286" r:id="rId38"/>
    <p:sldId id="290" r:id="rId39"/>
    <p:sldId id="302" r:id="rId40"/>
    <p:sldId id="298" r:id="rId41"/>
    <p:sldId id="299" r:id="rId42"/>
    <p:sldId id="300" r:id="rId43"/>
    <p:sldId id="301" r:id="rId44"/>
    <p:sldId id="303" r:id="rId45"/>
    <p:sldId id="304" r:id="rId46"/>
    <p:sldId id="305" r:id="rId47"/>
    <p:sldId id="306" r:id="rId48"/>
    <p:sldId id="307" r:id="rId49"/>
    <p:sldId id="308" r:id="rId50"/>
    <p:sldId id="309" r:id="rId51"/>
    <p:sldId id="310" r:id="rId52"/>
    <p:sldId id="311" r:id="rId53"/>
    <p:sldId id="312" r:id="rId54"/>
    <p:sldId id="313" r:id="rId55"/>
    <p:sldId id="314" r:id="rId56"/>
    <p:sldId id="315" r:id="rId57"/>
    <p:sldId id="316" r:id="rId58"/>
    <p:sldId id="317" r:id="rId59"/>
    <p:sldId id="318" r:id="rId60"/>
    <p:sldId id="319" r:id="rId61"/>
    <p:sldId id="320" r:id="rId62"/>
    <p:sldId id="321" r:id="rId63"/>
    <p:sldId id="322" r:id="rId64"/>
    <p:sldId id="323" r:id="rId65"/>
    <p:sldId id="324" r:id="rId66"/>
    <p:sldId id="325" r:id="rId67"/>
    <p:sldId id="326" r:id="rId68"/>
    <p:sldId id="327" r:id="rId69"/>
    <p:sldId id="328" r:id="rId70"/>
    <p:sldId id="329" r:id="rId71"/>
    <p:sldId id="330" r:id="rId72"/>
    <p:sldId id="331" r:id="rId7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1" d="100"/>
          <a:sy n="71" d="100"/>
        </p:scale>
        <p:origin x="1218"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04"/>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December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December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December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December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December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December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December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December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December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December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802.11-17/1851r3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8/11-18-0112-01-00ax-tgax-jan-2018-ad-hoc-meeting-agenda-phy.pptx" TargetMode="External"/><Relationship Id="rId2" Type="http://schemas.openxmlformats.org/officeDocument/2006/relationships/hyperlink" Target="https://mentor.ieee.org/802.11/dcn/18/11-18-0007-04-00ax-tgax-january-2018-ad-hoc-meeting-agenda-mac-mu-sr.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7/11-17-1845-02-00ax-tgax-teleconference-minutes-from-dec-2017-to-jan-2018.docx" TargetMode="External"/><Relationship Id="rId2" Type="http://schemas.openxmlformats.org/officeDocument/2006/relationships/hyperlink" Target="https://mentor.ieee.org/802.11/dcn/17/11-17-1727-01-00ax-tgax-november-2017-orlando-meeting-minut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December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January 2018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2017-12-07</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60"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January 2017.</a:t>
            </a:r>
          </a:p>
          <a:p>
            <a:pPr>
              <a:buFont typeface="Arial" panose="020B0604020202020204" pitchFamily="34" charset="0"/>
              <a:buChar char="•"/>
            </a:pPr>
            <a:r>
              <a:rPr lang="en-US" dirty="0" smtClean="0"/>
              <a:t>Comment resolution</a:t>
            </a:r>
          </a:p>
          <a:p>
            <a:pPr>
              <a:buFont typeface="Arial" panose="020B0604020202020204" pitchFamily="34" charset="0"/>
              <a:buChar char="•"/>
            </a:pPr>
            <a:r>
              <a:rPr lang="en-US" dirty="0" smtClean="0"/>
              <a:t>Schedule TG ad hoc meeting for March 2018</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754187"/>
            <a:ext cx="3808413" cy="4113213"/>
          </a:xfrm>
        </p:spPr>
        <p:txBody>
          <a:bodyPr/>
          <a:lstStyle/>
          <a:p>
            <a:pPr>
              <a:lnSpc>
                <a:spcPct val="80000"/>
              </a:lnSpc>
            </a:pPr>
            <a:r>
              <a:rPr lang="en-US" altLang="en-US" sz="1200" dirty="0"/>
              <a:t>Monday </a:t>
            </a:r>
            <a:r>
              <a:rPr lang="en-US" altLang="en-US" sz="1200" dirty="0" smtClean="0"/>
              <a:t>January 15, 13:30 </a:t>
            </a:r>
            <a:r>
              <a:rPr lang="en-US" altLang="en-US" sz="1200" dirty="0"/>
              <a:t>– </a:t>
            </a:r>
            <a:r>
              <a:rPr lang="en-US" altLang="en-US" sz="1200" dirty="0" smtClean="0"/>
              <a:t>15:30</a:t>
            </a:r>
            <a:endParaRPr lang="en-US" altLang="en-US" sz="1200" dirty="0">
              <a:sym typeface="Wingdings" panose="05000000000000000000" pitchFamily="2" charset="2"/>
            </a:endParaRPr>
          </a:p>
          <a:p>
            <a:pPr lvl="1">
              <a:lnSpc>
                <a:spcPct val="80000"/>
              </a:lnSpc>
            </a:pPr>
            <a:r>
              <a:rPr lang="en-US" altLang="en-US" sz="1200" dirty="0"/>
              <a:t>Call </a:t>
            </a:r>
            <a:r>
              <a:rPr lang="en-US" altLang="en-US" sz="1200" dirty="0" smtClean="0"/>
              <a:t>Meeting </a:t>
            </a:r>
            <a:r>
              <a:rPr lang="en-US" altLang="en-US" sz="1200" dirty="0"/>
              <a:t>to order</a:t>
            </a:r>
          </a:p>
          <a:p>
            <a:pPr lvl="1">
              <a:lnSpc>
                <a:spcPct val="80000"/>
              </a:lnSpc>
            </a:pPr>
            <a:r>
              <a:rPr lang="en-US" altLang="en-US" sz="1200" dirty="0"/>
              <a:t>IEEE 802 and 802.11 IPR Policy and procedure.</a:t>
            </a:r>
          </a:p>
          <a:p>
            <a:pPr lvl="1">
              <a:lnSpc>
                <a:spcPct val="80000"/>
              </a:lnSpc>
            </a:pPr>
            <a:r>
              <a:rPr lang="en-US" altLang="en-US" sz="1200" dirty="0"/>
              <a:t>Call for </a:t>
            </a:r>
            <a:r>
              <a:rPr lang="en-US" altLang="en-US" sz="1200" dirty="0" smtClean="0"/>
              <a:t>submissions</a:t>
            </a:r>
            <a:endParaRPr lang="en-US" altLang="en-US" sz="1200" dirty="0"/>
          </a:p>
          <a:p>
            <a:pPr lvl="1">
              <a:lnSpc>
                <a:spcPct val="80000"/>
              </a:lnSpc>
            </a:pPr>
            <a:r>
              <a:rPr lang="en-US" altLang="en-US" sz="1200" dirty="0" smtClean="0"/>
              <a:t>Comment resolution</a:t>
            </a:r>
          </a:p>
          <a:p>
            <a:pPr lvl="1">
              <a:lnSpc>
                <a:spcPct val="80000"/>
              </a:lnSpc>
            </a:pPr>
            <a:r>
              <a:rPr lang="en-US" altLang="en-US" sz="1200" dirty="0" smtClean="0"/>
              <a:t>Presentations</a:t>
            </a:r>
            <a:endParaRPr lang="en-US" altLang="en-US" sz="1200" dirty="0"/>
          </a:p>
          <a:p>
            <a:pPr lvl="1">
              <a:lnSpc>
                <a:spcPct val="80000"/>
              </a:lnSpc>
            </a:pPr>
            <a:r>
              <a:rPr lang="en-US" altLang="en-US" sz="1200" dirty="0" smtClean="0"/>
              <a:t>Recess </a:t>
            </a:r>
            <a:endParaRPr lang="en-US" altLang="en-US" sz="1200" dirty="0"/>
          </a:p>
          <a:p>
            <a:pPr>
              <a:lnSpc>
                <a:spcPct val="80000"/>
              </a:lnSpc>
            </a:pPr>
            <a:r>
              <a:rPr lang="en-US" altLang="en-US" sz="1400" dirty="0" smtClean="0"/>
              <a:t>Monday </a:t>
            </a:r>
            <a:r>
              <a:rPr lang="en-US" altLang="en-US" sz="1400" dirty="0"/>
              <a:t>January </a:t>
            </a:r>
            <a:r>
              <a:rPr lang="en-US" altLang="en-US" sz="1400" dirty="0" smtClean="0"/>
              <a:t>15, 19:30 </a:t>
            </a:r>
            <a:r>
              <a:rPr lang="en-US" altLang="en-US" sz="1400" dirty="0"/>
              <a:t>– </a:t>
            </a:r>
            <a:r>
              <a:rPr lang="en-US" altLang="en-US" sz="1400" dirty="0" smtClean="0"/>
              <a:t>21:30</a:t>
            </a:r>
            <a:endParaRPr lang="en-US" altLang="en-US" sz="1400" dirty="0"/>
          </a:p>
          <a:p>
            <a:pPr lvl="1">
              <a:lnSpc>
                <a:spcPct val="80000"/>
              </a:lnSpc>
            </a:pPr>
            <a:r>
              <a:rPr lang="en-US" altLang="en-US" sz="1200" dirty="0" smtClean="0"/>
              <a:t>Ad hoc group meetings</a:t>
            </a:r>
            <a:endParaRPr lang="en-US" altLang="en-US" sz="1400" dirty="0" smtClean="0"/>
          </a:p>
          <a:p>
            <a:pPr>
              <a:lnSpc>
                <a:spcPct val="80000"/>
              </a:lnSpc>
            </a:pPr>
            <a:r>
              <a:rPr lang="en-US" altLang="en-US" sz="1400" dirty="0" smtClean="0"/>
              <a:t>Tuesday January 16, 10:30 </a:t>
            </a:r>
            <a:r>
              <a:rPr lang="en-US" altLang="en-US" sz="1400" dirty="0"/>
              <a:t>– </a:t>
            </a:r>
            <a:r>
              <a:rPr lang="en-US" altLang="en-US" sz="1400" dirty="0" smtClean="0"/>
              <a:t>12:30</a:t>
            </a:r>
            <a:endParaRPr lang="en-US" altLang="en-US" sz="1400" dirty="0"/>
          </a:p>
          <a:p>
            <a:pPr lvl="1">
              <a:lnSpc>
                <a:spcPct val="80000"/>
              </a:lnSpc>
            </a:pPr>
            <a:r>
              <a:rPr lang="en-US" altLang="en-US" sz="1200" dirty="0" smtClean="0"/>
              <a:t>Ad hoc group meetings</a:t>
            </a:r>
            <a:endParaRPr lang="en-US" altLang="en-US" sz="1800" dirty="0"/>
          </a:p>
          <a:p>
            <a:pPr>
              <a:lnSpc>
                <a:spcPct val="80000"/>
              </a:lnSpc>
            </a:pPr>
            <a:r>
              <a:rPr lang="en-CA" altLang="en-US" sz="1400" dirty="0"/>
              <a:t>Tuesday</a:t>
            </a:r>
            <a:r>
              <a:rPr lang="en-US" altLang="en-US" sz="1400" dirty="0"/>
              <a:t> </a:t>
            </a:r>
            <a:r>
              <a:rPr lang="en-US" altLang="en-US" sz="1400" dirty="0" smtClean="0"/>
              <a:t>January 16, </a:t>
            </a:r>
            <a:r>
              <a:rPr lang="en-US" altLang="en-US" sz="1400" dirty="0"/>
              <a:t>16:00 – 18:00</a:t>
            </a:r>
          </a:p>
          <a:p>
            <a:pPr lvl="1">
              <a:lnSpc>
                <a:spcPct val="80000"/>
              </a:lnSpc>
            </a:pPr>
            <a:r>
              <a:rPr lang="en-US" altLang="en-US" sz="1400" dirty="0" smtClean="0"/>
              <a:t>Ad hoc group meetings</a:t>
            </a:r>
          </a:p>
          <a:p>
            <a:pPr>
              <a:lnSpc>
                <a:spcPct val="80000"/>
              </a:lnSpc>
            </a:pPr>
            <a:r>
              <a:rPr lang="en-CA" altLang="en-US" sz="1400" dirty="0"/>
              <a:t>Tuesday</a:t>
            </a:r>
            <a:r>
              <a:rPr lang="en-US" altLang="en-US" sz="1400" dirty="0"/>
              <a:t> January 16, </a:t>
            </a:r>
            <a:r>
              <a:rPr lang="en-US" altLang="en-US" sz="1400" dirty="0" smtClean="0"/>
              <a:t>19:30 </a:t>
            </a:r>
            <a:r>
              <a:rPr lang="en-US" altLang="en-US" sz="1400" dirty="0"/>
              <a:t>– </a:t>
            </a:r>
            <a:r>
              <a:rPr lang="en-US" altLang="en-US" sz="1400" dirty="0" smtClean="0"/>
              <a:t>21:30</a:t>
            </a:r>
            <a:endParaRPr lang="en-US" altLang="en-US" sz="1400" dirty="0"/>
          </a:p>
          <a:p>
            <a:pPr lvl="1">
              <a:lnSpc>
                <a:spcPct val="80000"/>
              </a:lnSpc>
            </a:pPr>
            <a:r>
              <a:rPr lang="en-US" altLang="en-US" sz="1400" dirty="0"/>
              <a:t>Ad hoc group </a:t>
            </a:r>
            <a:r>
              <a:rPr lang="en-US" altLang="en-US" sz="1400" dirty="0" smtClean="0"/>
              <a:t>meetings</a:t>
            </a: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January 17,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t>
            </a:r>
            <a:r>
              <a:rPr lang="en-US" altLang="en-US" sz="1200" dirty="0" smtClean="0"/>
              <a:t> </a:t>
            </a:r>
            <a:r>
              <a:rPr lang="en-US" altLang="en-US" sz="1200" dirty="0"/>
              <a:t>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January 17, </a:t>
            </a:r>
            <a:r>
              <a:rPr lang="en-US" altLang="en-US" sz="1200" dirty="0"/>
              <a:t>16:00 – 18:00</a:t>
            </a:r>
          </a:p>
          <a:p>
            <a:pPr lvl="1">
              <a:lnSpc>
                <a:spcPct val="80000"/>
              </a:lnSpc>
            </a:pPr>
            <a:r>
              <a:rPr lang="en-US" altLang="en-US" sz="1200" dirty="0" smtClean="0"/>
              <a:t>Ad hoc group meetings</a:t>
            </a:r>
            <a:endParaRPr lang="en-US" altLang="en-US" sz="1800" dirty="0"/>
          </a:p>
          <a:p>
            <a:pPr>
              <a:lnSpc>
                <a:spcPct val="80000"/>
              </a:lnSpc>
            </a:pPr>
            <a:r>
              <a:rPr lang="en-US" altLang="en-US" sz="1200" dirty="0" smtClean="0"/>
              <a:t>Thursday January 18, 10:30 </a:t>
            </a:r>
            <a:r>
              <a:rPr lang="en-US" altLang="en-US" sz="1200" dirty="0"/>
              <a:t>– </a:t>
            </a:r>
            <a:r>
              <a:rPr lang="en-US" altLang="en-US" sz="1200" dirty="0" smtClean="0"/>
              <a:t>12:30</a:t>
            </a:r>
            <a:endParaRPr lang="en-US" altLang="en-US" sz="12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t>
            </a:r>
            <a:r>
              <a:rPr lang="en-US" altLang="en-US" sz="1200" dirty="0" smtClean="0"/>
              <a:t>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US" altLang="en-US" sz="1200" dirty="0" smtClean="0"/>
              <a:t>Thursday January 18, </a:t>
            </a:r>
            <a:r>
              <a:rPr lang="en-US" altLang="en-US" sz="1200" dirty="0"/>
              <a:t>16:00 – 18:00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Goals for </a:t>
            </a:r>
            <a:r>
              <a:rPr lang="en-US" altLang="en-US" sz="1200" dirty="0" smtClean="0"/>
              <a:t>March 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December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smtClean="0"/>
              <a:t>December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83581496"/>
              </p:ext>
            </p:extLst>
          </p:nvPr>
        </p:nvGraphicFramePr>
        <p:xfrm>
          <a:off x="914400" y="2324154"/>
          <a:ext cx="7086600" cy="30098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gridSpan="2">
                  <a:txBody>
                    <a:bodyPr/>
                    <a:lstStyle/>
                    <a:p>
                      <a:pPr algn="ctr"/>
                      <a:r>
                        <a:rPr lang="en-US" sz="1800" dirty="0" err="1" smtClean="0"/>
                        <a:t>TGax</a:t>
                      </a:r>
                      <a:endParaRPr lang="en-US" sz="1800" dirty="0"/>
                    </a:p>
                  </a:txBody>
                  <a:tcPr/>
                </a:tc>
                <a:tc hMerge="1">
                  <a:txBody>
                    <a:bodyPr/>
                    <a:lstStyle/>
                    <a:p>
                      <a:endParaRPr lang="en-US"/>
                    </a:p>
                  </a:txBody>
                  <a:tcPr/>
                </a:tc>
                <a:tc>
                  <a:txBody>
                    <a:bodyPr/>
                    <a:lstStyle/>
                    <a:p>
                      <a:pPr algn="ct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r>
                        <a:rPr lang="en-US" sz="1400" dirty="0" smtClean="0"/>
                        <a:t>PHY</a:t>
                      </a:r>
                      <a:endParaRPr lang="en-US" sz="1400" dirty="0"/>
                    </a:p>
                  </a:txBody>
                  <a:tcPr/>
                </a:tc>
                <a:tc>
                  <a:txBody>
                    <a:bodyPr/>
                    <a:lstStyle/>
                    <a:p>
                      <a:r>
                        <a:rPr lang="en-US" sz="1400" dirty="0" smtClean="0"/>
                        <a:t>MAC/MU</a:t>
                      </a:r>
                      <a:endParaRPr lang="en-US" sz="1400" dirty="0"/>
                    </a:p>
                  </a:txBody>
                  <a:tcPr/>
                </a:tc>
                <a:tc gridSpan="2">
                  <a:txBody>
                    <a:bodyPr/>
                    <a:lstStyle/>
                    <a:p>
                      <a:pPr algn="ctr"/>
                      <a:endParaRPr lang="en-US" sz="1800" dirty="0"/>
                    </a:p>
                  </a:txBody>
                  <a:tcPr/>
                </a:tc>
                <a:tc hMerge="1">
                  <a:txBody>
                    <a:bodyPr/>
                    <a:lstStyle/>
                    <a:p>
                      <a:endParaRPr lang="en-US"/>
                    </a:p>
                  </a:txBody>
                  <a:tcPr/>
                </a:tc>
                <a:tc>
                  <a:txBody>
                    <a:bodyPr/>
                    <a:lstStyle/>
                    <a:p>
                      <a:pPr algn="ctr"/>
                      <a:r>
                        <a:rPr lang="en-US" sz="1800" dirty="0" err="1" smtClean="0"/>
                        <a:t>TGax</a:t>
                      </a:r>
                      <a:endParaRPr lang="en-US" sz="1800" dirty="0"/>
                    </a:p>
                  </a:txBody>
                  <a:tcPr/>
                </a:tc>
              </a:tr>
              <a:tr h="365759">
                <a:tc>
                  <a:txBody>
                    <a:bodyPr/>
                    <a:lstStyle/>
                    <a:p>
                      <a:pPr algn="ctr"/>
                      <a:r>
                        <a:rPr lang="en-US" dirty="0" smtClean="0"/>
                        <a:t>PM 1</a:t>
                      </a:r>
                      <a:endParaRPr lang="en-US"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a:txBody>
                    <a:bodyPr/>
                    <a:lstStyle/>
                    <a:p>
                      <a:endParaRPr lang="en-US" sz="1800" dirty="0"/>
                    </a:p>
                  </a:txBody>
                  <a:tcPr/>
                </a:tc>
                <a:tc>
                  <a:txBody>
                    <a:bodyPr/>
                    <a:lstStyle/>
                    <a:p>
                      <a:endParaRPr lang="en-US" sz="1800" dirty="0"/>
                    </a:p>
                  </a:txBody>
                  <a:tcPr/>
                </a:tc>
                <a:tc>
                  <a:txBody>
                    <a:bodyPr/>
                    <a:lstStyle/>
                    <a:p>
                      <a:pPr algn="ctr"/>
                      <a:endParaRPr lang="en-US" sz="1800"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sz="1800" dirty="0"/>
                    </a:p>
                  </a:txBody>
                  <a:tcPr/>
                </a:tc>
                <a:tc>
                  <a:txBody>
                    <a:bodyPr/>
                    <a:lstStyle/>
                    <a:p>
                      <a:endParaRPr lang="en-US" sz="1800" dirty="0"/>
                    </a:p>
                  </a:txBody>
                  <a:tcPr/>
                </a:tc>
                <a:tc>
                  <a:txBody>
                    <a:bodyPr/>
                    <a:lstStyle/>
                    <a:p>
                      <a:r>
                        <a:rPr lang="en-US" sz="1400" dirty="0" smtClean="0"/>
                        <a:t>PHY</a:t>
                      </a:r>
                      <a:endParaRPr lang="en-US" sz="1400" dirty="0"/>
                    </a:p>
                  </a:txBody>
                  <a:tcPr/>
                </a:tc>
                <a:tc>
                  <a:txBody>
                    <a:bodyPr/>
                    <a:lstStyle/>
                    <a:p>
                      <a:r>
                        <a:rPr lang="en-US" sz="1400" dirty="0" smtClean="0"/>
                        <a:t>MAC/MU</a:t>
                      </a:r>
                      <a:endParaRPr lang="en-US" sz="1400" dirty="0"/>
                    </a:p>
                  </a:txBody>
                  <a:tcPr/>
                </a:tc>
                <a:tc>
                  <a:txBody>
                    <a:bodyPr/>
                    <a:lstStyle/>
                    <a:p>
                      <a:r>
                        <a:rPr lang="en-US" sz="1400" dirty="0" smtClean="0"/>
                        <a:t>PHY</a:t>
                      </a:r>
                      <a:endParaRPr lang="en-US" sz="1400" dirty="0"/>
                    </a:p>
                  </a:txBody>
                  <a:tcPr/>
                </a:tc>
                <a:tc>
                  <a:txBody>
                    <a:bodyPr/>
                    <a:lstStyle/>
                    <a:p>
                      <a:r>
                        <a:rPr lang="en-US" sz="1400" dirty="0" smtClean="0"/>
                        <a:t>MAC/MU</a:t>
                      </a:r>
                      <a:endParaRPr lang="en-US" sz="1400" dirty="0"/>
                    </a:p>
                  </a:txBody>
                  <a:tcPr/>
                </a:tc>
                <a:tc>
                  <a:txBody>
                    <a:bodyPr/>
                    <a:lstStyle/>
                    <a:p>
                      <a:pPr algn="ctr"/>
                      <a:r>
                        <a:rPr lang="en-US" sz="1800" dirty="0" err="1" smtClean="0"/>
                        <a:t>TGax</a:t>
                      </a:r>
                      <a:endParaRPr lang="en-US" sz="1800" dirty="0"/>
                    </a:p>
                  </a:txBody>
                  <a:tcPr/>
                </a:tc>
              </a:tr>
              <a:tr h="349405">
                <a:tc>
                  <a:txBody>
                    <a:bodyPr/>
                    <a:lstStyle/>
                    <a:p>
                      <a:pPr algn="ctr"/>
                      <a:r>
                        <a:rPr lang="en-US" dirty="0" smtClean="0"/>
                        <a:t>EVE</a:t>
                      </a:r>
                      <a:endParaRPr lang="en-US" dirty="0"/>
                    </a:p>
                  </a:txBody>
                  <a:tcPr/>
                </a:tc>
                <a:tc>
                  <a:txBody>
                    <a:bodyPr/>
                    <a:lstStyle/>
                    <a:p>
                      <a:pPr algn="ctr"/>
                      <a:r>
                        <a:rPr lang="en-US" sz="1400" dirty="0" smtClean="0"/>
                        <a:t>PHY</a:t>
                      </a:r>
                      <a:endParaRPr lang="en-US" sz="1400" dirty="0"/>
                    </a:p>
                  </a:txBody>
                  <a:tcPr/>
                </a:tc>
                <a:tc>
                  <a:txBody>
                    <a:bodyPr/>
                    <a:lstStyle/>
                    <a:p>
                      <a:pPr algn="ctr"/>
                      <a:r>
                        <a:rPr lang="en-US" sz="1400" dirty="0" smtClean="0"/>
                        <a:t>MAC/MU</a:t>
                      </a:r>
                      <a:endParaRPr lang="en-US" sz="1400" dirty="0"/>
                    </a:p>
                  </a:txBody>
                  <a:tcPr/>
                </a:tc>
                <a:tc>
                  <a:txBody>
                    <a:bodyPr/>
                    <a:lstStyle/>
                    <a:p>
                      <a:r>
                        <a:rPr lang="en-US" sz="1400" dirty="0" smtClean="0"/>
                        <a:t>SR</a:t>
                      </a:r>
                      <a:endParaRPr lang="en-US" sz="1400" dirty="0"/>
                    </a:p>
                  </a:txBody>
                  <a:tcPr/>
                </a:tc>
                <a:tc>
                  <a:txBody>
                    <a:bodyPr/>
                    <a:lstStyle/>
                    <a:p>
                      <a:r>
                        <a:rPr lang="en-US" sz="1400" dirty="0" smtClean="0"/>
                        <a:t>MAC/MU</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January 15,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smtClean="0"/>
              <a:t>Call </a:t>
            </a:r>
            <a:r>
              <a:rPr lang="en-US" altLang="en-US" dirty="0"/>
              <a:t>for submissions</a:t>
            </a:r>
          </a:p>
          <a:p>
            <a:pPr>
              <a:lnSpc>
                <a:spcPct val="80000"/>
              </a:lnSpc>
              <a:buFont typeface="Arial" panose="020B0604020202020204" pitchFamily="34" charset="0"/>
              <a:buChar char="•"/>
            </a:pPr>
            <a:r>
              <a:rPr lang="en-US" altLang="en-US" dirty="0" smtClean="0"/>
              <a:t>Summary from November 2017 meeting</a:t>
            </a:r>
          </a:p>
          <a:p>
            <a:pPr>
              <a:lnSpc>
                <a:spcPct val="80000"/>
              </a:lnSpc>
              <a:buFont typeface="Arial" panose="020B0604020202020204" pitchFamily="34" charset="0"/>
              <a:buChar char="•"/>
            </a:pPr>
            <a:r>
              <a:rPr lang="en-US" altLang="en-US" dirty="0" smtClean="0"/>
              <a:t>TG </a:t>
            </a:r>
            <a:r>
              <a:rPr lang="en-US" altLang="en-US" dirty="0"/>
              <a:t>motions</a:t>
            </a:r>
          </a:p>
          <a:p>
            <a:pPr lvl="1">
              <a:lnSpc>
                <a:spcPct val="80000"/>
              </a:lnSpc>
              <a:buFont typeface="Arial" panose="020B0604020202020204" pitchFamily="34" charset="0"/>
              <a:buChar char="•"/>
            </a:pPr>
            <a:r>
              <a:rPr lang="en-US" altLang="en-US" sz="1800" dirty="0"/>
              <a:t>Approve TG meeting and </a:t>
            </a:r>
            <a:r>
              <a:rPr lang="en-US" altLang="en-US" sz="1800" dirty="0" err="1"/>
              <a:t>Telecon</a:t>
            </a:r>
            <a:r>
              <a:rPr lang="en-US" altLang="en-US" sz="1800" dirty="0"/>
              <a:t> minutes since </a:t>
            </a:r>
            <a:r>
              <a:rPr lang="en-US" altLang="en-US" sz="1800" dirty="0" smtClean="0"/>
              <a:t>November 2017 </a:t>
            </a:r>
            <a:r>
              <a:rPr lang="en-US" altLang="en-US" sz="1800" dirty="0"/>
              <a:t>meeting.</a:t>
            </a:r>
          </a:p>
          <a:p>
            <a:pPr>
              <a:lnSpc>
                <a:spcPct val="80000"/>
              </a:lnSpc>
              <a:buFont typeface="Arial" panose="020B0604020202020204" pitchFamily="34" charset="0"/>
              <a:buChar char="•"/>
            </a:pPr>
            <a:r>
              <a:rPr lang="en-US" altLang="en-US" dirty="0" smtClean="0"/>
              <a:t>Timeline</a:t>
            </a:r>
          </a:p>
          <a:p>
            <a:pPr>
              <a:lnSpc>
                <a:spcPct val="80000"/>
              </a:lnSpc>
              <a:buFont typeface="Arial" panose="020B0604020202020204" pitchFamily="34" charset="0"/>
              <a:buChar char="•"/>
            </a:pPr>
            <a:r>
              <a:rPr lang="en-US" altLang="en-US" dirty="0" smtClean="0"/>
              <a:t>Editor Report </a:t>
            </a:r>
            <a:r>
              <a:rPr lang="en-US" altLang="en-US" dirty="0"/>
              <a:t>– Robert </a:t>
            </a:r>
            <a:r>
              <a:rPr lang="en-US" altLang="en-US" dirty="0" smtClean="0"/>
              <a:t>Stacey</a:t>
            </a:r>
          </a:p>
          <a:p>
            <a:pPr>
              <a:lnSpc>
                <a:spcPct val="80000"/>
              </a:lnSpc>
              <a:buFont typeface="Arial" panose="020B0604020202020204" pitchFamily="34" charset="0"/>
              <a:buChar char="•"/>
            </a:pPr>
            <a:r>
              <a:rPr lang="en-US" altLang="en-US" dirty="0" smtClean="0"/>
              <a:t>March Ad Hoc Meeting</a:t>
            </a:r>
            <a:endParaRPr lang="en-US" altLang="en-US" dirty="0"/>
          </a:p>
          <a:p>
            <a:pPr>
              <a:lnSpc>
                <a:spcPct val="80000"/>
              </a:lnSpc>
              <a:buFont typeface="Arial" panose="020B0604020202020204" pitchFamily="34" charset="0"/>
              <a:buChar char="•"/>
            </a:pPr>
            <a:r>
              <a:rPr lang="en-US" altLang="en-US" dirty="0" smtClean="0"/>
              <a:t>Presentations and Comment </a:t>
            </a:r>
            <a:r>
              <a:rPr lang="en-US" altLang="en-US" dirty="0"/>
              <a:t>Resolution</a:t>
            </a:r>
          </a:p>
          <a:p>
            <a:pPr>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December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Please refer to the embedded spread sheet (Updated on Monday AM2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graphicFrame>
        <p:nvGraphicFramePr>
          <p:cNvPr id="8" name="Object 7"/>
          <p:cNvGraphicFramePr>
            <a:graphicFrameLocks noChangeAspect="1"/>
          </p:cNvGraphicFramePr>
          <p:nvPr>
            <p:extLst>
              <p:ext uri="{D42A27DB-BD31-4B8C-83A1-F6EECF244321}">
                <p14:modId xmlns:p14="http://schemas.microsoft.com/office/powerpoint/2010/main" val="1898727584"/>
              </p:ext>
            </p:extLst>
          </p:nvPr>
        </p:nvGraphicFramePr>
        <p:xfrm>
          <a:off x="4114799" y="3043238"/>
          <a:ext cx="3347155" cy="2824162"/>
        </p:xfrm>
        <a:graphic>
          <a:graphicData uri="http://schemas.openxmlformats.org/presentationml/2006/ole">
            <mc:AlternateContent xmlns:mc="http://schemas.openxmlformats.org/markup-compatibility/2006">
              <mc:Choice xmlns:v="urn:schemas-microsoft-com:vml" Requires="v">
                <p:oleObj spid="_x0000_s4126"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799" y="3043238"/>
                        <a:ext cx="3347155" cy="2824162"/>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MAC Submissions</a:t>
            </a:r>
            <a:endParaRPr lang="en-US" dirty="0"/>
          </a:p>
        </p:txBody>
      </p:sp>
      <p:sp>
        <p:nvSpPr>
          <p:cNvPr id="6" name="Date Placeholder 5"/>
          <p:cNvSpPr>
            <a:spLocks noGrp="1"/>
          </p:cNvSpPr>
          <p:nvPr>
            <p:ph type="dt" idx="10"/>
          </p:nvPr>
        </p:nvSpPr>
        <p:spPr/>
        <p:txBody>
          <a:bodyPr/>
          <a:lstStyle/>
          <a:p>
            <a:r>
              <a:rPr lang="en-US" smtClean="0"/>
              <a:t>December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03900240"/>
              </p:ext>
            </p:extLst>
          </p:nvPr>
        </p:nvGraphicFramePr>
        <p:xfrm>
          <a:off x="649940" y="1752600"/>
          <a:ext cx="8036859" cy="4110025"/>
        </p:xfrm>
        <a:graphic>
          <a:graphicData uri="http://schemas.openxmlformats.org/drawingml/2006/table">
            <a:tbl>
              <a:tblPr/>
              <a:tblGrid>
                <a:gridCol w="405007"/>
                <a:gridCol w="455633"/>
                <a:gridCol w="2581920"/>
                <a:gridCol w="1740265"/>
                <a:gridCol w="499930"/>
                <a:gridCol w="2354104"/>
              </a:tblGrid>
              <a:tr h="164401">
                <a:tc>
                  <a:txBody>
                    <a:bodyPr/>
                    <a:lstStyle/>
                    <a:p>
                      <a:pPr algn="ctr" fontAlgn="t"/>
                      <a:r>
                        <a:rPr lang="en-US" sz="700" b="1" i="0" u="none" strike="noStrike">
                          <a:solidFill>
                            <a:srgbClr val="FFFFFF"/>
                          </a:solidFill>
                          <a:effectLst/>
                          <a:latin typeface="Calibri" panose="020F0502020204030204" pitchFamily="34" charset="0"/>
                        </a:rPr>
                        <a:t>Year</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DCN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Title</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Author</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Ad Hoc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Status</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64401">
                <a:tc>
                  <a:txBody>
                    <a:bodyPr/>
                    <a:lstStyle/>
                    <a:p>
                      <a:pPr algn="r" fontAlgn="t"/>
                      <a:r>
                        <a:rPr lang="en-US" sz="700" b="0" i="0" u="none" strike="noStrike">
                          <a:solidFill>
                            <a:srgbClr val="0061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700" b="0" i="0" u="none" strike="noStrike">
                          <a:solidFill>
                            <a:srgbClr val="006100"/>
                          </a:solidFill>
                          <a:effectLst/>
                          <a:latin typeface="Calibri" panose="020F0502020204030204" pitchFamily="34" charset="0"/>
                        </a:rPr>
                        <a:t>9</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LB230-MAC-CR-10.22.2.4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t"/>
                      <a:r>
                        <a:rPr lang="en-US" sz="700" b="0" i="0" u="none" strike="noStrike">
                          <a:solidFill>
                            <a:srgbClr val="0061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700" b="0" i="0" u="none" strike="noStrike">
                          <a:solidFill>
                            <a:srgbClr val="006100"/>
                          </a:solidFill>
                          <a:effectLst/>
                          <a:latin typeface="Calibri" panose="020F0502020204030204" pitchFamily="34" charset="0"/>
                        </a:rPr>
                        <a:t>10</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LB230-MAC-CR-26.8.36</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t"/>
                      <a:r>
                        <a:rPr lang="en-US" sz="700" b="0" i="0" u="none" strike="noStrike">
                          <a:solidFill>
                            <a:srgbClr val="000000"/>
                          </a:solidFill>
                          <a:effectLst/>
                          <a:latin typeface="Calibri" panose="020F0502020204030204" pitchFamily="34" charset="0"/>
                        </a:rPr>
                        <a:t>12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LB230-MAC-CR-27.15.2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4401">
                <a:tc>
                  <a:txBody>
                    <a:bodyPr/>
                    <a:lstStyle/>
                    <a:p>
                      <a:pPr algn="r" fontAlgn="t"/>
                      <a:r>
                        <a:rPr lang="en-US" sz="700" b="0" i="0" u="none" strike="noStrike">
                          <a:solidFill>
                            <a:srgbClr val="0061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700" b="0" i="0" u="none" strike="noStrike">
                          <a:solidFill>
                            <a:srgbClr val="006100"/>
                          </a:solidFill>
                          <a:effectLst/>
                          <a:latin typeface="Calibri" panose="020F0502020204030204" pitchFamily="34" charset="0"/>
                        </a:rPr>
                        <a:t>13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LB230-MAC-CR-27.15.3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t"/>
                      <a:r>
                        <a:rPr lang="en-US" sz="700" b="0" i="0" u="none" strike="noStrike">
                          <a:solidFill>
                            <a:srgbClr val="0061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700" b="0" i="0" u="none" strike="noStrike">
                          <a:solidFill>
                            <a:srgbClr val="006100"/>
                          </a:solidFill>
                          <a:effectLst/>
                          <a:latin typeface="Calibri" panose="020F0502020204030204" pitchFamily="34" charset="0"/>
                        </a:rPr>
                        <a:t>14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LB230-MAC-CR-27.15.4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15</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LB230-MAC-CR-27.17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01">
                <a:tc>
                  <a:txBody>
                    <a:bodyPr/>
                    <a:lstStyle/>
                    <a:p>
                      <a:pPr algn="r" fontAlgn="t"/>
                      <a:r>
                        <a:rPr lang="en-US" sz="700" b="0" i="0" u="none" strike="noStrike">
                          <a:solidFill>
                            <a:srgbClr val="9C0006"/>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r" fontAlgn="t"/>
                      <a:r>
                        <a:rPr lang="en-US" sz="700" b="0" i="0" u="none" strike="noStrike">
                          <a:solidFill>
                            <a:srgbClr val="9C0006"/>
                          </a:solidFill>
                          <a:effectLst/>
                          <a:latin typeface="Calibri" panose="020F0502020204030204" pitchFamily="34" charset="0"/>
                        </a:rPr>
                        <a:t>27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Ack related CIDs Section 27.4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George Cherian (Qualcomm)</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reschedule</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164401">
                <a:tc>
                  <a:txBody>
                    <a:bodyPr/>
                    <a:lstStyle/>
                    <a:p>
                      <a:pPr algn="r" fontAlgn="t"/>
                      <a:r>
                        <a:rPr lang="en-US" sz="700" b="0" i="0" u="none" strike="noStrike">
                          <a:solidFill>
                            <a:srgbClr val="0061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700" b="0" i="0" u="none" strike="noStrike">
                          <a:solidFill>
                            <a:srgbClr val="006100"/>
                          </a:solidFill>
                          <a:effectLst/>
                          <a:latin typeface="Calibri" panose="020F0502020204030204" pitchFamily="34" charset="0"/>
                        </a:rPr>
                        <a:t>35</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OMI Comment Resolutions</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Jarkko Kneckt (Apple)</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14331, 14332, and 14347 are reassigned</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t"/>
                      <a:r>
                        <a:rPr lang="en-US" sz="700" b="0" i="0" u="none" strike="noStrike">
                          <a:solidFill>
                            <a:srgbClr val="000000"/>
                          </a:solidFill>
                          <a:effectLst/>
                          <a:latin typeface="Calibri" panose="020F0502020204030204" pitchFamily="34" charset="0"/>
                        </a:rPr>
                        <a:t>39</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LB230-MAC-CR-10.22.2.5</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4401">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40</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LB230-MAC-CR-10.22.2.6-9</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01">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t"/>
                      <a:r>
                        <a:rPr lang="en-US" sz="700" b="0" i="0" u="none" strike="noStrike">
                          <a:solidFill>
                            <a:srgbClr val="000000"/>
                          </a:solidFill>
                          <a:effectLst/>
                          <a:latin typeface="Calibri" panose="020F0502020204030204" pitchFamily="34" charset="0"/>
                        </a:rPr>
                        <a:t>41</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LB230-MAC-CR-11.24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4401">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44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LB230-MAC-CR-27.7 and 27.7.1</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01">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0" i="0" u="none" strike="noStrike">
                          <a:solidFill>
                            <a:srgbClr val="000000"/>
                          </a:solidFill>
                          <a:effectLst/>
                          <a:latin typeface="Calibri" panose="020F0502020204030204" pitchFamily="34" charset="0"/>
                        </a:rPr>
                        <a:t>55</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CR CID 14324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Zhou Lan (Broadcom Ltd.)</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4401">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66</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Resolution for CIDs in 9.4.2.245</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Abhishek Patil (Qualcomm)</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68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Resolution for CID 11374</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Abhishek Patil (Qualcomm)</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ready for motion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74</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fr-FR" sz="700" b="0" i="0" u="none" strike="noStrike">
                          <a:solidFill>
                            <a:srgbClr val="006100"/>
                          </a:solidFill>
                          <a:effectLst/>
                          <a:latin typeface="Calibri" panose="020F0502020204030204" pitchFamily="34" charset="0"/>
                        </a:rPr>
                        <a:t>d2.0 comment resolution 27.5.3.2.4 10.22.2.7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Liwen Chu (Marvell)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ready for motion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0" i="0" u="none" strike="noStrike">
                          <a:solidFill>
                            <a:srgbClr val="000000"/>
                          </a:solidFill>
                          <a:effectLst/>
                          <a:latin typeface="Calibri" panose="020F0502020204030204" pitchFamily="34" charset="0"/>
                        </a:rPr>
                        <a:t>75</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D2.0 comment resolution 27.5.3.2.2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Liwen Chu (Marvell)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4401">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76</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D2.0 comment resolution 27.5.3.2.3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Liwen Chu (Marvell)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01">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0" i="0" u="none" strike="noStrike">
                          <a:solidFill>
                            <a:srgbClr val="000000"/>
                          </a:solidFill>
                          <a:effectLst/>
                          <a:latin typeface="Calibri" panose="020F0502020204030204" pitchFamily="34" charset="0"/>
                        </a:rPr>
                        <a:t>77</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D2.0 comment resolution 27.4.2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Liwen Chu (Marvell)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4401">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78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D2.0 comment resolution 27.6.4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Liwen Chu (Marvell)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01">
                <a:tc>
                  <a:txBody>
                    <a:bodyPr/>
                    <a:lstStyle/>
                    <a:p>
                      <a:pPr algn="r" fontAlgn="b"/>
                      <a:r>
                        <a:rPr lang="en-US" sz="700" b="0" i="0" u="none" strike="noStrike">
                          <a:solidFill>
                            <a:srgbClr val="9C0006"/>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r" fontAlgn="b"/>
                      <a:r>
                        <a:rPr lang="en-US" sz="700" b="0" i="0" u="none" strike="noStrike">
                          <a:solidFill>
                            <a:srgbClr val="9C0006"/>
                          </a:solidFill>
                          <a:effectLst/>
                          <a:latin typeface="Calibri" panose="020F0502020204030204" pitchFamily="34" charset="0"/>
                        </a:rPr>
                        <a:t>81</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LB230 CR for HE link adaptation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b"/>
                      <a:r>
                        <a:rPr lang="en-US" sz="700" b="0" i="0" u="none" strike="noStrike">
                          <a:solidFill>
                            <a:srgbClr val="9C0006"/>
                          </a:solidFill>
                          <a:effectLst/>
                          <a:latin typeface="Calibri" panose="020F0502020204030204" pitchFamily="34" charset="0"/>
                        </a:rPr>
                        <a:t>Frank Hsu (MediaTek Inc.)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b"/>
                      <a:r>
                        <a:rPr lang="en-US" sz="700" b="0" i="0" u="none" strike="noStrike">
                          <a:solidFill>
                            <a:srgbClr val="9C0006"/>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b"/>
                      <a:r>
                        <a:rPr lang="en-US" sz="700" b="0" i="0" u="none" strike="noStrike">
                          <a:solidFill>
                            <a:srgbClr val="9C0006"/>
                          </a:solidFill>
                          <a:effectLst/>
                          <a:latin typeface="Calibri" panose="020F0502020204030204" pitchFamily="34" charset="0"/>
                        </a:rPr>
                        <a:t>reschedule</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164401">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82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LB230 CR for BSS Load Slides</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Frank Hsu (MediaTek Inc.)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01">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0" i="0" u="none" strike="noStrike">
                          <a:solidFill>
                            <a:srgbClr val="000000"/>
                          </a:solidFill>
                          <a:effectLst/>
                          <a:latin typeface="Calibri" panose="020F0502020204030204" pitchFamily="34" charset="0"/>
                        </a:rPr>
                        <a:t>83</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LB230 CR for BSS Load Text</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Frank Hsu (MediaTek Inc.)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4401">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88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CR CID 14349</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Zhou Lan (Broadcom Ltd.)</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842926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smtClean="0"/>
              <a:t>December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18</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828310000"/>
              </p:ext>
            </p:extLst>
          </p:nvPr>
        </p:nvGraphicFramePr>
        <p:xfrm>
          <a:off x="459582" y="1371600"/>
          <a:ext cx="8227218" cy="4419590"/>
        </p:xfrm>
        <a:graphic>
          <a:graphicData uri="http://schemas.openxmlformats.org/drawingml/2006/table">
            <a:tbl>
              <a:tblPr/>
              <a:tblGrid>
                <a:gridCol w="414600"/>
                <a:gridCol w="466425"/>
                <a:gridCol w="2643075"/>
                <a:gridCol w="1781484"/>
                <a:gridCol w="511772"/>
                <a:gridCol w="2409862"/>
              </a:tblGrid>
              <a:tr h="192156">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90</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CR for 27.14.3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laurent cariou (Intel)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ready for motion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98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CR on CIDs 12757, 11149 and 13675</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Ming Gan (Huawei)</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99</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fr-FR" sz="700" b="0" i="0" u="none" strike="noStrike">
                          <a:solidFill>
                            <a:srgbClr val="006100"/>
                          </a:solidFill>
                          <a:effectLst/>
                          <a:latin typeface="Calibri" panose="020F0502020204030204" pitchFamily="34" charset="0"/>
                        </a:rPr>
                        <a:t>LB230 CR on Fragmentation Part 1</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Ming Gan (Huawei)</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105</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lb230-cr-multi-tid-capability-indication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Yongho Seok (MediaTek)</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0" i="0" u="none" strike="noStrike">
                          <a:solidFill>
                            <a:srgbClr val="000000"/>
                          </a:solidFill>
                          <a:effectLst/>
                          <a:latin typeface="Calibri" panose="020F0502020204030204" pitchFamily="34" charset="0"/>
                        </a:rPr>
                        <a:t>107</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lb230-cr-20mhz-only-sta-on-secondary-channel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Yongho Seok (MediaTek)</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92156">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149</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CR for 27.5.6</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laurent cariou (Intel)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2156">
                <a:tc>
                  <a:txBody>
                    <a:bodyPr/>
                    <a:lstStyle/>
                    <a:p>
                      <a:pPr algn="r" fontAlgn="b"/>
                      <a:r>
                        <a:rPr lang="en-US" sz="700" b="0" i="0" u="none" strike="noStrike">
                          <a:solidFill>
                            <a:srgbClr val="9C0006"/>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r" fontAlgn="b"/>
                      <a:r>
                        <a:rPr lang="en-US" sz="700" b="0" i="0" u="none" strike="noStrike">
                          <a:solidFill>
                            <a:srgbClr val="9C0006"/>
                          </a:solidFill>
                          <a:effectLst/>
                          <a:latin typeface="Calibri" panose="020F0502020204030204" pitchFamily="34" charset="0"/>
                        </a:rPr>
                        <a:t>153</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b"/>
                      <a:r>
                        <a:rPr lang="en-US" sz="700" b="0" i="0" u="none" strike="noStrike">
                          <a:solidFill>
                            <a:srgbClr val="9C0006"/>
                          </a:solidFill>
                          <a:effectLst/>
                          <a:latin typeface="Calibri" panose="020F0502020204030204" pitchFamily="34" charset="0"/>
                        </a:rPr>
                        <a:t>Resolution for CID 11742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b"/>
                      <a:r>
                        <a:rPr lang="en-US" sz="700" b="0" i="0" u="none" strike="noStrike">
                          <a:solidFill>
                            <a:srgbClr val="9C0006"/>
                          </a:solidFill>
                          <a:effectLst/>
                          <a:latin typeface="Calibri" panose="020F0502020204030204" pitchFamily="34" charset="0"/>
                        </a:rPr>
                        <a:t>Po-Kai Huang (Intel)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same CID as in 1859 - no agreement</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192156">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155</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Resolutions for CIDs related to GCR</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Yusuke Tanaka (Sony)</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2156">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0" i="0" u="none" strike="noStrike">
                          <a:solidFill>
                            <a:srgbClr val="000000"/>
                          </a:solidFill>
                          <a:effectLst/>
                          <a:latin typeface="Calibri" panose="020F0502020204030204" pitchFamily="34" charset="0"/>
                        </a:rPr>
                        <a:t>161</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CR CID 13754</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Zhou Lan (Broadcom Ltd.)</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92156">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180</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CR on BSS Load Information in subclause 9.4.2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Ming Gan (Huawei)</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2156">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0" i="0" u="none" strike="noStrike">
                          <a:solidFill>
                            <a:srgbClr val="000000"/>
                          </a:solidFill>
                          <a:effectLst/>
                          <a:latin typeface="Calibri" panose="020F0502020204030204" pitchFamily="34" charset="0"/>
                        </a:rPr>
                        <a:t>181</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LB230 CR on BSS Load Information in subclause 9.4.2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Ming Gan (Huawei)</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92156">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182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CID related to the use of TSPEC for HE STAs</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Guoqing Li (Apple)</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2156">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0" i="0" u="none" strike="noStrike">
                          <a:solidFill>
                            <a:srgbClr val="000000"/>
                          </a:solidFill>
                          <a:effectLst/>
                          <a:latin typeface="Calibri" panose="020F0502020204030204" pitchFamily="34" charset="0"/>
                        </a:rPr>
                        <a:t>200</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Decouple Channel Width Capabilities Between VHT and HE Modes</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Huizhao Wang </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84314">
                <a:tc>
                  <a:txBody>
                    <a:bodyPr/>
                    <a:lstStyle/>
                    <a:p>
                      <a:pPr algn="r" fontAlgn="t"/>
                      <a:r>
                        <a:rPr lang="en-US" sz="700" b="0" i="0" u="none" strike="noStrike">
                          <a:solidFill>
                            <a:srgbClr val="9C0006"/>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r" fontAlgn="t"/>
                      <a:r>
                        <a:rPr lang="en-US" sz="700" b="0" i="0" u="none" strike="noStrike">
                          <a:solidFill>
                            <a:srgbClr val="9C0006"/>
                          </a:solidFill>
                          <a:effectLst/>
                          <a:latin typeface="Calibri" panose="020F0502020204030204" pitchFamily="34" charset="0"/>
                        </a:rPr>
                        <a:t>1837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comment resolution 27.5.3.5</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Liwen Chu (Marvell)</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Presented during 2017-12-07 telecon. It will be resceduled. (CIDs 11327 and CID 13725)</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192156">
                <a:tc>
                  <a:txBody>
                    <a:bodyPr/>
                    <a:lstStyle/>
                    <a:p>
                      <a:pPr algn="l" fontAlgn="t"/>
                      <a:r>
                        <a:rPr lang="en-US" sz="700" b="0" i="0" u="none" strike="noStrike">
                          <a:solidFill>
                            <a:srgbClr val="9C6500"/>
                          </a:solidFill>
                          <a:effectLst/>
                          <a:latin typeface="Calibri" panose="020F0502020204030204" pitchFamily="34" charset="0"/>
                        </a:rPr>
                        <a:t>3 CI</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r" fontAlgn="t"/>
                      <a:r>
                        <a:rPr lang="en-US" sz="700" b="0" i="0" u="none" strike="noStrike">
                          <a:solidFill>
                            <a:srgbClr val="9C6500"/>
                          </a:solidFill>
                          <a:effectLst/>
                          <a:latin typeface="Calibri" panose="020F0502020204030204" pitchFamily="34" charset="0"/>
                        </a:rPr>
                        <a:t>1847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CIDs related to Multiple BSSID topic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Abhishek Patil (Qualcomm)</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3 CIDs are pending</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r>
              <a:tr h="192156">
                <a:tc>
                  <a:txBody>
                    <a:bodyPr/>
                    <a:lstStyle/>
                    <a:p>
                      <a:pPr algn="r" fontAlgn="t"/>
                      <a:r>
                        <a:rPr lang="en-US" sz="700" b="0" i="0" u="none" strike="noStrike">
                          <a:solidFill>
                            <a:srgbClr val="006100"/>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700" b="0" i="0" u="none" strike="noStrike">
                          <a:solidFill>
                            <a:srgbClr val="006100"/>
                          </a:solidFill>
                          <a:effectLst/>
                          <a:latin typeface="Calibri" panose="020F0502020204030204" pitchFamily="34" charset="0"/>
                        </a:rPr>
                        <a:t>1850</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Resolution for CIDs in 9.4.2.37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Abhishek Patil (Qualcomm)</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t"/>
                      <a:r>
                        <a:rPr lang="en-US" sz="700" b="0" i="0" u="none" strike="noStrike">
                          <a:solidFill>
                            <a:srgbClr val="006100"/>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700" b="0" i="0" u="none" strike="noStrike">
                          <a:solidFill>
                            <a:srgbClr val="006100"/>
                          </a:solidFill>
                          <a:effectLst/>
                          <a:latin typeface="Calibri" panose="020F0502020204030204" pitchFamily="34" charset="0"/>
                        </a:rPr>
                        <a:t>1857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CIDs related to Multiple BSSID topic - Part 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Abhishek Patil (Qualcomm)</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b"/>
                      <a:r>
                        <a:rPr lang="en-US" sz="700" b="0" i="0" u="none" strike="noStrike">
                          <a:solidFill>
                            <a:srgbClr val="006100"/>
                          </a:solidFill>
                          <a:effectLst/>
                          <a:latin typeface="Calibri" panose="020F0502020204030204" pitchFamily="34" charset="0"/>
                        </a:rPr>
                        <a:t>2017</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1858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Resolution for CID 13142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Abhishek Patil (Qualcomm)</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ready for motion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t"/>
                      <a:r>
                        <a:rPr lang="en-US" sz="700" b="0" i="0" u="none" strike="noStrike">
                          <a:solidFill>
                            <a:srgbClr val="9C0006"/>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r" fontAlgn="t"/>
                      <a:r>
                        <a:rPr lang="en-US" sz="700" b="0" i="0" u="none" strike="noStrike">
                          <a:solidFill>
                            <a:srgbClr val="9C0006"/>
                          </a:solidFill>
                          <a:effectLst/>
                          <a:latin typeface="Calibri" panose="020F0502020204030204" pitchFamily="34" charset="0"/>
                        </a:rPr>
                        <a:t>1859</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Resolution for CID 11742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Abhishek Patil (Qualcomm)</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no agreement. Same CID as 11-18/0153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192156">
                <a:tc>
                  <a:txBody>
                    <a:bodyPr/>
                    <a:lstStyle/>
                    <a:p>
                      <a:pPr algn="r" fontAlgn="b"/>
                      <a:r>
                        <a:rPr lang="en-US" sz="700" b="0" i="0" u="none" strike="noStrike">
                          <a:solidFill>
                            <a:srgbClr val="006100"/>
                          </a:solidFill>
                          <a:effectLst/>
                          <a:latin typeface="Calibri" panose="020F0502020204030204" pitchFamily="34" charset="0"/>
                        </a:rPr>
                        <a:t>2017</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1861</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CIDs related to Multiple BSSID topic - Part 3</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Abhishek Patil (Qualcomm)</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ready for motion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t"/>
                      <a:r>
                        <a:rPr lang="en-US" sz="700" b="0" i="0" u="none" strike="noStrike">
                          <a:solidFill>
                            <a:srgbClr val="006100"/>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700" b="0" i="0" u="none" strike="noStrike">
                          <a:solidFill>
                            <a:srgbClr val="006100"/>
                          </a:solidFill>
                          <a:effectLst/>
                          <a:latin typeface="Calibri" panose="020F0502020204030204" pitchFamily="34" charset="0"/>
                        </a:rPr>
                        <a:t>1874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CR for NAV Part I</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Po-Kai Huang (Intel)</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t"/>
                      <a:r>
                        <a:rPr lang="en-US" sz="700" b="0" i="0" u="none" strike="noStrike">
                          <a:solidFill>
                            <a:srgbClr val="000000"/>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1893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CR TWT IE</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Matthew Fischer (Broadcom LTD)</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endParaRPr lang="en-US" sz="700" b="0" i="0" u="none" strike="noStrike" dirty="0">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31630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1"/>
            <a:ext cx="7770813" cy="381000"/>
          </a:xfrm>
        </p:spPr>
        <p:txBody>
          <a:bodyPr/>
          <a:lstStyle/>
          <a:p>
            <a:r>
              <a:rPr lang="en-US" dirty="0" smtClean="0"/>
              <a:t>MU Submissions</a:t>
            </a:r>
            <a:endParaRPr lang="en-US" dirty="0"/>
          </a:p>
        </p:txBody>
      </p:sp>
      <p:sp>
        <p:nvSpPr>
          <p:cNvPr id="2" name="Date Placeholder 1"/>
          <p:cNvSpPr>
            <a:spLocks noGrp="1"/>
          </p:cNvSpPr>
          <p:nvPr>
            <p:ph type="dt" idx="10"/>
          </p:nvPr>
        </p:nvSpPr>
        <p:spPr/>
        <p:txBody>
          <a:bodyPr/>
          <a:lstStyle/>
          <a:p>
            <a:r>
              <a:rPr lang="en-US" smtClean="0"/>
              <a:t>December 2017</a:t>
            </a:r>
            <a:endParaRPr lang="en-GB"/>
          </a:p>
        </p:txBody>
      </p:sp>
      <p:sp>
        <p:nvSpPr>
          <p:cNvPr id="3" name="Footer Placeholder 2"/>
          <p:cNvSpPr>
            <a:spLocks noGrp="1"/>
          </p:cNvSpPr>
          <p:nvPr>
            <p:ph type="ftr" idx="11"/>
          </p:nvPr>
        </p:nvSpPr>
        <p:spPr/>
        <p:txBody>
          <a:body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19</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1068127181"/>
              </p:ext>
            </p:extLst>
          </p:nvPr>
        </p:nvGraphicFramePr>
        <p:xfrm>
          <a:off x="457200" y="1676400"/>
          <a:ext cx="8085138" cy="3962399"/>
        </p:xfrm>
        <a:graphic>
          <a:graphicData uri="http://schemas.openxmlformats.org/drawingml/2006/table">
            <a:tbl>
              <a:tblPr/>
              <a:tblGrid>
                <a:gridCol w="407440"/>
                <a:gridCol w="458370"/>
                <a:gridCol w="2597430"/>
                <a:gridCol w="1750719"/>
                <a:gridCol w="502934"/>
                <a:gridCol w="2368245"/>
              </a:tblGrid>
              <a:tr h="152606">
                <a:tc>
                  <a:txBody>
                    <a:bodyPr/>
                    <a:lstStyle/>
                    <a:p>
                      <a:pPr algn="ctr" fontAlgn="t"/>
                      <a:r>
                        <a:rPr lang="en-US" sz="700" b="1" i="0" u="none" strike="noStrike" dirty="0">
                          <a:solidFill>
                            <a:srgbClr val="FFFFFF"/>
                          </a:solidFill>
                          <a:effectLst/>
                          <a:latin typeface="Calibri" panose="020F0502020204030204" pitchFamily="34" charset="0"/>
                        </a:rPr>
                        <a:t>Year</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c>
                  <a:txBody>
                    <a:bodyPr/>
                    <a:lstStyle/>
                    <a:p>
                      <a:pPr algn="ctr" fontAlgn="t"/>
                      <a:r>
                        <a:rPr lang="en-US" sz="700" b="1" i="0" u="none" strike="noStrike">
                          <a:solidFill>
                            <a:srgbClr val="FFFFFF"/>
                          </a:solidFill>
                          <a:effectLst/>
                          <a:latin typeface="Calibri" panose="020F0502020204030204" pitchFamily="34" charset="0"/>
                        </a:rPr>
                        <a:t>DCN</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c>
                  <a:txBody>
                    <a:bodyPr/>
                    <a:lstStyle/>
                    <a:p>
                      <a:pPr algn="ctr" fontAlgn="t"/>
                      <a:r>
                        <a:rPr lang="en-US" sz="700" b="1" i="0" u="none" strike="noStrike">
                          <a:solidFill>
                            <a:srgbClr val="FFFFFF"/>
                          </a:solidFill>
                          <a:effectLst/>
                          <a:latin typeface="Calibri" panose="020F0502020204030204" pitchFamily="34" charset="0"/>
                        </a:rPr>
                        <a:t>Title</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c>
                  <a:txBody>
                    <a:bodyPr/>
                    <a:lstStyle/>
                    <a:p>
                      <a:pPr algn="ctr" fontAlgn="t"/>
                      <a:r>
                        <a:rPr lang="en-US" sz="700" b="1" i="0" u="none" strike="noStrike">
                          <a:solidFill>
                            <a:srgbClr val="FFFFFF"/>
                          </a:solidFill>
                          <a:effectLst/>
                          <a:latin typeface="Calibri" panose="020F0502020204030204" pitchFamily="34" charset="0"/>
                        </a:rPr>
                        <a:t>Author</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c>
                  <a:txBody>
                    <a:bodyPr/>
                    <a:lstStyle/>
                    <a:p>
                      <a:pPr algn="ctr" fontAlgn="t"/>
                      <a:r>
                        <a:rPr lang="en-US" sz="700" b="1" i="0" u="none" strike="noStrike">
                          <a:solidFill>
                            <a:srgbClr val="FFFFFF"/>
                          </a:solidFill>
                          <a:effectLst/>
                          <a:latin typeface="Calibri" panose="020F0502020204030204" pitchFamily="34" charset="0"/>
                        </a:rPr>
                        <a:t>Ad Hoc</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c>
                  <a:txBody>
                    <a:bodyPr/>
                    <a:lstStyle/>
                    <a:p>
                      <a:pPr algn="ctr" fontAlgn="t"/>
                      <a:r>
                        <a:rPr lang="en-US" sz="700" b="1" i="0" u="none" strike="noStrike">
                          <a:solidFill>
                            <a:srgbClr val="FFFFFF"/>
                          </a:solidFill>
                          <a:effectLst/>
                          <a:latin typeface="Calibri" panose="020F0502020204030204" pitchFamily="34" charset="0"/>
                        </a:rPr>
                        <a:t>Status</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r>
              <a:tr h="165643">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8</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LB230-MAC-CR-9.3.1.20</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t"/>
                      <a:r>
                        <a:rPr lang="en-US" sz="700" b="0" i="0" u="none" strike="noStrike">
                          <a:solidFill>
                            <a:srgbClr val="9C65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r" fontAlgn="t"/>
                      <a:r>
                        <a:rPr lang="en-US" sz="700" b="0" i="0" u="none" strike="noStrike">
                          <a:solidFill>
                            <a:srgbClr val="9C6500"/>
                          </a:solidFill>
                          <a:effectLst/>
                          <a:latin typeface="Calibri" panose="020F0502020204030204" pitchFamily="34" charset="0"/>
                        </a:rPr>
                        <a:t>11</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LB230-MAC-CR-27.5.3.4</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Alfred Asterjadhi (Qualcomm Inc.)</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one CID is pending</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r>
              <a:tr h="165643">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29</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Default-UORA-Parameters</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Matthew Fischer (Broadcom LTD)</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30</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ER-DL-protection-sequence</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Matthew Fischer (Broadcom LTD)</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31</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BQRP-BQR-LCTS-DLMU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Matthew Fischer (Broadcom LTD)</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42</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LB230-MAC-CR-27.6.2</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43</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LB230-MAC-CR-27.6</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53</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CR on BQR</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Zhou Lan (Broadcom Ltd.)</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54</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pl-PL" sz="700" b="0" i="0" u="none" strike="noStrike">
                          <a:solidFill>
                            <a:srgbClr val="000000"/>
                          </a:solidFill>
                          <a:effectLst/>
                          <a:latin typeface="Calibri" panose="020F0502020204030204" pitchFamily="34" charset="0"/>
                        </a:rPr>
                        <a:t>CR on DL MU procedure</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Zhou Lan (Broadcom Ltd.)</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56</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CR CID 14328</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Zhou Lan (Broadcom Ltd.)</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63</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CR for UORA PS and UORA</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Jeongki Kim (LG Electronics)</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r>
              <a:tr h="165643">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65</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Resolutions to CIDs in 9.2.1.23 (part 1)</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Abhishek Patil (Qualcomm)</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r>
              <a:tr h="331288">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79</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Comment Resolutions on Clause 9.4.1.63 (HE Compressed Beamforming Report field)</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Kome Oteri (InterDigital)</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MU</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ready for motion</a:t>
                      </a:r>
                    </a:p>
                  </a:txBody>
                  <a:tcPr marL="6122" marR="6122" marT="6122" marB="0" anchor="b">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r>
              <a:tr h="331288">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80</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Comment Resolutions on Clause 9.4.1.63 D2.0 (HE Compressed Beamforming Report field)</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Kome Oteri (InterDigital)</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MU</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ready for motion</a:t>
                      </a:r>
                    </a:p>
                  </a:txBody>
                  <a:tcPr marL="6122" marR="6122" marT="6122" marB="0" anchor="b">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r>
              <a:tr h="165643">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108</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CR for 27.5.3.6</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Kiseon Ryu (LG Electronics)</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185</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CR CID 11001</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Zhou Lan (Broadcom Ltd.)</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t"/>
                      <a:r>
                        <a:rPr lang="en-US" sz="700" b="0" i="0" u="none" strike="noStrike">
                          <a:solidFill>
                            <a:srgbClr val="9C6500"/>
                          </a:solidFill>
                          <a:effectLst/>
                          <a:latin typeface="Calibri" panose="020F0502020204030204" pitchFamily="34" charset="0"/>
                        </a:rPr>
                        <a:t>2017</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r" fontAlgn="t"/>
                      <a:r>
                        <a:rPr lang="en-US" sz="700" b="0" i="0" u="none" strike="noStrike">
                          <a:solidFill>
                            <a:srgbClr val="9C6500"/>
                          </a:solidFill>
                          <a:effectLst/>
                          <a:latin typeface="Calibri" panose="020F0502020204030204" pitchFamily="34" charset="0"/>
                        </a:rPr>
                        <a:t>1828</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CR MU EDCA parameters</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laurent cariou (Intel)</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one CID is pending</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r>
              <a:tr h="165643">
                <a:tc>
                  <a:txBody>
                    <a:bodyPr/>
                    <a:lstStyle/>
                    <a:p>
                      <a:pPr algn="r" fontAlgn="t"/>
                      <a:r>
                        <a:rPr lang="en-US" sz="700" b="0" i="0" u="none" strike="noStrike">
                          <a:solidFill>
                            <a:srgbClr val="9C6500"/>
                          </a:solidFill>
                          <a:effectLst/>
                          <a:latin typeface="Calibri" panose="020F0502020204030204" pitchFamily="34" charset="0"/>
                        </a:rPr>
                        <a:t>2017</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r" fontAlgn="t"/>
                      <a:r>
                        <a:rPr lang="en-US" sz="700" b="0" i="0" u="none" strike="noStrike">
                          <a:solidFill>
                            <a:srgbClr val="9C6500"/>
                          </a:solidFill>
                          <a:effectLst/>
                          <a:latin typeface="Calibri" panose="020F0502020204030204" pitchFamily="34" charset="0"/>
                        </a:rPr>
                        <a:t>1849</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CIDs related to Random Acccess</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Abhishek Patil (Qualcomm)</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one CID is still pending</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r>
              <a:tr h="165643">
                <a:tc>
                  <a:txBody>
                    <a:bodyPr/>
                    <a:lstStyle/>
                    <a:p>
                      <a:pPr algn="r" fontAlgn="t"/>
                      <a:r>
                        <a:rPr lang="en-US" sz="700" b="0" i="0" u="none" strike="noStrike">
                          <a:solidFill>
                            <a:srgbClr val="9C0006"/>
                          </a:solidFill>
                          <a:effectLst/>
                          <a:latin typeface="Calibri" panose="020F0502020204030204" pitchFamily="34" charset="0"/>
                        </a:rPr>
                        <a:t>2017</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c>
                  <a:txBody>
                    <a:bodyPr/>
                    <a:lstStyle/>
                    <a:p>
                      <a:pPr algn="r" fontAlgn="t"/>
                      <a:r>
                        <a:rPr lang="en-US" sz="700" b="0" i="0" u="none" strike="noStrike">
                          <a:solidFill>
                            <a:srgbClr val="9C0006"/>
                          </a:solidFill>
                          <a:effectLst/>
                          <a:latin typeface="Calibri" panose="020F0502020204030204" pitchFamily="34" charset="0"/>
                        </a:rPr>
                        <a:t>1860</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Resolution for CID 11002</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Abhishek Patil (Qualcomm)</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reschedule</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r>
              <a:tr h="165643">
                <a:tc>
                  <a:txBody>
                    <a:bodyPr/>
                    <a:lstStyle/>
                    <a:p>
                      <a:pPr algn="r" fontAlgn="t"/>
                      <a:r>
                        <a:rPr lang="en-US" sz="700" b="0" i="0" u="none" strike="noStrike">
                          <a:solidFill>
                            <a:srgbClr val="9C6500"/>
                          </a:solidFill>
                          <a:effectLst/>
                          <a:latin typeface="Calibri" panose="020F0502020204030204" pitchFamily="34" charset="0"/>
                        </a:rPr>
                        <a:t>2017</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r" fontAlgn="t"/>
                      <a:r>
                        <a:rPr lang="en-US" sz="700" b="0" i="0" u="none" strike="noStrike" dirty="0">
                          <a:solidFill>
                            <a:srgbClr val="9C6500"/>
                          </a:solidFill>
                          <a:effectLst/>
                          <a:latin typeface="Calibri" panose="020F0502020204030204" pitchFamily="34" charset="0"/>
                        </a:rPr>
                        <a:t>1878</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CR for NAV Part II</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Po-Kai Huang (Intel)</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2 CIDs are pending</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r>
              <a:tr h="165643">
                <a:tc>
                  <a:txBody>
                    <a:bodyPr/>
                    <a:lstStyle/>
                    <a:p>
                      <a:pPr algn="r" fontAlgn="t"/>
                      <a:r>
                        <a:rPr lang="en-US" sz="700" b="0" i="0" u="none" strike="noStrike">
                          <a:solidFill>
                            <a:srgbClr val="000000"/>
                          </a:solidFill>
                          <a:effectLst/>
                          <a:latin typeface="Calibri" panose="020F0502020204030204" pitchFamily="34" charset="0"/>
                        </a:rPr>
                        <a:t>2017</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a:noFill/>
                    </a:lnB>
                  </a:tcPr>
                </a:tc>
                <a:tc>
                  <a:txBody>
                    <a:bodyPr/>
                    <a:lstStyle/>
                    <a:p>
                      <a:pPr algn="r" fontAlgn="t"/>
                      <a:r>
                        <a:rPr lang="en-US" sz="700" b="0" i="0" u="none" strike="noStrike">
                          <a:solidFill>
                            <a:srgbClr val="000000"/>
                          </a:solidFill>
                          <a:effectLst/>
                          <a:latin typeface="Calibri" panose="020F0502020204030204" pitchFamily="34" charset="0"/>
                        </a:rPr>
                        <a:t>1887</a:t>
                      </a:r>
                    </a:p>
                  </a:txBody>
                  <a:tcPr marL="6122" marR="6122" marT="6122" marB="0">
                    <a:lnL>
                      <a:noFill/>
                    </a:lnL>
                    <a:lnR>
                      <a:noFill/>
                    </a:lnR>
                    <a:lnT w="6350" cap="flat" cmpd="sng" algn="ctr">
                      <a:solidFill>
                        <a:srgbClr val="ED7D31"/>
                      </a:solidFill>
                      <a:prstDash val="solid"/>
                      <a:round/>
                      <a:headEnd type="none" w="med" len="med"/>
                      <a:tailEnd type="none" w="med" len="med"/>
                    </a:lnT>
                    <a:lnB>
                      <a:noFill/>
                    </a:lnB>
                  </a:tcPr>
                </a:tc>
                <a:tc>
                  <a:txBody>
                    <a:bodyPr/>
                    <a:lstStyle/>
                    <a:p>
                      <a:pPr algn="l" fontAlgn="t"/>
                      <a:r>
                        <a:rPr lang="fr-FR" sz="700" b="0" i="0" u="none" strike="noStrike">
                          <a:solidFill>
                            <a:srgbClr val="000000"/>
                          </a:solidFill>
                          <a:effectLst/>
                          <a:latin typeface="Calibri" panose="020F0502020204030204" pitchFamily="34" charset="0"/>
                        </a:rPr>
                        <a:t>11ax D2.0 Comment Resolution 27.5.3.2.4 10.22.2.7</a:t>
                      </a:r>
                    </a:p>
                  </a:txBody>
                  <a:tcPr marL="6122" marR="6122" marT="6122" marB="0">
                    <a:lnL>
                      <a:noFill/>
                    </a:lnL>
                    <a:lnR>
                      <a:noFill/>
                    </a:lnR>
                    <a:lnT w="6350" cap="flat" cmpd="sng" algn="ctr">
                      <a:solidFill>
                        <a:srgbClr val="ED7D31"/>
                      </a:solidFill>
                      <a:prstDash val="solid"/>
                      <a:round/>
                      <a:headEnd type="none" w="med" len="med"/>
                      <a:tailEnd type="none" w="med" len="med"/>
                    </a:lnT>
                    <a:lnB>
                      <a:noFill/>
                    </a:lnB>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6122" marR="6122" marT="6122" marB="0">
                    <a:lnL>
                      <a:noFill/>
                    </a:lnL>
                    <a:lnR>
                      <a:noFill/>
                    </a:lnR>
                    <a:lnT w="6350" cap="flat" cmpd="sng" algn="ctr">
                      <a:solidFill>
                        <a:srgbClr val="ED7D31"/>
                      </a:solidFill>
                      <a:prstDash val="solid"/>
                      <a:round/>
                      <a:headEnd type="none" w="med" len="med"/>
                      <a:tailEnd type="none" w="med" len="med"/>
                    </a:lnT>
                    <a:lnB>
                      <a:noFill/>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a:noFill/>
                    </a:lnB>
                  </a:tcPr>
                </a:tc>
                <a:tc>
                  <a:txBody>
                    <a:bodyPr/>
                    <a:lstStyle/>
                    <a:p>
                      <a:pPr algn="l" fontAlgn="t"/>
                      <a:endParaRPr lang="en-US" sz="700" b="0" i="0" u="none" strike="noStrike" dirty="0">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3121950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Irvine</a:t>
            </a:r>
            <a:r>
              <a:rPr lang="en-US" altLang="en-US" sz="4000" dirty="0" smtClean="0">
                <a:latin typeface="Arial" panose="020B0604020202020204" pitchFamily="34" charset="0"/>
              </a:rPr>
              <a:t>, California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January 14-19, 2018</a:t>
            </a:r>
            <a:endParaRPr lang="en-US" alt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December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04800"/>
          </a:xfrm>
        </p:spPr>
        <p:txBody>
          <a:bodyPr/>
          <a:lstStyle/>
          <a:p>
            <a:r>
              <a:rPr lang="en-US" dirty="0" smtClean="0"/>
              <a:t>SR Submissions</a:t>
            </a:r>
            <a:endParaRPr lang="en-US" dirty="0"/>
          </a:p>
        </p:txBody>
      </p:sp>
      <p:sp>
        <p:nvSpPr>
          <p:cNvPr id="3" name="Date Placeholder 2"/>
          <p:cNvSpPr>
            <a:spLocks noGrp="1"/>
          </p:cNvSpPr>
          <p:nvPr>
            <p:ph type="dt" idx="10"/>
          </p:nvPr>
        </p:nvSpPr>
        <p:spPr/>
        <p:txBody>
          <a:bodyPr/>
          <a:lstStyle/>
          <a:p>
            <a:r>
              <a:rPr lang="en-US" smtClean="0"/>
              <a:t>December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20</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2695502324"/>
              </p:ext>
            </p:extLst>
          </p:nvPr>
        </p:nvGraphicFramePr>
        <p:xfrm>
          <a:off x="459582" y="2057400"/>
          <a:ext cx="8082756" cy="1371600"/>
        </p:xfrm>
        <a:graphic>
          <a:graphicData uri="http://schemas.openxmlformats.org/drawingml/2006/table">
            <a:tbl>
              <a:tblPr/>
              <a:tblGrid>
                <a:gridCol w="407320"/>
                <a:gridCol w="458235"/>
                <a:gridCol w="2596665"/>
                <a:gridCol w="1750203"/>
                <a:gridCol w="502786"/>
                <a:gridCol w="2367547"/>
              </a:tblGrid>
              <a:tr h="342900">
                <a:tc>
                  <a:txBody>
                    <a:bodyPr/>
                    <a:lstStyle/>
                    <a:p>
                      <a:pPr algn="ctr" fontAlgn="t"/>
                      <a:r>
                        <a:rPr lang="en-US" sz="700" b="1" i="0" u="none" strike="noStrike">
                          <a:solidFill>
                            <a:srgbClr val="FFFFFF"/>
                          </a:solidFill>
                          <a:effectLst/>
                          <a:latin typeface="Calibri" panose="020F0502020204030204" pitchFamily="34" charset="0"/>
                        </a:rPr>
                        <a:t>Year</a:t>
                      </a:r>
                    </a:p>
                  </a:txBody>
                  <a:tcPr marL="6122" marR="6122" marT="6122"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DCN</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Title</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Author</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Ad Hoc</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Status</a:t>
                      </a:r>
                    </a:p>
                  </a:txBody>
                  <a:tcPr marL="6122" marR="6122" marT="6122"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342900">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t"/>
                      <a:r>
                        <a:rPr lang="en-US" sz="700" b="0" i="0" u="none" strike="noStrike">
                          <a:solidFill>
                            <a:srgbClr val="000000"/>
                          </a:solidFill>
                          <a:effectLst/>
                          <a:latin typeface="Calibri" panose="020F0502020204030204" pitchFamily="34" charset="0"/>
                        </a:rPr>
                        <a:t>26</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CR-SRG-and-SRP</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Matthew Fischer (Broadcom LTD)</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SR</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42900">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106</a:t>
                      </a:r>
                    </a:p>
                  </a:txBody>
                  <a:tcPr marL="6122" marR="6122" marT="612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lb230-cr-spatial-reuse-operation-on-secondary-channel</a:t>
                      </a:r>
                    </a:p>
                  </a:txBody>
                  <a:tcPr marL="6122" marR="6122" marT="612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Yongho Seok (MediaTek)</a:t>
                      </a:r>
                    </a:p>
                  </a:txBody>
                  <a:tcPr marL="6122" marR="6122" marT="612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SR</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900">
                <a:tc>
                  <a:txBody>
                    <a:bodyPr/>
                    <a:lstStyle/>
                    <a:p>
                      <a:pPr algn="r" fontAlgn="t"/>
                      <a:r>
                        <a:rPr lang="en-US" sz="700" b="0" i="0" u="none" strike="noStrike">
                          <a:solidFill>
                            <a:srgbClr val="006100"/>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700" b="0" i="0" u="none" strike="noStrike">
                          <a:solidFill>
                            <a:srgbClr val="006100"/>
                          </a:solidFill>
                          <a:effectLst/>
                          <a:latin typeface="Calibri" panose="020F0502020204030204" pitchFamily="34" charset="0"/>
                        </a:rPr>
                        <a:t>1852</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CR for 27.9</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laurent cariou (Intel)</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SR</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dirty="0">
                          <a:solidFill>
                            <a:srgbClr val="006100"/>
                          </a:solidFill>
                          <a:effectLst/>
                          <a:latin typeface="Calibri" panose="020F0502020204030204" pitchFamily="34" charset="0"/>
                        </a:rPr>
                        <a:t>ready for motion</a:t>
                      </a:r>
                    </a:p>
                  </a:txBody>
                  <a:tcPr marL="6122" marR="6122" marT="6122"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bl>
          </a:graphicData>
        </a:graphic>
      </p:graphicFrame>
    </p:spTree>
    <p:extLst>
      <p:ext uri="{BB962C8B-B14F-4D97-AF65-F5344CB8AC3E}">
        <p14:creationId xmlns:p14="http://schemas.microsoft.com/office/powerpoint/2010/main" val="30464744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November 2017</a:t>
            </a:r>
            <a:endParaRPr lang="en-US" dirty="0"/>
          </a:p>
        </p:txBody>
      </p:sp>
      <p:sp>
        <p:nvSpPr>
          <p:cNvPr id="3" name="Content Placeholder 2"/>
          <p:cNvSpPr>
            <a:spLocks noGrp="1"/>
          </p:cNvSpPr>
          <p:nvPr>
            <p:ph idx="1"/>
          </p:nvPr>
        </p:nvSpPr>
        <p:spPr>
          <a:xfrm>
            <a:off x="685799" y="1600200"/>
            <a:ext cx="7770813" cy="4113213"/>
          </a:xfrm>
        </p:spPr>
        <p:txBody>
          <a:bodyPr/>
          <a:lstStyle/>
          <a:p>
            <a:pPr>
              <a:buFont typeface="Arial" panose="020B0604020202020204" pitchFamily="34" charset="0"/>
              <a:buChar char="•"/>
            </a:pPr>
            <a:r>
              <a:rPr lang="en-US" sz="2000" dirty="0" smtClean="0"/>
              <a:t>The TG started addressing comments received on draft D2.0</a:t>
            </a:r>
          </a:p>
          <a:p>
            <a:pPr>
              <a:buFont typeface="Arial" panose="020B0604020202020204" pitchFamily="34" charset="0"/>
              <a:buChar char="•"/>
            </a:pPr>
            <a:r>
              <a:rPr lang="en-US" sz="2000" dirty="0" smtClean="0"/>
              <a:t>35+ comments were resolved </a:t>
            </a:r>
            <a:r>
              <a:rPr lang="en-US" sz="2000" dirty="0"/>
              <a:t>d</a:t>
            </a:r>
            <a:r>
              <a:rPr lang="en-US" sz="2000" dirty="0" smtClean="0"/>
              <a:t>uring the November meeting</a:t>
            </a:r>
          </a:p>
          <a:p>
            <a:pPr>
              <a:buFont typeface="Arial" panose="020B0604020202020204" pitchFamily="34" charset="0"/>
              <a:buChar char="•"/>
            </a:pPr>
            <a:r>
              <a:rPr lang="en-US" sz="2000" dirty="0" smtClean="0"/>
              <a:t>No much activities on the conference calls.</a:t>
            </a:r>
          </a:p>
          <a:p>
            <a:pPr>
              <a:buFont typeface="Arial" panose="020B0604020202020204" pitchFamily="34" charset="0"/>
              <a:buChar char="•"/>
            </a:pPr>
            <a:r>
              <a:rPr lang="en-US" sz="2000" dirty="0" smtClean="0"/>
              <a:t>Since November the TG has arranged a MAC and a PHY (one day) ad hoc meetings to advance comments resolution.</a:t>
            </a:r>
          </a:p>
          <a:p>
            <a:pPr lvl="1">
              <a:buFont typeface="Arial" panose="020B0604020202020204" pitchFamily="34" charset="0"/>
              <a:buChar char="•"/>
            </a:pPr>
            <a:r>
              <a:rPr lang="en-US" sz="1800" dirty="0">
                <a:hlinkClick r:id="rId2"/>
              </a:rPr>
              <a:t>https://</a:t>
            </a:r>
            <a:r>
              <a:rPr lang="en-US" sz="1800" dirty="0" smtClean="0">
                <a:hlinkClick r:id="rId2"/>
              </a:rPr>
              <a:t>mentor.ieee.org/802.11/dcn/18/11-18-0007-04-00ax-tgax-january-2018-ad-hoc-meeting-agenda-mac-mu-sr.pptx</a:t>
            </a:r>
            <a:r>
              <a:rPr lang="en-US" sz="1800" dirty="0" smtClean="0"/>
              <a:t> </a:t>
            </a:r>
          </a:p>
          <a:p>
            <a:pPr lvl="1">
              <a:buFont typeface="Arial" panose="020B0604020202020204" pitchFamily="34" charset="0"/>
              <a:buChar char="•"/>
            </a:pPr>
            <a:r>
              <a:rPr lang="en-US" sz="1800" dirty="0">
                <a:hlinkClick r:id="rId3"/>
              </a:rPr>
              <a:t>https://</a:t>
            </a:r>
            <a:r>
              <a:rPr lang="en-US" sz="1800" dirty="0" smtClean="0">
                <a:hlinkClick r:id="rId3"/>
              </a:rPr>
              <a:t>mentor.ieee.org/802.11/dcn/18/11-18-0112-01-00ax-tgax-jan-2018-ad-hoc-meeting-agenda-phy.pptx</a:t>
            </a:r>
            <a:endParaRPr lang="en-US" sz="1800" dirty="0" smtClean="0"/>
          </a:p>
          <a:p>
            <a:pPr>
              <a:buFont typeface="Arial" panose="020B0604020202020204" pitchFamily="34" charset="0"/>
              <a:buChar char="•"/>
            </a:pPr>
            <a:r>
              <a:rPr lang="en-US" sz="2000" dirty="0" smtClean="0"/>
              <a:t>A total of about 380 CIDs are resolved during the ad hoc</a:t>
            </a:r>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(November 2017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November 2017 Plenary meeting </a:t>
            </a:r>
            <a:r>
              <a:rPr lang="en-US" altLang="en-US" sz="2000" dirty="0"/>
              <a:t>to today: </a:t>
            </a:r>
            <a:endParaRPr lang="en-US" altLang="en-US" sz="2000" dirty="0" smtClean="0"/>
          </a:p>
          <a:p>
            <a:pPr lvl="1">
              <a:buFont typeface="Arial" panose="020B0604020202020204" pitchFamily="34" charset="0"/>
              <a:buChar char="•"/>
            </a:pPr>
            <a:r>
              <a:rPr lang="en-US" altLang="en-US" sz="1600" dirty="0">
                <a:hlinkClick r:id="rId2"/>
              </a:rPr>
              <a:t>https://</a:t>
            </a:r>
            <a:r>
              <a:rPr lang="en-US" altLang="en-US" sz="1600" dirty="0" smtClean="0">
                <a:hlinkClick r:id="rId2"/>
              </a:rPr>
              <a:t>mentor.ieee.org/802.11/dcn/17/11-17-1727-01-00ax-tgax-november-2017-orlando-meeting-minutes.docx</a:t>
            </a:r>
            <a:r>
              <a:rPr lang="en-US" altLang="en-US" sz="1600" dirty="0" smtClean="0"/>
              <a:t>  </a:t>
            </a:r>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mentor.ieee.org/802.11/dcn/17/11-17-1845-02-00ax-tgax-teleconference-minutes-from-dec-2017-to-jan-2018.docx</a:t>
            </a:r>
            <a:r>
              <a:rPr lang="en-US" altLang="en-US" sz="1600" dirty="0" smtClean="0"/>
              <a:t>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t>
            </a:r>
            <a:r>
              <a:rPr lang="en-US" altLang="en-US" sz="2000" dirty="0" smtClean="0"/>
              <a:t>Robert Stacey</a:t>
            </a:r>
            <a:r>
              <a:rPr lang="en-US" altLang="en-US" sz="2000" dirty="0"/>
              <a:t>	Second</a:t>
            </a:r>
            <a:r>
              <a:rPr lang="en-US" altLang="en-US" sz="2000" dirty="0" smtClean="0"/>
              <a:t>: </a:t>
            </a:r>
            <a:r>
              <a:rPr lang="en-US" altLang="en-US" sz="2000" dirty="0" err="1" smtClean="0"/>
              <a:t>Yasu</a:t>
            </a:r>
            <a:r>
              <a:rPr lang="en-US" altLang="en-US" sz="2000" dirty="0" smtClean="0"/>
              <a:t> Inoue</a:t>
            </a:r>
          </a:p>
          <a:p>
            <a:pPr>
              <a:buFont typeface="Arial" panose="020B0604020202020204" pitchFamily="34" charset="0"/>
              <a:buChar char="•"/>
            </a:pPr>
            <a:r>
              <a:rPr lang="en-US" altLang="en-US" sz="2000" dirty="0" smtClean="0"/>
              <a:t>Accepted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447800"/>
            <a:ext cx="8458200" cy="4113213"/>
          </a:xfrm>
        </p:spPr>
        <p:txBody>
          <a:bodyPr/>
          <a:lstStyle/>
          <a:p>
            <a:pPr>
              <a:buFont typeface="Arial" panose="020B0604020202020204" pitchFamily="34" charset="0"/>
              <a:buChar char="•"/>
            </a:pPr>
            <a:r>
              <a:rPr lang="en-US" altLang="zh-CN" sz="2000" dirty="0"/>
              <a:t>May 2014: start of the TG</a:t>
            </a:r>
          </a:p>
          <a:p>
            <a:pPr>
              <a:buFont typeface="Arial" panose="020B0604020202020204" pitchFamily="34" charset="0"/>
              <a:buChar char="•"/>
            </a:pPr>
            <a:r>
              <a:rPr lang="en-US" altLang="zh-CN" sz="2000" dirty="0"/>
              <a:t>Nov. 2014: First draft of the TG SFD was approved</a:t>
            </a:r>
          </a:p>
          <a:p>
            <a:pPr>
              <a:buFont typeface="Arial" panose="020B0604020202020204" pitchFamily="34" charset="0"/>
              <a:buChar char="•"/>
            </a:pPr>
            <a:r>
              <a:rPr lang="en-US" altLang="zh-CN" sz="2000" dirty="0"/>
              <a:t>Jan. 2016: proposed TG draft</a:t>
            </a:r>
          </a:p>
          <a:p>
            <a:pPr>
              <a:buFont typeface="Arial" panose="020B0604020202020204" pitchFamily="34" charset="0"/>
              <a:buChar char="•"/>
            </a:pPr>
            <a:r>
              <a:rPr lang="en-US" altLang="zh-CN" sz="2000" dirty="0"/>
              <a:t>March 2016: Draft D0.1 was approved and CC started</a:t>
            </a:r>
          </a:p>
          <a:p>
            <a:pPr>
              <a:buFont typeface="Arial" panose="020B0604020202020204" pitchFamily="34" charset="0"/>
              <a:buChar char="•"/>
            </a:pPr>
            <a:r>
              <a:rPr lang="en-US" altLang="zh-CN" sz="2000" dirty="0">
                <a:solidFill>
                  <a:srgbClr val="FF0000"/>
                </a:solidFill>
              </a:rPr>
              <a:t>November 2016: Draft 1.0 and WG letter ballot – Failed (57.77%)</a:t>
            </a:r>
          </a:p>
          <a:p>
            <a:pPr lvl="1">
              <a:buFont typeface="Arial" panose="020B0604020202020204" pitchFamily="34" charset="0"/>
              <a:buChar char="•"/>
            </a:pPr>
            <a:r>
              <a:rPr lang="en-US" altLang="zh-CN" sz="1400" dirty="0">
                <a:solidFill>
                  <a:srgbClr val="FF0000"/>
                </a:solidFill>
              </a:rPr>
              <a:t>LB-225: opened Dec. 1</a:t>
            </a:r>
            <a:r>
              <a:rPr lang="en-US" altLang="zh-CN" sz="1400" baseline="30000" dirty="0">
                <a:solidFill>
                  <a:srgbClr val="FF0000"/>
                </a:solidFill>
              </a:rPr>
              <a:t>st</a:t>
            </a:r>
            <a:r>
              <a:rPr lang="en-US" altLang="zh-CN" sz="1400" dirty="0">
                <a:solidFill>
                  <a:srgbClr val="FF0000"/>
                </a:solidFill>
              </a:rPr>
              <a:t> 2016 and closed January 8</a:t>
            </a:r>
            <a:r>
              <a:rPr lang="en-US" altLang="zh-CN" sz="1400" baseline="30000" dirty="0">
                <a:solidFill>
                  <a:srgbClr val="FF0000"/>
                </a:solidFill>
              </a:rPr>
              <a:t>th</a:t>
            </a:r>
            <a:r>
              <a:rPr lang="en-US" altLang="zh-CN" sz="1400" dirty="0">
                <a:solidFill>
                  <a:srgbClr val="FF0000"/>
                </a:solidFill>
              </a:rPr>
              <a:t> 2017</a:t>
            </a:r>
          </a:p>
          <a:p>
            <a:pPr>
              <a:buFont typeface="Arial" panose="020B0604020202020204" pitchFamily="34" charset="0"/>
              <a:buChar char="•"/>
            </a:pPr>
            <a:r>
              <a:rPr lang="en-US" altLang="zh-CN" sz="2000" dirty="0">
                <a:solidFill>
                  <a:srgbClr val="FF0000"/>
                </a:solidFill>
              </a:rPr>
              <a:t>September 2017: Draft 2.0 and WG letter ballot – Failed (62.84%)</a:t>
            </a:r>
          </a:p>
          <a:p>
            <a:pPr lvl="1">
              <a:buFont typeface="Arial" panose="020B0604020202020204" pitchFamily="34" charset="0"/>
              <a:buChar char="•"/>
            </a:pPr>
            <a:r>
              <a:rPr lang="en-US" altLang="zh-CN" sz="1400" dirty="0">
                <a:solidFill>
                  <a:srgbClr val="FF0000"/>
                </a:solidFill>
              </a:rPr>
              <a:t>LB-230: opened Oct 5</a:t>
            </a:r>
            <a:r>
              <a:rPr lang="en-US" altLang="zh-CN" sz="1400" baseline="30000" dirty="0">
                <a:solidFill>
                  <a:srgbClr val="FF0000"/>
                </a:solidFill>
              </a:rPr>
              <a:t>th</a:t>
            </a:r>
            <a:r>
              <a:rPr lang="en-US" altLang="zh-CN" sz="1400" dirty="0">
                <a:solidFill>
                  <a:srgbClr val="FF0000"/>
                </a:solidFill>
              </a:rPr>
              <a:t> and closed Nov 4</a:t>
            </a:r>
            <a:r>
              <a:rPr lang="en-US" altLang="zh-CN" sz="1400" baseline="30000" dirty="0">
                <a:solidFill>
                  <a:srgbClr val="FF0000"/>
                </a:solidFill>
              </a:rPr>
              <a:t>th</a:t>
            </a:r>
            <a:r>
              <a:rPr lang="en-US" altLang="zh-CN" sz="1400" dirty="0">
                <a:solidFill>
                  <a:srgbClr val="FF0000"/>
                </a:solidFill>
              </a:rPr>
              <a:t>, 2017</a:t>
            </a:r>
          </a:p>
          <a:p>
            <a:pPr>
              <a:buFont typeface="Arial" panose="020B0604020202020204" pitchFamily="34" charset="0"/>
              <a:buChar char="•"/>
            </a:pPr>
            <a:r>
              <a:rPr lang="en-CA" altLang="zh-CN" sz="2000" dirty="0">
                <a:solidFill>
                  <a:schemeClr val="tx1"/>
                </a:solidFill>
              </a:rPr>
              <a:t>May 2018: Draft 3.0 and WG letter Ballot</a:t>
            </a:r>
          </a:p>
          <a:p>
            <a:pPr>
              <a:buFont typeface="Arial" panose="020B0604020202020204" pitchFamily="34" charset="0"/>
              <a:buChar char="•"/>
            </a:pPr>
            <a:r>
              <a:rPr lang="en-CA" altLang="zh-CN" sz="2000" dirty="0">
                <a:solidFill>
                  <a:srgbClr val="FFC000"/>
                </a:solidFill>
              </a:rPr>
              <a:t>July 2018: MDR (Mandatory Document Review)</a:t>
            </a:r>
          </a:p>
          <a:p>
            <a:pPr>
              <a:buFont typeface="Arial" panose="020B0604020202020204" pitchFamily="34" charset="0"/>
              <a:buChar char="•"/>
            </a:pPr>
            <a:r>
              <a:rPr lang="en-CA" altLang="zh-CN" sz="2000" dirty="0">
                <a:solidFill>
                  <a:srgbClr val="FFC000"/>
                </a:solidFill>
              </a:rPr>
              <a:t>February 2019: Formation of SB pool </a:t>
            </a:r>
            <a:endParaRPr lang="en-US" altLang="zh-CN" sz="1600" dirty="0">
              <a:solidFill>
                <a:srgbClr val="FFC000"/>
              </a:solidFill>
            </a:endParaRPr>
          </a:p>
          <a:p>
            <a:pPr>
              <a:buFont typeface="Arial" panose="020B0604020202020204" pitchFamily="34" charset="0"/>
              <a:buChar char="•"/>
            </a:pPr>
            <a:r>
              <a:rPr lang="en-US" altLang="zh-CN" sz="2000" dirty="0">
                <a:solidFill>
                  <a:schemeClr val="accent6">
                    <a:lumMod val="75000"/>
                  </a:schemeClr>
                </a:solidFill>
              </a:rPr>
              <a:t>May 2019: Sponsor Ballot</a:t>
            </a:r>
          </a:p>
          <a:p>
            <a:pPr>
              <a:buFont typeface="Arial" panose="020B0604020202020204" pitchFamily="34" charset="0"/>
              <a:buChar char="•"/>
            </a:pPr>
            <a:r>
              <a:rPr lang="en-CA" altLang="zh-CN" sz="2000" dirty="0">
                <a:solidFill>
                  <a:srgbClr val="FFC000"/>
                </a:solidFill>
              </a:rPr>
              <a:t>December 2019: </a:t>
            </a:r>
            <a:r>
              <a:rPr lang="en-CA" altLang="zh-CN" sz="2000" dirty="0" err="1">
                <a:solidFill>
                  <a:srgbClr val="FFC000"/>
                </a:solidFill>
              </a:rPr>
              <a:t>RevCom</a:t>
            </a:r>
            <a:endParaRPr lang="en-US" altLang="zh-CN" sz="2000" dirty="0">
              <a:solidFill>
                <a:srgbClr val="FFC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 </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11-18/0081 (Frank Hsu)</a:t>
            </a:r>
            <a:endParaRPr lang="en-US" dirty="0"/>
          </a:p>
        </p:txBody>
      </p:sp>
      <p:sp>
        <p:nvSpPr>
          <p:cNvPr id="3" name="Content Placeholder 2"/>
          <p:cNvSpPr>
            <a:spLocks noGrp="1"/>
          </p:cNvSpPr>
          <p:nvPr>
            <p:ph idx="1"/>
          </p:nvPr>
        </p:nvSpPr>
        <p:spPr/>
        <p:txBody>
          <a:bodyPr/>
          <a:lstStyle/>
          <a:p>
            <a:r>
              <a:rPr lang="en-US" dirty="0"/>
              <a:t>Do you accept resolutions to CIDs; </a:t>
            </a:r>
            <a:r>
              <a:rPr lang="en-GB" dirty="0"/>
              <a:t>11457, 11544, 11743, 12436, 12550, 12551, 13172, 13173, 13174, 13175, 13759, 13813, 13860, 14144, 14145, 14146, 14147, 14148, 14149</a:t>
            </a:r>
            <a:r>
              <a:rPr lang="en-US" dirty="0"/>
              <a:t> in doc 11-18/0081r2</a:t>
            </a:r>
            <a:r>
              <a:rPr lang="en-US" dirty="0" smtClean="0"/>
              <a:t>?</a:t>
            </a:r>
          </a:p>
          <a:p>
            <a:endParaRPr lang="en-US" dirty="0"/>
          </a:p>
          <a:p>
            <a:r>
              <a:rPr lang="en-US" dirty="0" smtClean="0">
                <a:solidFill>
                  <a:srgbClr val="00B050"/>
                </a:solidFill>
              </a:rPr>
              <a:t>No objection to proposed resolution</a:t>
            </a:r>
            <a:endParaRPr lang="en-US" dirty="0">
              <a:solidFill>
                <a:srgbClr val="00B05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7244626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2018/0031 SP</a:t>
            </a:r>
            <a:endParaRPr lang="en-US" dirty="0"/>
          </a:p>
        </p:txBody>
      </p:sp>
      <p:sp>
        <p:nvSpPr>
          <p:cNvPr id="3" name="Content Placeholder 2"/>
          <p:cNvSpPr>
            <a:spLocks noGrp="1"/>
          </p:cNvSpPr>
          <p:nvPr>
            <p:ph idx="1"/>
          </p:nvPr>
        </p:nvSpPr>
        <p:spPr/>
        <p:txBody>
          <a:bodyPr/>
          <a:lstStyle/>
          <a:p>
            <a:r>
              <a:rPr lang="en-US" dirty="0"/>
              <a:t>Do you support the addition of a new subfield POLL-CTS to be added to the </a:t>
            </a:r>
            <a:r>
              <a:rPr lang="en-US" dirty="0" err="1">
                <a:solidFill>
                  <a:srgbClr val="FF0000"/>
                </a:solidFill>
              </a:rPr>
              <a:t>Common|User</a:t>
            </a:r>
            <a:r>
              <a:rPr lang="en-US" dirty="0">
                <a:solidFill>
                  <a:srgbClr val="FF0000"/>
                </a:solidFill>
              </a:rPr>
              <a:t> Info </a:t>
            </a:r>
            <a:r>
              <a:rPr lang="en-US" dirty="0"/>
              <a:t>field of the Trigger frame and the addition of AP behavior rules and non-AP STA rules to accompany the subfield which elicits a non-HT CTS that is transmitted SIFS after the HE TB PPDU elicited by the Trigger?</a:t>
            </a:r>
          </a:p>
          <a:p>
            <a:endParaRPr lang="en-US" dirty="0" smtClean="0"/>
          </a:p>
          <a:p>
            <a:r>
              <a:rPr lang="en-US" dirty="0" smtClean="0"/>
              <a:t>Y: 20</a:t>
            </a:r>
          </a:p>
          <a:p>
            <a:r>
              <a:rPr lang="en-US" dirty="0" smtClean="0"/>
              <a:t>N: 26</a:t>
            </a:r>
          </a:p>
          <a:p>
            <a:r>
              <a:rPr lang="en-US" dirty="0" smtClean="0"/>
              <a:t>A: 21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3225533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11-17/1878 (Po-Kai Huang)</a:t>
            </a:r>
            <a:endParaRPr lang="en-US" dirty="0"/>
          </a:p>
        </p:txBody>
      </p:sp>
      <p:sp>
        <p:nvSpPr>
          <p:cNvPr id="3" name="Content Placeholder 2"/>
          <p:cNvSpPr>
            <a:spLocks noGrp="1"/>
          </p:cNvSpPr>
          <p:nvPr>
            <p:ph idx="1"/>
          </p:nvPr>
        </p:nvSpPr>
        <p:spPr/>
        <p:txBody>
          <a:bodyPr/>
          <a:lstStyle/>
          <a:p>
            <a:r>
              <a:rPr lang="en-US" dirty="0" smtClean="0"/>
              <a:t>Do you agree to resolutions to CIDs 12079 and 12461 in doc 11-17/1878r1?</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5456056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January 15, </a:t>
            </a:r>
            <a:r>
              <a:rPr lang="en-US" altLang="en-US" dirty="0" smtClean="0"/>
              <a:t>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#1: Salon C - PHY</a:t>
            </a:r>
          </a:p>
          <a:p>
            <a:r>
              <a:rPr lang="en-US" dirty="0" smtClean="0"/>
              <a:t>Ad Hoc Group #2: Salon A - MAC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8198835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January 16,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r>
              <a:rPr lang="en-US" dirty="0" smtClean="0"/>
              <a:t>: Salon C - PHY</a:t>
            </a:r>
            <a:endParaRPr lang="en-US" dirty="0"/>
          </a:p>
          <a:p>
            <a:r>
              <a:rPr lang="en-US" dirty="0"/>
              <a:t>Ad Hoc Group #2</a:t>
            </a:r>
            <a:r>
              <a:rPr lang="en-US" dirty="0" smtClean="0"/>
              <a:t>: Salon A - MAC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5213"/>
          </a:xfrm>
        </p:spPr>
        <p:txBody>
          <a:bodyPr/>
          <a:lstStyle/>
          <a:p>
            <a:r>
              <a:rPr lang="en-US" altLang="en-US" dirty="0"/>
              <a:t>Agenda for Tuesday </a:t>
            </a:r>
            <a:r>
              <a:rPr lang="en-US" altLang="en-US" dirty="0" smtClean="0"/>
              <a:t>January 16,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r>
              <a:rPr lang="en-US" dirty="0" smtClean="0"/>
              <a:t>: Salon C - PHY</a:t>
            </a:r>
            <a:endParaRPr lang="en-US" dirty="0"/>
          </a:p>
          <a:p>
            <a:r>
              <a:rPr lang="en-US" dirty="0"/>
              <a:t>Ad Hoc Group #2</a:t>
            </a:r>
            <a:r>
              <a:rPr lang="en-US" dirty="0" smtClean="0"/>
              <a:t>: Salon A - MAC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January 16, </a:t>
            </a:r>
            <a:r>
              <a:rPr lang="en-US" altLang="en-US" dirty="0" smtClean="0"/>
              <a:t>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r>
              <a:rPr lang="en-US" dirty="0" smtClean="0"/>
              <a:t>: Salon C - SR</a:t>
            </a:r>
            <a:endParaRPr lang="en-US" dirty="0"/>
          </a:p>
          <a:p>
            <a:r>
              <a:rPr lang="en-US" dirty="0"/>
              <a:t>Ad Hoc Group #2</a:t>
            </a:r>
            <a:r>
              <a:rPr lang="en-US" dirty="0" smtClean="0"/>
              <a:t>: Salon A - MAC</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1059254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January 17,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p>
          <a:p>
            <a:pPr>
              <a:buFont typeface="Arial" panose="020B0604020202020204" pitchFamily="34" charset="0"/>
              <a:buChar char="•"/>
            </a:pPr>
            <a:r>
              <a:rPr lang="en-US" altLang="en-US" dirty="0" smtClean="0"/>
              <a:t>Progress from the ad hoc groups</a:t>
            </a:r>
            <a:endParaRPr lang="en-US" altLang="en-US" dirty="0"/>
          </a:p>
          <a:p>
            <a:pPr>
              <a:lnSpc>
                <a:spcPct val="80000"/>
              </a:lnSpc>
              <a:buFont typeface="Arial" panose="020B0604020202020204" pitchFamily="34" charset="0"/>
              <a:buChar char="•"/>
            </a:pPr>
            <a:r>
              <a:rPr lang="en-US" altLang="en-US" dirty="0"/>
              <a:t>Presentations and Comment </a:t>
            </a:r>
            <a:r>
              <a:rPr lang="en-US" altLang="en-US" dirty="0" smtClean="0"/>
              <a:t>Resolution</a:t>
            </a:r>
          </a:p>
          <a:p>
            <a:pPr lvl="1">
              <a:lnSpc>
                <a:spcPct val="80000"/>
              </a:lnSpc>
              <a:buFont typeface="Arial" panose="020B0604020202020204" pitchFamily="34" charset="0"/>
              <a:buChar char="•"/>
            </a:pPr>
            <a:r>
              <a:rPr lang="en-US" altLang="en-US" dirty="0" smtClean="0"/>
              <a:t>11-18/0026</a:t>
            </a:r>
            <a:endParaRPr lang="en-US" altLang="en-US" dirty="0"/>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January 17,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a:t>
            </a:r>
            <a:r>
              <a:rPr lang="en-US" dirty="0" smtClean="0"/>
              <a:t>1: Salon </a:t>
            </a:r>
            <a:r>
              <a:rPr lang="en-US" dirty="0" smtClean="0"/>
              <a:t>C </a:t>
            </a:r>
            <a:r>
              <a:rPr lang="en-US" dirty="0" smtClean="0">
                <a:sym typeface="Wingdings" panose="05000000000000000000" pitchFamily="2" charset="2"/>
              </a:rPr>
              <a:t> PHY</a:t>
            </a:r>
            <a:endParaRPr lang="en-US" dirty="0"/>
          </a:p>
          <a:p>
            <a:r>
              <a:rPr lang="en-US" dirty="0"/>
              <a:t>Ad Hoc Group #2</a:t>
            </a:r>
            <a:r>
              <a:rPr lang="en-US" dirty="0" smtClean="0"/>
              <a:t>: Salon </a:t>
            </a:r>
            <a:r>
              <a:rPr lang="en-US" dirty="0" smtClean="0"/>
              <a:t>A </a:t>
            </a:r>
            <a:r>
              <a:rPr lang="en-US" dirty="0" smtClean="0">
                <a:sym typeface="Wingdings" panose="05000000000000000000" pitchFamily="2" charset="2"/>
              </a:rPr>
              <a:t> MAC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January 18, 10:30 </a:t>
            </a:r>
            <a:r>
              <a:rPr lang="en-US" altLang="en-US" dirty="0"/>
              <a:t>– </a:t>
            </a:r>
            <a:r>
              <a:rPr lang="en-US" altLang="en-US" dirty="0" smtClean="0"/>
              <a:t>12:30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January 18, 16:00 </a:t>
            </a:r>
            <a:r>
              <a:rPr lang="en-US" altLang="en-US" dirty="0"/>
              <a:t>– </a:t>
            </a:r>
            <a:r>
              <a:rPr lang="en-US" altLang="en-US" dirty="0" smtClean="0"/>
              <a:t>18:00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TG </a:t>
            </a:r>
            <a:r>
              <a:rPr lang="en-US" altLang="en-US" dirty="0"/>
              <a:t>Motions</a:t>
            </a:r>
          </a:p>
          <a:p>
            <a:pPr>
              <a:lnSpc>
                <a:spcPct val="80000"/>
              </a:lnSpc>
              <a:buFont typeface="Arial" panose="020B0604020202020204" pitchFamily="34" charset="0"/>
              <a:buChar char="•"/>
            </a:pPr>
            <a:r>
              <a:rPr lang="en-US" altLang="en-US" dirty="0"/>
              <a:t>Goals for </a:t>
            </a:r>
            <a:r>
              <a:rPr lang="en-US" altLang="en-US" dirty="0" smtClean="0"/>
              <a:t>March 2018</a:t>
            </a:r>
          </a:p>
          <a:p>
            <a:pPr>
              <a:lnSpc>
                <a:spcPct val="80000"/>
              </a:lnSpc>
              <a:buFont typeface="Arial" panose="020B0604020202020204" pitchFamily="34" charset="0"/>
              <a:buChar char="•"/>
            </a:pPr>
            <a:r>
              <a:rPr lang="en-US" altLang="en-US" dirty="0" smtClean="0"/>
              <a:t>Ad hoc meeting, if necessary</a:t>
            </a:r>
            <a:endParaRPr lang="en-US" altLang="en-US" dirty="0"/>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a:t>
            </a:r>
            <a:r>
              <a:rPr lang="en-GB" dirty="0" smtClean="0">
                <a:latin typeface="Times New Roman" panose="02020603050405020304" pitchFamily="18" charset="0"/>
                <a:ea typeface="Times New Roman" panose="02020603050405020304" pitchFamily="18" charset="0"/>
              </a:rPr>
              <a:t>TGax </a:t>
            </a:r>
            <a:r>
              <a:rPr lang="en-GB" dirty="0">
                <a:latin typeface="Times New Roman" panose="02020603050405020304" pitchFamily="18" charset="0"/>
                <a:ea typeface="Times New Roman" panose="02020603050405020304" pitchFamily="18" charset="0"/>
              </a:rPr>
              <a:t>to hold an ad-hoc meeting on </a:t>
            </a:r>
            <a:r>
              <a:rPr lang="en-GB" dirty="0" smtClean="0">
                <a:latin typeface="Times New Roman" panose="02020603050405020304" pitchFamily="18" charset="0"/>
                <a:ea typeface="Times New Roman" panose="02020603050405020304" pitchFamily="18" charset="0"/>
              </a:rPr>
              <a:t>Feb. 28, Marc 1-2 </a:t>
            </a:r>
            <a:r>
              <a:rPr lang="en-GB" dirty="0">
                <a:latin typeface="Times New Roman" panose="02020603050405020304" pitchFamily="18" charset="0"/>
                <a:ea typeface="Times New Roman" panose="02020603050405020304" pitchFamily="18" charset="0"/>
              </a:rPr>
              <a:t>in </a:t>
            </a:r>
            <a:r>
              <a:rPr lang="en-GB" dirty="0" smtClean="0">
                <a:latin typeface="Times New Roman" panose="02020603050405020304" pitchFamily="18" charset="0"/>
                <a:ea typeface="Times New Roman" panose="02020603050405020304" pitchFamily="18" charset="0"/>
              </a:rPr>
              <a:t>the Bay area, </a:t>
            </a:r>
            <a:r>
              <a:rPr lang="en-GB" dirty="0">
                <a:latin typeface="Times New Roman" panose="02020603050405020304" pitchFamily="18" charset="0"/>
                <a:ea typeface="Times New Roman" panose="02020603050405020304" pitchFamily="18" charset="0"/>
              </a:rPr>
              <a:t>for the purpose of </a:t>
            </a:r>
            <a:r>
              <a:rPr lang="en-GB" dirty="0" smtClean="0">
                <a:latin typeface="Times New Roman" panose="02020603050405020304" pitchFamily="18" charset="0"/>
                <a:ea typeface="Times New Roman" panose="02020603050405020304" pitchFamily="18" charset="0"/>
              </a:rPr>
              <a:t>working on draft D2.0 comment resolution.</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r>
              <a:rPr lang="en-US" dirty="0" smtClean="0"/>
              <a:t>Previously approved – January 25 	20:00 </a:t>
            </a:r>
            <a:r>
              <a:rPr lang="en-US" smtClean="0"/>
              <a:t>– </a:t>
            </a:r>
            <a:r>
              <a:rPr lang="en-US" smtClean="0"/>
              <a:t>22</a:t>
            </a:r>
            <a:r>
              <a:rPr lang="en-US" smtClean="0">
                <a:sym typeface="Wingdings" panose="05000000000000000000" pitchFamily="2" charset="2"/>
              </a:rPr>
              <a:t>:00 ET</a:t>
            </a:r>
            <a:endParaRPr lang="en-US" dirty="0" smtClean="0">
              <a:sym typeface="Wingdings" panose="05000000000000000000" pitchFamily="2" charset="2"/>
            </a:endParaRPr>
          </a:p>
          <a:p>
            <a:endParaRPr lang="en-US" dirty="0">
              <a:sym typeface="Wingdings" panose="05000000000000000000" pitchFamily="2" charset="2"/>
            </a:endParaRPr>
          </a:p>
          <a:p>
            <a:r>
              <a:rPr lang="en-US" dirty="0" smtClean="0">
                <a:sym typeface="Wingdings" panose="05000000000000000000" pitchFamily="2" charset="2"/>
              </a:rPr>
              <a:t>New Set of </a:t>
            </a:r>
            <a:r>
              <a:rPr lang="en-US" dirty="0" err="1" smtClean="0">
                <a:sym typeface="Wingdings" panose="05000000000000000000" pitchFamily="2" charset="2"/>
              </a:rPr>
              <a:t>Telecons</a:t>
            </a:r>
            <a:r>
              <a:rPr lang="en-US" dirty="0" smtClean="0">
                <a:sym typeface="Wingdings" panose="05000000000000000000" pitchFamily="2" charset="2"/>
              </a:rPr>
              <a:t>:</a:t>
            </a:r>
          </a:p>
          <a:p>
            <a:endParaRPr lang="en-US" dirty="0">
              <a:sym typeface="Wingdings" panose="05000000000000000000" pitchFamily="2" charset="2"/>
            </a:endParaRPr>
          </a:p>
          <a:p>
            <a:r>
              <a:rPr lang="en-US" dirty="0" smtClean="0">
                <a:sym typeface="Wingdings" panose="05000000000000000000" pitchFamily="2" charset="2"/>
              </a:rPr>
              <a:t>February 1, 15		@ 10:00 – 12:00 ET</a:t>
            </a:r>
          </a:p>
          <a:p>
            <a:r>
              <a:rPr lang="en-US" dirty="0" smtClean="0">
                <a:sym typeface="Wingdings" panose="05000000000000000000" pitchFamily="2" charset="2"/>
              </a:rPr>
              <a:t>February 8, 22		@ 20:00 – 22:00 ET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Motions</a:t>
            </a:r>
            <a:endParaRPr lang="en-US" dirty="0"/>
          </a:p>
        </p:txBody>
      </p:sp>
      <p:sp>
        <p:nvSpPr>
          <p:cNvPr id="8" name="Subtitle 7"/>
          <p:cNvSpPr>
            <a:spLocks noGrp="1"/>
          </p:cNvSpPr>
          <p:nvPr>
            <p:ph type="subTitle" idx="1"/>
          </p:nvPr>
        </p:nvSpPr>
        <p:spPr/>
        <p:txBody>
          <a:bodyPr/>
          <a:lstStyle/>
          <a:p>
            <a:endParaRPr lang="en-US"/>
          </a:p>
        </p:txBody>
      </p:sp>
      <p:sp>
        <p:nvSpPr>
          <p:cNvPr id="6" name="Date Placeholder 5"/>
          <p:cNvSpPr>
            <a:spLocks noGrp="1"/>
          </p:cNvSpPr>
          <p:nvPr>
            <p:ph type="dt" idx="10"/>
          </p:nvPr>
        </p:nvSpPr>
        <p:spPr/>
        <p:txBody>
          <a:bodyPr/>
          <a:lstStyle/>
          <a:p>
            <a:r>
              <a:rPr lang="en-US" smtClean="0"/>
              <a:t>December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Tree>
    <p:extLst>
      <p:ext uri="{BB962C8B-B14F-4D97-AF65-F5344CB8AC3E}">
        <p14:creationId xmlns:p14="http://schemas.microsoft.com/office/powerpoint/2010/main" val="9887187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PHT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spec text modification as in </a:t>
            </a:r>
            <a:r>
              <a:rPr lang="en-US" altLang="zh-CN" dirty="0" smtClean="0"/>
              <a:t>11-18/0028r3</a:t>
            </a:r>
            <a:endParaRPr lang="en-US" altLang="zh-CN" dirty="0" smtClean="0"/>
          </a:p>
          <a:p>
            <a:endParaRPr lang="en-US" altLang="zh-CN" dirty="0"/>
          </a:p>
          <a:p>
            <a:r>
              <a:rPr lang="en-US" altLang="zh-CN" dirty="0" smtClean="0"/>
              <a:t>Move: Xiaogang Chen</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965649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12774, 12776, 13202, 13237, </a:t>
            </a:r>
            <a:r>
              <a:rPr lang="en-GB" dirty="0" smtClean="0"/>
              <a:t>13417</a:t>
            </a:r>
            <a:r>
              <a:rPr lang="en-US" dirty="0" smtClean="0"/>
              <a:t> in doc 11-17/1826r0.</a:t>
            </a:r>
          </a:p>
          <a:p>
            <a:endParaRPr lang="en-US" dirty="0"/>
          </a:p>
          <a:p>
            <a:r>
              <a:rPr lang="en-US" dirty="0" smtClean="0"/>
              <a:t>Move: Lochan Verma		Second: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8157040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comment resolution to the following CIDs as in </a:t>
            </a:r>
            <a:r>
              <a:rPr lang="en-US" altLang="zh-CN" dirty="0" smtClean="0"/>
              <a:t>11-18/0006r4?</a:t>
            </a:r>
            <a:endParaRPr lang="en-US" altLang="zh-CN" dirty="0"/>
          </a:p>
          <a:p>
            <a:pPr lvl="1"/>
            <a:r>
              <a:rPr lang="en-US" altLang="zh-CN" dirty="0"/>
              <a:t>CID </a:t>
            </a:r>
            <a:r>
              <a:rPr lang="en-GB" altLang="zh-CN" dirty="0">
                <a:latin typeface="Times New Roman" panose="02020603050405020304" pitchFamily="18" charset="0"/>
                <a:ea typeface="宋体" panose="02010600030101010101" pitchFamily="2" charset="-122"/>
                <a:cs typeface="Times New Roman" panose="02020603050405020304" pitchFamily="18" charset="0"/>
              </a:rPr>
              <a:t>11405, 11406, 11407, </a:t>
            </a:r>
            <a:r>
              <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11634</a:t>
            </a:r>
            <a:r>
              <a:rPr lang="en-GB" altLang="zh-CN" dirty="0">
                <a:latin typeface="Times New Roman" panose="02020603050405020304" pitchFamily="18" charset="0"/>
                <a:ea typeface="宋体" panose="02010600030101010101" pitchFamily="2" charset="-122"/>
                <a:cs typeface="Times New Roman" panose="02020603050405020304" pitchFamily="18" charset="0"/>
              </a:rPr>
              <a:t>, 11637, 11638, </a:t>
            </a:r>
            <a:r>
              <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11654, 11655</a:t>
            </a:r>
            <a:r>
              <a:rPr lang="en-GB" altLang="zh-CN" dirty="0">
                <a:latin typeface="Times New Roman" panose="02020603050405020304" pitchFamily="18" charset="0"/>
                <a:ea typeface="宋体" panose="02010600030101010101" pitchFamily="2" charset="-122"/>
                <a:cs typeface="Times New Roman" panose="02020603050405020304" pitchFamily="18" charset="0"/>
              </a:rPr>
              <a:t>, 12673, </a:t>
            </a:r>
            <a:r>
              <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12890</a:t>
            </a:r>
            <a:r>
              <a:rPr lang="en-GB" altLang="zh-CN" dirty="0">
                <a:latin typeface="Times New Roman" panose="02020603050405020304" pitchFamily="18" charset="0"/>
                <a:ea typeface="宋体" panose="02010600030101010101" pitchFamily="2" charset="-122"/>
                <a:cs typeface="Times New Roman" panose="02020603050405020304" pitchFamily="18" charset="0"/>
              </a:rPr>
              <a:t>, 13365, 14071, 14084, </a:t>
            </a:r>
            <a:r>
              <a:rPr lang="en-GB" altLang="zh-CN" strike="sngStrike"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14321</a:t>
            </a:r>
            <a:endPar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endParaRPr lang="en-US" dirty="0" smtClean="0"/>
          </a:p>
          <a:p>
            <a:r>
              <a:rPr lang="en-US" dirty="0" smtClean="0"/>
              <a:t>Move: Ross Jian Yu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7029745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proposed comment resolution to the following CIDs as in </a:t>
            </a:r>
            <a:r>
              <a:rPr lang="en-US" altLang="zh-CN" dirty="0" smtClean="0"/>
              <a:t>11-18/0023r1</a:t>
            </a:r>
            <a:endParaRPr lang="en-US" altLang="zh-CN" dirty="0"/>
          </a:p>
          <a:p>
            <a:pPr lvl="1"/>
            <a:r>
              <a:rPr lang="en-US" altLang="zh-CN" dirty="0"/>
              <a:t>CID </a:t>
            </a:r>
            <a:r>
              <a:rPr lang="en-GB" altLang="zh-CN" dirty="0"/>
              <a:t>12645, 13013, 13623, 13624, 13625, 14044, 14045, </a:t>
            </a:r>
            <a:r>
              <a:rPr lang="en-GB" altLang="zh-CN" strike="sngStrike" dirty="0">
                <a:solidFill>
                  <a:srgbClr val="FF0000"/>
                </a:solidFill>
              </a:rPr>
              <a:t>14046</a:t>
            </a:r>
            <a:endPar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endParaRPr lang="en-US" dirty="0" smtClean="0"/>
          </a:p>
          <a:p>
            <a:r>
              <a:rPr lang="en-US" dirty="0" smtClean="0"/>
              <a:t>Move: Xiaogang Chen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601351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comment </a:t>
            </a:r>
            <a:r>
              <a:rPr lang="en-US" altLang="zh-CN" dirty="0" smtClean="0"/>
              <a:t>resolutions </a:t>
            </a:r>
            <a:r>
              <a:rPr lang="en-US" altLang="zh-CN" dirty="0"/>
              <a:t>to the following CIDs as in </a:t>
            </a:r>
            <a:r>
              <a:rPr lang="en-US" altLang="zh-CN" dirty="0" smtClean="0"/>
              <a:t>11-18/0024r1</a:t>
            </a:r>
            <a:endParaRPr lang="en-US" altLang="zh-CN" dirty="0"/>
          </a:p>
          <a:p>
            <a:pPr lvl="1"/>
            <a:r>
              <a:rPr lang="en-US" altLang="zh-CN" dirty="0"/>
              <a:t>CID </a:t>
            </a:r>
            <a:r>
              <a:rPr lang="en-GB" altLang="zh-CN" dirty="0"/>
              <a:t>11424, 11567, 12585, 13349, 13350, 13351, 13352, 13353, 13408</a:t>
            </a:r>
            <a:endPar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endParaRPr lang="en-US" dirty="0" smtClean="0"/>
          </a:p>
          <a:p>
            <a:r>
              <a:rPr lang="en-US" dirty="0" smtClean="0"/>
              <a:t>Move: Xiaogang Chen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1569130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comment resolution to the following CIDs as in 11-18/0038r1?</a:t>
            </a:r>
          </a:p>
          <a:p>
            <a:pPr lvl="1"/>
            <a:r>
              <a:rPr lang="en-US" altLang="zh-CN" dirty="0"/>
              <a:t>CID </a:t>
            </a:r>
            <a:r>
              <a:rPr lang="en-GB" altLang="zh-CN" strike="sngStrike" dirty="0">
                <a:solidFill>
                  <a:srgbClr val="FF0000"/>
                </a:solidFill>
              </a:rPr>
              <a:t>12060, 13047, </a:t>
            </a:r>
            <a:r>
              <a:rPr lang="en-GB" altLang="zh-CN" dirty="0"/>
              <a:t>12579, 12884, 13016, 13046, 13306, 13307, 13364, 13771, 13366, 13457, 14070</a:t>
            </a:r>
            <a:endParaRPr lang="en-US" altLang="zh-CN" dirty="0"/>
          </a:p>
          <a:p>
            <a:endParaRPr lang="en-US" dirty="0" smtClean="0"/>
          </a:p>
          <a:p>
            <a:endParaRPr lang="en-US" dirty="0"/>
          </a:p>
          <a:p>
            <a:r>
              <a:rPr lang="en-US" dirty="0" smtClean="0"/>
              <a:t>Move: Lochan Verma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8700997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as in </a:t>
            </a:r>
            <a:r>
              <a:rPr lang="en-US" altLang="zh-CN" dirty="0" smtClean="0"/>
              <a:t>11-18/0046r0</a:t>
            </a:r>
            <a:endParaRPr lang="en-US" altLang="zh-CN" dirty="0"/>
          </a:p>
          <a:p>
            <a:pPr lvl="1"/>
            <a:r>
              <a:rPr lang="en-US" altLang="zh-CN" dirty="0"/>
              <a:t>CID </a:t>
            </a:r>
            <a:r>
              <a:rPr lang="en-GB" altLang="zh-CN" dirty="0"/>
              <a:t>11466, 12680, 13976</a:t>
            </a:r>
            <a:endParaRPr lang="en-US" altLang="zh-CN" dirty="0"/>
          </a:p>
          <a:p>
            <a:endParaRPr lang="en-US" dirty="0" smtClean="0"/>
          </a:p>
          <a:p>
            <a:r>
              <a:rPr lang="en-US" dirty="0" smtClean="0"/>
              <a:t>Move: Lochan Verma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4379619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0000671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12357, 12358, 12359, 12360, 12361, 11134, 11787, 12434, 13056, 12736, 12782, 12783, 13297, 13043, 13149, 13299, </a:t>
            </a:r>
            <a:r>
              <a:rPr lang="en-GB" dirty="0" smtClean="0"/>
              <a:t>13298 in doc 11-17/1874r3.</a:t>
            </a:r>
          </a:p>
          <a:p>
            <a:endParaRPr lang="en-GB" dirty="0"/>
          </a:p>
          <a:p>
            <a:r>
              <a:rPr lang="en-GB" dirty="0" smtClean="0"/>
              <a:t>Move: Po-Kai Huang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9278709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13873, 11011, 11858, 12734, 12867, 13862, 12379, 12170, 12254, 12889 (10 CIDs)  in doc </a:t>
            </a:r>
            <a:r>
              <a:rPr lang="en-GB" dirty="0" smtClean="0"/>
              <a:t>11-18/0105r0</a:t>
            </a:r>
          </a:p>
          <a:p>
            <a:endParaRPr lang="en-GB" dirty="0"/>
          </a:p>
          <a:p>
            <a:r>
              <a:rPr lang="en-GB" dirty="0" smtClean="0"/>
              <a:t>Move: </a:t>
            </a:r>
            <a:r>
              <a:rPr lang="en-US" dirty="0"/>
              <a:t>Yongho Seok </a:t>
            </a:r>
            <a:r>
              <a:rPr lang="en-US" dirty="0" smtClean="0"/>
              <a:t>		Second: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04658688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11000, 13806, 12392, 11016, 13189, 13190, 13191, 13192, 13193, 11031 in doc </a:t>
            </a:r>
            <a:r>
              <a:rPr lang="en-US" dirty="0" smtClean="0"/>
              <a:t>11-17/1857r1</a:t>
            </a:r>
          </a:p>
          <a:p>
            <a:endParaRPr lang="en-US" dirty="0"/>
          </a:p>
          <a:p>
            <a:r>
              <a:rPr lang="en-US" dirty="0" smtClean="0"/>
              <a:t>Move: Abhishek Patil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862405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11365, 11986, 11366 in doc </a:t>
            </a:r>
            <a:r>
              <a:rPr lang="en-US" dirty="0" smtClean="0"/>
              <a:t>11-17/1850r1</a:t>
            </a:r>
          </a:p>
          <a:p>
            <a:endParaRPr lang="en-US" dirty="0"/>
          </a:p>
          <a:p>
            <a:r>
              <a:rPr lang="en-US" dirty="0" smtClean="0"/>
              <a:t>Move: Abhishek Patil		Second: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3861874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11551, 11707, 13182 in doc </a:t>
            </a:r>
            <a:r>
              <a:rPr lang="en-US" dirty="0" smtClean="0"/>
              <a:t>11-18/0066r0</a:t>
            </a:r>
          </a:p>
          <a:p>
            <a:endParaRPr lang="en-US" dirty="0"/>
          </a:p>
          <a:p>
            <a:r>
              <a:rPr lang="en-US" dirty="0" smtClean="0"/>
              <a:t>Move: Abhishek Patil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64632453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Do you agree to resolutions to CIDs 13261, 11753, 13143, 12222, 11339, 11036, 13780, 13794, 12175, 13012 in doc </a:t>
            </a:r>
            <a:r>
              <a:rPr lang="en-US" dirty="0" smtClean="0"/>
              <a:t>11-17/1861r1</a:t>
            </a:r>
          </a:p>
          <a:p>
            <a:endParaRPr lang="en-US" dirty="0"/>
          </a:p>
          <a:p>
            <a:r>
              <a:rPr lang="en-US" dirty="0" smtClean="0"/>
              <a:t>Move: Abhishek Patil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75873898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a:xfrm>
            <a:off x="685800" y="1828800"/>
            <a:ext cx="7770813" cy="4113213"/>
          </a:xfrm>
        </p:spPr>
        <p:txBody>
          <a:bodyPr/>
          <a:lstStyle/>
          <a:p>
            <a:pPr lvl="0"/>
            <a:r>
              <a:rPr lang="en-US" sz="1800" dirty="0" smtClean="0"/>
              <a:t>Move to accept </a:t>
            </a:r>
            <a:r>
              <a:rPr lang="en-US" sz="1800" dirty="0"/>
              <a:t>resolutions to CIDs </a:t>
            </a:r>
            <a:r>
              <a:rPr lang="en-GB" sz="1800" dirty="0"/>
              <a:t>12081, 11769, 11770, 12017, 11239, 11771, </a:t>
            </a:r>
            <a:r>
              <a:rPr lang="en-GB" sz="1800" dirty="0">
                <a:solidFill>
                  <a:schemeClr val="tx1"/>
                </a:solidFill>
              </a:rPr>
              <a:t>13151, 13831, 14091, 14276, 13062, 11240, 12609, 12018, 13929, 11556, 14114, 12188, 14213, 13152, 11257, 11773, 11811, 13153, 14277, 13154, 13931, 13930, 12541, 11937, 12189, 14115, 14214, 12080, 11741, 12019, 14116, 14117, 14278, 11238, 11736, 11775, 14279, 11774, 12021, 13063, 14281, 11776, 11777, 11772, 14282, 11778, 11939, 13932, 11779, 13064, 13933, 12022, 11938, 14283, 11557, 12247, 11828, 11831, 13855, 11829, 11832, 14284, 11558, 11559, 14118, 11780, 14285, 11942, 11940, 11781, 13934, 14286, 13702, 13935, 14287, 12249, 12540, 13155, 11812, 13156, 12070, 13065, 14216, 11941, 13420, 11813, 12250, 14288, 14289, 12069, 14119, 12542, 14280, 11256, 11470, 11548, 11549, 11550, 12232, </a:t>
            </a:r>
            <a:r>
              <a:rPr lang="en-GB" sz="1800" strike="sngStrike" dirty="0">
                <a:solidFill>
                  <a:schemeClr val="tx1"/>
                </a:solidFill>
              </a:rPr>
              <a:t>12429</a:t>
            </a:r>
            <a:r>
              <a:rPr lang="en-GB" sz="1800" dirty="0">
                <a:solidFill>
                  <a:schemeClr val="tx1"/>
                </a:solidFill>
              </a:rPr>
              <a:t>, 12606, 12655, 14226, 14227, 12429 in doc 11-17/1852r4</a:t>
            </a:r>
            <a:r>
              <a:rPr lang="en-GB" sz="1800" dirty="0" smtClean="0">
                <a:solidFill>
                  <a:schemeClr val="tx1"/>
                </a:solidFill>
              </a:rPr>
              <a:t>?</a:t>
            </a:r>
          </a:p>
          <a:p>
            <a:pPr lvl="0"/>
            <a:endParaRPr lang="en-GB" sz="1800" dirty="0">
              <a:solidFill>
                <a:schemeClr val="tx1"/>
              </a:solidFill>
            </a:endParaRPr>
          </a:p>
          <a:p>
            <a:pPr lvl="0"/>
            <a:r>
              <a:rPr lang="en-GB" sz="1800" dirty="0" smtClean="0">
                <a:solidFill>
                  <a:schemeClr val="tx1"/>
                </a:solidFill>
              </a:rPr>
              <a:t>Move: Laurent Cariou			Second:</a:t>
            </a:r>
            <a:endParaRPr lang="en-GB" sz="1800"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77180670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 to CID 11374 in doc 11-18/0068r0</a:t>
            </a:r>
            <a:r>
              <a:rPr lang="en-US" dirty="0" smtClean="0"/>
              <a:t>?</a:t>
            </a:r>
          </a:p>
          <a:p>
            <a:endParaRPr lang="en-US" dirty="0"/>
          </a:p>
          <a:p>
            <a:r>
              <a:rPr lang="en-US" dirty="0" smtClean="0"/>
              <a:t>Move: Abhishek Patil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6133268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Do you agree to resolutions to CIDs </a:t>
            </a:r>
            <a:r>
              <a:rPr lang="en-GB" dirty="0"/>
              <a:t>11378, 11683, 11685, 11686, 11997, 11999, 12028, 12185, 12186, 12220, 12417, 12807, 12808, 12838, 12839, 12840, 12842, 12981, 13038, 13039, 13170, 13757, 13812, 13928, 14135, 14136, </a:t>
            </a:r>
            <a:r>
              <a:rPr lang="en-GB" dirty="0" smtClean="0"/>
              <a:t>14137 </a:t>
            </a:r>
            <a:r>
              <a:rPr lang="en-US" dirty="0" smtClean="0"/>
              <a:t>in </a:t>
            </a:r>
            <a:r>
              <a:rPr lang="en-US" dirty="0"/>
              <a:t>doc 11-18/0035r3</a:t>
            </a:r>
            <a:r>
              <a:rPr lang="en-US" dirty="0" smtClean="0"/>
              <a:t>?</a:t>
            </a:r>
          </a:p>
          <a:p>
            <a:endParaRPr lang="en-US" dirty="0"/>
          </a:p>
          <a:p>
            <a:r>
              <a:rPr lang="en-US" dirty="0" smtClean="0"/>
              <a:t>Move: </a:t>
            </a:r>
            <a:r>
              <a:rPr lang="en-US" dirty="0" err="1" smtClean="0"/>
              <a:t>Jarkko</a:t>
            </a:r>
            <a:r>
              <a:rPr lang="en-US" dirty="0" smtClean="0"/>
              <a:t> </a:t>
            </a:r>
            <a:r>
              <a:rPr lang="en-US" dirty="0" err="1" smtClean="0"/>
              <a:t>Kneckt</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1428461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12757, 11149, and 13675 in doc </a:t>
            </a:r>
            <a:r>
              <a:rPr lang="en-US" dirty="0" smtClean="0"/>
              <a:t>11-18/0098r2</a:t>
            </a:r>
          </a:p>
          <a:p>
            <a:endParaRPr lang="en-US" dirty="0"/>
          </a:p>
          <a:p>
            <a:r>
              <a:rPr lang="en-US" dirty="0" smtClean="0"/>
              <a:t>Move: Ming </a:t>
            </a:r>
            <a:r>
              <a:rPr lang="en-US" dirty="0" err="1" smtClean="0"/>
              <a:t>Gan</a:t>
            </a:r>
            <a:r>
              <a:rPr lang="en-US" dirty="0" smtClean="0"/>
              <a:t>			Second:</a:t>
            </a:r>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06487499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solidFill>
                  <a:schemeClr val="tx1"/>
                </a:solidFill>
              </a:rPr>
              <a:t>12463 11078 12012 13160 11079 12007 11800 11080 11803 12819 13242 11804 12467 13163 13243 12464 13101 11082 13890 13891 11805 12013 12465 13244 13245 13246 13247 13248 11083 13049 11678 (31 CIDs) in </a:t>
            </a:r>
            <a:r>
              <a:rPr lang="en-GB" dirty="0"/>
              <a:t>doc </a:t>
            </a:r>
            <a:r>
              <a:rPr lang="en-GB" dirty="0" smtClean="0"/>
              <a:t>11-18/0090r3</a:t>
            </a:r>
          </a:p>
          <a:p>
            <a:endParaRPr lang="en-GB" dirty="0"/>
          </a:p>
          <a:p>
            <a:r>
              <a:rPr lang="en-GB" dirty="0" smtClean="0"/>
              <a:t>Move: Ming </a:t>
            </a:r>
            <a:r>
              <a:rPr lang="en-GB" dirty="0" err="1" smtClean="0"/>
              <a:t>Gan</a:t>
            </a:r>
            <a:r>
              <a:rPr lang="en-GB" dirty="0" smtClean="0"/>
              <a:t>		Second: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41202450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 </a:t>
            </a:r>
            <a:r>
              <a:rPr lang="en-US" dirty="0"/>
              <a:t>to CIDs; </a:t>
            </a:r>
            <a:r>
              <a:rPr lang="en-GB" dirty="0"/>
              <a:t>11076, 11077, 11260, 11949, </a:t>
            </a:r>
            <a:r>
              <a:rPr lang="en-GB" dirty="0">
                <a:solidFill>
                  <a:srgbClr val="FF0000"/>
                </a:solidFill>
              </a:rPr>
              <a:t>12079</a:t>
            </a:r>
            <a:r>
              <a:rPr lang="en-GB" dirty="0"/>
              <a:t>, 12165, 11916, 13333, 12229, 12284, </a:t>
            </a:r>
            <a:r>
              <a:rPr lang="en-GB" dirty="0">
                <a:solidFill>
                  <a:srgbClr val="FF0000"/>
                </a:solidFill>
              </a:rPr>
              <a:t>12461</a:t>
            </a:r>
            <a:r>
              <a:rPr lang="en-GB" dirty="0"/>
              <a:t>, 13060, 13061, 13657, 13658, 13720, 13825, 14105, 14106, 14107, 14108, 13076 in doc </a:t>
            </a:r>
            <a:r>
              <a:rPr lang="en-GB" dirty="0" smtClean="0"/>
              <a:t>11-17/1878r1</a:t>
            </a:r>
            <a:endParaRPr lang="en-GB" dirty="0" smtClean="0"/>
          </a:p>
          <a:p>
            <a:endParaRPr lang="en-GB" dirty="0"/>
          </a:p>
          <a:p>
            <a:r>
              <a:rPr lang="en-GB" dirty="0" smtClean="0"/>
              <a:t>Move: Po-Kai Huang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84343555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11457, 11544, 11743, 12436, 12550, 12551, 13172, 13173, 13174, 13175, 13759, 13813, 13860, 14144, 14145, 14146, 14147, 14148, 14149</a:t>
            </a:r>
            <a:r>
              <a:rPr lang="en-US" dirty="0"/>
              <a:t> in doc </a:t>
            </a:r>
            <a:r>
              <a:rPr lang="en-US" dirty="0" smtClean="0"/>
              <a:t>11-18/0081r2.</a:t>
            </a:r>
          </a:p>
          <a:p>
            <a:endParaRPr lang="en-US" dirty="0"/>
          </a:p>
          <a:p>
            <a:r>
              <a:rPr lang="en-US" dirty="0" smtClean="0"/>
              <a:t>Move: Frank Hsu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057929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the </a:t>
            </a:r>
            <a:r>
              <a:rPr lang="en-US" dirty="0"/>
              <a:t>resolution to CID 13142 in doc </a:t>
            </a:r>
            <a:r>
              <a:rPr lang="en-US" dirty="0" smtClean="0"/>
              <a:t>11-17/1858r0</a:t>
            </a:r>
          </a:p>
          <a:p>
            <a:endParaRPr lang="en-US" dirty="0"/>
          </a:p>
          <a:p>
            <a:r>
              <a:rPr lang="en-US" dirty="0" smtClean="0"/>
              <a:t>Move: </a:t>
            </a:r>
            <a:endParaRPr lang="en-US" dirty="0"/>
          </a:p>
          <a:p>
            <a:r>
              <a:rPr lang="en-US" dirty="0" smtClean="0"/>
              <a:t>Abhishek Patil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95584846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11033, 13196, 11992, 14208, 12224, 14210, 13198, </a:t>
            </a:r>
            <a:r>
              <a:rPr lang="en-US" dirty="0">
                <a:solidFill>
                  <a:srgbClr val="FF0000"/>
                </a:solidFill>
              </a:rPr>
              <a:t>11001</a:t>
            </a:r>
            <a:r>
              <a:rPr lang="en-US" dirty="0"/>
              <a:t>, 11364, 12178, 11731, 11732, 12179, 11045, 13796, 11379 in doc </a:t>
            </a:r>
            <a:r>
              <a:rPr lang="en-US" dirty="0" smtClean="0"/>
              <a:t>11-17/1849r2</a:t>
            </a:r>
          </a:p>
          <a:p>
            <a:endParaRPr lang="en-US" dirty="0"/>
          </a:p>
          <a:p>
            <a:r>
              <a:rPr lang="en-US" dirty="0" smtClean="0"/>
              <a:t>Move: Abhishek Patil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0721651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US" dirty="0">
                <a:solidFill>
                  <a:srgbClr val="FF0000"/>
                </a:solidFill>
              </a:rPr>
              <a:t>11023, 11876, 13141</a:t>
            </a:r>
            <a:r>
              <a:rPr lang="en-US" dirty="0"/>
              <a:t>, 11355, 11028, 11877, 11029, 13140, 11878 in doc </a:t>
            </a:r>
            <a:r>
              <a:rPr lang="en-US" dirty="0" smtClean="0"/>
              <a:t>11-17/1847r0</a:t>
            </a:r>
          </a:p>
          <a:p>
            <a:endParaRPr lang="en-US" dirty="0"/>
          </a:p>
          <a:p>
            <a:r>
              <a:rPr lang="en-US" dirty="0" smtClean="0"/>
              <a:t>Move: Abhishek Patil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07188802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D </a:t>
            </a:r>
            <a:r>
              <a:rPr lang="en-US" dirty="0"/>
              <a:t>resolutions to CIDs; </a:t>
            </a:r>
            <a:r>
              <a:rPr lang="en-GB" dirty="0"/>
              <a:t>11049, 11050, 12446, 12447, 13916.</a:t>
            </a:r>
            <a:r>
              <a:rPr lang="en-US" dirty="0"/>
              <a:t> in doc </a:t>
            </a:r>
            <a:r>
              <a:rPr lang="en-US" dirty="0" smtClean="0"/>
              <a:t>11-18/0074r1</a:t>
            </a:r>
          </a:p>
          <a:p>
            <a:endParaRPr lang="en-US" dirty="0"/>
          </a:p>
          <a:p>
            <a:r>
              <a:rPr lang="en-US" dirty="0" smtClean="0"/>
              <a:t>Move: Liwen Chu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57471963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11153, 11798, 12041, 12085, 12089, </a:t>
            </a:r>
            <a:r>
              <a:rPr lang="en-GB" dirty="0">
                <a:solidFill>
                  <a:srgbClr val="FF0000"/>
                </a:solidFill>
              </a:rPr>
              <a:t>12303</a:t>
            </a:r>
            <a:r>
              <a:rPr lang="en-GB" dirty="0"/>
              <a:t>, 12428, 12462, 13037, 13075, 13090, 13887</a:t>
            </a:r>
            <a:r>
              <a:rPr lang="en-US" dirty="0"/>
              <a:t> in doc </a:t>
            </a:r>
            <a:r>
              <a:rPr lang="en-US" dirty="0" smtClean="0"/>
              <a:t>11-17/1828r1</a:t>
            </a:r>
          </a:p>
          <a:p>
            <a:endParaRPr lang="en-US" dirty="0"/>
          </a:p>
          <a:p>
            <a:r>
              <a:rPr lang="en-US" dirty="0" smtClean="0"/>
              <a:t>Move: Laurent Cariou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34611364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11154, 12445  in doc </a:t>
            </a:r>
            <a:r>
              <a:rPr lang="en-GB" dirty="0" smtClean="0"/>
              <a:t>11-18/0009r0</a:t>
            </a:r>
          </a:p>
          <a:p>
            <a:endParaRPr lang="en-GB" dirty="0"/>
          </a:p>
          <a:p>
            <a:r>
              <a:rPr lang="en-GB" dirty="0" smtClean="0"/>
              <a:t>Move: Alfred Asterjadhi		Second: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69813676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the resolution of CID 12046 in doc </a:t>
            </a:r>
            <a:r>
              <a:rPr lang="en-US" dirty="0" smtClean="0"/>
              <a:t>11-18/0010r0</a:t>
            </a:r>
          </a:p>
          <a:p>
            <a:endParaRPr lang="en-US" dirty="0"/>
          </a:p>
          <a:p>
            <a:r>
              <a:rPr lang="en-US" dirty="0" smtClean="0"/>
              <a:t>Move: Alfred Asterjadhi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19556998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a:t>
            </a:r>
            <a:r>
              <a:rPr lang="en-US" dirty="0"/>
              <a:t>to CIDs; </a:t>
            </a:r>
            <a:r>
              <a:rPr lang="en-GB" dirty="0"/>
              <a:t>11159, </a:t>
            </a:r>
            <a:r>
              <a:rPr lang="en-GB" dirty="0">
                <a:solidFill>
                  <a:schemeClr val="tx1"/>
                </a:solidFill>
              </a:rPr>
              <a:t>11160</a:t>
            </a:r>
            <a:r>
              <a:rPr lang="en-GB" dirty="0"/>
              <a:t>, 11321, 11322, 12144, 13283, </a:t>
            </a:r>
            <a:r>
              <a:rPr lang="en-GB" dirty="0">
                <a:solidFill>
                  <a:schemeClr val="tx1"/>
                </a:solidFill>
              </a:rPr>
              <a:t>13744</a:t>
            </a:r>
            <a:r>
              <a:rPr lang="en-GB" dirty="0"/>
              <a:t>, </a:t>
            </a:r>
            <a:r>
              <a:rPr lang="en-GB" dirty="0">
                <a:solidFill>
                  <a:srgbClr val="FF0000"/>
                </a:solidFill>
              </a:rPr>
              <a:t>13918</a:t>
            </a:r>
            <a:r>
              <a:rPr lang="en-GB" dirty="0"/>
              <a:t>, </a:t>
            </a:r>
            <a:r>
              <a:rPr lang="en-GB" dirty="0">
                <a:solidFill>
                  <a:schemeClr val="tx1"/>
                </a:solidFill>
              </a:rPr>
              <a:t>13919</a:t>
            </a:r>
            <a:r>
              <a:rPr lang="en-GB" dirty="0"/>
              <a:t> (9 CIDs)</a:t>
            </a:r>
            <a:r>
              <a:rPr lang="en-US" dirty="0"/>
              <a:t> in doc </a:t>
            </a:r>
            <a:r>
              <a:rPr lang="en-US" dirty="0" smtClean="0"/>
              <a:t>11-18/0011r1</a:t>
            </a:r>
          </a:p>
          <a:p>
            <a:endParaRPr lang="en-US" dirty="0"/>
          </a:p>
          <a:p>
            <a:r>
              <a:rPr lang="en-US" dirty="0" smtClean="0"/>
              <a:t>Move: Alfred Asterjadhi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29399629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a:t>
            </a:r>
            <a:r>
              <a:rPr lang="en-US" dirty="0"/>
              <a:t>to CIDs; 11046, 11047, 12034, 13513, 13724, 13186, 13187 in doc </a:t>
            </a:r>
            <a:r>
              <a:rPr lang="en-US" dirty="0" smtClean="0"/>
              <a:t>11-17/0090r0</a:t>
            </a:r>
          </a:p>
          <a:p>
            <a:endParaRPr lang="en-US" dirty="0"/>
          </a:p>
          <a:p>
            <a:r>
              <a:rPr lang="en-US" dirty="0" smtClean="0"/>
              <a:t>Move:  Laurent Cariou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79942196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a:t>Do you agree to resolutions to CIDs </a:t>
            </a:r>
            <a:r>
              <a:rPr lang="en-GB" dirty="0">
                <a:solidFill>
                  <a:schemeClr val="tx1"/>
                </a:solidFill>
              </a:rPr>
              <a:t>12000, </a:t>
            </a:r>
            <a:r>
              <a:rPr lang="en-GB" dirty="0"/>
              <a:t>12050, 12176, 13071, 13524, 13852 in doc 11-18/0063r1?</a:t>
            </a:r>
          </a:p>
          <a:p>
            <a:endParaRPr lang="en-US" dirty="0" smtClean="0"/>
          </a:p>
          <a:p>
            <a:r>
              <a:rPr lang="en-US" dirty="0" smtClean="0"/>
              <a:t>Move:	</a:t>
            </a:r>
            <a:r>
              <a:rPr lang="en-US" dirty="0"/>
              <a:t>Jeongki Kim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416765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11118, 14206, 11003, 11371, 13694, 13861, 12374, 12719, 11004, 13330, 13695, 11978, 12375, 13331, 12164, 12227, 13862, 11917 in doc </a:t>
            </a:r>
            <a:r>
              <a:rPr lang="en-US" dirty="0" smtClean="0"/>
              <a:t>11-18/0065r1</a:t>
            </a:r>
          </a:p>
          <a:p>
            <a:endParaRPr lang="en-US" dirty="0"/>
          </a:p>
          <a:p>
            <a:r>
              <a:rPr lang="en-US" dirty="0" smtClean="0"/>
              <a:t>Move: Abhishek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75081332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12534, 12535, 12536, 12537, 12653, 12657, 13949 (7 CIDs) in doc </a:t>
            </a:r>
            <a:r>
              <a:rPr lang="en-GB" dirty="0" smtClean="0"/>
              <a:t>11-18/0013r0</a:t>
            </a:r>
          </a:p>
          <a:p>
            <a:endParaRPr lang="en-GB" dirty="0"/>
          </a:p>
          <a:p>
            <a:r>
              <a:rPr lang="en-GB" dirty="0" smtClean="0"/>
              <a:t>Move:	Alfred Asterjadhi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62200128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11262 and 11693 in doc </a:t>
            </a:r>
            <a:r>
              <a:rPr lang="en-US" dirty="0" smtClean="0"/>
              <a:t>11-18/0014r0</a:t>
            </a:r>
          </a:p>
          <a:p>
            <a:endParaRPr lang="en-US" dirty="0"/>
          </a:p>
          <a:p>
            <a:r>
              <a:rPr lang="en-US" dirty="0" smtClean="0"/>
              <a:t>Move” Alfred Asterjadhi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326614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33400" y="17541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533400" y="1447800"/>
            <a:ext cx="83058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1373</TotalTime>
  <Words>4606</Words>
  <Application>Microsoft Office PowerPoint</Application>
  <PresentationFormat>On-screen Show (4:3)</PresentationFormat>
  <Paragraphs>1026</Paragraphs>
  <Slides>72</Slides>
  <Notes>5</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2</vt:i4>
      </vt:variant>
      <vt:variant>
        <vt:lpstr>Slide Titles</vt:lpstr>
      </vt:variant>
      <vt:variant>
        <vt:i4>72</vt:i4>
      </vt:variant>
    </vt:vector>
  </HeadingPairs>
  <TitlesOfParts>
    <vt:vector size="85" baseType="lpstr">
      <vt:lpstr>Arial Unicode MS</vt:lpstr>
      <vt:lpstr>MS Gothic</vt:lpstr>
      <vt:lpstr>宋体</vt:lpstr>
      <vt:lpstr>Arial</vt:lpstr>
      <vt:lpstr>Arial Black</vt:lpstr>
      <vt:lpstr>Calibri</vt:lpstr>
      <vt:lpstr>Monotype Sorts</vt:lpstr>
      <vt:lpstr>Symbol</vt:lpstr>
      <vt:lpstr>Times New Roman</vt:lpstr>
      <vt:lpstr>Wingdings</vt:lpstr>
      <vt:lpstr>Office Theme</vt:lpstr>
      <vt:lpstr>Document</vt:lpstr>
      <vt:lpstr>Worksheet</vt:lpstr>
      <vt:lpstr>TGax January 2018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January 15, 13:30 – 15:30 </vt:lpstr>
      <vt:lpstr>Submissions</vt:lpstr>
      <vt:lpstr>MAC Submissions</vt:lpstr>
      <vt:lpstr>PowerPoint Presentation</vt:lpstr>
      <vt:lpstr>MU Submissions</vt:lpstr>
      <vt:lpstr>SR Submissions</vt:lpstr>
      <vt:lpstr>Summary from November 2017</vt:lpstr>
      <vt:lpstr>Approval of  TG Minutes (November 2017 Meeting and Telecon Minutes) </vt:lpstr>
      <vt:lpstr>Timeline</vt:lpstr>
      <vt:lpstr>Editor Report </vt:lpstr>
      <vt:lpstr>11-18/0081 (Frank Hsu)</vt:lpstr>
      <vt:lpstr>2018/0031 SP</vt:lpstr>
      <vt:lpstr>11-17/1878 (Po-Kai Huang)</vt:lpstr>
      <vt:lpstr>Agenda for Monday January 15, 19:30 – 21:30 </vt:lpstr>
      <vt:lpstr>Agenda for Tuesday January 16, 10:30 – 12:30 </vt:lpstr>
      <vt:lpstr>Agenda for Tuesday January 16, 16:00 – 18:00 </vt:lpstr>
      <vt:lpstr>Agenda for Tuesday January 16, 19:30 – 21:30 </vt:lpstr>
      <vt:lpstr>Agenda for Wednesday January 17, 08:00 – 10:00 </vt:lpstr>
      <vt:lpstr>Agenda for Wednesday January 17, 16:00 – 18:00 </vt:lpstr>
      <vt:lpstr>Agenda for Thursday January 18, 10:30 – 12:30</vt:lpstr>
      <vt:lpstr>Agenda for Thursday January 18, 16:00 – 18:00</vt:lpstr>
      <vt:lpstr>Ad Hoc Meeting</vt:lpstr>
      <vt:lpstr>Telecons</vt:lpstr>
      <vt:lpstr>Motions</vt:lpstr>
      <vt:lpstr>PHT Motion #</vt:lpstr>
      <vt:lpstr>CR Motion #</vt:lpstr>
      <vt:lpstr>CR Motion #</vt:lpstr>
      <vt:lpstr>CR Motion #</vt:lpstr>
      <vt:lpstr>CR Motion # </vt:lpstr>
      <vt:lpstr>CR Motion </vt:lpstr>
      <vt:lpstr>CR Motion #</vt:lpstr>
      <vt:lpstr>PowerPoint Presentation</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89</cp:revision>
  <cp:lastPrinted>1601-01-01T00:00:00Z</cp:lastPrinted>
  <dcterms:created xsi:type="dcterms:W3CDTF">2017-01-26T15:28:16Z</dcterms:created>
  <dcterms:modified xsi:type="dcterms:W3CDTF">2018-01-17T15:54:13Z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1511792186</vt:lpwstr>
  </property>
</Properties>
</file>