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1" r:id="rId18"/>
    <p:sldId id="292" r:id="rId19"/>
    <p:sldId id="293" r:id="rId20"/>
    <p:sldId id="294" r:id="rId21"/>
    <p:sldId id="273" r:id="rId22"/>
    <p:sldId id="274" r:id="rId23"/>
    <p:sldId id="276" r:id="rId24"/>
    <p:sldId id="275" r:id="rId25"/>
    <p:sldId id="296" r:id="rId26"/>
    <p:sldId id="295" r:id="rId27"/>
    <p:sldId id="297" r:id="rId28"/>
    <p:sldId id="288" r:id="rId29"/>
    <p:sldId id="278" r:id="rId30"/>
    <p:sldId id="279" r:id="rId31"/>
    <p:sldId id="289" r:id="rId32"/>
    <p:sldId id="281" r:id="rId33"/>
    <p:sldId id="283" r:id="rId34"/>
    <p:sldId id="284" r:id="rId35"/>
    <p:sldId id="285" r:id="rId36"/>
    <p:sldId id="287" r:id="rId37"/>
    <p:sldId id="286" r:id="rId38"/>
    <p:sldId id="290"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802.11-17/1851r2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package" Target="../embeddings/Microsoft_Excel_Worksheet1.xlsx"/></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112-01-00ax-tgax-jan-2018-ad-hoc-meeting-agenda-phy.pptx" TargetMode="External"/><Relationship Id="rId2" Type="http://schemas.openxmlformats.org/officeDocument/2006/relationships/hyperlink" Target="https://mentor.ieee.org/802.11/dcn/18/11-18-0007-04-00ax-tgax-january-2018-ad-hoc-meeting-agenda-mac-mu-sr.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1845-02-00ax-tgax-teleconference-minutes-from-dec-2017-to-jan-2018.docx" TargetMode="External"/><Relationship Id="rId2" Type="http://schemas.openxmlformats.org/officeDocument/2006/relationships/hyperlink" Target="https://mentor.ieee.org/802.11/dcn/17/11-17-1727-01-00ax-tgax-november-2017-orlando-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47"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March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200" dirty="0"/>
              <a:t>Monday </a:t>
            </a:r>
            <a:r>
              <a:rPr lang="en-US" altLang="en-US" sz="1200" dirty="0" smtClean="0"/>
              <a:t>January 15, 13:30 </a:t>
            </a:r>
            <a:r>
              <a:rPr lang="en-US" altLang="en-US" sz="1200" dirty="0"/>
              <a:t>– </a:t>
            </a:r>
            <a:r>
              <a:rPr lang="en-US" altLang="en-US" sz="1200" dirty="0" smtClean="0"/>
              <a:t>15:30</a:t>
            </a:r>
            <a:endParaRPr lang="en-US" altLang="en-US" sz="1200" dirty="0">
              <a:sym typeface="Wingdings" panose="05000000000000000000" pitchFamily="2" charset="2"/>
            </a:endParaRPr>
          </a:p>
          <a:p>
            <a:pPr lvl="1">
              <a:lnSpc>
                <a:spcPct val="80000"/>
              </a:lnSpc>
            </a:pPr>
            <a:r>
              <a:rPr lang="en-US" altLang="en-US" sz="1200" dirty="0"/>
              <a:t>Call </a:t>
            </a:r>
            <a:r>
              <a:rPr lang="en-US" altLang="en-US" sz="1200" dirty="0" smtClean="0"/>
              <a:t>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a:t>
            </a:r>
            <a:r>
              <a:rPr lang="en-US" altLang="en-US" sz="1400" dirty="0"/>
              <a:t>January </a:t>
            </a:r>
            <a:r>
              <a:rPr lang="en-US" altLang="en-US" sz="1400" dirty="0" smtClean="0"/>
              <a:t>15,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a:t>
            </a:r>
            <a:endParaRPr lang="en-US" altLang="en-US" sz="1400" dirty="0" smtClean="0"/>
          </a:p>
          <a:p>
            <a:pPr>
              <a:lnSpc>
                <a:spcPct val="80000"/>
              </a:lnSpc>
            </a:pPr>
            <a:r>
              <a:rPr lang="en-US" altLang="en-US" sz="1400" dirty="0" smtClean="0"/>
              <a:t>Tuesday January 16, 10:30 </a:t>
            </a:r>
            <a:r>
              <a:rPr lang="en-US" altLang="en-US" sz="1400" dirty="0"/>
              <a:t>– </a:t>
            </a:r>
            <a:r>
              <a:rPr lang="en-US" altLang="en-US" sz="1400" dirty="0" smtClean="0"/>
              <a:t>12:30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January 16, </a:t>
            </a:r>
            <a:r>
              <a:rPr lang="en-US" altLang="en-US" sz="1400" dirty="0"/>
              <a:t>16:00 – 18:00</a:t>
            </a:r>
          </a:p>
          <a:p>
            <a:pPr lvl="1">
              <a:lnSpc>
                <a:spcPct val="80000"/>
              </a:lnSpc>
            </a:pPr>
            <a:r>
              <a:rPr lang="en-US" altLang="en-US" sz="1400" dirty="0" smtClean="0"/>
              <a:t>Ad hoc group meetings</a:t>
            </a:r>
          </a:p>
          <a:p>
            <a:pPr>
              <a:lnSpc>
                <a:spcPct val="80000"/>
              </a:lnSpc>
            </a:pPr>
            <a:r>
              <a:rPr lang="en-CA" altLang="en-US" sz="1400" dirty="0"/>
              <a:t>Tuesday</a:t>
            </a:r>
            <a:r>
              <a:rPr lang="en-US" altLang="en-US" sz="1400" dirty="0"/>
              <a:t> January 16,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January 17,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January 17,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January 18,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January 18,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83581496"/>
              </p:ext>
            </p:extLst>
          </p:nvPr>
        </p:nvGraphicFramePr>
        <p:xfrm>
          <a:off x="914400" y="2324154"/>
          <a:ext cx="7086600" cy="30098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MAC/MU</a:t>
                      </a:r>
                      <a:endParaRPr lang="en-US" sz="1400"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January 15,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November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March Ad Hoc Meeting</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December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Please refer to the embedded spread sheet (Updated on Monday AM2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1898727584"/>
              </p:ext>
            </p:extLst>
          </p:nvPr>
        </p:nvGraphicFramePr>
        <p:xfrm>
          <a:off x="4114799" y="3043238"/>
          <a:ext cx="3347155" cy="2824162"/>
        </p:xfrm>
        <a:graphic>
          <a:graphicData uri="http://schemas.openxmlformats.org/presentationml/2006/ole">
            <mc:AlternateContent xmlns:mc="http://schemas.openxmlformats.org/markup-compatibility/2006">
              <mc:Choice xmlns:v="urn:schemas-microsoft-com:vml" Requires="v">
                <p:oleObj spid="_x0000_s4113"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799" y="3043238"/>
                        <a:ext cx="3347155" cy="2824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900240"/>
              </p:ext>
            </p:extLst>
          </p:nvPr>
        </p:nvGraphicFramePr>
        <p:xfrm>
          <a:off x="649940" y="1752600"/>
          <a:ext cx="8036859" cy="4110025"/>
        </p:xfrm>
        <a:graphic>
          <a:graphicData uri="http://schemas.openxmlformats.org/drawingml/2006/table">
            <a:tbl>
              <a:tblPr/>
              <a:tblGrid>
                <a:gridCol w="405007"/>
                <a:gridCol w="455633"/>
                <a:gridCol w="2581920"/>
                <a:gridCol w="1740265"/>
                <a:gridCol w="499930"/>
                <a:gridCol w="2354104"/>
              </a:tblGrid>
              <a:tr h="164401">
                <a:tc>
                  <a:txBody>
                    <a:bodyPr/>
                    <a:lstStyle/>
                    <a:p>
                      <a:pPr algn="ctr" fontAlgn="t"/>
                      <a:r>
                        <a:rPr lang="en-US" sz="700" b="1" i="0" u="none" strike="noStrike">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LB230-MAC-CR-10.22.2.4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LB230-MAC-CR-26.8.36</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12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LB230-MAC-CR-27.15.2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9C0006"/>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Ack related CIDs Section 27.4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George Cherian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OMI Comment Resolutions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Jarkko Kneckt (Apple)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14331, 14332, and 14347 are reassigned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39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LB230-MAC-CR-10.22.2.5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LB230-MAC-CR-10.22.2.6-9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41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LB230-MAC-CR-11.24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LB230-MAC-CR-27.7 and 27.7.1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 CID 14324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9.4.2.245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11374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fr-FR" sz="700" b="0" i="0" u="none" strike="noStrike">
                          <a:solidFill>
                            <a:srgbClr val="006100"/>
                          </a:solidFill>
                          <a:effectLst/>
                          <a:latin typeface="Calibri" panose="020F0502020204030204" pitchFamily="34" charset="0"/>
                        </a:rPr>
                        <a:t>d2.0 comment resolution 27.5.3.2.4 10.22.2.7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27.5.3.2.2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27.5.3.2.3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27.6.4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a:solidFill>
                            <a:srgbClr val="9C0006"/>
                          </a:solidFill>
                          <a:effectLst/>
                          <a:latin typeface="Calibri" panose="020F0502020204030204" pitchFamily="34" charset="0"/>
                        </a:rPr>
                        <a:t>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LB230 CR for HE link adaptation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reschedule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 CR for BSS Load Slides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83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 CR for BSS Load Text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14349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84292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828310000"/>
              </p:ext>
            </p:extLst>
          </p:nvPr>
        </p:nvGraphicFramePr>
        <p:xfrm>
          <a:off x="459582" y="1371600"/>
          <a:ext cx="8227218" cy="4419590"/>
        </p:xfrm>
        <a:graphic>
          <a:graphicData uri="http://schemas.openxmlformats.org/drawingml/2006/table">
            <a:tbl>
              <a:tblPr/>
              <a:tblGrid>
                <a:gridCol w="414600"/>
                <a:gridCol w="466425"/>
                <a:gridCol w="2643075"/>
                <a:gridCol w="1781484"/>
                <a:gridCol w="511772"/>
                <a:gridCol w="2409862"/>
              </a:tblGrid>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27.14.3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CR on CIDs 12757, 11149 and 13675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fr-FR" sz="700" b="0" i="0" u="none" strike="noStrike">
                          <a:solidFill>
                            <a:srgbClr val="006100"/>
                          </a:solidFill>
                          <a:effectLst/>
                          <a:latin typeface="Calibri" panose="020F0502020204030204" pitchFamily="34" charset="0"/>
                        </a:rPr>
                        <a:t>LB230 CR on Fragmentation Part 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105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lb230-cr-multi-tid-capability-indication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107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lb230-cr-20mhz-only-sta-on-secondary-channel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149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a:solidFill>
                            <a:srgbClr val="9C0006"/>
                          </a:solidFill>
                          <a:effectLst/>
                          <a:latin typeface="Calibri" panose="020F0502020204030204" pitchFamily="34" charset="0"/>
                        </a:rPr>
                        <a:t>153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Resolution for CID 11742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Po-Kai Huang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same CID as in 1859 - no agreement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Resolutions for CIDs related to GCR</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Yusuke Tanaka (Sony)</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CR CID 13754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 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CID related to the use of TSPEC for HE STAs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Guoqing Li (Apple)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200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Decouple Channel Width Capabilities Between VHT and HE Modes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Huizhao Wang </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84314">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comment resolution 27.5.3.5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Liwen Chu (Marvell)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Presented during 2017-12-07 telecon. It will be resceduled. (CIDs 11327 and CID 13725)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l" fontAlgn="t"/>
                      <a:r>
                        <a:rPr lang="en-US" sz="700" b="0" i="0" u="none" strike="noStrike">
                          <a:solidFill>
                            <a:srgbClr val="9C6500"/>
                          </a:solidFill>
                          <a:effectLst/>
                          <a:latin typeface="Calibri" panose="020F0502020204030204" pitchFamily="34" charset="0"/>
                        </a:rPr>
                        <a:t>3 CI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1847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Multiple BSSID topic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3 CIDs are pending</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CIDs related to Multiple BSSID topic - Part 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1858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13142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1859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no agreement. Same CID as 11-18/0153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CIDs related to Multiple BSSID topic - Part 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NAV Part 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Po-Kai Huang (Intel)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1893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TWT IE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16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1000"/>
          </a:xfrm>
        </p:spPr>
        <p:txBody>
          <a:bodyPr/>
          <a:lstStyle/>
          <a:p>
            <a:r>
              <a:rPr lang="en-US" dirty="0" smtClean="0"/>
              <a:t>MU Submissions</a:t>
            </a:r>
            <a:endParaRPr lang="en-US" dirty="0"/>
          </a:p>
        </p:txBody>
      </p:sp>
      <p:sp>
        <p:nvSpPr>
          <p:cNvPr id="2" name="Date Placeholder 1"/>
          <p:cNvSpPr>
            <a:spLocks noGrp="1"/>
          </p:cNvSpPr>
          <p:nvPr>
            <p:ph type="dt" idx="10"/>
          </p:nvPr>
        </p:nvSpPr>
        <p:spPr/>
        <p:txBody>
          <a:bodyPr/>
          <a:lstStyle/>
          <a:p>
            <a:r>
              <a:rPr lang="en-US" smtClean="0"/>
              <a:t>December 2017</a:t>
            </a:r>
            <a:endParaRPr lang="en-GB"/>
          </a:p>
        </p:txBody>
      </p:sp>
      <p:sp>
        <p:nvSpPr>
          <p:cNvPr id="3" name="Footer Placeholder 2"/>
          <p:cNvSpPr>
            <a:spLocks noGrp="1"/>
          </p:cNvSpPr>
          <p:nvPr>
            <p:ph type="ftr" idx="11"/>
          </p:nvPr>
        </p:nvSpPr>
        <p:spPr/>
        <p:txBody>
          <a:body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1068127181"/>
              </p:ext>
            </p:extLst>
          </p:nvPr>
        </p:nvGraphicFramePr>
        <p:xfrm>
          <a:off x="457200" y="1676400"/>
          <a:ext cx="8085138" cy="3962399"/>
        </p:xfrm>
        <a:graphic>
          <a:graphicData uri="http://schemas.openxmlformats.org/drawingml/2006/table">
            <a:tbl>
              <a:tblPr/>
              <a:tblGrid>
                <a:gridCol w="407440"/>
                <a:gridCol w="458370"/>
                <a:gridCol w="2597430"/>
                <a:gridCol w="1750719"/>
                <a:gridCol w="502934"/>
                <a:gridCol w="2368245"/>
              </a:tblGrid>
              <a:tr h="152606">
                <a:tc>
                  <a:txBody>
                    <a:bodyPr/>
                    <a:lstStyle/>
                    <a:p>
                      <a:pPr algn="ctr" fontAlgn="t"/>
                      <a:r>
                        <a:rPr lang="en-US" sz="700" b="1" i="0" u="none" strike="noStrike">
                          <a:solidFill>
                            <a:srgbClr val="FFFFFF"/>
                          </a:solidFill>
                          <a:effectLst/>
                          <a:latin typeface="Calibri" panose="020F0502020204030204" pitchFamily="34" charset="0"/>
                        </a:rPr>
                        <a:t>Year</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LB230-MAC-CR-9.3.1.20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LB230-MAC-CR-27.5.3.4</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29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Default-UORA-Parameters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ER-DL-protection-sequence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BQRP-BQR-LCTS-DLMU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43</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BQR</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54</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pl-PL" sz="700" b="0" i="0" u="none" strike="noStrike">
                          <a:solidFill>
                            <a:srgbClr val="000000"/>
                          </a:solidFill>
                          <a:effectLst/>
                          <a:latin typeface="Calibri" panose="020F0502020204030204" pitchFamily="34" charset="0"/>
                        </a:rPr>
                        <a:t>CR on DL MU procedure</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UORA PS and UORA</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Jeongki Kim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Resolutions to CIDs in 9.2.1.23 (part 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79</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80</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D2.0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108</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27.5.3.6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Kiseon Ryu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CID 11001</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MU EDCA 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laurent cariou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1849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Random Acccess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still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1860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11002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1878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for NAV Part II</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Po-Kai Huang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2 CIDs are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a:noFill/>
                    </a:lnB>
                  </a:tcPr>
                </a:tc>
                <a:tc>
                  <a:txBody>
                    <a:bodyPr/>
                    <a:lstStyle/>
                    <a:p>
                      <a:pPr algn="r" fontAlgn="t"/>
                      <a:r>
                        <a:rPr lang="en-US" sz="700" b="0" i="0" u="none" strike="noStrike">
                          <a:solidFill>
                            <a:srgbClr val="000000"/>
                          </a:solidFill>
                          <a:effectLst/>
                          <a:latin typeface="Calibri" panose="020F0502020204030204" pitchFamily="34" charset="0"/>
                        </a:rPr>
                        <a:t>1887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fr-FR" sz="700" b="0" i="0" u="none" strike="noStrike">
                          <a:solidFill>
                            <a:srgbClr val="000000"/>
                          </a:solidFill>
                          <a:effectLst/>
                          <a:latin typeface="Calibri" panose="020F0502020204030204" pitchFamily="34" charset="0"/>
                        </a:rPr>
                        <a:t>11ax D2.0 Comment Resolution 27.5.3.2.4 10.22.2.7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12195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Irvine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14-19,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December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4800"/>
          </a:xfrm>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695502324"/>
              </p:ext>
            </p:extLst>
          </p:nvPr>
        </p:nvGraphicFramePr>
        <p:xfrm>
          <a:off x="459582" y="2057400"/>
          <a:ext cx="8082756" cy="1371600"/>
        </p:xfrm>
        <a:graphic>
          <a:graphicData uri="http://schemas.openxmlformats.org/drawingml/2006/table">
            <a:tbl>
              <a:tblPr/>
              <a:tblGrid>
                <a:gridCol w="407320"/>
                <a:gridCol w="458235"/>
                <a:gridCol w="2596665"/>
                <a:gridCol w="1750203"/>
                <a:gridCol w="502786"/>
                <a:gridCol w="2367547"/>
              </a:tblGrid>
              <a:tr h="342900">
                <a:tc>
                  <a:txBody>
                    <a:bodyPr/>
                    <a:lstStyle/>
                    <a:p>
                      <a:pPr algn="ctr" fontAlgn="t"/>
                      <a:r>
                        <a:rPr lang="en-US" sz="700" b="1" i="0" u="none" strike="noStrike">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42900">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26</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CR-SRG-and-SRP</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42900">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106</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lb230-cr-spatial-reuse-operation-on-secondary-channel</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900">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1852</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27.9</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laurent cariou (Intel)</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dirty="0">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bl>
          </a:graphicData>
        </a:graphic>
      </p:graphicFrame>
    </p:spTree>
    <p:extLst>
      <p:ext uri="{BB962C8B-B14F-4D97-AF65-F5344CB8AC3E}">
        <p14:creationId xmlns:p14="http://schemas.microsoft.com/office/powerpoint/2010/main" val="30464744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November 2017</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panose="020B0604020202020204" pitchFamily="34" charset="0"/>
              <a:buChar char="•"/>
            </a:pPr>
            <a:r>
              <a:rPr lang="en-US" sz="2000" dirty="0" smtClean="0"/>
              <a:t>The TG started addressing comments received on draft D2.0</a:t>
            </a:r>
          </a:p>
          <a:p>
            <a:pPr>
              <a:buFont typeface="Arial" panose="020B0604020202020204" pitchFamily="34" charset="0"/>
              <a:buChar char="•"/>
            </a:pPr>
            <a:r>
              <a:rPr lang="en-US" sz="2000" dirty="0" smtClean="0"/>
              <a:t>35+ comments were resolved </a:t>
            </a:r>
            <a:r>
              <a:rPr lang="en-US" sz="2000" dirty="0"/>
              <a:t>d</a:t>
            </a:r>
            <a:r>
              <a:rPr lang="en-US" sz="2000" dirty="0" smtClean="0"/>
              <a:t>uring the November meeting</a:t>
            </a:r>
          </a:p>
          <a:p>
            <a:pPr>
              <a:buFont typeface="Arial" panose="020B0604020202020204" pitchFamily="34" charset="0"/>
              <a:buChar char="•"/>
            </a:pPr>
            <a:r>
              <a:rPr lang="en-US" sz="2000" dirty="0" smtClean="0"/>
              <a:t>No much activities on the conference calls.</a:t>
            </a:r>
          </a:p>
          <a:p>
            <a:pPr>
              <a:buFont typeface="Arial" panose="020B0604020202020204" pitchFamily="34" charset="0"/>
              <a:buChar char="•"/>
            </a:pPr>
            <a:r>
              <a:rPr lang="en-US" sz="2000" dirty="0" smtClean="0"/>
              <a:t>Since November the TG has arranged a MAC and a PHY (one day) ad hoc meetings to advance comments resolution.</a:t>
            </a:r>
          </a:p>
          <a:p>
            <a:pPr lvl="1">
              <a:buFont typeface="Arial" panose="020B0604020202020204" pitchFamily="34" charset="0"/>
              <a:buChar char="•"/>
            </a:pPr>
            <a:r>
              <a:rPr lang="en-US" sz="1800" dirty="0">
                <a:hlinkClick r:id="rId2"/>
              </a:rPr>
              <a:t>https://</a:t>
            </a:r>
            <a:r>
              <a:rPr lang="en-US" sz="1800" dirty="0" smtClean="0">
                <a:hlinkClick r:id="rId2"/>
              </a:rPr>
              <a:t>mentor.ieee.org/802.11/dcn/18/11-18-0007-04-00ax-tgax-january-2018-ad-hoc-meeting-agenda-mac-mu-sr.pptx</a:t>
            </a:r>
            <a:r>
              <a:rPr lang="en-US" sz="1800" dirty="0" smtClean="0"/>
              <a:t> </a:t>
            </a:r>
          </a:p>
          <a:p>
            <a:pPr lvl="1">
              <a:buFont typeface="Arial" panose="020B0604020202020204" pitchFamily="34" charset="0"/>
              <a:buChar char="•"/>
            </a:pPr>
            <a:r>
              <a:rPr lang="en-US" sz="1800" dirty="0">
                <a:hlinkClick r:id="rId3"/>
              </a:rPr>
              <a:t>https://</a:t>
            </a:r>
            <a:r>
              <a:rPr lang="en-US" sz="1800" dirty="0" smtClean="0">
                <a:hlinkClick r:id="rId3"/>
              </a:rPr>
              <a:t>mentor.ieee.org/802.11/dcn/18/11-18-0112-01-00ax-tgax-jan-2018-ad-hoc-meeting-agenda-phy.pptx</a:t>
            </a:r>
            <a:endParaRPr lang="en-US" sz="1800" dirty="0" smtClean="0"/>
          </a:p>
          <a:p>
            <a:pPr>
              <a:buFont typeface="Arial" panose="020B0604020202020204" pitchFamily="34" charset="0"/>
              <a:buChar char="•"/>
            </a:pPr>
            <a:r>
              <a:rPr lang="en-US" sz="2000" dirty="0" smtClean="0"/>
              <a:t>A total of about 380 CIDs are resolved during the ad hoc</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(November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November 2017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mentor.ieee.org/802.11/dcn/17/11-17-1727-01-00ax-tgax-november-2017-orlando-meeting-minutes.docx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mentor.ieee.org/802.11/dcn/17/11-17-1845-02-00ax-tgax-teleconference-minutes-from-dec-2017-to-jan-2018.docx</a:t>
            </a:r>
            <a:r>
              <a:rPr lang="en-US" altLang="en-US" sz="1600" dirty="0" smtClean="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t>
            </a:r>
            <a:r>
              <a:rPr lang="en-US" altLang="en-US" sz="2000" dirty="0" err="1" smtClean="0"/>
              <a:t>Yasu</a:t>
            </a:r>
            <a:r>
              <a:rPr lang="en-US" altLang="en-US" sz="2000" dirty="0" smtClean="0"/>
              <a:t> Inoue</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January 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11-18/0081</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11457, 11544, 11743, 12436, 12550, 12551, 13172, 13173, 13174, 13175, 13759, 13813, 13860, 14144, 14145, 14146, 14147, 14148, 14149</a:t>
            </a:r>
            <a:r>
              <a:rPr lang="en-US" dirty="0"/>
              <a:t> in doc 11-18/0081r2</a:t>
            </a:r>
            <a:r>
              <a:rPr lang="en-US" dirty="0" smtClean="0"/>
              <a:t>?</a:t>
            </a:r>
          </a:p>
          <a:p>
            <a:endParaRPr lang="en-US" dirty="0"/>
          </a:p>
          <a:p>
            <a:r>
              <a:rPr lang="en-US" dirty="0" smtClean="0"/>
              <a:t>No objection to proposed resolution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724462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2018/0031 SP</a:t>
            </a:r>
            <a:endParaRPr lang="en-US" dirty="0"/>
          </a:p>
        </p:txBody>
      </p:sp>
      <p:sp>
        <p:nvSpPr>
          <p:cNvPr id="3" name="Content Placeholder 2"/>
          <p:cNvSpPr>
            <a:spLocks noGrp="1"/>
          </p:cNvSpPr>
          <p:nvPr>
            <p:ph idx="1"/>
          </p:nvPr>
        </p:nvSpPr>
        <p:spPr/>
        <p:txBody>
          <a:bodyPr/>
          <a:lstStyle/>
          <a:p>
            <a:r>
              <a:rPr lang="en-US" dirty="0"/>
              <a:t>Do you support the addition of a new subfield POLL-CTS to be added to the </a:t>
            </a:r>
            <a:r>
              <a:rPr lang="en-US" dirty="0" err="1">
                <a:solidFill>
                  <a:srgbClr val="FF0000"/>
                </a:solidFill>
              </a:rPr>
              <a:t>Common|User</a:t>
            </a:r>
            <a:r>
              <a:rPr lang="en-US" dirty="0">
                <a:solidFill>
                  <a:srgbClr val="FF0000"/>
                </a:solidFill>
              </a:rPr>
              <a:t> Info </a:t>
            </a:r>
            <a:r>
              <a:rPr lang="en-US" dirty="0"/>
              <a:t>field of the Trigger frame and the addition of AP behavior rules and non-AP STA rules to accompany the subfield which elicits a non-HT CTS that is transmitted SIFS after the HE TB PPDU elicited by the Trigger?</a:t>
            </a:r>
          </a:p>
          <a:p>
            <a:endParaRPr lang="en-US" dirty="0" smtClean="0"/>
          </a:p>
          <a:p>
            <a:r>
              <a:rPr lang="en-US" dirty="0" smtClean="0"/>
              <a:t>Y: 20</a:t>
            </a:r>
          </a:p>
          <a:p>
            <a:r>
              <a:rPr lang="en-US" dirty="0" smtClean="0"/>
              <a:t>N: 26</a:t>
            </a:r>
          </a:p>
          <a:p>
            <a:r>
              <a:rPr lang="en-US" dirty="0" smtClean="0"/>
              <a:t>A: 21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22553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11-17/1878</a:t>
            </a:r>
            <a:endParaRPr lang="en-US" dirty="0"/>
          </a:p>
        </p:txBody>
      </p:sp>
      <p:sp>
        <p:nvSpPr>
          <p:cNvPr id="3" name="Content Placeholder 2"/>
          <p:cNvSpPr>
            <a:spLocks noGrp="1"/>
          </p:cNvSpPr>
          <p:nvPr>
            <p:ph idx="1"/>
          </p:nvPr>
        </p:nvSpPr>
        <p:spPr/>
        <p:txBody>
          <a:bodyPr/>
          <a:lstStyle/>
          <a:p>
            <a:r>
              <a:rPr lang="en-US" dirty="0" smtClean="0"/>
              <a:t>Do you agree to resolutions to CIDs 12079 and 12461 in doc 11-17/1878r1?</a:t>
            </a:r>
          </a:p>
          <a:p>
            <a:endParaRPr lang="en-US" dirty="0"/>
          </a:p>
          <a:p>
            <a:r>
              <a:rPr lang="en-US"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45605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January 15,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#1: Salon C - PHY</a:t>
            </a:r>
          </a:p>
          <a:p>
            <a:r>
              <a:rPr lang="en-US" dirty="0" smtClean="0"/>
              <a:t>Ad Hoc Group #2: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January 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January 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January 16,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SR</a:t>
            </a:r>
            <a:endParaRPr lang="en-US" dirty="0"/>
          </a:p>
          <a:p>
            <a:r>
              <a:rPr lang="en-US" dirty="0"/>
              <a:t>Ad Hoc Group #2</a:t>
            </a:r>
            <a:r>
              <a:rPr lang="en-US" dirty="0" smtClean="0"/>
              <a:t>: Salon A - MAC</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January 17,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January 17,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a:t>
            </a:r>
            <a:r>
              <a:rPr lang="en-US" dirty="0" smtClean="0"/>
              <a:t>1: Salon C</a:t>
            </a:r>
            <a:endParaRPr lang="en-US" dirty="0"/>
          </a:p>
          <a:p>
            <a:r>
              <a:rPr lang="en-US" dirty="0"/>
              <a:t>Ad Hoc Group #2</a:t>
            </a:r>
            <a:r>
              <a:rPr lang="en-US" dirty="0" smtClean="0"/>
              <a:t>: Salon 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January 18, 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January 18,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Previously approved – January 25 	20:00 – 22</a:t>
            </a:r>
            <a:r>
              <a:rPr lang="en-US" dirty="0" smtClean="0">
                <a:sym typeface="Wingdings" panose="05000000000000000000" pitchFamily="2" charset="2"/>
              </a:rPr>
              <a:t>:00</a:t>
            </a:r>
          </a:p>
          <a:p>
            <a:endParaRPr lang="en-US" dirty="0">
              <a:sym typeface="Wingdings" panose="05000000000000000000" pitchFamily="2" charset="2"/>
            </a:endParaRPr>
          </a:p>
          <a:p>
            <a:r>
              <a:rPr lang="en-US" dirty="0" smtClean="0">
                <a:sym typeface="Wingdings" panose="05000000000000000000" pitchFamily="2" charset="2"/>
              </a:rPr>
              <a:t>New Set of </a:t>
            </a:r>
            <a:r>
              <a:rPr lang="en-US" dirty="0" err="1" smtClean="0">
                <a:sym typeface="Wingdings" panose="05000000000000000000" pitchFamily="2" charset="2"/>
              </a:rPr>
              <a:t>Telecons</a:t>
            </a:r>
            <a:r>
              <a:rPr lang="en-US" dirty="0" smtClean="0">
                <a:sym typeface="Wingdings" panose="05000000000000000000" pitchFamily="2" charset="2"/>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Motions</a:t>
            </a:r>
            <a:endParaRPr lang="en-US" dirty="0"/>
          </a:p>
        </p:txBody>
      </p:sp>
      <p:sp>
        <p:nvSpPr>
          <p:cNvPr id="8" name="Subtitle 7"/>
          <p:cNvSpPr>
            <a:spLocks noGrp="1"/>
          </p:cNvSpPr>
          <p:nvPr>
            <p:ph type="subTitle" idx="1"/>
          </p:nvPr>
        </p:nvSpPr>
        <p:spPr/>
        <p:txBody>
          <a:bodyPr/>
          <a:lstStyle/>
          <a:p>
            <a:endParaRPr lang="en-US"/>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988718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33400" y="17541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533400" y="1447800"/>
            <a:ext cx="83058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1294</TotalTime>
  <Words>2919</Words>
  <Application>Microsoft Office PowerPoint</Application>
  <PresentationFormat>On-screen Show (4:3)</PresentationFormat>
  <Paragraphs>781</Paragraphs>
  <Slides>38</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0"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Worksheet</vt:lpstr>
      <vt:lpstr>TGax January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15, 13:30 – 15:30 </vt:lpstr>
      <vt:lpstr>Submissions</vt:lpstr>
      <vt:lpstr>MAC Submissions</vt:lpstr>
      <vt:lpstr>PowerPoint Presentation</vt:lpstr>
      <vt:lpstr>MU Submissions</vt:lpstr>
      <vt:lpstr>SR Submissions</vt:lpstr>
      <vt:lpstr>Summary from November 2017</vt:lpstr>
      <vt:lpstr>Approval of  TG Minutes (November 2017 Meeting and Telecon Minutes) </vt:lpstr>
      <vt:lpstr>Timeline</vt:lpstr>
      <vt:lpstr>Editor Report </vt:lpstr>
      <vt:lpstr>11-18/0081</vt:lpstr>
      <vt:lpstr>2018/0031 SP</vt:lpstr>
      <vt:lpstr>11-17/1878</vt:lpstr>
      <vt:lpstr>Agenda for Monday January 15, 19:30 – 21:30 </vt:lpstr>
      <vt:lpstr>Agenda for Tuesday January 16, 10:30 – 12:30 </vt:lpstr>
      <vt:lpstr>Agenda for Tuesday January 16, 16:00 – 18:00 </vt:lpstr>
      <vt:lpstr>Agenda for Tuesday January 16, 19:30 – 21:30 </vt:lpstr>
      <vt:lpstr>Agenda for Wednesday January 17, 08:00 – 10:00 </vt:lpstr>
      <vt:lpstr>Agenda for Wednesday January 17, 16:00 – 18:00 </vt:lpstr>
      <vt:lpstr>Agenda for Thursday January 18, 10:30 – 12:30</vt:lpstr>
      <vt:lpstr>Agenda for Thursday January 18, 16:00 – 18:00</vt:lpstr>
      <vt:lpstr>Ad Hoc Meeting</vt:lpstr>
      <vt:lpstr>Telecons</vt:lpstr>
      <vt:lpstr>Motions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74</cp:revision>
  <cp:lastPrinted>1601-01-01T00:00:00Z</cp:lastPrinted>
  <dcterms:created xsi:type="dcterms:W3CDTF">2017-01-26T15:28:16Z</dcterms:created>
  <dcterms:modified xsi:type="dcterms:W3CDTF">2018-01-15T23:28:40Z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