
<file path=[Content_Types].xml><?xml version="1.0" encoding="utf-8"?>
<Types xmlns="http://schemas.openxmlformats.org/package/2006/content-types">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3"/>
  </p:notesMasterIdLst>
  <p:handoutMasterIdLst>
    <p:handoutMasterId r:id="rId34"/>
  </p:handoutMasterIdLst>
  <p:sldIdLst>
    <p:sldId id="256" r:id="rId2"/>
    <p:sldId id="257" r:id="rId3"/>
    <p:sldId id="258" r:id="rId4"/>
    <p:sldId id="259" r:id="rId5"/>
    <p:sldId id="260" r:id="rId6"/>
    <p:sldId id="261" r:id="rId7"/>
    <p:sldId id="263" r:id="rId8"/>
    <p:sldId id="264" r:id="rId9"/>
    <p:sldId id="265" r:id="rId10"/>
    <p:sldId id="266" r:id="rId11"/>
    <p:sldId id="270" r:id="rId12"/>
    <p:sldId id="267" r:id="rId13"/>
    <p:sldId id="268" r:id="rId14"/>
    <p:sldId id="269" r:id="rId15"/>
    <p:sldId id="271" r:id="rId16"/>
    <p:sldId id="272" r:id="rId17"/>
    <p:sldId id="273" r:id="rId18"/>
    <p:sldId id="274" r:id="rId19"/>
    <p:sldId id="276" r:id="rId20"/>
    <p:sldId id="275" r:id="rId21"/>
    <p:sldId id="288" r:id="rId22"/>
    <p:sldId id="278" r:id="rId23"/>
    <p:sldId id="279" r:id="rId24"/>
    <p:sldId id="289" r:id="rId25"/>
    <p:sldId id="281" r:id="rId26"/>
    <p:sldId id="283" r:id="rId27"/>
    <p:sldId id="284" r:id="rId28"/>
    <p:sldId id="285" r:id="rId29"/>
    <p:sldId id="287" r:id="rId30"/>
    <p:sldId id="286" r:id="rId31"/>
    <p:sldId id="290" r:id="rId32"/>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p:cViewPr varScale="1">
        <p:scale>
          <a:sx n="71" d="100"/>
          <a:sy n="71" d="100"/>
        </p:scale>
        <p:origin x="1218" y="60"/>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504"/>
    </p:cViewPr>
  </p:sorterViewPr>
  <p:notesViewPr>
    <p:cSldViewPr>
      <p:cViewPr varScale="1">
        <p:scale>
          <a:sx n="84" d="100"/>
          <a:sy n="84" d="100"/>
        </p:scale>
        <p:origin x="381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1/15/2018</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a:t>
            </a:fld>
            <a:endParaRPr lang="en-US"/>
          </a:p>
        </p:txBody>
      </p:sp>
    </p:spTree>
    <p:extLst>
      <p:ext uri="{BB962C8B-B14F-4D97-AF65-F5344CB8AC3E}">
        <p14:creationId xmlns:p14="http://schemas.microsoft.com/office/powerpoint/2010/main" val="13026448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13</a:t>
            </a:fld>
            <a:endParaRPr lang="en-US"/>
          </a:p>
        </p:txBody>
      </p:sp>
    </p:spTree>
    <p:extLst>
      <p:ext uri="{BB962C8B-B14F-4D97-AF65-F5344CB8AC3E}">
        <p14:creationId xmlns:p14="http://schemas.microsoft.com/office/powerpoint/2010/main" val="14758055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December 2017</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December 2017</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December 2017</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December 2017</a:t>
            </a:r>
            <a:endParaRPr lang="en-GB"/>
          </a:p>
        </p:txBody>
      </p:sp>
      <p:sp>
        <p:nvSpPr>
          <p:cNvPr id="6" name="Footer Placeholder 5"/>
          <p:cNvSpPr>
            <a:spLocks noGrp="1"/>
          </p:cNvSpPr>
          <p:nvPr>
            <p:ph type="ftr" idx="11"/>
          </p:nvPr>
        </p:nvSpPr>
        <p:spPr/>
        <p:txBody>
          <a:bodyPr/>
          <a:lstStyle>
            <a:lvl1pPr>
              <a:defRPr/>
            </a:lvl1pPr>
          </a:lstStyle>
          <a:p>
            <a:r>
              <a:rPr lang="en-GB" smtClean="0"/>
              <a:t>Osama Aboul-Magd, Huawei Technologies</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December 2017</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December 2017</a:t>
            </a:r>
            <a:endParaRPr lang="en-GB"/>
          </a:p>
        </p:txBody>
      </p:sp>
      <p:sp>
        <p:nvSpPr>
          <p:cNvPr id="4" name="Footer Placeholder 3"/>
          <p:cNvSpPr>
            <a:spLocks noGrp="1"/>
          </p:cNvSpPr>
          <p:nvPr>
            <p:ph type="ftr" idx="11"/>
          </p:nvPr>
        </p:nvSpPr>
        <p:spPr/>
        <p:txBody>
          <a:bodyPr/>
          <a:lstStyle>
            <a:lvl1pPr>
              <a:defRPr/>
            </a:lvl1pPr>
          </a:lstStyle>
          <a:p>
            <a:r>
              <a:rPr lang="en-GB" smtClean="0"/>
              <a:t>Osama Aboul-Magd, Huawei Technologies</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December 2017</a:t>
            </a:r>
            <a:endParaRPr lang="en-GB"/>
          </a:p>
        </p:txBody>
      </p:sp>
      <p:sp>
        <p:nvSpPr>
          <p:cNvPr id="3" name="Footer Placeholder 2"/>
          <p:cNvSpPr>
            <a:spLocks noGrp="1"/>
          </p:cNvSpPr>
          <p:nvPr>
            <p:ph type="ftr" idx="11"/>
          </p:nvPr>
        </p:nvSpPr>
        <p:spPr/>
        <p:txBody>
          <a:bodyPr/>
          <a:lstStyle>
            <a:lvl1pPr>
              <a:defRPr/>
            </a:lvl1pPr>
          </a:lstStyle>
          <a:p>
            <a:r>
              <a:rPr lang="en-GB" smtClean="0"/>
              <a:t>Osama Aboul-Magd, Huawei Technologies</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December 2017</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December 2017</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December 2017</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802.11-17/1851r1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2.wmf"/></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18/11-18-0112-01-00ax-tgax-jan-2018-ad-hoc-meeting-agenda-phy.pptx" TargetMode="External"/><Relationship Id="rId2" Type="http://schemas.openxmlformats.org/officeDocument/2006/relationships/hyperlink" Target="https://mentor.ieee.org/802.11/dcn/18/11-18-0007-04-00ax-tgax-january-2018-ad-hoc-meeting-agenda-mac-mu-sr.pptx"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17/11-17-1845-02-00ax-tgax-teleconference-minutes-from-dec-2017-to-jan-2018.docx" TargetMode="External"/><Relationship Id="rId2" Type="http://schemas.openxmlformats.org/officeDocument/2006/relationships/hyperlink" Target="https://mentor.ieee.org/802.11/dcn/17/11-17-1727-01-00ax-tgax-november-2017-orlando-meeting-minutes.doc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mailto:jrosdahl@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December 2017</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TGax</a:t>
            </a:r>
            <a:r>
              <a:rPr lang="en-US" altLang="en-US" dirty="0"/>
              <a:t> </a:t>
            </a:r>
            <a:r>
              <a:rPr lang="en-US" altLang="en-US" dirty="0" smtClean="0"/>
              <a:t>January 2018 </a:t>
            </a:r>
            <a:r>
              <a:rPr lang="en-US" altLang="en-US" dirty="0"/>
              <a:t>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2017-12-07</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4013283920"/>
              </p:ext>
            </p:extLst>
          </p:nvPr>
        </p:nvGraphicFramePr>
        <p:xfrm>
          <a:off x="520699" y="2486025"/>
          <a:ext cx="8289807" cy="2543175"/>
        </p:xfrm>
        <a:graphic>
          <a:graphicData uri="http://schemas.openxmlformats.org/presentationml/2006/ole">
            <mc:AlternateContent xmlns:mc="http://schemas.openxmlformats.org/markup-compatibility/2006">
              <mc:Choice xmlns:v="urn:schemas-microsoft-com:vml" Requires="v">
                <p:oleObj spid="_x0000_s3138" name="Document" r:id="rId4" imgW="8258040" imgH="2539270" progId="Word.Document.8">
                  <p:embed/>
                </p:oleObj>
              </mc:Choice>
              <mc:Fallback>
                <p:oleObj name="Document" r:id="rId4" imgW="8258040" imgH="2539270" progId="Word.Document.8">
                  <p:embed/>
                  <p:pic>
                    <p:nvPicPr>
                      <p:cNvPr id="0" name="Picture 3"/>
                      <p:cNvPicPr>
                        <a:picLocks noChangeAspect="1" noChangeArrowheads="1"/>
                      </p:cNvPicPr>
                      <p:nvPr/>
                    </p:nvPicPr>
                    <p:blipFill>
                      <a:blip r:embed="rId5"/>
                      <a:srcRect/>
                      <a:stretch>
                        <a:fillRect/>
                      </a:stretch>
                    </p:blipFill>
                    <p:spPr bwMode="auto">
                      <a:xfrm>
                        <a:off x="520699" y="2486025"/>
                        <a:ext cx="8289807" cy="2543175"/>
                      </a:xfrm>
                      <a:prstGeom prst="rect">
                        <a:avLst/>
                      </a:prstGeom>
                      <a:noFill/>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r>
              <a:rPr lang="en-GB" sz="2000" dirty="0" smtClean="0">
                <a:solidFill>
                  <a:srgbClr val="000000"/>
                </a:solidFill>
              </a:rPr>
              <a:t>:</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24001778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33878637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Items for the Week</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Approve meeting and </a:t>
            </a:r>
            <a:r>
              <a:rPr lang="en-US" dirty="0" err="1" smtClean="0"/>
              <a:t>telecon</a:t>
            </a:r>
            <a:r>
              <a:rPr lang="en-US" dirty="0" smtClean="0"/>
              <a:t> minutes since January 2017.</a:t>
            </a:r>
          </a:p>
          <a:p>
            <a:pPr>
              <a:buFont typeface="Arial" panose="020B0604020202020204" pitchFamily="34" charset="0"/>
              <a:buChar char="•"/>
            </a:pPr>
            <a:r>
              <a:rPr lang="en-US" dirty="0" smtClean="0"/>
              <a:t>Comment resolution</a:t>
            </a:r>
          </a:p>
          <a:p>
            <a:pPr>
              <a:buFont typeface="Arial" panose="020B0604020202020204" pitchFamily="34" charset="0"/>
              <a:buChar char="•"/>
            </a:pPr>
            <a:r>
              <a:rPr lang="en-US" dirty="0" smtClean="0"/>
              <a:t>Schedule TG ad hoc meeting for March 2018</a:t>
            </a:r>
          </a:p>
          <a:p>
            <a:pPr>
              <a:buFont typeface="Arial" panose="020B0604020202020204" pitchFamily="34" charset="0"/>
              <a:buChar char="•"/>
            </a:pPr>
            <a:r>
              <a:rPr lang="en-US" dirty="0" smtClean="0"/>
              <a:t>Schedule TG </a:t>
            </a:r>
            <a:r>
              <a:rPr lang="en-US" dirty="0" err="1" smtClean="0"/>
              <a:t>telecons</a:t>
            </a:r>
            <a:r>
              <a:rPr lang="en-US" dirty="0" smtClean="0"/>
              <a: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13283209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1"/>
            <a:ext cx="7770813" cy="838200"/>
          </a:xfrm>
        </p:spPr>
        <p:txBody>
          <a:bodyPr/>
          <a:lstStyle/>
          <a:p>
            <a:r>
              <a:rPr lang="en-US" dirty="0" smtClean="0"/>
              <a:t>General Flow of the Meeting</a:t>
            </a:r>
            <a:endParaRPr lang="en-US" dirty="0"/>
          </a:p>
        </p:txBody>
      </p:sp>
      <p:sp>
        <p:nvSpPr>
          <p:cNvPr id="7" name="Content Placeholder 6"/>
          <p:cNvSpPr>
            <a:spLocks noGrp="1"/>
          </p:cNvSpPr>
          <p:nvPr>
            <p:ph sz="half" idx="1"/>
          </p:nvPr>
        </p:nvSpPr>
        <p:spPr>
          <a:xfrm>
            <a:off x="685800" y="1754187"/>
            <a:ext cx="3808413" cy="4113213"/>
          </a:xfrm>
        </p:spPr>
        <p:txBody>
          <a:bodyPr/>
          <a:lstStyle/>
          <a:p>
            <a:pPr>
              <a:lnSpc>
                <a:spcPct val="80000"/>
              </a:lnSpc>
            </a:pPr>
            <a:r>
              <a:rPr lang="en-US" altLang="en-US" sz="1200" dirty="0"/>
              <a:t>Monday </a:t>
            </a:r>
            <a:r>
              <a:rPr lang="en-US" altLang="en-US" sz="1200" dirty="0" smtClean="0"/>
              <a:t>January 15, 13:30 </a:t>
            </a:r>
            <a:r>
              <a:rPr lang="en-US" altLang="en-US" sz="1200" dirty="0"/>
              <a:t>– </a:t>
            </a:r>
            <a:r>
              <a:rPr lang="en-US" altLang="en-US" sz="1200" dirty="0" smtClean="0"/>
              <a:t>15:30</a:t>
            </a:r>
            <a:endParaRPr lang="en-US" altLang="en-US" sz="1200" dirty="0">
              <a:sym typeface="Wingdings" panose="05000000000000000000" pitchFamily="2" charset="2"/>
            </a:endParaRPr>
          </a:p>
          <a:p>
            <a:pPr lvl="1">
              <a:lnSpc>
                <a:spcPct val="80000"/>
              </a:lnSpc>
            </a:pPr>
            <a:r>
              <a:rPr lang="en-US" altLang="en-US" sz="1200" dirty="0"/>
              <a:t>Call </a:t>
            </a:r>
            <a:r>
              <a:rPr lang="en-US" altLang="en-US" sz="1200" dirty="0" smtClean="0"/>
              <a:t>Meeting </a:t>
            </a:r>
            <a:r>
              <a:rPr lang="en-US" altLang="en-US" sz="1200" dirty="0"/>
              <a:t>to order</a:t>
            </a:r>
          </a:p>
          <a:p>
            <a:pPr lvl="1">
              <a:lnSpc>
                <a:spcPct val="80000"/>
              </a:lnSpc>
            </a:pPr>
            <a:r>
              <a:rPr lang="en-US" altLang="en-US" sz="1200" dirty="0"/>
              <a:t>IEEE 802 and 802.11 IPR Policy and procedure.</a:t>
            </a:r>
          </a:p>
          <a:p>
            <a:pPr lvl="1">
              <a:lnSpc>
                <a:spcPct val="80000"/>
              </a:lnSpc>
            </a:pPr>
            <a:r>
              <a:rPr lang="en-US" altLang="en-US" sz="1200" dirty="0"/>
              <a:t>Call for </a:t>
            </a:r>
            <a:r>
              <a:rPr lang="en-US" altLang="en-US" sz="1200" dirty="0" smtClean="0"/>
              <a:t>submissions</a:t>
            </a:r>
            <a:endParaRPr lang="en-US" altLang="en-US" sz="1200" dirty="0"/>
          </a:p>
          <a:p>
            <a:pPr lvl="1">
              <a:lnSpc>
                <a:spcPct val="80000"/>
              </a:lnSpc>
            </a:pPr>
            <a:r>
              <a:rPr lang="en-US" altLang="en-US" sz="1200" dirty="0" smtClean="0"/>
              <a:t>Comment resolution</a:t>
            </a:r>
          </a:p>
          <a:p>
            <a:pPr lvl="1">
              <a:lnSpc>
                <a:spcPct val="80000"/>
              </a:lnSpc>
            </a:pPr>
            <a:r>
              <a:rPr lang="en-US" altLang="en-US" sz="1200" dirty="0" smtClean="0"/>
              <a:t>Presentations</a:t>
            </a:r>
            <a:endParaRPr lang="en-US" altLang="en-US" sz="1200" dirty="0"/>
          </a:p>
          <a:p>
            <a:pPr lvl="1">
              <a:lnSpc>
                <a:spcPct val="80000"/>
              </a:lnSpc>
            </a:pPr>
            <a:r>
              <a:rPr lang="en-US" altLang="en-US" sz="1200" dirty="0" smtClean="0"/>
              <a:t>Recess </a:t>
            </a:r>
            <a:endParaRPr lang="en-US" altLang="en-US" sz="1200" dirty="0"/>
          </a:p>
          <a:p>
            <a:pPr>
              <a:lnSpc>
                <a:spcPct val="80000"/>
              </a:lnSpc>
            </a:pPr>
            <a:r>
              <a:rPr lang="en-US" altLang="en-US" sz="1400" dirty="0" smtClean="0"/>
              <a:t>Monday </a:t>
            </a:r>
            <a:r>
              <a:rPr lang="en-US" altLang="en-US" sz="1400" dirty="0"/>
              <a:t>January </a:t>
            </a:r>
            <a:r>
              <a:rPr lang="en-US" altLang="en-US" sz="1400" dirty="0" smtClean="0"/>
              <a:t>15, 19:30 </a:t>
            </a:r>
            <a:r>
              <a:rPr lang="en-US" altLang="en-US" sz="1400" dirty="0"/>
              <a:t>– </a:t>
            </a:r>
            <a:r>
              <a:rPr lang="en-US" altLang="en-US" sz="1400" dirty="0" smtClean="0"/>
              <a:t>21:30</a:t>
            </a:r>
            <a:endParaRPr lang="en-US" altLang="en-US" sz="1400" dirty="0"/>
          </a:p>
          <a:p>
            <a:pPr lvl="1">
              <a:lnSpc>
                <a:spcPct val="80000"/>
              </a:lnSpc>
            </a:pPr>
            <a:r>
              <a:rPr lang="en-US" altLang="en-US" sz="1200" dirty="0" smtClean="0"/>
              <a:t>Ad hoc group meetings</a:t>
            </a:r>
            <a:endParaRPr lang="en-US" altLang="en-US" sz="1400" dirty="0" smtClean="0"/>
          </a:p>
          <a:p>
            <a:pPr>
              <a:lnSpc>
                <a:spcPct val="80000"/>
              </a:lnSpc>
            </a:pPr>
            <a:r>
              <a:rPr lang="en-US" altLang="en-US" sz="1400" dirty="0" smtClean="0"/>
              <a:t>Tuesday January 16, 10:30 </a:t>
            </a:r>
            <a:r>
              <a:rPr lang="en-US" altLang="en-US" sz="1400" dirty="0"/>
              <a:t>– </a:t>
            </a:r>
            <a:r>
              <a:rPr lang="en-US" altLang="en-US" sz="1400" dirty="0" smtClean="0"/>
              <a:t>12:30</a:t>
            </a:r>
            <a:endParaRPr lang="en-US" altLang="en-US" sz="1400" dirty="0"/>
          </a:p>
          <a:p>
            <a:pPr lvl="1">
              <a:lnSpc>
                <a:spcPct val="80000"/>
              </a:lnSpc>
            </a:pPr>
            <a:r>
              <a:rPr lang="en-US" altLang="en-US" sz="1200" dirty="0" smtClean="0"/>
              <a:t>Ad hoc group meetings</a:t>
            </a:r>
            <a:endParaRPr lang="en-US" altLang="en-US" sz="1800" dirty="0"/>
          </a:p>
          <a:p>
            <a:pPr>
              <a:lnSpc>
                <a:spcPct val="80000"/>
              </a:lnSpc>
            </a:pPr>
            <a:r>
              <a:rPr lang="en-CA" altLang="en-US" sz="1400" dirty="0"/>
              <a:t>Tuesday</a:t>
            </a:r>
            <a:r>
              <a:rPr lang="en-US" altLang="en-US" sz="1400" dirty="0"/>
              <a:t> </a:t>
            </a:r>
            <a:r>
              <a:rPr lang="en-US" altLang="en-US" sz="1400" dirty="0" smtClean="0"/>
              <a:t>January 16, </a:t>
            </a:r>
            <a:r>
              <a:rPr lang="en-US" altLang="en-US" sz="1400" dirty="0"/>
              <a:t>16:00 – 18:00</a:t>
            </a:r>
          </a:p>
          <a:p>
            <a:pPr lvl="1">
              <a:lnSpc>
                <a:spcPct val="80000"/>
              </a:lnSpc>
            </a:pPr>
            <a:r>
              <a:rPr lang="en-US" altLang="en-US" sz="1400" dirty="0" smtClean="0"/>
              <a:t>Ad hoc group meetings</a:t>
            </a:r>
          </a:p>
          <a:p>
            <a:pPr>
              <a:lnSpc>
                <a:spcPct val="80000"/>
              </a:lnSpc>
            </a:pPr>
            <a:r>
              <a:rPr lang="en-CA" altLang="en-US" sz="1400" dirty="0"/>
              <a:t>Tuesday</a:t>
            </a:r>
            <a:r>
              <a:rPr lang="en-US" altLang="en-US" sz="1400" dirty="0"/>
              <a:t> January 16, </a:t>
            </a:r>
            <a:r>
              <a:rPr lang="en-US" altLang="en-US" sz="1400" dirty="0" smtClean="0"/>
              <a:t>19:30 </a:t>
            </a:r>
            <a:r>
              <a:rPr lang="en-US" altLang="en-US" sz="1400" dirty="0"/>
              <a:t>– </a:t>
            </a:r>
            <a:r>
              <a:rPr lang="en-US" altLang="en-US" sz="1400" dirty="0" smtClean="0"/>
              <a:t>21:30</a:t>
            </a:r>
            <a:endParaRPr lang="en-US" altLang="en-US" sz="1400" dirty="0"/>
          </a:p>
          <a:p>
            <a:pPr lvl="1">
              <a:lnSpc>
                <a:spcPct val="80000"/>
              </a:lnSpc>
            </a:pPr>
            <a:r>
              <a:rPr lang="en-US" altLang="en-US" sz="1400" dirty="0"/>
              <a:t>Ad hoc group </a:t>
            </a:r>
            <a:r>
              <a:rPr lang="en-US" altLang="en-US" sz="1400" dirty="0" smtClean="0"/>
              <a:t>meetings</a:t>
            </a:r>
            <a:endParaRPr lang="en-US" altLang="en-US" sz="2000" dirty="0"/>
          </a:p>
          <a:p>
            <a:pPr lvl="1">
              <a:lnSpc>
                <a:spcPct val="80000"/>
              </a:lnSpc>
            </a:pPr>
            <a:endParaRPr lang="en-US" altLang="en-US" sz="2000" dirty="0"/>
          </a:p>
          <a:p>
            <a:endParaRPr lang="en-US" dirty="0"/>
          </a:p>
        </p:txBody>
      </p:sp>
      <p:sp>
        <p:nvSpPr>
          <p:cNvPr id="8" name="Content Placeholder 7"/>
          <p:cNvSpPr>
            <a:spLocks noGrp="1"/>
          </p:cNvSpPr>
          <p:nvPr>
            <p:ph sz="half" idx="2"/>
          </p:nvPr>
        </p:nvSpPr>
        <p:spPr>
          <a:xfrm>
            <a:off x="4571206" y="1373187"/>
            <a:ext cx="3810000" cy="4113213"/>
          </a:xfrm>
        </p:spPr>
        <p:txBody>
          <a:bodyPr/>
          <a:lstStyle/>
          <a:p>
            <a:pPr>
              <a:lnSpc>
                <a:spcPct val="80000"/>
              </a:lnSpc>
            </a:pPr>
            <a:r>
              <a:rPr lang="en-US" altLang="en-US" sz="1200" dirty="0"/>
              <a:t>Wednesday </a:t>
            </a:r>
            <a:r>
              <a:rPr lang="en-US" altLang="en-US" sz="1200" dirty="0" smtClean="0"/>
              <a:t>January 17, </a:t>
            </a:r>
            <a:r>
              <a:rPr lang="en-US" altLang="en-US" sz="1200" dirty="0"/>
              <a:t>08:00 – 10:00</a:t>
            </a:r>
          </a:p>
          <a:p>
            <a:pPr lvl="1">
              <a:lnSpc>
                <a:spcPct val="80000"/>
              </a:lnSpc>
            </a:pPr>
            <a:r>
              <a:rPr lang="en-US" altLang="en-US" sz="1200" dirty="0"/>
              <a:t>Call Meeting to order</a:t>
            </a:r>
          </a:p>
          <a:p>
            <a:pPr lvl="1">
              <a:lnSpc>
                <a:spcPct val="80000"/>
              </a:lnSpc>
            </a:pPr>
            <a:r>
              <a:rPr lang="en-US" altLang="en-US" sz="1200" dirty="0"/>
              <a:t>IEEE 802 and 802.11 IPR Policy and procedure.</a:t>
            </a:r>
          </a:p>
          <a:p>
            <a:pPr lvl="1">
              <a:lnSpc>
                <a:spcPct val="80000"/>
              </a:lnSpc>
            </a:pPr>
            <a:r>
              <a:rPr lang="en-US" altLang="en-US" sz="1200" dirty="0"/>
              <a:t>Comment </a:t>
            </a:r>
            <a:r>
              <a:rPr lang="en-US" altLang="en-US" sz="1200" dirty="0" smtClean="0"/>
              <a:t> </a:t>
            </a:r>
            <a:r>
              <a:rPr lang="en-US" altLang="en-US" sz="1200" dirty="0"/>
              <a:t>resolution</a:t>
            </a:r>
          </a:p>
          <a:p>
            <a:pPr lvl="1">
              <a:lnSpc>
                <a:spcPct val="80000"/>
              </a:lnSpc>
            </a:pPr>
            <a:r>
              <a:rPr lang="en-US" altLang="en-US" sz="1200" dirty="0"/>
              <a:t>Recess </a:t>
            </a:r>
            <a:endParaRPr lang="en-US" altLang="en-US" sz="1800" dirty="0"/>
          </a:p>
          <a:p>
            <a:pPr>
              <a:lnSpc>
                <a:spcPct val="80000"/>
              </a:lnSpc>
            </a:pPr>
            <a:r>
              <a:rPr lang="en-US" altLang="en-US" sz="1200" dirty="0" smtClean="0"/>
              <a:t>Wednesday January 17, </a:t>
            </a:r>
            <a:r>
              <a:rPr lang="en-US" altLang="en-US" sz="1200" dirty="0"/>
              <a:t>16:00 – 18:00</a:t>
            </a:r>
          </a:p>
          <a:p>
            <a:pPr lvl="1">
              <a:lnSpc>
                <a:spcPct val="80000"/>
              </a:lnSpc>
            </a:pPr>
            <a:r>
              <a:rPr lang="en-US" altLang="en-US" sz="1200" dirty="0" smtClean="0"/>
              <a:t>Ad hoc group meetings</a:t>
            </a:r>
            <a:endParaRPr lang="en-US" altLang="en-US" sz="1800" dirty="0"/>
          </a:p>
          <a:p>
            <a:pPr>
              <a:lnSpc>
                <a:spcPct val="80000"/>
              </a:lnSpc>
            </a:pPr>
            <a:r>
              <a:rPr lang="en-US" altLang="en-US" sz="1200" dirty="0" smtClean="0"/>
              <a:t>Thursday January 18, 10:30 </a:t>
            </a:r>
            <a:r>
              <a:rPr lang="en-US" altLang="en-US" sz="1200" dirty="0"/>
              <a:t>– </a:t>
            </a:r>
            <a:r>
              <a:rPr lang="en-US" altLang="en-US" sz="1200" dirty="0" smtClean="0"/>
              <a:t>12:30</a:t>
            </a:r>
            <a:endParaRPr lang="en-US" altLang="en-US" sz="1200" dirty="0"/>
          </a:p>
          <a:p>
            <a:pPr lvl="1">
              <a:lnSpc>
                <a:spcPct val="80000"/>
              </a:lnSpc>
            </a:pPr>
            <a:r>
              <a:rPr lang="en-US" altLang="en-US" sz="1200" dirty="0"/>
              <a:t>Call Meeting to order</a:t>
            </a:r>
          </a:p>
          <a:p>
            <a:pPr lvl="1">
              <a:lnSpc>
                <a:spcPct val="80000"/>
              </a:lnSpc>
            </a:pPr>
            <a:r>
              <a:rPr lang="en-US" altLang="en-US" sz="1200" dirty="0"/>
              <a:t>IEEE 802 and 802.11 IPR Policy and procedure.</a:t>
            </a:r>
          </a:p>
          <a:p>
            <a:pPr lvl="1">
              <a:lnSpc>
                <a:spcPct val="80000"/>
              </a:lnSpc>
            </a:pPr>
            <a:r>
              <a:rPr lang="en-US" altLang="en-US" sz="1200" dirty="0"/>
              <a:t>Comment </a:t>
            </a:r>
            <a:r>
              <a:rPr lang="en-US" altLang="en-US" sz="1200" dirty="0" smtClean="0"/>
              <a:t>resolution</a:t>
            </a:r>
            <a:endParaRPr lang="en-US" altLang="en-US" sz="1200" dirty="0"/>
          </a:p>
          <a:p>
            <a:pPr lvl="1">
              <a:lnSpc>
                <a:spcPct val="80000"/>
              </a:lnSpc>
            </a:pPr>
            <a:r>
              <a:rPr lang="en-US" altLang="en-US" sz="1200" dirty="0"/>
              <a:t>Recess </a:t>
            </a:r>
            <a:endParaRPr lang="en-US" altLang="en-US" sz="1800" dirty="0"/>
          </a:p>
          <a:p>
            <a:pPr>
              <a:lnSpc>
                <a:spcPct val="80000"/>
              </a:lnSpc>
            </a:pPr>
            <a:r>
              <a:rPr lang="en-US" altLang="en-US" sz="1200" dirty="0" smtClean="0"/>
              <a:t>Thursday January 18, </a:t>
            </a:r>
            <a:r>
              <a:rPr lang="en-US" altLang="en-US" sz="1200" dirty="0"/>
              <a:t>16:00 – 18:00</a:t>
            </a:r>
          </a:p>
          <a:p>
            <a:pPr lvl="1">
              <a:lnSpc>
                <a:spcPct val="80000"/>
              </a:lnSpc>
            </a:pPr>
            <a:r>
              <a:rPr lang="en-US" altLang="en-US" sz="1200" dirty="0"/>
              <a:t>Call Meeting to order</a:t>
            </a:r>
          </a:p>
          <a:p>
            <a:pPr lvl="1">
              <a:lnSpc>
                <a:spcPct val="80000"/>
              </a:lnSpc>
            </a:pPr>
            <a:r>
              <a:rPr lang="en-US" altLang="en-US" sz="1200" dirty="0"/>
              <a:t>IEEE 802 and 802.11 IPR Policy and procedure.</a:t>
            </a:r>
          </a:p>
          <a:p>
            <a:pPr lvl="1">
              <a:lnSpc>
                <a:spcPct val="80000"/>
              </a:lnSpc>
            </a:pPr>
            <a:r>
              <a:rPr lang="en-US" altLang="en-US" sz="1200" dirty="0"/>
              <a:t>Presentations</a:t>
            </a:r>
          </a:p>
          <a:p>
            <a:pPr lvl="1">
              <a:lnSpc>
                <a:spcPct val="80000"/>
              </a:lnSpc>
            </a:pPr>
            <a:r>
              <a:rPr lang="en-US" altLang="en-US" sz="1200" dirty="0"/>
              <a:t>TG Motions</a:t>
            </a:r>
          </a:p>
          <a:p>
            <a:pPr lvl="1">
              <a:lnSpc>
                <a:spcPct val="80000"/>
              </a:lnSpc>
            </a:pPr>
            <a:r>
              <a:rPr lang="en-US" altLang="en-US" sz="1200" dirty="0"/>
              <a:t>Goals for </a:t>
            </a:r>
            <a:r>
              <a:rPr lang="en-US" altLang="en-US" sz="1200" dirty="0" smtClean="0"/>
              <a:t>March 2018</a:t>
            </a:r>
          </a:p>
          <a:p>
            <a:pPr lvl="1">
              <a:lnSpc>
                <a:spcPct val="80000"/>
              </a:lnSpc>
            </a:pPr>
            <a:r>
              <a:rPr lang="en-US" altLang="en-US" sz="1200" dirty="0" smtClean="0"/>
              <a:t>TG ad hoc meeting</a:t>
            </a:r>
            <a:endParaRPr lang="en-US" altLang="en-US" sz="1200" dirty="0"/>
          </a:p>
          <a:p>
            <a:pPr lvl="1">
              <a:lnSpc>
                <a:spcPct val="80000"/>
              </a:lnSpc>
            </a:pPr>
            <a:r>
              <a:rPr lang="en-US" altLang="en-US" sz="1200" dirty="0" err="1"/>
              <a:t>Telecon</a:t>
            </a:r>
            <a:r>
              <a:rPr lang="en-US" altLang="en-US" sz="1200" dirty="0"/>
              <a:t> Schedule</a:t>
            </a:r>
          </a:p>
          <a:p>
            <a:pPr lvl="1">
              <a:lnSpc>
                <a:spcPct val="80000"/>
              </a:lnSpc>
            </a:pPr>
            <a:r>
              <a:rPr lang="en-US" altLang="en-US" sz="1200" dirty="0"/>
              <a:t>Adjourn</a:t>
            </a:r>
          </a:p>
          <a:p>
            <a:endParaRPr lang="en-US" sz="2400" dirty="0"/>
          </a:p>
        </p:txBody>
      </p:sp>
      <p:sp>
        <p:nvSpPr>
          <p:cNvPr id="6" name="Date Placeholder 5"/>
          <p:cNvSpPr>
            <a:spLocks noGrp="1"/>
          </p:cNvSpPr>
          <p:nvPr>
            <p:ph type="dt" idx="10"/>
          </p:nvPr>
        </p:nvSpPr>
        <p:spPr/>
        <p:txBody>
          <a:bodyPr/>
          <a:lstStyle/>
          <a:p>
            <a:r>
              <a:rPr lang="en-US" smtClean="0"/>
              <a:t>December 2017</a:t>
            </a:r>
            <a:endParaRPr lang="en-GB" dirty="0"/>
          </a:p>
        </p:txBody>
      </p:sp>
      <p:sp>
        <p:nvSpPr>
          <p:cNvPr id="5" name="Footer Placeholder 4"/>
          <p:cNvSpPr>
            <a:spLocks noGrp="1"/>
          </p:cNvSpPr>
          <p:nvPr>
            <p:ph type="ftr" idx="11"/>
          </p:nvPr>
        </p:nvSpPr>
        <p:spPr/>
        <p:txBody>
          <a:bodyPr/>
          <a:lstStyle/>
          <a:p>
            <a:r>
              <a:rPr lang="en-GB" smtClean="0"/>
              <a:t>Osama Aboul-Magd, Huawei Technologies</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83147115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TGax</a:t>
            </a:r>
            <a:r>
              <a:rPr lang="en-US" dirty="0" smtClean="0"/>
              <a:t> Schedule</a:t>
            </a:r>
            <a:endParaRPr lang="en-US" dirty="0"/>
          </a:p>
        </p:txBody>
      </p:sp>
      <p:sp>
        <p:nvSpPr>
          <p:cNvPr id="6" name="Date Placeholder 5"/>
          <p:cNvSpPr>
            <a:spLocks noGrp="1"/>
          </p:cNvSpPr>
          <p:nvPr>
            <p:ph type="dt" idx="10"/>
          </p:nvPr>
        </p:nvSpPr>
        <p:spPr/>
        <p:txBody>
          <a:bodyPr/>
          <a:lstStyle/>
          <a:p>
            <a:r>
              <a:rPr lang="en-US" smtClean="0"/>
              <a:t>December 2017</a:t>
            </a:r>
            <a:endParaRPr lang="en-GB" dirty="0"/>
          </a:p>
        </p:txBody>
      </p:sp>
      <p:sp>
        <p:nvSpPr>
          <p:cNvPr id="5" name="Footer Placeholder 4"/>
          <p:cNvSpPr>
            <a:spLocks noGrp="1"/>
          </p:cNvSpPr>
          <p:nvPr>
            <p:ph type="ftr" idx="11"/>
          </p:nvPr>
        </p:nvSpPr>
        <p:spPr/>
        <p:txBody>
          <a:bodyPr/>
          <a:lstStyle/>
          <a:p>
            <a:r>
              <a:rPr lang="en-GB" smtClean="0"/>
              <a:t>Osama Aboul-Magd, Huawei Technologies</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39629379"/>
              </p:ext>
            </p:extLst>
          </p:nvPr>
        </p:nvGraphicFramePr>
        <p:xfrm>
          <a:off x="914400" y="2324154"/>
          <a:ext cx="7086600" cy="2552646"/>
        </p:xfrm>
        <a:graphic>
          <a:graphicData uri="http://schemas.openxmlformats.org/drawingml/2006/table">
            <a:tbl>
              <a:tblPr firstRow="1" bandRow="1">
                <a:tableStyleId>{616DA210-FB5B-4158-B5E0-FEB733F419BA}</a:tableStyleId>
              </a:tblPr>
              <a:tblGrid>
                <a:gridCol w="1417320"/>
                <a:gridCol w="708660"/>
                <a:gridCol w="708660"/>
                <a:gridCol w="708660"/>
                <a:gridCol w="708660"/>
                <a:gridCol w="708660"/>
                <a:gridCol w="708660"/>
                <a:gridCol w="1417320"/>
              </a:tblGrid>
              <a:tr h="723846">
                <a:tc>
                  <a:txBody>
                    <a:bodyPr/>
                    <a:lstStyle/>
                    <a:p>
                      <a:pPr algn="ctr"/>
                      <a:endParaRPr lang="en-US" dirty="0"/>
                    </a:p>
                  </a:txBody>
                  <a:tcPr/>
                </a:tc>
                <a:tc gridSpan="2">
                  <a:txBody>
                    <a:bodyPr/>
                    <a:lstStyle/>
                    <a:p>
                      <a:pPr algn="ctr"/>
                      <a:r>
                        <a:rPr lang="en-US" dirty="0" smtClean="0"/>
                        <a:t>Monday</a:t>
                      </a:r>
                      <a:endParaRPr lang="en-US" dirty="0"/>
                    </a:p>
                  </a:txBody>
                  <a:tcPr/>
                </a:tc>
                <a:tc hMerge="1">
                  <a:txBody>
                    <a:bodyPr/>
                    <a:lstStyle/>
                    <a:p>
                      <a:endParaRPr lang="en-US"/>
                    </a:p>
                  </a:txBody>
                  <a:tcPr/>
                </a:tc>
                <a:tc gridSpan="2">
                  <a:txBody>
                    <a:bodyPr/>
                    <a:lstStyle/>
                    <a:p>
                      <a:pPr algn="ctr"/>
                      <a:r>
                        <a:rPr lang="en-US" dirty="0" smtClean="0"/>
                        <a:t>Tuesday</a:t>
                      </a:r>
                      <a:endParaRPr lang="en-US" dirty="0"/>
                    </a:p>
                  </a:txBody>
                  <a:tcPr/>
                </a:tc>
                <a:tc hMerge="1">
                  <a:txBody>
                    <a:bodyPr/>
                    <a:lstStyle/>
                    <a:p>
                      <a:endParaRPr lang="en-US"/>
                    </a:p>
                  </a:txBody>
                  <a:tcPr/>
                </a:tc>
                <a:tc gridSpan="2">
                  <a:txBody>
                    <a:bodyPr/>
                    <a:lstStyle/>
                    <a:p>
                      <a:pPr algn="ctr"/>
                      <a:r>
                        <a:rPr lang="en-US" dirty="0" smtClean="0"/>
                        <a:t>Wednesday</a:t>
                      </a:r>
                      <a:endParaRPr lang="en-US" dirty="0"/>
                    </a:p>
                  </a:txBody>
                  <a:tcPr/>
                </a:tc>
                <a:tc hMerge="1">
                  <a:txBody>
                    <a:bodyPr/>
                    <a:lstStyle/>
                    <a:p>
                      <a:endParaRPr lang="en-US"/>
                    </a:p>
                  </a:txBody>
                  <a:tcPr/>
                </a:tc>
                <a:tc>
                  <a:txBody>
                    <a:bodyPr/>
                    <a:lstStyle/>
                    <a:p>
                      <a:pPr algn="ctr"/>
                      <a:r>
                        <a:rPr lang="en-US" dirty="0" smtClean="0"/>
                        <a:t>Thursday</a:t>
                      </a:r>
                      <a:endParaRPr lang="en-US" dirty="0"/>
                    </a:p>
                  </a:txBody>
                  <a:tcPr/>
                </a:tc>
              </a:tr>
              <a:tr h="340451">
                <a:tc>
                  <a:txBody>
                    <a:bodyPr/>
                    <a:lstStyle/>
                    <a:p>
                      <a:pPr algn="ctr"/>
                      <a:r>
                        <a:rPr lang="en-US" dirty="0" smtClean="0"/>
                        <a:t>AM 1</a:t>
                      </a:r>
                      <a:endParaRPr lang="en-US" dirty="0"/>
                    </a:p>
                  </a:txBody>
                  <a:tcPr/>
                </a:tc>
                <a:tc gridSpan="2">
                  <a:txBody>
                    <a:bodyPr/>
                    <a:lstStyle/>
                    <a:p>
                      <a:pPr algn="ctr"/>
                      <a:endParaRPr lang="en-US" sz="1800" dirty="0"/>
                    </a:p>
                  </a:txBody>
                  <a:tcPr/>
                </a:tc>
                <a:tc hMerge="1">
                  <a:txBody>
                    <a:bodyPr/>
                    <a:lstStyle/>
                    <a:p>
                      <a:endParaRPr lang="en-US"/>
                    </a:p>
                  </a:txBody>
                  <a:tcPr/>
                </a:tc>
                <a:tc gridSpan="2">
                  <a:txBody>
                    <a:bodyPr/>
                    <a:lstStyle/>
                    <a:p>
                      <a:pPr algn="ctr"/>
                      <a:endParaRPr lang="en-US" sz="1800" dirty="0"/>
                    </a:p>
                  </a:txBody>
                  <a:tcPr/>
                </a:tc>
                <a:tc hMerge="1">
                  <a:txBody>
                    <a:bodyPr/>
                    <a:lstStyle/>
                    <a:p>
                      <a:endParaRPr lang="en-US"/>
                    </a:p>
                  </a:txBody>
                  <a:tcPr/>
                </a:tc>
                <a:tc gridSpan="2">
                  <a:txBody>
                    <a:bodyPr/>
                    <a:lstStyle/>
                    <a:p>
                      <a:pPr algn="ctr"/>
                      <a:r>
                        <a:rPr lang="en-US" sz="1800" dirty="0" err="1" smtClean="0"/>
                        <a:t>TGax</a:t>
                      </a:r>
                      <a:endParaRPr lang="en-US" sz="1800" dirty="0"/>
                    </a:p>
                  </a:txBody>
                  <a:tcPr/>
                </a:tc>
                <a:tc hMerge="1">
                  <a:txBody>
                    <a:bodyPr/>
                    <a:lstStyle/>
                    <a:p>
                      <a:endParaRPr lang="en-US"/>
                    </a:p>
                  </a:txBody>
                  <a:tcPr/>
                </a:tc>
                <a:tc>
                  <a:txBody>
                    <a:bodyPr/>
                    <a:lstStyle/>
                    <a:p>
                      <a:pPr algn="ctr"/>
                      <a:endParaRPr lang="en-US" sz="1800" dirty="0"/>
                    </a:p>
                  </a:txBody>
                  <a:tcPr/>
                </a:tc>
              </a:tr>
              <a:tr h="355691">
                <a:tc>
                  <a:txBody>
                    <a:bodyPr/>
                    <a:lstStyle/>
                    <a:p>
                      <a:pPr algn="ctr"/>
                      <a:r>
                        <a:rPr lang="en-US" dirty="0" smtClean="0"/>
                        <a:t>AM 2</a:t>
                      </a:r>
                      <a:endParaRPr lang="en-US" dirty="0"/>
                    </a:p>
                  </a:txBody>
                  <a:tcPr/>
                </a:tc>
                <a:tc gridSpan="2">
                  <a:txBody>
                    <a:bodyPr/>
                    <a:lstStyle/>
                    <a:p>
                      <a:pPr algn="ctr"/>
                      <a:endParaRPr lang="en-US" sz="1800" dirty="0"/>
                    </a:p>
                  </a:txBody>
                  <a:tcPr/>
                </a:tc>
                <a:tc hMerge="1">
                  <a:txBody>
                    <a:bodyPr/>
                    <a:lstStyle/>
                    <a:p>
                      <a:endParaRPr lang="en-US"/>
                    </a:p>
                  </a:txBody>
                  <a:tcPr/>
                </a:tc>
                <a:tc>
                  <a:txBody>
                    <a:bodyPr/>
                    <a:lstStyle/>
                    <a:p>
                      <a:r>
                        <a:rPr lang="en-US" sz="1400" dirty="0" smtClean="0"/>
                        <a:t>ad hoc</a:t>
                      </a:r>
                      <a:endParaRPr lang="en-US" sz="1400" dirty="0"/>
                    </a:p>
                  </a:txBody>
                  <a:tcPr/>
                </a:tc>
                <a:tc>
                  <a:txBody>
                    <a:bodyPr/>
                    <a:lstStyle/>
                    <a:p>
                      <a:r>
                        <a:rPr lang="en-US" sz="1400" dirty="0" smtClean="0"/>
                        <a:t>ad</a:t>
                      </a:r>
                      <a:r>
                        <a:rPr lang="en-US" sz="1400" baseline="0" dirty="0" smtClean="0"/>
                        <a:t> hoc</a:t>
                      </a:r>
                      <a:endParaRPr lang="en-US" sz="1400" dirty="0"/>
                    </a:p>
                  </a:txBody>
                  <a:tcPr/>
                </a:tc>
                <a:tc gridSpan="2">
                  <a:txBody>
                    <a:bodyPr/>
                    <a:lstStyle/>
                    <a:p>
                      <a:pPr algn="ctr"/>
                      <a:endParaRPr lang="en-US" sz="1800" dirty="0"/>
                    </a:p>
                  </a:txBody>
                  <a:tcPr/>
                </a:tc>
                <a:tc hMerge="1">
                  <a:txBody>
                    <a:bodyPr/>
                    <a:lstStyle/>
                    <a:p>
                      <a:endParaRPr lang="en-US"/>
                    </a:p>
                  </a:txBody>
                  <a:tcPr/>
                </a:tc>
                <a:tc>
                  <a:txBody>
                    <a:bodyPr/>
                    <a:lstStyle/>
                    <a:p>
                      <a:pPr algn="ctr"/>
                      <a:r>
                        <a:rPr lang="en-US" sz="1800" dirty="0" err="1" smtClean="0"/>
                        <a:t>TGax</a:t>
                      </a:r>
                      <a:endParaRPr lang="en-US" sz="1800" dirty="0"/>
                    </a:p>
                  </a:txBody>
                  <a:tcPr/>
                </a:tc>
              </a:tr>
              <a:tr h="365759">
                <a:tc>
                  <a:txBody>
                    <a:bodyPr/>
                    <a:lstStyle/>
                    <a:p>
                      <a:pPr algn="ctr"/>
                      <a:r>
                        <a:rPr lang="en-US" dirty="0" smtClean="0"/>
                        <a:t>PM 1</a:t>
                      </a:r>
                      <a:endParaRPr lang="en-US" dirty="0"/>
                    </a:p>
                  </a:txBody>
                  <a:tcPr/>
                </a:tc>
                <a:tc gridSpan="2">
                  <a:txBody>
                    <a:bodyPr/>
                    <a:lstStyle/>
                    <a:p>
                      <a:pPr algn="ctr"/>
                      <a:r>
                        <a:rPr lang="en-US" sz="1800" dirty="0" smtClean="0"/>
                        <a:t>TGax</a:t>
                      </a:r>
                      <a:endParaRPr lang="en-US" sz="1800" dirty="0"/>
                    </a:p>
                  </a:txBody>
                  <a:tcPr/>
                </a:tc>
                <a:tc hMerge="1">
                  <a:txBody>
                    <a:bodyPr/>
                    <a:lstStyle/>
                    <a:p>
                      <a:endParaRPr lang="en-US"/>
                    </a:p>
                  </a:txBody>
                  <a:tcPr/>
                </a:tc>
                <a:tc gridSpan="2">
                  <a:txBody>
                    <a:bodyPr/>
                    <a:lstStyle/>
                    <a:p>
                      <a:pPr algn="ctr"/>
                      <a:endParaRPr lang="en-US" sz="1800" dirty="0"/>
                    </a:p>
                  </a:txBody>
                  <a:tcPr/>
                </a:tc>
                <a:tc hMerge="1">
                  <a:txBody>
                    <a:bodyPr/>
                    <a:lstStyle/>
                    <a:p>
                      <a:endParaRPr lang="en-US"/>
                    </a:p>
                  </a:txBody>
                  <a:tcPr/>
                </a:tc>
                <a:tc>
                  <a:txBody>
                    <a:bodyPr/>
                    <a:lstStyle/>
                    <a:p>
                      <a:endParaRPr lang="en-US" sz="1800" dirty="0"/>
                    </a:p>
                  </a:txBody>
                  <a:tcPr/>
                </a:tc>
                <a:tc>
                  <a:txBody>
                    <a:bodyPr/>
                    <a:lstStyle/>
                    <a:p>
                      <a:endParaRPr lang="en-US" sz="1800" dirty="0"/>
                    </a:p>
                  </a:txBody>
                  <a:tcPr/>
                </a:tc>
                <a:tc>
                  <a:txBody>
                    <a:bodyPr/>
                    <a:lstStyle/>
                    <a:p>
                      <a:pPr algn="ctr"/>
                      <a:endParaRPr lang="en-US" sz="1800" dirty="0"/>
                    </a:p>
                  </a:txBody>
                  <a:tcPr/>
                </a:tc>
              </a:tr>
              <a:tr h="365759">
                <a:tc>
                  <a:txBody>
                    <a:bodyPr/>
                    <a:lstStyle/>
                    <a:p>
                      <a:pPr algn="ctr"/>
                      <a:r>
                        <a:rPr lang="en-US" dirty="0" smtClean="0"/>
                        <a:t>PM</a:t>
                      </a:r>
                      <a:r>
                        <a:rPr lang="en-US" baseline="0" dirty="0" smtClean="0"/>
                        <a:t> 2</a:t>
                      </a:r>
                      <a:endParaRPr lang="en-US" dirty="0"/>
                    </a:p>
                  </a:txBody>
                  <a:tcPr/>
                </a:tc>
                <a:tc>
                  <a:txBody>
                    <a:bodyPr/>
                    <a:lstStyle/>
                    <a:p>
                      <a:endParaRPr lang="en-US" sz="1800" dirty="0"/>
                    </a:p>
                  </a:txBody>
                  <a:tcPr/>
                </a:tc>
                <a:tc>
                  <a:txBody>
                    <a:bodyPr/>
                    <a:lstStyle/>
                    <a:p>
                      <a:endParaRPr lang="en-US" sz="1800" dirty="0"/>
                    </a:p>
                  </a:txBody>
                  <a:tcPr/>
                </a:tc>
                <a:tc>
                  <a:txBody>
                    <a:bodyPr/>
                    <a:lstStyle/>
                    <a:p>
                      <a:r>
                        <a:rPr lang="en-US" sz="1400" dirty="0" smtClean="0"/>
                        <a:t>ad hoc</a:t>
                      </a:r>
                      <a:endParaRPr lang="en-US" sz="1400" dirty="0"/>
                    </a:p>
                  </a:txBody>
                  <a:tcPr/>
                </a:tc>
                <a:tc>
                  <a:txBody>
                    <a:bodyPr/>
                    <a:lstStyle/>
                    <a:p>
                      <a:r>
                        <a:rPr lang="en-US" sz="1400" dirty="0" smtClean="0"/>
                        <a:t>ad</a:t>
                      </a:r>
                      <a:r>
                        <a:rPr lang="en-US" sz="1400" baseline="0" dirty="0" smtClean="0"/>
                        <a:t> hoc</a:t>
                      </a:r>
                      <a:endParaRPr lang="en-US" sz="1400" dirty="0"/>
                    </a:p>
                  </a:txBody>
                  <a:tcPr/>
                </a:tc>
                <a:tc>
                  <a:txBody>
                    <a:bodyPr/>
                    <a:lstStyle/>
                    <a:p>
                      <a:r>
                        <a:rPr lang="en-US" sz="1400" dirty="0" smtClean="0"/>
                        <a:t>ad hoc</a:t>
                      </a:r>
                      <a:endParaRPr lang="en-US" sz="1400" dirty="0"/>
                    </a:p>
                  </a:txBody>
                  <a:tcPr/>
                </a:tc>
                <a:tc>
                  <a:txBody>
                    <a:bodyPr/>
                    <a:lstStyle/>
                    <a:p>
                      <a:r>
                        <a:rPr lang="en-US" sz="1400" dirty="0" smtClean="0"/>
                        <a:t>ad</a:t>
                      </a:r>
                      <a:r>
                        <a:rPr lang="en-US" sz="1400" baseline="0" dirty="0" smtClean="0"/>
                        <a:t> hoc</a:t>
                      </a:r>
                      <a:endParaRPr lang="en-US" sz="1400" dirty="0"/>
                    </a:p>
                  </a:txBody>
                  <a:tcPr/>
                </a:tc>
                <a:tc>
                  <a:txBody>
                    <a:bodyPr/>
                    <a:lstStyle/>
                    <a:p>
                      <a:pPr algn="ctr"/>
                      <a:r>
                        <a:rPr lang="en-US" sz="1800" dirty="0" err="1" smtClean="0"/>
                        <a:t>TGax</a:t>
                      </a:r>
                      <a:endParaRPr lang="en-US" sz="1800" dirty="0"/>
                    </a:p>
                  </a:txBody>
                  <a:tcPr/>
                </a:tc>
              </a:tr>
              <a:tr h="349405">
                <a:tc>
                  <a:txBody>
                    <a:bodyPr/>
                    <a:lstStyle/>
                    <a:p>
                      <a:pPr algn="ctr"/>
                      <a:r>
                        <a:rPr lang="en-US" dirty="0" smtClean="0"/>
                        <a:t>EVE</a:t>
                      </a:r>
                      <a:endParaRPr lang="en-US" dirty="0"/>
                    </a:p>
                  </a:txBody>
                  <a:tcPr/>
                </a:tc>
                <a:tc>
                  <a:txBody>
                    <a:bodyPr/>
                    <a:lstStyle/>
                    <a:p>
                      <a:pPr algn="ctr"/>
                      <a:r>
                        <a:rPr lang="en-US" sz="1400" dirty="0" smtClean="0"/>
                        <a:t>ad hoc</a:t>
                      </a:r>
                      <a:endParaRPr lang="en-US" sz="1400" dirty="0"/>
                    </a:p>
                  </a:txBody>
                  <a:tcPr/>
                </a:tc>
                <a:tc>
                  <a:txBody>
                    <a:bodyPr/>
                    <a:lstStyle/>
                    <a:p>
                      <a:pPr algn="ctr"/>
                      <a:r>
                        <a:rPr lang="en-US" sz="1400" dirty="0" smtClean="0"/>
                        <a:t>ad hoc</a:t>
                      </a:r>
                      <a:endParaRPr lang="en-US" sz="1400" dirty="0"/>
                    </a:p>
                  </a:txBody>
                  <a:tcPr/>
                </a:tc>
                <a:tc>
                  <a:txBody>
                    <a:bodyPr/>
                    <a:lstStyle/>
                    <a:p>
                      <a:r>
                        <a:rPr lang="en-US" sz="1400" dirty="0" smtClean="0"/>
                        <a:t>ad hoc</a:t>
                      </a:r>
                      <a:endParaRPr lang="en-US" sz="1400" dirty="0"/>
                    </a:p>
                  </a:txBody>
                  <a:tcPr/>
                </a:tc>
                <a:tc>
                  <a:txBody>
                    <a:bodyPr/>
                    <a:lstStyle/>
                    <a:p>
                      <a:r>
                        <a:rPr lang="en-US" sz="1400" dirty="0" smtClean="0"/>
                        <a:t>ad</a:t>
                      </a:r>
                      <a:r>
                        <a:rPr lang="en-US" sz="1400" baseline="0" dirty="0" smtClean="0"/>
                        <a:t> hoc</a:t>
                      </a:r>
                      <a:endParaRPr lang="en-US" sz="1400" dirty="0"/>
                    </a:p>
                  </a:txBody>
                  <a:tcPr/>
                </a:tc>
                <a:tc gridSpan="2">
                  <a:txBody>
                    <a:bodyPr/>
                    <a:lstStyle/>
                    <a:p>
                      <a:pPr algn="ctr"/>
                      <a:endParaRPr lang="en-US" dirty="0"/>
                    </a:p>
                  </a:txBody>
                  <a:tcPr/>
                </a:tc>
                <a:tc hMerge="1">
                  <a:txBody>
                    <a:bodyPr/>
                    <a:lstStyle/>
                    <a:p>
                      <a:endParaRPr lang="en-US"/>
                    </a:p>
                  </a:txBody>
                  <a:tcPr/>
                </a:tc>
                <a:tc>
                  <a:txBody>
                    <a:bodyPr/>
                    <a:lstStyle/>
                    <a:p>
                      <a:pPr algn="ctr"/>
                      <a:endParaRPr lang="en-US" dirty="0"/>
                    </a:p>
                  </a:txBody>
                  <a:tcPr/>
                </a:tc>
              </a:tr>
            </a:tbl>
          </a:graphicData>
        </a:graphic>
      </p:graphicFrame>
    </p:spTree>
    <p:extLst>
      <p:ext uri="{BB962C8B-B14F-4D97-AF65-F5344CB8AC3E}">
        <p14:creationId xmlns:p14="http://schemas.microsoft.com/office/powerpoint/2010/main" val="397681885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t>Agenda for Monday </a:t>
            </a:r>
            <a:r>
              <a:rPr lang="en-US" altLang="en-US" dirty="0" smtClean="0"/>
              <a:t>January 15, 13:30 </a:t>
            </a:r>
            <a:r>
              <a:rPr lang="en-US" altLang="en-US" dirty="0"/>
              <a:t>– </a:t>
            </a:r>
            <a:r>
              <a:rPr lang="en-US" altLang="en-US" dirty="0" smtClean="0"/>
              <a:t>15:30</a:t>
            </a:r>
            <a:r>
              <a:rPr lang="en-US" altLang="en-US" dirty="0" smtClean="0">
                <a:sym typeface="Wingdings" panose="05000000000000000000" pitchFamily="2" charset="2"/>
              </a:rPr>
              <a:t> </a:t>
            </a:r>
            <a:endParaRPr lang="en-US" dirty="0"/>
          </a:p>
        </p:txBody>
      </p:sp>
      <p:sp>
        <p:nvSpPr>
          <p:cNvPr id="7" name="Content Placeholder 6"/>
          <p:cNvSpPr>
            <a:spLocks noGrp="1"/>
          </p:cNvSpPr>
          <p:nvPr>
            <p:ph idx="1"/>
          </p:nvPr>
        </p:nvSpPr>
        <p:spPr>
          <a:xfrm>
            <a:off x="685800" y="1828800"/>
            <a:ext cx="7770813" cy="4113213"/>
          </a:xfrm>
        </p:spPr>
        <p:txBody>
          <a:bodyPr/>
          <a:lstStyle/>
          <a:p>
            <a:pPr>
              <a:lnSpc>
                <a:spcPct val="80000"/>
              </a:lnSpc>
              <a:buFont typeface="Arial" panose="020B0604020202020204" pitchFamily="34" charset="0"/>
              <a:buChar char="•"/>
            </a:pPr>
            <a:r>
              <a:rPr lang="en-US" altLang="en-US" dirty="0"/>
              <a:t>Call meeting to order </a:t>
            </a:r>
          </a:p>
          <a:p>
            <a:pPr>
              <a:buFont typeface="Arial" panose="020B0604020202020204" pitchFamily="34" charset="0"/>
              <a:buChar char="•"/>
            </a:pPr>
            <a:r>
              <a:rPr lang="en-US" altLang="en-US" dirty="0"/>
              <a:t>IEEE-SA IPR policy and Procedure</a:t>
            </a:r>
          </a:p>
          <a:p>
            <a:pPr>
              <a:lnSpc>
                <a:spcPct val="80000"/>
              </a:lnSpc>
              <a:buFont typeface="Arial" panose="020B0604020202020204" pitchFamily="34" charset="0"/>
              <a:buChar char="•"/>
            </a:pPr>
            <a:r>
              <a:rPr lang="en-US" altLang="en-US" dirty="0" smtClean="0"/>
              <a:t>Call </a:t>
            </a:r>
            <a:r>
              <a:rPr lang="en-US" altLang="en-US" dirty="0"/>
              <a:t>for submissions</a:t>
            </a:r>
          </a:p>
          <a:p>
            <a:pPr>
              <a:lnSpc>
                <a:spcPct val="80000"/>
              </a:lnSpc>
              <a:buFont typeface="Arial" panose="020B0604020202020204" pitchFamily="34" charset="0"/>
              <a:buChar char="•"/>
            </a:pPr>
            <a:r>
              <a:rPr lang="en-US" altLang="en-US" dirty="0" smtClean="0"/>
              <a:t>Summary from November 2017 meeting</a:t>
            </a:r>
          </a:p>
          <a:p>
            <a:pPr>
              <a:lnSpc>
                <a:spcPct val="80000"/>
              </a:lnSpc>
              <a:buFont typeface="Arial" panose="020B0604020202020204" pitchFamily="34" charset="0"/>
              <a:buChar char="•"/>
            </a:pPr>
            <a:r>
              <a:rPr lang="en-US" altLang="en-US" dirty="0" smtClean="0"/>
              <a:t>TG </a:t>
            </a:r>
            <a:r>
              <a:rPr lang="en-US" altLang="en-US" dirty="0"/>
              <a:t>motions</a:t>
            </a:r>
          </a:p>
          <a:p>
            <a:pPr lvl="1">
              <a:lnSpc>
                <a:spcPct val="80000"/>
              </a:lnSpc>
              <a:buFont typeface="Arial" panose="020B0604020202020204" pitchFamily="34" charset="0"/>
              <a:buChar char="•"/>
            </a:pPr>
            <a:r>
              <a:rPr lang="en-US" altLang="en-US" sz="1800" dirty="0"/>
              <a:t>Approve TG meeting and </a:t>
            </a:r>
            <a:r>
              <a:rPr lang="en-US" altLang="en-US" sz="1800" dirty="0" err="1"/>
              <a:t>Telecon</a:t>
            </a:r>
            <a:r>
              <a:rPr lang="en-US" altLang="en-US" sz="1800" dirty="0"/>
              <a:t> minutes since </a:t>
            </a:r>
            <a:r>
              <a:rPr lang="en-US" altLang="en-US" sz="1800" dirty="0" smtClean="0"/>
              <a:t>November 2017 </a:t>
            </a:r>
            <a:r>
              <a:rPr lang="en-US" altLang="en-US" sz="1800" dirty="0"/>
              <a:t>meeting.</a:t>
            </a:r>
          </a:p>
          <a:p>
            <a:pPr>
              <a:lnSpc>
                <a:spcPct val="80000"/>
              </a:lnSpc>
              <a:buFont typeface="Arial" panose="020B0604020202020204" pitchFamily="34" charset="0"/>
              <a:buChar char="•"/>
            </a:pPr>
            <a:r>
              <a:rPr lang="en-US" altLang="en-US" dirty="0" smtClean="0"/>
              <a:t>Timeline</a:t>
            </a:r>
          </a:p>
          <a:p>
            <a:pPr>
              <a:lnSpc>
                <a:spcPct val="80000"/>
              </a:lnSpc>
              <a:buFont typeface="Arial" panose="020B0604020202020204" pitchFamily="34" charset="0"/>
              <a:buChar char="•"/>
            </a:pPr>
            <a:r>
              <a:rPr lang="en-US" altLang="en-US" dirty="0" smtClean="0"/>
              <a:t>Editor Report </a:t>
            </a:r>
            <a:r>
              <a:rPr lang="en-US" altLang="en-US" dirty="0"/>
              <a:t>– Robert Stacey</a:t>
            </a:r>
          </a:p>
          <a:p>
            <a:pPr>
              <a:lnSpc>
                <a:spcPct val="80000"/>
              </a:lnSpc>
              <a:buFont typeface="Arial" panose="020B0604020202020204" pitchFamily="34" charset="0"/>
              <a:buChar char="•"/>
            </a:pPr>
            <a:r>
              <a:rPr lang="en-US" altLang="en-US" dirty="0" smtClean="0"/>
              <a:t>Presentations and Comment </a:t>
            </a:r>
            <a:r>
              <a:rPr lang="en-US" altLang="en-US" dirty="0"/>
              <a:t>Resolution</a:t>
            </a:r>
          </a:p>
          <a:p>
            <a:pPr>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15</a:t>
            </a:fld>
            <a:endParaRPr lang="en-GB"/>
          </a:p>
        </p:txBody>
      </p:sp>
      <p:sp>
        <p:nvSpPr>
          <p:cNvPr id="4" name="Footer Placeholder 3"/>
          <p:cNvSpPr>
            <a:spLocks noGrp="1"/>
          </p:cNvSpPr>
          <p:nvPr>
            <p:ph type="ftr" idx="14"/>
          </p:nvPr>
        </p:nvSpPr>
        <p:spPr/>
        <p:txBody>
          <a:bodyPr/>
          <a:lstStyle/>
          <a:p>
            <a:r>
              <a:rPr lang="en-GB" smtClean="0"/>
              <a:t>Osama Aboul-Magd, Huawei Technologies</a:t>
            </a:r>
            <a:endParaRPr lang="en-GB"/>
          </a:p>
        </p:txBody>
      </p:sp>
      <p:sp>
        <p:nvSpPr>
          <p:cNvPr id="3" name="Date Placeholder 2"/>
          <p:cNvSpPr>
            <a:spLocks noGrp="1"/>
          </p:cNvSpPr>
          <p:nvPr>
            <p:ph type="dt" idx="15"/>
          </p:nvPr>
        </p:nvSpPr>
        <p:spPr/>
        <p:txBody>
          <a:bodyPr/>
          <a:lstStyle/>
          <a:p>
            <a:r>
              <a:rPr lang="en-US" smtClean="0"/>
              <a:t>December 2017</a:t>
            </a:r>
            <a:endParaRPr lang="en-GB"/>
          </a:p>
        </p:txBody>
      </p:sp>
    </p:spTree>
    <p:extLst>
      <p:ext uri="{BB962C8B-B14F-4D97-AF65-F5344CB8AC3E}">
        <p14:creationId xmlns:p14="http://schemas.microsoft.com/office/powerpoint/2010/main" val="81002210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Please refer to the embedded spread sheet (Updated on </a:t>
            </a:r>
            <a:r>
              <a:rPr lang="en-US" dirty="0" smtClean="0"/>
              <a:t>Monday AM2</a:t>
            </a:r>
            <a:r>
              <a:rPr lang="en-US" dirty="0" smtClean="0"/>
              <a:t>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graphicFrame>
        <p:nvGraphicFramePr>
          <p:cNvPr id="8" name="Object 7"/>
          <p:cNvGraphicFramePr>
            <a:graphicFrameLocks noChangeAspect="1"/>
          </p:cNvGraphicFramePr>
          <p:nvPr>
            <p:extLst>
              <p:ext uri="{D42A27DB-BD31-4B8C-83A1-F6EECF244321}">
                <p14:modId xmlns:p14="http://schemas.microsoft.com/office/powerpoint/2010/main" val="1898727584"/>
              </p:ext>
            </p:extLst>
          </p:nvPr>
        </p:nvGraphicFramePr>
        <p:xfrm>
          <a:off x="4114799" y="3043238"/>
          <a:ext cx="3347155" cy="2824162"/>
        </p:xfrm>
        <a:graphic>
          <a:graphicData uri="http://schemas.openxmlformats.org/presentationml/2006/ole">
            <mc:AlternateContent xmlns:mc="http://schemas.openxmlformats.org/markup-compatibility/2006">
              <mc:Choice xmlns:v="urn:schemas-microsoft-com:vml" Requires="v">
                <p:oleObj spid="_x0000_s4104" name="Worksheet" showAsIcon="1" r:id="rId3" imgW="914400" imgH="771480" progId="Excel.Sheet.12">
                  <p:embed/>
                </p:oleObj>
              </mc:Choice>
              <mc:Fallback>
                <p:oleObj name="Worksheet" showAsIcon="1" r:id="rId3" imgW="914400" imgH="771480" progId="Excel.Sheet.12">
                  <p:embed/>
                  <p:pic>
                    <p:nvPicPr>
                      <p:cNvPr id="0" name=""/>
                      <p:cNvPicPr/>
                      <p:nvPr/>
                    </p:nvPicPr>
                    <p:blipFill>
                      <a:blip r:embed="rId4"/>
                      <a:stretch>
                        <a:fillRect/>
                      </a:stretch>
                    </p:blipFill>
                    <p:spPr>
                      <a:xfrm>
                        <a:off x="4114799" y="3043238"/>
                        <a:ext cx="3347155" cy="2824162"/>
                      </a:xfrm>
                      <a:prstGeom prst="rect">
                        <a:avLst/>
                      </a:prstGeom>
                    </p:spPr>
                  </p:pic>
                </p:oleObj>
              </mc:Fallback>
            </mc:AlternateContent>
          </a:graphicData>
        </a:graphic>
      </p:graphicFrame>
    </p:spTree>
    <p:extLst>
      <p:ext uri="{BB962C8B-B14F-4D97-AF65-F5344CB8AC3E}">
        <p14:creationId xmlns:p14="http://schemas.microsoft.com/office/powerpoint/2010/main" val="218042322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from November 2017</a:t>
            </a:r>
            <a:endParaRPr lang="en-US" dirty="0"/>
          </a:p>
        </p:txBody>
      </p:sp>
      <p:sp>
        <p:nvSpPr>
          <p:cNvPr id="3" name="Content Placeholder 2"/>
          <p:cNvSpPr>
            <a:spLocks noGrp="1"/>
          </p:cNvSpPr>
          <p:nvPr>
            <p:ph idx="1"/>
          </p:nvPr>
        </p:nvSpPr>
        <p:spPr>
          <a:xfrm>
            <a:off x="685799" y="1600200"/>
            <a:ext cx="7770813" cy="4113213"/>
          </a:xfrm>
        </p:spPr>
        <p:txBody>
          <a:bodyPr/>
          <a:lstStyle/>
          <a:p>
            <a:pPr>
              <a:buFont typeface="Arial" panose="020B0604020202020204" pitchFamily="34" charset="0"/>
              <a:buChar char="•"/>
            </a:pPr>
            <a:r>
              <a:rPr lang="en-US" sz="2000" dirty="0" smtClean="0"/>
              <a:t>The TG started addressing comments received on draft D2.0</a:t>
            </a:r>
          </a:p>
          <a:p>
            <a:pPr>
              <a:buFont typeface="Arial" panose="020B0604020202020204" pitchFamily="34" charset="0"/>
              <a:buChar char="•"/>
            </a:pPr>
            <a:r>
              <a:rPr lang="en-US" sz="2000" dirty="0" smtClean="0"/>
              <a:t>35+ comments were resolved </a:t>
            </a:r>
            <a:r>
              <a:rPr lang="en-US" sz="2000" dirty="0"/>
              <a:t>d</a:t>
            </a:r>
            <a:r>
              <a:rPr lang="en-US" sz="2000" dirty="0" smtClean="0"/>
              <a:t>uring the November meeting</a:t>
            </a:r>
          </a:p>
          <a:p>
            <a:pPr>
              <a:buFont typeface="Arial" panose="020B0604020202020204" pitchFamily="34" charset="0"/>
              <a:buChar char="•"/>
            </a:pPr>
            <a:r>
              <a:rPr lang="en-US" sz="2000" dirty="0" smtClean="0"/>
              <a:t>No much activities on the conference calls.</a:t>
            </a:r>
          </a:p>
          <a:p>
            <a:pPr>
              <a:buFont typeface="Arial" panose="020B0604020202020204" pitchFamily="34" charset="0"/>
              <a:buChar char="•"/>
            </a:pPr>
            <a:r>
              <a:rPr lang="en-US" sz="2000" dirty="0" smtClean="0"/>
              <a:t>Since November the TG has arranged a MAC and a PHY (one day) ad hoc meetings to advance comments resolution.</a:t>
            </a:r>
          </a:p>
          <a:p>
            <a:pPr lvl="1">
              <a:buFont typeface="Arial" panose="020B0604020202020204" pitchFamily="34" charset="0"/>
              <a:buChar char="•"/>
            </a:pPr>
            <a:r>
              <a:rPr lang="en-US" sz="1800" dirty="0">
                <a:hlinkClick r:id="rId2"/>
              </a:rPr>
              <a:t>https://</a:t>
            </a:r>
            <a:r>
              <a:rPr lang="en-US" sz="1800" dirty="0" smtClean="0">
                <a:hlinkClick r:id="rId2"/>
              </a:rPr>
              <a:t>mentor.ieee.org/802.11/dcn/18/11-18-0007-04-00ax-tgax-january-2018-ad-hoc-meeting-agenda-mac-mu-sr.pptx</a:t>
            </a:r>
            <a:r>
              <a:rPr lang="en-US" sz="1800" dirty="0" smtClean="0"/>
              <a:t> </a:t>
            </a:r>
          </a:p>
          <a:p>
            <a:pPr lvl="1">
              <a:buFont typeface="Arial" panose="020B0604020202020204" pitchFamily="34" charset="0"/>
              <a:buChar char="•"/>
            </a:pPr>
            <a:r>
              <a:rPr lang="en-US" sz="1800" dirty="0">
                <a:hlinkClick r:id="rId3"/>
              </a:rPr>
              <a:t>https://</a:t>
            </a:r>
            <a:r>
              <a:rPr lang="en-US" sz="1800" dirty="0" smtClean="0">
                <a:hlinkClick r:id="rId3"/>
              </a:rPr>
              <a:t>mentor.ieee.org/802.11/dcn/18/11-18-0112-01-00ax-tgax-jan-2018-ad-hoc-meeting-agenda-phy.pptx</a:t>
            </a:r>
            <a:endParaRPr lang="en-US" sz="1800" dirty="0" smtClean="0"/>
          </a:p>
          <a:p>
            <a:pPr>
              <a:buFont typeface="Arial" panose="020B0604020202020204" pitchFamily="34" charset="0"/>
              <a:buChar char="•"/>
            </a:pPr>
            <a:r>
              <a:rPr lang="en-US" sz="2000" dirty="0" smtClean="0"/>
              <a:t>A total of about 380 CIDs are resolved during the ad hoc</a:t>
            </a:r>
          </a:p>
          <a:p>
            <a:pPr lvl="1">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226469463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Approval of  TG Minutes </a:t>
            </a:r>
            <a:r>
              <a:rPr lang="en-US" altLang="en-US" dirty="0" smtClean="0"/>
              <a:t>(November 2017 </a:t>
            </a:r>
            <a:r>
              <a:rPr lang="en-US" altLang="en-US" dirty="0"/>
              <a:t>Meeting and </a:t>
            </a:r>
            <a:r>
              <a:rPr lang="en-US" altLang="en-US" dirty="0" err="1"/>
              <a:t>Telecon</a:t>
            </a:r>
            <a:r>
              <a:rPr lang="en-US" altLang="en-US" dirty="0"/>
              <a:t> Minutes) </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sz="2000" dirty="0"/>
              <a:t>Approve TGax minutes of meetings and teleconferences from </a:t>
            </a:r>
            <a:r>
              <a:rPr lang="en-US" altLang="en-US" sz="2000" dirty="0" smtClean="0"/>
              <a:t>November 2017 Plenary meeting </a:t>
            </a:r>
            <a:r>
              <a:rPr lang="en-US" altLang="en-US" sz="2000" dirty="0"/>
              <a:t>to today: </a:t>
            </a:r>
            <a:endParaRPr lang="en-US" altLang="en-US" sz="2000" dirty="0" smtClean="0"/>
          </a:p>
          <a:p>
            <a:pPr lvl="1">
              <a:buFont typeface="Arial" panose="020B0604020202020204" pitchFamily="34" charset="0"/>
              <a:buChar char="•"/>
            </a:pPr>
            <a:r>
              <a:rPr lang="en-US" altLang="en-US" sz="1600" dirty="0">
                <a:hlinkClick r:id="rId2"/>
              </a:rPr>
              <a:t>https://</a:t>
            </a:r>
            <a:r>
              <a:rPr lang="en-US" altLang="en-US" sz="1600" dirty="0" smtClean="0">
                <a:hlinkClick r:id="rId2"/>
              </a:rPr>
              <a:t>mentor.ieee.org/802.11/dcn/17/11-17-1727-01-00ax-tgax-november-2017-orlando-meeting-minutes.docx</a:t>
            </a:r>
            <a:r>
              <a:rPr lang="en-US" altLang="en-US" sz="1600" dirty="0" smtClean="0"/>
              <a:t>  </a:t>
            </a:r>
          </a:p>
          <a:p>
            <a:pPr lvl="1">
              <a:buFont typeface="Arial" panose="020B0604020202020204" pitchFamily="34" charset="0"/>
              <a:buChar char="•"/>
            </a:pPr>
            <a:r>
              <a:rPr lang="en-US" altLang="en-US" sz="1600" dirty="0">
                <a:hlinkClick r:id="rId3"/>
              </a:rPr>
              <a:t>https://</a:t>
            </a:r>
            <a:r>
              <a:rPr lang="en-US" altLang="en-US" sz="1600" dirty="0" smtClean="0">
                <a:hlinkClick r:id="rId3"/>
              </a:rPr>
              <a:t>mentor.ieee.org/802.11/dcn/17/11-17-1845-02-00ax-tgax-teleconference-minutes-from-dec-2017-to-jan-2018.docx</a:t>
            </a:r>
            <a:r>
              <a:rPr lang="en-US" altLang="en-US" sz="1600" dirty="0" smtClean="0"/>
              <a:t> </a:t>
            </a:r>
          </a:p>
          <a:p>
            <a:pPr lvl="1">
              <a:buFont typeface="Arial" panose="020B0604020202020204" pitchFamily="34" charset="0"/>
              <a:buChar char="•"/>
            </a:pPr>
            <a:endParaRPr lang="en-US" altLang="en-US" sz="1600" dirty="0"/>
          </a:p>
          <a:p>
            <a:pPr>
              <a:buFont typeface="Arial" panose="020B0604020202020204" pitchFamily="34" charset="0"/>
              <a:buChar char="•"/>
            </a:pPr>
            <a:r>
              <a:rPr lang="en-US" altLang="en-US" sz="2000" dirty="0"/>
              <a:t>Move:		Second:</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184370442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0813" cy="1065213"/>
          </a:xfrm>
        </p:spPr>
        <p:txBody>
          <a:bodyPr/>
          <a:lstStyle/>
          <a:p>
            <a:r>
              <a:rPr lang="en-US" dirty="0" smtClean="0"/>
              <a:t>Timeline</a:t>
            </a:r>
            <a:endParaRPr lang="en-US" dirty="0"/>
          </a:p>
        </p:txBody>
      </p:sp>
      <p:sp>
        <p:nvSpPr>
          <p:cNvPr id="3" name="Content Placeholder 2"/>
          <p:cNvSpPr>
            <a:spLocks noGrp="1"/>
          </p:cNvSpPr>
          <p:nvPr>
            <p:ph idx="1"/>
          </p:nvPr>
        </p:nvSpPr>
        <p:spPr>
          <a:xfrm>
            <a:off x="381000" y="1447800"/>
            <a:ext cx="8458200" cy="4113213"/>
          </a:xfrm>
        </p:spPr>
        <p:txBody>
          <a:bodyPr/>
          <a:lstStyle/>
          <a:p>
            <a:pPr>
              <a:buFont typeface="Arial" panose="020B0604020202020204" pitchFamily="34" charset="0"/>
              <a:buChar char="•"/>
            </a:pPr>
            <a:r>
              <a:rPr lang="en-US" altLang="zh-CN" sz="2000" dirty="0"/>
              <a:t>May 2014: start of the TG</a:t>
            </a:r>
          </a:p>
          <a:p>
            <a:pPr>
              <a:buFont typeface="Arial" panose="020B0604020202020204" pitchFamily="34" charset="0"/>
              <a:buChar char="•"/>
            </a:pPr>
            <a:r>
              <a:rPr lang="en-US" altLang="zh-CN" sz="2000" dirty="0"/>
              <a:t>Nov. 2014: First draft of the TG SFD was approved</a:t>
            </a:r>
          </a:p>
          <a:p>
            <a:pPr>
              <a:buFont typeface="Arial" panose="020B0604020202020204" pitchFamily="34" charset="0"/>
              <a:buChar char="•"/>
            </a:pPr>
            <a:r>
              <a:rPr lang="en-US" altLang="zh-CN" sz="2000" dirty="0"/>
              <a:t>Jan. 2016: proposed TG draft</a:t>
            </a:r>
          </a:p>
          <a:p>
            <a:pPr>
              <a:buFont typeface="Arial" panose="020B0604020202020204" pitchFamily="34" charset="0"/>
              <a:buChar char="•"/>
            </a:pPr>
            <a:r>
              <a:rPr lang="en-US" altLang="zh-CN" sz="2000" dirty="0"/>
              <a:t>March 2016: Draft D0.1 was approved and CC started</a:t>
            </a:r>
          </a:p>
          <a:p>
            <a:pPr>
              <a:buFont typeface="Arial" panose="020B0604020202020204" pitchFamily="34" charset="0"/>
              <a:buChar char="•"/>
            </a:pPr>
            <a:r>
              <a:rPr lang="en-US" altLang="zh-CN" sz="2000" dirty="0">
                <a:solidFill>
                  <a:srgbClr val="FF0000"/>
                </a:solidFill>
              </a:rPr>
              <a:t>November 2016: Draft 1.0 and WG letter ballot – Failed (57.77%)</a:t>
            </a:r>
          </a:p>
          <a:p>
            <a:pPr lvl="1">
              <a:buFont typeface="Arial" panose="020B0604020202020204" pitchFamily="34" charset="0"/>
              <a:buChar char="•"/>
            </a:pPr>
            <a:r>
              <a:rPr lang="en-US" altLang="zh-CN" sz="1400" dirty="0">
                <a:solidFill>
                  <a:srgbClr val="FF0000"/>
                </a:solidFill>
              </a:rPr>
              <a:t>LB-225: opened Dec. 1</a:t>
            </a:r>
            <a:r>
              <a:rPr lang="en-US" altLang="zh-CN" sz="1400" baseline="30000" dirty="0">
                <a:solidFill>
                  <a:srgbClr val="FF0000"/>
                </a:solidFill>
              </a:rPr>
              <a:t>st</a:t>
            </a:r>
            <a:r>
              <a:rPr lang="en-US" altLang="zh-CN" sz="1400" dirty="0">
                <a:solidFill>
                  <a:srgbClr val="FF0000"/>
                </a:solidFill>
              </a:rPr>
              <a:t> 2016 and closed January 8</a:t>
            </a:r>
            <a:r>
              <a:rPr lang="en-US" altLang="zh-CN" sz="1400" baseline="30000" dirty="0">
                <a:solidFill>
                  <a:srgbClr val="FF0000"/>
                </a:solidFill>
              </a:rPr>
              <a:t>th</a:t>
            </a:r>
            <a:r>
              <a:rPr lang="en-US" altLang="zh-CN" sz="1400" dirty="0">
                <a:solidFill>
                  <a:srgbClr val="FF0000"/>
                </a:solidFill>
              </a:rPr>
              <a:t> 2017</a:t>
            </a:r>
          </a:p>
          <a:p>
            <a:pPr>
              <a:buFont typeface="Arial" panose="020B0604020202020204" pitchFamily="34" charset="0"/>
              <a:buChar char="•"/>
            </a:pPr>
            <a:r>
              <a:rPr lang="en-US" altLang="zh-CN" sz="2000" dirty="0">
                <a:solidFill>
                  <a:srgbClr val="FF0000"/>
                </a:solidFill>
              </a:rPr>
              <a:t>September 2017: Draft 2.0 and WG letter ballot – Failed (62.84%)</a:t>
            </a:r>
          </a:p>
          <a:p>
            <a:pPr lvl="1">
              <a:buFont typeface="Arial" panose="020B0604020202020204" pitchFamily="34" charset="0"/>
              <a:buChar char="•"/>
            </a:pPr>
            <a:r>
              <a:rPr lang="en-US" altLang="zh-CN" sz="1400" dirty="0">
                <a:solidFill>
                  <a:srgbClr val="FF0000"/>
                </a:solidFill>
              </a:rPr>
              <a:t>LB-230: opened Oct 5</a:t>
            </a:r>
            <a:r>
              <a:rPr lang="en-US" altLang="zh-CN" sz="1400" baseline="30000" dirty="0">
                <a:solidFill>
                  <a:srgbClr val="FF0000"/>
                </a:solidFill>
              </a:rPr>
              <a:t>th</a:t>
            </a:r>
            <a:r>
              <a:rPr lang="en-US" altLang="zh-CN" sz="1400" dirty="0">
                <a:solidFill>
                  <a:srgbClr val="FF0000"/>
                </a:solidFill>
              </a:rPr>
              <a:t> and closed Nov 4</a:t>
            </a:r>
            <a:r>
              <a:rPr lang="en-US" altLang="zh-CN" sz="1400" baseline="30000" dirty="0">
                <a:solidFill>
                  <a:srgbClr val="FF0000"/>
                </a:solidFill>
              </a:rPr>
              <a:t>th</a:t>
            </a:r>
            <a:r>
              <a:rPr lang="en-US" altLang="zh-CN" sz="1400" dirty="0">
                <a:solidFill>
                  <a:srgbClr val="FF0000"/>
                </a:solidFill>
              </a:rPr>
              <a:t>, 2017</a:t>
            </a:r>
          </a:p>
          <a:p>
            <a:pPr>
              <a:buFont typeface="Arial" panose="020B0604020202020204" pitchFamily="34" charset="0"/>
              <a:buChar char="•"/>
            </a:pPr>
            <a:r>
              <a:rPr lang="en-CA" altLang="zh-CN" sz="2000" dirty="0">
                <a:solidFill>
                  <a:schemeClr val="tx1"/>
                </a:solidFill>
              </a:rPr>
              <a:t>May 2018: Draft 3.0 and WG letter Ballot</a:t>
            </a:r>
          </a:p>
          <a:p>
            <a:pPr>
              <a:buFont typeface="Arial" panose="020B0604020202020204" pitchFamily="34" charset="0"/>
              <a:buChar char="•"/>
            </a:pPr>
            <a:r>
              <a:rPr lang="en-CA" altLang="zh-CN" sz="2000" dirty="0">
                <a:solidFill>
                  <a:srgbClr val="FFC000"/>
                </a:solidFill>
              </a:rPr>
              <a:t>July 2018: MDR (Mandatory Document Review)</a:t>
            </a:r>
          </a:p>
          <a:p>
            <a:pPr>
              <a:buFont typeface="Arial" panose="020B0604020202020204" pitchFamily="34" charset="0"/>
              <a:buChar char="•"/>
            </a:pPr>
            <a:r>
              <a:rPr lang="en-CA" altLang="zh-CN" sz="2000" dirty="0">
                <a:solidFill>
                  <a:srgbClr val="FFC000"/>
                </a:solidFill>
              </a:rPr>
              <a:t>February 2019: Formation of SB pool </a:t>
            </a:r>
            <a:endParaRPr lang="en-US" altLang="zh-CN" sz="1600" dirty="0">
              <a:solidFill>
                <a:srgbClr val="FFC000"/>
              </a:solidFill>
            </a:endParaRPr>
          </a:p>
          <a:p>
            <a:pPr>
              <a:buFont typeface="Arial" panose="020B0604020202020204" pitchFamily="34" charset="0"/>
              <a:buChar char="•"/>
            </a:pPr>
            <a:r>
              <a:rPr lang="en-US" altLang="zh-CN" sz="2000" dirty="0">
                <a:solidFill>
                  <a:schemeClr val="accent6">
                    <a:lumMod val="75000"/>
                  </a:schemeClr>
                </a:solidFill>
              </a:rPr>
              <a:t>May 2019: Sponsor Ballot</a:t>
            </a:r>
          </a:p>
          <a:p>
            <a:pPr>
              <a:buFont typeface="Arial" panose="020B0604020202020204" pitchFamily="34" charset="0"/>
              <a:buChar char="•"/>
            </a:pPr>
            <a:r>
              <a:rPr lang="en-CA" altLang="zh-CN" sz="2000" dirty="0">
                <a:solidFill>
                  <a:srgbClr val="FFC000"/>
                </a:solidFill>
              </a:rPr>
              <a:t>December 2019: </a:t>
            </a:r>
            <a:r>
              <a:rPr lang="en-CA" altLang="zh-CN" sz="2000" dirty="0" err="1">
                <a:solidFill>
                  <a:srgbClr val="FFC000"/>
                </a:solidFill>
              </a:rPr>
              <a:t>RevCom</a:t>
            </a:r>
            <a:endParaRPr lang="en-US" altLang="zh-CN" sz="2000" dirty="0">
              <a:solidFill>
                <a:srgbClr val="FFC000"/>
              </a:solidFill>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5394418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smtClean="0">
                <a:solidFill>
                  <a:srgbClr val="0000FF"/>
                </a:solidFill>
                <a:latin typeface="Arial Black" panose="020B0A04020102020204" pitchFamily="34" charset="0"/>
              </a:rPr>
              <a:t/>
            </a:r>
            <a:br>
              <a:rPr lang="en-US" altLang="en-US" dirty="0" smtClean="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
            </a:r>
            <a:br>
              <a:rPr lang="en-US" altLang="en-US" dirty="0">
                <a:solidFill>
                  <a:srgbClr val="0000FF"/>
                </a:solidFill>
                <a:latin typeface="Arial Black" panose="020B0A04020102020204" pitchFamily="34" charset="0"/>
              </a:rPr>
            </a:br>
            <a:r>
              <a:rPr lang="en-US" altLang="en-US" dirty="0" smtClean="0">
                <a:solidFill>
                  <a:srgbClr val="0000FF"/>
                </a:solidFill>
                <a:latin typeface="Arial Black" panose="020B0A04020102020204" pitchFamily="34" charset="0"/>
              </a:rPr>
              <a:t>IEEE </a:t>
            </a:r>
            <a:r>
              <a:rPr lang="en-US" altLang="en-US" dirty="0">
                <a:solidFill>
                  <a:srgbClr val="0000FF"/>
                </a:solidFill>
                <a:latin typeface="Arial Black" panose="020B0A04020102020204" pitchFamily="34" charset="0"/>
              </a:rPr>
              <a:t>802.11 </a:t>
            </a:r>
            <a:r>
              <a:rPr lang="en-US" altLang="en-US" dirty="0" err="1">
                <a:solidFill>
                  <a:srgbClr val="0000FF"/>
                </a:solidFill>
                <a:latin typeface="Arial Black" panose="020B0A04020102020204" pitchFamily="34" charset="0"/>
              </a:rPr>
              <a:t>TGax</a:t>
            </a:r>
            <a:r>
              <a:rPr lang="en-US" altLang="en-US" dirty="0">
                <a:solidFill>
                  <a:srgbClr val="0000FF"/>
                </a:solidFill>
                <a:latin typeface="Arial Black" panose="020B0A04020102020204" pitchFamily="34" charset="0"/>
              </a:rPr>
              <a:t>:</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685800" y="2743201"/>
            <a:ext cx="7770813" cy="2971800"/>
          </a:xfrm>
          <a:ln/>
        </p:spPr>
        <p:txBody>
          <a:bodyPr/>
          <a:lstStyle/>
          <a:p>
            <a:pPr algn="ctr">
              <a:lnSpc>
                <a:spcPct val="90000"/>
              </a:lnSpc>
              <a:buFontTx/>
              <a:buNone/>
            </a:pPr>
            <a:r>
              <a:rPr lang="en-GB" dirty="0" smtClean="0"/>
              <a:t> </a:t>
            </a:r>
            <a:r>
              <a:rPr lang="en-US" sz="4000" dirty="0" smtClean="0">
                <a:latin typeface="Arial" panose="020B0604020202020204" pitchFamily="34" charset="0"/>
              </a:rPr>
              <a:t>Irvine</a:t>
            </a:r>
            <a:r>
              <a:rPr lang="en-US" altLang="en-US" sz="4000" dirty="0" smtClean="0">
                <a:latin typeface="Arial" panose="020B0604020202020204" pitchFamily="34" charset="0"/>
              </a:rPr>
              <a:t>, California</a:t>
            </a:r>
            <a:endParaRPr lang="en-US" altLang="en-US" sz="4000" dirty="0">
              <a:latin typeface="Arial" panose="020B0604020202020204" pitchFamily="34" charset="0"/>
            </a:endParaRPr>
          </a:p>
          <a:p>
            <a:pPr algn="ctr">
              <a:lnSpc>
                <a:spcPct val="90000"/>
              </a:lnSpc>
              <a:buFontTx/>
              <a:buNone/>
            </a:pPr>
            <a:r>
              <a:rPr lang="en-US" altLang="en-US" sz="4000" dirty="0" smtClean="0">
                <a:latin typeface="Arial" panose="020B0604020202020204" pitchFamily="34" charset="0"/>
              </a:rPr>
              <a:t>January 14-19, 2018</a:t>
            </a:r>
            <a:endParaRPr lang="en-US" altLang="en-US" sz="4000" dirty="0">
              <a:latin typeface="Arial" panose="020B0604020202020204" pitchFamily="34" charset="0"/>
            </a:endParaRP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Osama Aboul-Magd (Huawei Technologies)</a:t>
            </a:r>
          </a:p>
          <a:p>
            <a:pPr algn="ctr">
              <a:lnSpc>
                <a:spcPct val="90000"/>
              </a:lnSpc>
              <a:buFontTx/>
              <a:buNone/>
            </a:pPr>
            <a:r>
              <a:rPr lang="en-US" altLang="en-US" dirty="0">
                <a:latin typeface="Arial" panose="020B0604020202020204" pitchFamily="34" charset="0"/>
              </a:rPr>
              <a:t>Vice Chair: Simone Merlin (Qualcomm)</a:t>
            </a:r>
          </a:p>
          <a:p>
            <a:pPr algn="ctr">
              <a:lnSpc>
                <a:spcPct val="90000"/>
              </a:lnSpc>
              <a:buFontTx/>
              <a:buNone/>
            </a:pPr>
            <a:r>
              <a:rPr lang="en-US" altLang="en-US" dirty="0">
                <a:latin typeface="Arial" panose="020B0604020202020204" pitchFamily="34" charset="0"/>
              </a:rPr>
              <a:t>Vice Chair: Ron </a:t>
            </a:r>
            <a:r>
              <a:rPr lang="en-US" altLang="en-US" dirty="0" err="1">
                <a:latin typeface="Arial" panose="020B0604020202020204" pitchFamily="34" charset="0"/>
              </a:rPr>
              <a:t>Porat</a:t>
            </a:r>
            <a:r>
              <a:rPr lang="en-US" altLang="en-US" dirty="0">
                <a:latin typeface="Arial" panose="020B0604020202020204" pitchFamily="34" charset="0"/>
              </a:rPr>
              <a:t> (Broadcom)</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Yasuhiko Inoue (NTT)</a:t>
            </a:r>
          </a:p>
          <a:p>
            <a:pPr algn="ctr">
              <a:lnSpc>
                <a:spcPct val="90000"/>
              </a:lnSpc>
              <a:buFontTx/>
              <a:buNone/>
            </a:pPr>
            <a:r>
              <a:rPr lang="en-US" altLang="en-US" dirty="0">
                <a:latin typeface="Arial" panose="020B0604020202020204" pitchFamily="34" charset="0"/>
              </a:rPr>
              <a:t>Technical Editor: Robert Stacey (Intel)</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4" name="Date Placeholder 3"/>
          <p:cNvSpPr>
            <a:spLocks noGrp="1"/>
          </p:cNvSpPr>
          <p:nvPr>
            <p:ph type="dt" idx="15"/>
          </p:nvPr>
        </p:nvSpPr>
        <p:spPr/>
        <p:txBody>
          <a:bodyPr/>
          <a:lstStyle/>
          <a:p>
            <a:r>
              <a:rPr lang="en-US" smtClean="0"/>
              <a:t>December 2017</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Editor Report </a:t>
            </a:r>
            <a:endParaRPr lang="en-US" dirty="0"/>
          </a:p>
        </p:txBody>
      </p:sp>
      <p:sp>
        <p:nvSpPr>
          <p:cNvPr id="3" name="Content Placeholder 2"/>
          <p:cNvSpPr>
            <a:spLocks noGrp="1"/>
          </p:cNvSpPr>
          <p:nvPr>
            <p:ph idx="1"/>
          </p:nvPr>
        </p:nvSpPr>
        <p:spPr/>
        <p:txBody>
          <a:bodyPr/>
          <a:lstStyle/>
          <a:p>
            <a:r>
              <a:rPr lang="en-US" dirty="0" smtClean="0"/>
              <a:t>Robert Stacey</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74357490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Agenda for Monday January 15, </a:t>
            </a:r>
            <a:r>
              <a:rPr lang="en-US" altLang="en-US" dirty="0" smtClean="0"/>
              <a:t>19:30 </a:t>
            </a:r>
            <a:r>
              <a:rPr lang="en-US" altLang="en-US" dirty="0"/>
              <a:t>– </a:t>
            </a:r>
            <a:r>
              <a:rPr lang="en-US" altLang="en-US" dirty="0" smtClean="0"/>
              <a:t>21:30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r>
              <a:rPr lang="en-US" dirty="0" smtClean="0"/>
              <a:t>Ad Hoc Group #1</a:t>
            </a:r>
            <a:r>
              <a:rPr lang="en-US" dirty="0" smtClean="0"/>
              <a:t>: Salon C</a:t>
            </a:r>
            <a:endParaRPr lang="en-US" dirty="0" smtClean="0"/>
          </a:p>
          <a:p>
            <a:r>
              <a:rPr lang="en-US" dirty="0" smtClean="0"/>
              <a:t>Ad Hoc Group #2</a:t>
            </a:r>
            <a:r>
              <a:rPr lang="en-US" dirty="0" smtClean="0"/>
              <a:t>: Salon A</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281988354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08938" cy="1065213"/>
          </a:xfrm>
        </p:spPr>
        <p:txBody>
          <a:bodyPr/>
          <a:lstStyle/>
          <a:p>
            <a:r>
              <a:rPr lang="en-US" altLang="en-US" dirty="0"/>
              <a:t>Agenda for </a:t>
            </a:r>
            <a:r>
              <a:rPr lang="en-US" altLang="en-US" dirty="0" smtClean="0"/>
              <a:t>Tuesday January 16, 10:30 </a:t>
            </a:r>
            <a:r>
              <a:rPr lang="en-US" altLang="en-US" dirty="0"/>
              <a:t>– </a:t>
            </a:r>
            <a:r>
              <a:rPr lang="en-US" altLang="en-US" dirty="0" smtClean="0"/>
              <a:t>12:30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r>
              <a:rPr lang="en-US" dirty="0"/>
              <a:t>Ad Hoc Group #1</a:t>
            </a:r>
            <a:r>
              <a:rPr lang="en-US" dirty="0" smtClean="0"/>
              <a:t>: Salon C</a:t>
            </a:r>
            <a:endParaRPr lang="en-US" dirty="0"/>
          </a:p>
          <a:p>
            <a:r>
              <a:rPr lang="en-US" dirty="0"/>
              <a:t>Ad Hoc Group #2</a:t>
            </a:r>
            <a:r>
              <a:rPr lang="en-US" dirty="0" smtClean="0"/>
              <a:t>: Salon A</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48630750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77200" cy="1065213"/>
          </a:xfrm>
        </p:spPr>
        <p:txBody>
          <a:bodyPr/>
          <a:lstStyle/>
          <a:p>
            <a:r>
              <a:rPr lang="en-US" altLang="en-US" dirty="0"/>
              <a:t>Agenda for Tuesday </a:t>
            </a:r>
            <a:r>
              <a:rPr lang="en-US" altLang="en-US" dirty="0" smtClean="0"/>
              <a:t>January 16, 16:00 </a:t>
            </a:r>
            <a:r>
              <a:rPr lang="en-US" altLang="en-US" dirty="0"/>
              <a:t>– </a:t>
            </a:r>
            <a:r>
              <a:rPr lang="en-US" altLang="en-US" dirty="0" smtClean="0"/>
              <a:t>18:00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r>
              <a:rPr lang="en-US" dirty="0"/>
              <a:t>Ad Hoc Group #1</a:t>
            </a:r>
            <a:r>
              <a:rPr lang="en-US" dirty="0" smtClean="0"/>
              <a:t>: Salon C</a:t>
            </a:r>
            <a:endParaRPr lang="en-US" dirty="0"/>
          </a:p>
          <a:p>
            <a:r>
              <a:rPr lang="en-US" dirty="0"/>
              <a:t>Ad Hoc Group #2</a:t>
            </a:r>
            <a:r>
              <a:rPr lang="en-US" dirty="0" smtClean="0"/>
              <a:t>: Salon A</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426418696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Agenda for Tuesday January 16, </a:t>
            </a:r>
            <a:r>
              <a:rPr lang="en-US" altLang="en-US" dirty="0" smtClean="0"/>
              <a:t>19:30 </a:t>
            </a:r>
            <a:r>
              <a:rPr lang="en-US" altLang="en-US" dirty="0"/>
              <a:t>– </a:t>
            </a:r>
            <a:r>
              <a:rPr lang="en-US" altLang="en-US" dirty="0" smtClean="0"/>
              <a:t>21:30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r>
              <a:rPr lang="en-US" dirty="0"/>
              <a:t>Ad Hoc Group #1</a:t>
            </a:r>
            <a:r>
              <a:rPr lang="en-US" dirty="0" smtClean="0"/>
              <a:t>: Salon C</a:t>
            </a:r>
            <a:endParaRPr lang="en-US" dirty="0"/>
          </a:p>
          <a:p>
            <a:r>
              <a:rPr lang="en-US" dirty="0"/>
              <a:t>Ad Hoc Group #2</a:t>
            </a:r>
            <a:r>
              <a:rPr lang="en-US" dirty="0" smtClean="0"/>
              <a:t>: Salon A</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210592542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85800"/>
            <a:ext cx="8610600" cy="1065213"/>
          </a:xfrm>
        </p:spPr>
        <p:txBody>
          <a:bodyPr/>
          <a:lstStyle/>
          <a:p>
            <a:r>
              <a:rPr lang="en-US" altLang="en-US" dirty="0"/>
              <a:t>Agenda for </a:t>
            </a:r>
            <a:r>
              <a:rPr lang="en-US" altLang="en-US" dirty="0" smtClean="0"/>
              <a:t>Wednesday January 17, 08:00 </a:t>
            </a:r>
            <a:r>
              <a:rPr lang="en-US" altLang="en-US" dirty="0"/>
              <a:t>– </a:t>
            </a:r>
            <a:r>
              <a:rPr lang="en-US" altLang="en-US" dirty="0" smtClean="0"/>
              <a:t>10:00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Call meeting to order </a:t>
            </a:r>
          </a:p>
          <a:p>
            <a:pPr>
              <a:buFont typeface="Arial" panose="020B0604020202020204" pitchFamily="34" charset="0"/>
              <a:buChar char="•"/>
            </a:pPr>
            <a:r>
              <a:rPr lang="en-US" altLang="en-US" dirty="0"/>
              <a:t>IEEE-SA IPR policy and </a:t>
            </a:r>
            <a:r>
              <a:rPr lang="en-US" altLang="en-US" dirty="0" smtClean="0"/>
              <a:t>Procedure</a:t>
            </a:r>
          </a:p>
          <a:p>
            <a:pPr>
              <a:buFont typeface="Arial" panose="020B0604020202020204" pitchFamily="34" charset="0"/>
              <a:buChar char="•"/>
            </a:pPr>
            <a:r>
              <a:rPr lang="en-US" altLang="en-US" dirty="0" smtClean="0"/>
              <a:t>Progress from the ad hoc groups</a:t>
            </a:r>
            <a:endParaRPr lang="en-US" altLang="en-US" dirty="0"/>
          </a:p>
          <a:p>
            <a:pPr>
              <a:lnSpc>
                <a:spcPct val="80000"/>
              </a:lnSpc>
              <a:buFont typeface="Arial" panose="020B0604020202020204" pitchFamily="34" charset="0"/>
              <a:buChar char="•"/>
            </a:pPr>
            <a:r>
              <a:rPr lang="en-US" altLang="en-US" dirty="0"/>
              <a:t>Presentations and Comment Resolution</a:t>
            </a:r>
          </a:p>
          <a:p>
            <a:pPr>
              <a:lnSpc>
                <a:spcPct val="80000"/>
              </a:lnSpc>
              <a:buFont typeface="Arial" panose="020B0604020202020204" pitchFamily="34" charset="0"/>
              <a:buChar char="•"/>
            </a:pPr>
            <a:r>
              <a:rPr lang="en-US" altLang="en-US" dirty="0"/>
              <a:t>Recess</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265530814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85800"/>
            <a:ext cx="8686800" cy="1065213"/>
          </a:xfrm>
        </p:spPr>
        <p:txBody>
          <a:bodyPr/>
          <a:lstStyle/>
          <a:p>
            <a:r>
              <a:rPr lang="en-US" altLang="en-US" dirty="0"/>
              <a:t>Agenda for Wednesday </a:t>
            </a:r>
            <a:r>
              <a:rPr lang="en-US" altLang="en-US" dirty="0" smtClean="0"/>
              <a:t>January 17, 16:00 </a:t>
            </a:r>
            <a:r>
              <a:rPr lang="en-US" altLang="en-US" dirty="0"/>
              <a:t>– </a:t>
            </a:r>
            <a:r>
              <a:rPr lang="en-US" altLang="en-US" dirty="0" smtClean="0"/>
              <a:t>18:00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r>
              <a:rPr lang="en-US" dirty="0"/>
              <a:t>Ad Hoc Group #</a:t>
            </a:r>
            <a:r>
              <a:rPr lang="en-US" dirty="0" smtClean="0"/>
              <a:t>1: Salon C</a:t>
            </a:r>
            <a:endParaRPr lang="en-US" dirty="0"/>
          </a:p>
          <a:p>
            <a:r>
              <a:rPr lang="en-US" dirty="0"/>
              <a:t>Ad Hoc Group #2</a:t>
            </a:r>
            <a:r>
              <a:rPr lang="en-US" dirty="0" smtClean="0"/>
              <a:t>: Salon A</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159591380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8382000" cy="1065213"/>
          </a:xfrm>
        </p:spPr>
        <p:txBody>
          <a:bodyPr/>
          <a:lstStyle/>
          <a:p>
            <a:r>
              <a:rPr lang="en-US" altLang="en-US" dirty="0"/>
              <a:t>Agenda for </a:t>
            </a:r>
            <a:r>
              <a:rPr lang="en-US" altLang="en-US" dirty="0" smtClean="0"/>
              <a:t>Thursday January 18, 10:30 </a:t>
            </a:r>
            <a:r>
              <a:rPr lang="en-US" altLang="en-US" dirty="0"/>
              <a:t>– </a:t>
            </a:r>
            <a:r>
              <a:rPr lang="en-US" altLang="en-US" dirty="0" smtClean="0"/>
              <a:t>12:30</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Call meeting to order </a:t>
            </a:r>
          </a:p>
          <a:p>
            <a:pPr>
              <a:buFont typeface="Arial" panose="020B0604020202020204" pitchFamily="34" charset="0"/>
              <a:buChar char="•"/>
            </a:pPr>
            <a:r>
              <a:rPr lang="en-US" altLang="en-US" dirty="0"/>
              <a:t>IEEE-SA IPR policy and </a:t>
            </a:r>
            <a:r>
              <a:rPr lang="en-US" altLang="en-US" dirty="0" smtClean="0"/>
              <a:t>Procedure</a:t>
            </a:r>
            <a:endParaRPr lang="en-US" altLang="en-US" dirty="0"/>
          </a:p>
          <a:p>
            <a:pPr>
              <a:lnSpc>
                <a:spcPct val="80000"/>
              </a:lnSpc>
              <a:buFont typeface="Arial" panose="020B0604020202020204" pitchFamily="34" charset="0"/>
              <a:buChar char="•"/>
            </a:pPr>
            <a:r>
              <a:rPr lang="en-US" altLang="en-US" dirty="0"/>
              <a:t>Presentations and Comment Resolution</a:t>
            </a:r>
          </a:p>
          <a:p>
            <a:pPr>
              <a:lnSpc>
                <a:spcPct val="80000"/>
              </a:lnSpc>
              <a:buFont typeface="Arial" panose="020B0604020202020204" pitchFamily="34" charset="0"/>
              <a:buChar char="•"/>
            </a:pPr>
            <a:r>
              <a:rPr lang="en-US" altLang="en-US" dirty="0"/>
              <a:t>Recess</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100916687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382000" cy="1065213"/>
          </a:xfrm>
        </p:spPr>
        <p:txBody>
          <a:bodyPr/>
          <a:lstStyle/>
          <a:p>
            <a:r>
              <a:rPr lang="en-US" altLang="en-US" dirty="0"/>
              <a:t>Agenda for Thursday </a:t>
            </a:r>
            <a:r>
              <a:rPr lang="en-US" altLang="en-US" dirty="0" smtClean="0"/>
              <a:t>January 18, 16:00 </a:t>
            </a:r>
            <a:r>
              <a:rPr lang="en-US" altLang="en-US" dirty="0"/>
              <a:t>– </a:t>
            </a:r>
            <a:r>
              <a:rPr lang="en-US" altLang="en-US" dirty="0" smtClean="0"/>
              <a:t>18:00</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TG Meeting</a:t>
            </a:r>
          </a:p>
          <a:p>
            <a:pPr>
              <a:lnSpc>
                <a:spcPct val="80000"/>
              </a:lnSpc>
              <a:buFont typeface="Arial" panose="020B0604020202020204" pitchFamily="34" charset="0"/>
              <a:buChar char="•"/>
            </a:pPr>
            <a:r>
              <a:rPr lang="en-US" altLang="en-US" dirty="0"/>
              <a:t>Call Meeting to order</a:t>
            </a:r>
          </a:p>
          <a:p>
            <a:pPr>
              <a:lnSpc>
                <a:spcPct val="80000"/>
              </a:lnSpc>
              <a:buFont typeface="Arial" panose="020B0604020202020204" pitchFamily="34" charset="0"/>
              <a:buChar char="•"/>
            </a:pPr>
            <a:r>
              <a:rPr lang="en-US" altLang="en-US" dirty="0"/>
              <a:t>IEEE-SA IPR policy and </a:t>
            </a:r>
            <a:r>
              <a:rPr lang="en-US" altLang="en-US" dirty="0" smtClean="0"/>
              <a:t>Procedure.</a:t>
            </a:r>
            <a:endParaRPr lang="en-US" altLang="en-US" dirty="0"/>
          </a:p>
          <a:p>
            <a:pPr>
              <a:lnSpc>
                <a:spcPct val="80000"/>
              </a:lnSpc>
              <a:buFont typeface="Arial" panose="020B0604020202020204" pitchFamily="34" charset="0"/>
              <a:buChar char="•"/>
            </a:pPr>
            <a:r>
              <a:rPr lang="en-US" altLang="en-US" dirty="0" smtClean="0"/>
              <a:t>TG </a:t>
            </a:r>
            <a:r>
              <a:rPr lang="en-US" altLang="en-US" dirty="0"/>
              <a:t>Motions</a:t>
            </a:r>
          </a:p>
          <a:p>
            <a:pPr>
              <a:lnSpc>
                <a:spcPct val="80000"/>
              </a:lnSpc>
              <a:buFont typeface="Arial" panose="020B0604020202020204" pitchFamily="34" charset="0"/>
              <a:buChar char="•"/>
            </a:pPr>
            <a:r>
              <a:rPr lang="en-US" altLang="en-US" dirty="0"/>
              <a:t>Goals for </a:t>
            </a:r>
            <a:r>
              <a:rPr lang="en-US" altLang="en-US" dirty="0" smtClean="0"/>
              <a:t>March 2018</a:t>
            </a:r>
          </a:p>
          <a:p>
            <a:pPr>
              <a:lnSpc>
                <a:spcPct val="80000"/>
              </a:lnSpc>
              <a:buFont typeface="Arial" panose="020B0604020202020204" pitchFamily="34" charset="0"/>
              <a:buChar char="•"/>
            </a:pPr>
            <a:r>
              <a:rPr lang="en-US" altLang="en-US" dirty="0" smtClean="0"/>
              <a:t>Ad hoc meeting, if necessary</a:t>
            </a:r>
            <a:endParaRPr lang="en-US" altLang="en-US" dirty="0"/>
          </a:p>
          <a:p>
            <a:pPr>
              <a:lnSpc>
                <a:spcPct val="80000"/>
              </a:lnSpc>
              <a:buFont typeface="Arial" panose="020B0604020202020204" pitchFamily="34" charset="0"/>
              <a:buChar char="•"/>
            </a:pPr>
            <a:r>
              <a:rPr lang="en-US" altLang="en-US" dirty="0" err="1"/>
              <a:t>Telecon</a:t>
            </a:r>
            <a:r>
              <a:rPr lang="en-US" altLang="en-US" dirty="0"/>
              <a:t> Schedule</a:t>
            </a:r>
          </a:p>
          <a:p>
            <a:pPr>
              <a:lnSpc>
                <a:spcPct val="80000"/>
              </a:lnSpc>
              <a:buFont typeface="Arial" panose="020B0604020202020204" pitchFamily="34" charset="0"/>
              <a:buChar char="•"/>
            </a:pPr>
            <a:r>
              <a:rPr lang="en-US" altLang="en-US" dirty="0"/>
              <a:t>Adjourn</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334445049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 Hoc Meeting</a:t>
            </a:r>
            <a:endParaRPr lang="en-US" dirty="0"/>
          </a:p>
        </p:txBody>
      </p:sp>
      <p:sp>
        <p:nvSpPr>
          <p:cNvPr id="3" name="Content Placeholder 2"/>
          <p:cNvSpPr>
            <a:spLocks noGrp="1"/>
          </p:cNvSpPr>
          <p:nvPr>
            <p:ph idx="1"/>
          </p:nvPr>
        </p:nvSpPr>
        <p:spPr/>
        <p:txBody>
          <a:bodyPr/>
          <a:lstStyle/>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Authorize &lt;group&gt; to hold an ad-hoc meeting on &lt;dates&gt; in &lt;location&gt;, with the preferred venue being &lt;preferred location&gt;, for the purpose of &lt;purpose&gt;.</a:t>
            </a:r>
            <a:endParaRPr lang="en-US" dirty="0">
              <a:latin typeface="Times New Roman" panose="02020603050405020304" pitchFamily="18" charset="0"/>
              <a:ea typeface="Times New Roman" panose="02020603050405020304" pitchFamily="18" charset="0"/>
            </a:endParaRPr>
          </a:p>
          <a:p>
            <a:pPr marL="0" marR="0">
              <a:spcBef>
                <a:spcPts val="0"/>
              </a:spcBef>
              <a:spcAft>
                <a:spcPts val="0"/>
              </a:spcAft>
            </a:pPr>
            <a:r>
              <a:rPr lang="en-GB" dirty="0">
                <a:latin typeface="Times New Roman" panose="02020603050405020304" pitchFamily="18" charset="0"/>
                <a:ea typeface="Times New Roman" panose="02020603050405020304" pitchFamily="18" charset="0"/>
              </a:rPr>
              <a:t> </a:t>
            </a:r>
            <a:endParaRPr lang="en-US"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[Moved by &lt;name&gt; on behalf of &lt;group&gt;</a:t>
            </a:r>
            <a:endParaRPr lang="en-US"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&lt;group&gt; vote: </a:t>
            </a:r>
            <a:endParaRPr lang="en-US"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Moved: &lt;name&gt;,  Seconded: &lt;name&gt;, Result: y-n-a]</a:t>
            </a:r>
            <a:endParaRPr lang="en-US" dirty="0">
              <a:latin typeface="Times New Roman" panose="02020603050405020304" pitchFamily="18" charset="0"/>
              <a:ea typeface="Times New Roman" panose="02020603050405020304" pitchFamily="18"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23575424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Protocol</a:t>
            </a:r>
            <a:endParaRPr lang="en-US" dirty="0"/>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325418267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Telecons</a:t>
            </a:r>
            <a:endParaRPr lang="en-US" dirty="0"/>
          </a:p>
        </p:txBody>
      </p:sp>
      <p:sp>
        <p:nvSpPr>
          <p:cNvPr id="3" name="Content Placeholder 2"/>
          <p:cNvSpPr>
            <a:spLocks noGrp="1"/>
          </p:cNvSpPr>
          <p:nvPr>
            <p:ph idx="1"/>
          </p:nvPr>
        </p:nvSpPr>
        <p:spPr/>
        <p:txBody>
          <a:bodyPr/>
          <a:lstStyle/>
          <a:p>
            <a:r>
              <a:rPr lang="en-US" dirty="0" smtClean="0"/>
              <a:t>Previously approved – January 25 	20:00 – 22</a:t>
            </a:r>
            <a:r>
              <a:rPr lang="en-US" dirty="0" smtClean="0">
                <a:sym typeface="Wingdings" panose="05000000000000000000" pitchFamily="2" charset="2"/>
              </a:rPr>
              <a:t>:00</a:t>
            </a:r>
          </a:p>
          <a:p>
            <a:endParaRPr lang="en-US" dirty="0">
              <a:sym typeface="Wingdings" panose="05000000000000000000" pitchFamily="2" charset="2"/>
            </a:endParaRPr>
          </a:p>
          <a:p>
            <a:r>
              <a:rPr lang="en-US" dirty="0" smtClean="0">
                <a:sym typeface="Wingdings" panose="05000000000000000000" pitchFamily="2" charset="2"/>
              </a:rPr>
              <a:t>New Set of </a:t>
            </a:r>
            <a:r>
              <a:rPr lang="en-US" dirty="0" err="1" smtClean="0">
                <a:sym typeface="Wingdings" panose="05000000000000000000" pitchFamily="2" charset="2"/>
              </a:rPr>
              <a:t>Telecons</a:t>
            </a:r>
            <a:r>
              <a:rPr lang="en-US" dirty="0" smtClean="0">
                <a:sym typeface="Wingdings" panose="05000000000000000000" pitchFamily="2" charset="2"/>
              </a:rPr>
              <a: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346872351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US" dirty="0" smtClean="0"/>
              <a:t>Motions</a:t>
            </a:r>
            <a:endParaRPr lang="en-US" dirty="0"/>
          </a:p>
        </p:txBody>
      </p:sp>
      <p:sp>
        <p:nvSpPr>
          <p:cNvPr id="8" name="Subtitle 7"/>
          <p:cNvSpPr>
            <a:spLocks noGrp="1"/>
          </p:cNvSpPr>
          <p:nvPr>
            <p:ph type="subTitle" idx="1"/>
          </p:nvPr>
        </p:nvSpPr>
        <p:spPr/>
        <p:txBody>
          <a:bodyPr/>
          <a:lstStyle/>
          <a:p>
            <a:endParaRPr lang="en-US"/>
          </a:p>
        </p:txBody>
      </p:sp>
      <p:sp>
        <p:nvSpPr>
          <p:cNvPr id="6" name="Date Placeholder 5"/>
          <p:cNvSpPr>
            <a:spLocks noGrp="1"/>
          </p:cNvSpPr>
          <p:nvPr>
            <p:ph type="dt" idx="10"/>
          </p:nvPr>
        </p:nvSpPr>
        <p:spPr/>
        <p:txBody>
          <a:bodyPr/>
          <a:lstStyle/>
          <a:p>
            <a:r>
              <a:rPr lang="en-US" smtClean="0"/>
              <a:t>December 2017</a:t>
            </a:r>
            <a:endParaRPr lang="en-GB" dirty="0"/>
          </a:p>
        </p:txBody>
      </p:sp>
      <p:sp>
        <p:nvSpPr>
          <p:cNvPr id="5" name="Footer Placeholder 4"/>
          <p:cNvSpPr>
            <a:spLocks noGrp="1"/>
          </p:cNvSpPr>
          <p:nvPr>
            <p:ph type="ftr" idx="11"/>
          </p:nvPr>
        </p:nvSpPr>
        <p:spPr/>
        <p:txBody>
          <a:bodyPr/>
          <a:lstStyle/>
          <a:p>
            <a:r>
              <a:rPr lang="en-GB" smtClean="0"/>
              <a:t>Osama Aboul-Magd, Huawei Technologies</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Tree>
    <p:extLst>
      <p:ext uri="{BB962C8B-B14F-4D97-AF65-F5344CB8AC3E}">
        <p14:creationId xmlns:p14="http://schemas.microsoft.com/office/powerpoint/2010/main" val="9887187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Attendance</a:t>
            </a:r>
            <a:endParaRPr lang="en-US" dirty="0"/>
          </a:p>
        </p:txBody>
      </p:sp>
      <p:sp>
        <p:nvSpPr>
          <p:cNvPr id="3" name="Content Placeholder 2"/>
          <p:cNvSpPr>
            <a:spLocks noGrp="1"/>
          </p:cNvSpPr>
          <p:nvPr>
            <p:ph idx="1"/>
          </p:nvPr>
        </p:nvSpPr>
        <p:spPr/>
        <p:txBody>
          <a:bodyPr/>
          <a:lstStyle/>
          <a:p>
            <a:pPr marL="457200" indent="-457200"/>
            <a:r>
              <a:rPr lang="en-US" altLang="en-US" dirty="0">
                <a:hlinkClick r:id="rId2"/>
              </a:rPr>
              <a:t>http://newton.meeting.verilan.com</a:t>
            </a:r>
            <a:r>
              <a:rPr lang="en-US" altLang="en-US" dirty="0"/>
              <a:t>  </a:t>
            </a:r>
          </a:p>
          <a:p>
            <a:pPr marL="457200" indent="-457200">
              <a:buFontTx/>
              <a:buNone/>
            </a:pPr>
            <a:endParaRPr lang="en-US" altLang="en-US" sz="3600" dirty="0"/>
          </a:p>
          <a:p>
            <a:pPr marL="457200" indent="-457200">
              <a:buFontTx/>
              <a:buAutoNum type="arabicPeriod"/>
            </a:pPr>
            <a:r>
              <a:rPr lang="en-US" altLang="en-US" sz="3600" dirty="0"/>
              <a:t>Register</a:t>
            </a:r>
          </a:p>
          <a:p>
            <a:pPr marL="457200" indent="-457200">
              <a:buFontTx/>
              <a:buAutoNum type="arabicPeriod"/>
            </a:pPr>
            <a:r>
              <a:rPr lang="en-US" altLang="en-US" sz="3600" dirty="0"/>
              <a:t>Indicate attendance</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39301057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a:t>Make sure your badges are correct </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If you plan to make a submission be sure it does not contain company logos or advertising</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Questions on Voting status, Ballot pool, Access to Reflector, Documentation,  member</a:t>
            </a:r>
            <a:r>
              <a:rPr lang="ja-JP" altLang="en-US" dirty="0"/>
              <a:t>’</a:t>
            </a:r>
            <a:r>
              <a:rPr lang="en-US" altLang="ja-JP" dirty="0"/>
              <a:t>s area</a:t>
            </a:r>
          </a:p>
          <a:p>
            <a:pPr marL="800100" lvl="1" indent="-342900">
              <a:buFont typeface="Arial" panose="020B0604020202020204" pitchFamily="34" charset="0"/>
              <a:buChar char="•"/>
            </a:pPr>
            <a:r>
              <a:rPr lang="en-US" altLang="en-US" sz="2400" dirty="0"/>
              <a:t>see Jon Rosdahl –  </a:t>
            </a:r>
            <a:r>
              <a:rPr lang="en-US" altLang="en-US" sz="2400" dirty="0">
                <a:hlinkClick r:id="rId3"/>
              </a:rPr>
              <a:t>jrosdahl@ieee.org</a:t>
            </a:r>
            <a:endParaRPr lang="en-US" altLang="en-US" dirty="0"/>
          </a:p>
          <a:p>
            <a:pPr marL="800100" lvl="1" indent="-342900">
              <a:buFont typeface="Arial" panose="020B0604020202020204" pitchFamily="34" charset="0"/>
              <a:buChar char="•"/>
            </a:pPr>
            <a:endParaRPr lang="en-US" altLang="en-US" dirty="0"/>
          </a:p>
          <a:p>
            <a:pPr>
              <a:buFont typeface="Arial" panose="020B0604020202020204" pitchFamily="34" charset="0"/>
              <a:buChar char="•"/>
            </a:pPr>
            <a:r>
              <a:rPr lang="en-US" altLang="en-US" dirty="0"/>
              <a:t>Cell Phones Silent or Off</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31368803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Policy</a:t>
            </a:r>
            <a:endParaRPr lang="en-US" dirty="0"/>
          </a:p>
        </p:txBody>
      </p:sp>
      <p:sp>
        <p:nvSpPr>
          <p:cNvPr id="3" name="Content Placeholder 2"/>
          <p:cNvSpPr>
            <a:spLocks noGrp="1"/>
          </p:cNvSpPr>
          <p:nvPr>
            <p:ph idx="1"/>
          </p:nvPr>
        </p:nvSpPr>
        <p:spPr/>
        <p:txBody>
          <a:bodyPr/>
          <a:lstStyle/>
          <a:p>
            <a:r>
              <a:rPr lang="en-US" dirty="0" smtClean="0"/>
              <a:t>Following 5 slides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16761965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29271778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33400" y="17541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42776009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858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533400" y="1447800"/>
            <a:ext cx="8305800"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243681563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1156</TotalTime>
  <Words>1679</Words>
  <Application>Microsoft Office PowerPoint</Application>
  <PresentationFormat>On-screen Show (4:3)</PresentationFormat>
  <Paragraphs>340</Paragraphs>
  <Slides>31</Slides>
  <Notes>5</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2</vt:i4>
      </vt:variant>
      <vt:variant>
        <vt:lpstr>Slide Titles</vt:lpstr>
      </vt:variant>
      <vt:variant>
        <vt:i4>31</vt:i4>
      </vt:variant>
    </vt:vector>
  </HeadingPairs>
  <TitlesOfParts>
    <vt:vector size="43" baseType="lpstr">
      <vt:lpstr>Arial Unicode MS</vt:lpstr>
      <vt:lpstr>MS Gothic</vt:lpstr>
      <vt:lpstr>Arial</vt:lpstr>
      <vt:lpstr>Arial Black</vt:lpstr>
      <vt:lpstr>Calibri</vt:lpstr>
      <vt:lpstr>Monotype Sorts</vt:lpstr>
      <vt:lpstr>Symbol</vt:lpstr>
      <vt:lpstr>Times New Roman</vt:lpstr>
      <vt:lpstr>Wingdings</vt:lpstr>
      <vt:lpstr>Office Theme</vt:lpstr>
      <vt:lpstr>Document</vt:lpstr>
      <vt:lpstr>Microsoft Excel Worksheet</vt:lpstr>
      <vt:lpstr>TGax January 2018 Meeting Agenda</vt:lpstr>
      <vt:lpstr>  IEEE 802.11 TGax: High Efficiency WLAN Task Group</vt:lpstr>
      <vt:lpstr>Meeting Protocol</vt:lpstr>
      <vt:lpstr>Attendance</vt:lpstr>
      <vt:lpstr>Attendance, Voting &amp; Document Status</vt:lpstr>
      <vt:lpstr>Patent Policy</vt:lpstr>
      <vt:lpstr>Participants have a duty to inform the IEEE</vt:lpstr>
      <vt:lpstr>Ways to inform IEEE</vt:lpstr>
      <vt:lpstr>Other guidelines for IEEE WG meetings</vt:lpstr>
      <vt:lpstr>Patent-related information</vt:lpstr>
      <vt:lpstr>Participation in IEEE 802 Meetings</vt:lpstr>
      <vt:lpstr>Agenda Items for the Week</vt:lpstr>
      <vt:lpstr>General Flow of the Meeting</vt:lpstr>
      <vt:lpstr>TGax Schedule</vt:lpstr>
      <vt:lpstr>Agenda for Monday January 15, 13:30 – 15:30 </vt:lpstr>
      <vt:lpstr>Submissions</vt:lpstr>
      <vt:lpstr>Summary from November 2017</vt:lpstr>
      <vt:lpstr>Approval of  TG Minutes (November 2017 Meeting and Telecon Minutes) </vt:lpstr>
      <vt:lpstr>Timeline</vt:lpstr>
      <vt:lpstr>Editor Report </vt:lpstr>
      <vt:lpstr>Agenda for Monday January 15, 19:30 – 21:30 </vt:lpstr>
      <vt:lpstr>Agenda for Tuesday January 16, 10:30 – 12:30 </vt:lpstr>
      <vt:lpstr>Agenda for Tuesday January 16, 16:00 – 18:00 </vt:lpstr>
      <vt:lpstr>Agenda for Tuesday January 16, 19:30 – 21:30 </vt:lpstr>
      <vt:lpstr>Agenda for Wednesday January 17, 08:00 – 10:00 </vt:lpstr>
      <vt:lpstr>Agenda for Wednesday January 17, 16:00 – 18:00 </vt:lpstr>
      <vt:lpstr>Agenda for Thursday January 18, 10:30 – 12:30</vt:lpstr>
      <vt:lpstr>Agenda for Thursday January 18, 16:00 – 18:00</vt:lpstr>
      <vt:lpstr>Ad Hoc Meeting</vt:lpstr>
      <vt:lpstr>Telecons</vt:lpstr>
      <vt:lpstr>Motions</vt:lpstr>
    </vt:vector>
  </TitlesOfParts>
  <Company>Huawei Technologies Co.,Ltd.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March 2017 Meeting Agenda</dc:title>
  <dc:creator>Osama AboulMagd</dc:creator>
  <cp:lastModifiedBy>Osama AboulMagd</cp:lastModifiedBy>
  <cp:revision>64</cp:revision>
  <cp:lastPrinted>1601-01-01T00:00:00Z</cp:lastPrinted>
  <dcterms:created xsi:type="dcterms:W3CDTF">2017-01-26T15:28:16Z</dcterms:created>
  <dcterms:modified xsi:type="dcterms:W3CDTF">2018-01-15T18:26:17Z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1511792186</vt:lpwstr>
  </property>
</Properties>
</file>