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58" r:id="rId4"/>
    <p:sldId id="259" r:id="rId5"/>
    <p:sldId id="260" r:id="rId6"/>
    <p:sldId id="261" r:id="rId7"/>
    <p:sldId id="262" r:id="rId8"/>
    <p:sldId id="263" r:id="rId9"/>
    <p:sldId id="264" r:id="rId10"/>
    <p:sldId id="265" r:id="rId11"/>
    <p:sldId id="266" r:id="rId12"/>
    <p:sldId id="270" r:id="rId13"/>
    <p:sldId id="267" r:id="rId14"/>
    <p:sldId id="268" r:id="rId15"/>
    <p:sldId id="269" r:id="rId16"/>
    <p:sldId id="271" r:id="rId17"/>
    <p:sldId id="272" r:id="rId18"/>
    <p:sldId id="273" r:id="rId19"/>
    <p:sldId id="274" r:id="rId20"/>
    <p:sldId id="276" r:id="rId21"/>
    <p:sldId id="275" r:id="rId22"/>
    <p:sldId id="288" r:id="rId23"/>
    <p:sldId id="278" r:id="rId24"/>
    <p:sldId id="279" r:id="rId25"/>
    <p:sldId id="289" r:id="rId26"/>
    <p:sldId id="281" r:id="rId27"/>
    <p:sldId id="283" r:id="rId28"/>
    <p:sldId id="284" r:id="rId29"/>
    <p:sldId id="285" r:id="rId30"/>
    <p:sldId id="287" r:id="rId31"/>
    <p:sldId id="286" r:id="rId3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1" d="100"/>
          <a:sy n="71" d="100"/>
        </p:scale>
        <p:origin x="1218" y="6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04"/>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14758055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December 2017</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December 2017</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December 2017</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December 2017</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802.11-17/1851r0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January 2018 </a:t>
            </a:r>
            <a:r>
              <a:rPr lang="en-US" altLang="en-US" dirty="0"/>
              <a:t>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2017-12-07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4013283920"/>
              </p:ext>
            </p:extLst>
          </p:nvPr>
        </p:nvGraphicFramePr>
        <p:xfrm>
          <a:off x="520699" y="2486025"/>
          <a:ext cx="8289807" cy="2543175"/>
        </p:xfrm>
        <a:graphic>
          <a:graphicData uri="http://schemas.openxmlformats.org/presentationml/2006/ole">
            <mc:AlternateContent xmlns:mc="http://schemas.openxmlformats.org/markup-compatibility/2006">
              <mc:Choice xmlns:v="urn:schemas-microsoft-com:vml" Requires="v">
                <p:oleObj spid="_x0000_s3125" name="Document" r:id="rId5" imgW="8258040" imgH="2539270" progId="Word.Document.8">
                  <p:embed/>
                </p:oleObj>
              </mc:Choice>
              <mc:Fallback>
                <p:oleObj name="Document" r:id="rId5" imgW="8258040" imgH="2539270" progId="Word.Document.8">
                  <p:embed/>
                  <p:pic>
                    <p:nvPicPr>
                      <p:cNvPr id="0" name="Picture 3"/>
                      <p:cNvPicPr>
                        <a:picLocks noChangeAspect="1" noChangeArrowheads="1"/>
                      </p:cNvPicPr>
                      <p:nvPr/>
                    </p:nvPicPr>
                    <p:blipFill>
                      <a:blip r:embed="rId6"/>
                      <a:srcRect/>
                      <a:stretch>
                        <a:fillRect/>
                      </a:stretch>
                    </p:blipFill>
                    <p:spPr bwMode="auto">
                      <a:xfrm>
                        <a:off x="520699" y="2486025"/>
                        <a:ext cx="8289807" cy="254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a:solidFill>
                  <a:schemeClr val="accent2">
                    <a:lumMod val="75000"/>
                  </a:schemeClr>
                </a:solidFill>
              </a:rPr>
              <a:t>Either speak up now or</a:t>
            </a:r>
          </a:p>
          <a:p>
            <a:pPr lvl="1">
              <a:spcBef>
                <a:spcPct val="20000"/>
              </a:spcBef>
              <a:buFont typeface="Arial" pitchFamily="34" charset="0"/>
              <a:buChar char="•"/>
              <a:defRPr/>
            </a:pPr>
            <a:r>
              <a:rPr lang="en-US" altLang="en-US">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a:solidFill>
                  <a:schemeClr val="accent2">
                    <a:lumMod val="75000"/>
                  </a:schemeClr>
                </a:solidFill>
              </a:rPr>
              <a:t>Cause an LOA to be submitted</a:t>
            </a:r>
            <a:endParaRPr lang="en-US" altLang="en-US" dirty="0">
              <a:solidFill>
                <a:schemeClr val="accent2">
                  <a:lumMod val="75000"/>
                </a:schemeClr>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368156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685800" y="1447800"/>
            <a:ext cx="7770813" cy="4113213"/>
          </a:xfrm>
        </p:spPr>
        <p:txBody>
          <a:bodyPr/>
          <a:lstStyle/>
          <a:p>
            <a:pPr>
              <a:lnSpc>
                <a:spcPct val="80000"/>
              </a:lnSpc>
              <a:spcAft>
                <a:spcPct val="40000"/>
              </a:spcAft>
              <a:buClr>
                <a:srgbClr val="CC3300"/>
              </a:buClr>
              <a:buSzPct val="50000"/>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dirty="0">
                <a:solidFill>
                  <a:srgbClr val="000099"/>
                </a:solidFill>
                <a:latin typeface="Arial" panose="020B0604020202020204" pitchFamily="34" charset="0"/>
              </a:rPr>
              <a:t>Relative costs, including licensing costs of essential patent claims, of different technical approaches January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dirty="0">
                <a:solidFill>
                  <a:srgbClr val="000099"/>
                </a:solidFill>
                <a:latin typeface="Arial" panose="020B0604020202020204" pitchFamily="34" charset="0"/>
              </a:rPr>
              <a:t>See </a:t>
            </a:r>
            <a:r>
              <a:rPr lang="en-US" altLang="en-US" sz="1200" i="1" dirty="0">
                <a:solidFill>
                  <a:srgbClr val="000099"/>
                </a:solidFill>
                <a:latin typeface="Arial" panose="020B0604020202020204" pitchFamily="34" charset="0"/>
              </a:rPr>
              <a:t>IEEE-SA Standards Board Operations Manual</a:t>
            </a:r>
            <a:r>
              <a:rPr lang="en-US" altLang="en-US" sz="1200" dirty="0">
                <a:solidFill>
                  <a:srgbClr val="000099"/>
                </a:solidFill>
                <a:latin typeface="Arial" panose="020B0604020202020204" pitchFamily="34" charset="0"/>
              </a:rPr>
              <a:t>, clause 5.3.10 and </a:t>
            </a:r>
            <a:r>
              <a:rPr lang="en-GB" altLang="en-US" sz="120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 for the Week</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Approve meeting and </a:t>
            </a:r>
            <a:r>
              <a:rPr lang="en-US" dirty="0" err="1" smtClean="0"/>
              <a:t>telecon</a:t>
            </a:r>
            <a:r>
              <a:rPr lang="en-US" dirty="0" smtClean="0"/>
              <a:t> minutes since January 2017.</a:t>
            </a:r>
          </a:p>
          <a:p>
            <a:pPr>
              <a:buFont typeface="Arial" panose="020B0604020202020204" pitchFamily="34" charset="0"/>
              <a:buChar char="•"/>
            </a:pPr>
            <a:r>
              <a:rPr lang="en-US" dirty="0" smtClean="0"/>
              <a:t>Comment resolution</a:t>
            </a:r>
          </a:p>
          <a:p>
            <a:pPr>
              <a:buFont typeface="Arial" panose="020B0604020202020204" pitchFamily="34" charset="0"/>
              <a:buChar char="•"/>
            </a:pPr>
            <a:r>
              <a:rPr lang="en-US" dirty="0" smtClean="0"/>
              <a:t>Schedule TG ad hoc meeting for March 2018</a:t>
            </a:r>
          </a:p>
          <a:p>
            <a:pPr>
              <a:buFont typeface="Arial" panose="020B0604020202020204" pitchFamily="34" charset="0"/>
              <a:buChar char="•"/>
            </a:pPr>
            <a:r>
              <a:rPr lang="en-US" dirty="0" smtClean="0"/>
              <a:t>Schedule TG </a:t>
            </a:r>
            <a:r>
              <a:rPr lang="en-US" dirty="0" err="1" smtClean="0"/>
              <a:t>telecons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328320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1"/>
            <a:ext cx="7770813" cy="838200"/>
          </a:xfrm>
        </p:spPr>
        <p:txBody>
          <a:bodyPr/>
          <a:lstStyle/>
          <a:p>
            <a:r>
              <a:rPr lang="en-US" dirty="0" smtClean="0"/>
              <a:t>General Flow of the Meeting</a:t>
            </a:r>
            <a:endParaRPr lang="en-US" dirty="0"/>
          </a:p>
        </p:txBody>
      </p:sp>
      <p:sp>
        <p:nvSpPr>
          <p:cNvPr id="7" name="Content Placeholder 6"/>
          <p:cNvSpPr>
            <a:spLocks noGrp="1"/>
          </p:cNvSpPr>
          <p:nvPr>
            <p:ph sz="half" idx="1"/>
          </p:nvPr>
        </p:nvSpPr>
        <p:spPr>
          <a:xfrm>
            <a:off x="685800" y="1754187"/>
            <a:ext cx="3808413" cy="4113213"/>
          </a:xfrm>
        </p:spPr>
        <p:txBody>
          <a:bodyPr/>
          <a:lstStyle/>
          <a:p>
            <a:pPr>
              <a:lnSpc>
                <a:spcPct val="80000"/>
              </a:lnSpc>
            </a:pPr>
            <a:r>
              <a:rPr lang="en-US" altLang="en-US" sz="1200" dirty="0"/>
              <a:t>Monday </a:t>
            </a:r>
            <a:r>
              <a:rPr lang="en-US" altLang="en-US" sz="1200" dirty="0" smtClean="0"/>
              <a:t>January 15, 13:30 </a:t>
            </a:r>
            <a:r>
              <a:rPr lang="en-US" altLang="en-US" sz="1200" dirty="0"/>
              <a:t>– </a:t>
            </a:r>
            <a:r>
              <a:rPr lang="en-US" altLang="en-US" sz="1200" dirty="0" smtClean="0"/>
              <a:t>15:30</a:t>
            </a:r>
            <a:endParaRPr lang="en-US" altLang="en-US" sz="1200" dirty="0">
              <a:sym typeface="Wingdings" panose="05000000000000000000" pitchFamily="2" charset="2"/>
            </a:endParaRPr>
          </a:p>
          <a:p>
            <a:pPr lvl="1">
              <a:lnSpc>
                <a:spcPct val="80000"/>
              </a:lnSpc>
            </a:pPr>
            <a:r>
              <a:rPr lang="en-US" altLang="en-US" sz="1200" dirty="0"/>
              <a:t>Call </a:t>
            </a:r>
            <a:r>
              <a:rPr lang="en-US" altLang="en-US" sz="1200" dirty="0" smtClean="0"/>
              <a:t>Meeting </a:t>
            </a:r>
            <a:r>
              <a:rPr lang="en-US" altLang="en-US" sz="1200" dirty="0"/>
              <a:t>to order</a:t>
            </a:r>
          </a:p>
          <a:p>
            <a:pPr lvl="1">
              <a:lnSpc>
                <a:spcPct val="80000"/>
              </a:lnSpc>
            </a:pPr>
            <a:r>
              <a:rPr lang="en-US" altLang="en-US" sz="1200" dirty="0"/>
              <a:t>IEEE 802 and 802.11 IPR Policy and procedure.</a:t>
            </a:r>
          </a:p>
          <a:p>
            <a:pPr lvl="1">
              <a:lnSpc>
                <a:spcPct val="80000"/>
              </a:lnSpc>
            </a:pPr>
            <a:r>
              <a:rPr lang="en-US" altLang="en-US" sz="1200" dirty="0"/>
              <a:t>Call for </a:t>
            </a:r>
            <a:r>
              <a:rPr lang="en-US" altLang="en-US" sz="1200" dirty="0" smtClean="0"/>
              <a:t>submissions</a:t>
            </a:r>
            <a:endParaRPr lang="en-US" altLang="en-US" sz="1200" dirty="0"/>
          </a:p>
          <a:p>
            <a:pPr lvl="1">
              <a:lnSpc>
                <a:spcPct val="80000"/>
              </a:lnSpc>
            </a:pPr>
            <a:r>
              <a:rPr lang="en-US" altLang="en-US" sz="1200" dirty="0" smtClean="0"/>
              <a:t>Comment resolution</a:t>
            </a:r>
          </a:p>
          <a:p>
            <a:pPr lvl="1">
              <a:lnSpc>
                <a:spcPct val="80000"/>
              </a:lnSpc>
            </a:pPr>
            <a:r>
              <a:rPr lang="en-US" altLang="en-US" sz="1200" dirty="0" smtClean="0"/>
              <a:t>Presentations</a:t>
            </a:r>
            <a:endParaRPr lang="en-US" altLang="en-US" sz="1200" dirty="0"/>
          </a:p>
          <a:p>
            <a:pPr lvl="1">
              <a:lnSpc>
                <a:spcPct val="80000"/>
              </a:lnSpc>
            </a:pPr>
            <a:r>
              <a:rPr lang="en-US" altLang="en-US" sz="1200" dirty="0" smtClean="0"/>
              <a:t>Recess </a:t>
            </a:r>
            <a:endParaRPr lang="en-US" altLang="en-US" sz="1200" dirty="0"/>
          </a:p>
          <a:p>
            <a:pPr>
              <a:lnSpc>
                <a:spcPct val="80000"/>
              </a:lnSpc>
            </a:pPr>
            <a:r>
              <a:rPr lang="en-US" altLang="en-US" sz="1400" dirty="0" smtClean="0"/>
              <a:t>Monday </a:t>
            </a:r>
            <a:r>
              <a:rPr lang="en-US" altLang="en-US" sz="1400" dirty="0"/>
              <a:t>January </a:t>
            </a:r>
            <a:r>
              <a:rPr lang="en-US" altLang="en-US" sz="1400" dirty="0" smtClean="0"/>
              <a:t>15, 19:30 </a:t>
            </a:r>
            <a:r>
              <a:rPr lang="en-US" altLang="en-US" sz="1400" dirty="0"/>
              <a:t>– </a:t>
            </a:r>
            <a:r>
              <a:rPr lang="en-US" altLang="en-US" sz="1400" dirty="0" smtClean="0"/>
              <a:t>21:30</a:t>
            </a:r>
            <a:endParaRPr lang="en-US" altLang="en-US" sz="1400" dirty="0"/>
          </a:p>
          <a:p>
            <a:pPr lvl="1">
              <a:lnSpc>
                <a:spcPct val="80000"/>
              </a:lnSpc>
            </a:pPr>
            <a:r>
              <a:rPr lang="en-US" altLang="en-US" sz="1200" dirty="0" smtClean="0"/>
              <a:t>Ad hoc group meetings</a:t>
            </a:r>
            <a:endParaRPr lang="en-US" altLang="en-US" sz="1400" dirty="0" smtClean="0"/>
          </a:p>
          <a:p>
            <a:pPr>
              <a:lnSpc>
                <a:spcPct val="80000"/>
              </a:lnSpc>
            </a:pPr>
            <a:r>
              <a:rPr lang="en-US" altLang="en-US" sz="1400" dirty="0" smtClean="0"/>
              <a:t>Tuesday January 16, 10:30 </a:t>
            </a:r>
            <a:r>
              <a:rPr lang="en-US" altLang="en-US" sz="1400" dirty="0"/>
              <a:t>– </a:t>
            </a:r>
            <a:r>
              <a:rPr lang="en-US" altLang="en-US" sz="1400" dirty="0" smtClean="0"/>
              <a:t>12:30</a:t>
            </a:r>
            <a:endParaRPr lang="en-US" altLang="en-US" sz="1400" dirty="0"/>
          </a:p>
          <a:p>
            <a:pPr lvl="1">
              <a:lnSpc>
                <a:spcPct val="80000"/>
              </a:lnSpc>
            </a:pPr>
            <a:r>
              <a:rPr lang="en-US" altLang="en-US" sz="1200" dirty="0" smtClean="0"/>
              <a:t>Ad hoc group meetings</a:t>
            </a:r>
            <a:endParaRPr lang="en-US" altLang="en-US" sz="1800" dirty="0"/>
          </a:p>
          <a:p>
            <a:pPr>
              <a:lnSpc>
                <a:spcPct val="80000"/>
              </a:lnSpc>
            </a:pPr>
            <a:r>
              <a:rPr lang="en-CA" altLang="en-US" sz="1400" dirty="0"/>
              <a:t>Tuesday</a:t>
            </a:r>
            <a:r>
              <a:rPr lang="en-US" altLang="en-US" sz="1400" dirty="0"/>
              <a:t> </a:t>
            </a:r>
            <a:r>
              <a:rPr lang="en-US" altLang="en-US" sz="1400" dirty="0" smtClean="0"/>
              <a:t>January 16, </a:t>
            </a:r>
            <a:r>
              <a:rPr lang="en-US" altLang="en-US" sz="1400" dirty="0"/>
              <a:t>16:00 – 18:00</a:t>
            </a:r>
          </a:p>
          <a:p>
            <a:pPr lvl="1">
              <a:lnSpc>
                <a:spcPct val="80000"/>
              </a:lnSpc>
            </a:pPr>
            <a:r>
              <a:rPr lang="en-US" altLang="en-US" sz="1400" dirty="0" smtClean="0"/>
              <a:t>Ad hoc group meetings</a:t>
            </a:r>
          </a:p>
          <a:p>
            <a:pPr>
              <a:lnSpc>
                <a:spcPct val="80000"/>
              </a:lnSpc>
            </a:pPr>
            <a:r>
              <a:rPr lang="en-CA" altLang="en-US" sz="1400" dirty="0"/>
              <a:t>Tuesday</a:t>
            </a:r>
            <a:r>
              <a:rPr lang="en-US" altLang="en-US" sz="1400" dirty="0"/>
              <a:t> January 16, </a:t>
            </a:r>
            <a:r>
              <a:rPr lang="en-US" altLang="en-US" sz="1400" dirty="0" smtClean="0"/>
              <a:t>19:30 </a:t>
            </a:r>
            <a:r>
              <a:rPr lang="en-US" altLang="en-US" sz="1400" dirty="0"/>
              <a:t>– </a:t>
            </a:r>
            <a:r>
              <a:rPr lang="en-US" altLang="en-US" sz="1400" dirty="0" smtClean="0"/>
              <a:t>21:30</a:t>
            </a:r>
            <a:endParaRPr lang="en-US" altLang="en-US" sz="1400" dirty="0"/>
          </a:p>
          <a:p>
            <a:pPr lvl="1">
              <a:lnSpc>
                <a:spcPct val="80000"/>
              </a:lnSpc>
            </a:pPr>
            <a:r>
              <a:rPr lang="en-US" altLang="en-US" sz="1400" dirty="0"/>
              <a:t>Ad hoc group </a:t>
            </a:r>
            <a:r>
              <a:rPr lang="en-US" altLang="en-US" sz="1400" dirty="0" smtClean="0"/>
              <a:t>meetings</a:t>
            </a: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4571206" y="1373187"/>
            <a:ext cx="3810000" cy="4113213"/>
          </a:xfrm>
        </p:spPr>
        <p:txBody>
          <a:bodyPr/>
          <a:lstStyle/>
          <a:p>
            <a:pPr>
              <a:lnSpc>
                <a:spcPct val="80000"/>
              </a:lnSpc>
            </a:pPr>
            <a:r>
              <a:rPr lang="en-US" altLang="en-US" sz="1200" dirty="0"/>
              <a:t>Wednesday </a:t>
            </a:r>
            <a:r>
              <a:rPr lang="en-US" altLang="en-US" sz="1200" dirty="0" smtClean="0"/>
              <a:t>January 17, </a:t>
            </a:r>
            <a:r>
              <a:rPr lang="en-US" altLang="en-US" sz="1200" dirty="0"/>
              <a:t>08:00 – 10:00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 </a:t>
            </a:r>
            <a:r>
              <a:rPr lang="en-US" altLang="en-US" sz="1200" dirty="0"/>
              <a:t>resolution</a:t>
            </a:r>
          </a:p>
          <a:p>
            <a:pPr lvl="1">
              <a:lnSpc>
                <a:spcPct val="80000"/>
              </a:lnSpc>
            </a:pPr>
            <a:r>
              <a:rPr lang="en-US" altLang="en-US" sz="1200" dirty="0"/>
              <a:t>Recess </a:t>
            </a:r>
            <a:endParaRPr lang="en-US" altLang="en-US" sz="1800" dirty="0"/>
          </a:p>
          <a:p>
            <a:pPr>
              <a:lnSpc>
                <a:spcPct val="80000"/>
              </a:lnSpc>
            </a:pPr>
            <a:r>
              <a:rPr lang="en-US" altLang="en-US" sz="1200" dirty="0" smtClean="0"/>
              <a:t>Wednesday January 17, </a:t>
            </a:r>
            <a:r>
              <a:rPr lang="en-US" altLang="en-US" sz="1200" dirty="0"/>
              <a:t>16:00 – 18:00</a:t>
            </a:r>
          </a:p>
          <a:p>
            <a:pPr lvl="1">
              <a:lnSpc>
                <a:spcPct val="80000"/>
              </a:lnSpc>
            </a:pPr>
            <a:r>
              <a:rPr lang="en-US" altLang="en-US" sz="1200" dirty="0" smtClean="0"/>
              <a:t>Ad hoc group meetings</a:t>
            </a:r>
            <a:endParaRPr lang="en-US" altLang="en-US" sz="1800" dirty="0"/>
          </a:p>
          <a:p>
            <a:pPr>
              <a:lnSpc>
                <a:spcPct val="80000"/>
              </a:lnSpc>
            </a:pPr>
            <a:r>
              <a:rPr lang="en-US" altLang="en-US" sz="1200" dirty="0" smtClean="0"/>
              <a:t>Thursday January 18, 10:30 </a:t>
            </a:r>
            <a:r>
              <a:rPr lang="en-US" altLang="en-US" sz="1200" dirty="0"/>
              <a:t>– </a:t>
            </a:r>
            <a:r>
              <a:rPr lang="en-US" altLang="en-US" sz="1200" dirty="0" smtClean="0"/>
              <a:t>12:30</a:t>
            </a:r>
            <a:endParaRPr lang="en-US" altLang="en-US" sz="1200" dirty="0"/>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Comment </a:t>
            </a:r>
            <a:r>
              <a:rPr lang="en-US" altLang="en-US" sz="1200" dirty="0" smtClean="0"/>
              <a:t>resolution</a:t>
            </a:r>
            <a:endParaRPr lang="en-US" altLang="en-US" sz="1200" dirty="0"/>
          </a:p>
          <a:p>
            <a:pPr lvl="1">
              <a:lnSpc>
                <a:spcPct val="80000"/>
              </a:lnSpc>
            </a:pPr>
            <a:r>
              <a:rPr lang="en-US" altLang="en-US" sz="1200" dirty="0"/>
              <a:t>Recess </a:t>
            </a:r>
            <a:endParaRPr lang="en-US" altLang="en-US" sz="1800" dirty="0"/>
          </a:p>
          <a:p>
            <a:pPr>
              <a:lnSpc>
                <a:spcPct val="80000"/>
              </a:lnSpc>
            </a:pPr>
            <a:r>
              <a:rPr lang="en-US" altLang="en-US" sz="1200" dirty="0" smtClean="0"/>
              <a:t>Thursday January 18, </a:t>
            </a:r>
            <a:r>
              <a:rPr lang="en-US" altLang="en-US" sz="1200" dirty="0"/>
              <a:t>16:00 – 18:00</a:t>
            </a:r>
          </a:p>
          <a:p>
            <a:pPr lvl="1">
              <a:lnSpc>
                <a:spcPct val="80000"/>
              </a:lnSpc>
            </a:pPr>
            <a:r>
              <a:rPr lang="en-US" altLang="en-US" sz="1200" dirty="0"/>
              <a:t>Call Meeting to order</a:t>
            </a:r>
          </a:p>
          <a:p>
            <a:pPr lvl="1">
              <a:lnSpc>
                <a:spcPct val="80000"/>
              </a:lnSpc>
            </a:pPr>
            <a:r>
              <a:rPr lang="en-US" altLang="en-US" sz="1200" dirty="0"/>
              <a:t>IEEE 802 and 802.11 IPR Policy and procedure.</a:t>
            </a:r>
          </a:p>
          <a:p>
            <a:pPr lvl="1">
              <a:lnSpc>
                <a:spcPct val="80000"/>
              </a:lnSpc>
            </a:pPr>
            <a:r>
              <a:rPr lang="en-US" altLang="en-US" sz="1200" dirty="0"/>
              <a:t>Presentations</a:t>
            </a:r>
          </a:p>
          <a:p>
            <a:pPr lvl="1">
              <a:lnSpc>
                <a:spcPct val="80000"/>
              </a:lnSpc>
            </a:pPr>
            <a:r>
              <a:rPr lang="en-US" altLang="en-US" sz="1200" dirty="0"/>
              <a:t>TG Motions</a:t>
            </a:r>
          </a:p>
          <a:p>
            <a:pPr lvl="1">
              <a:lnSpc>
                <a:spcPct val="80000"/>
              </a:lnSpc>
            </a:pPr>
            <a:r>
              <a:rPr lang="en-US" altLang="en-US" sz="1200" dirty="0"/>
              <a:t>Goals for </a:t>
            </a:r>
            <a:r>
              <a:rPr lang="en-US" altLang="en-US" sz="1200" dirty="0" smtClean="0"/>
              <a:t>March 2018</a:t>
            </a:r>
          </a:p>
          <a:p>
            <a:pPr lvl="1">
              <a:lnSpc>
                <a:spcPct val="80000"/>
              </a:lnSpc>
            </a:pPr>
            <a:r>
              <a:rPr lang="en-US" altLang="en-US" sz="1200" dirty="0" smtClean="0"/>
              <a:t>TG ad hoc meeting</a:t>
            </a:r>
            <a:endParaRPr lang="en-US" altLang="en-US" sz="1200" dirty="0"/>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83147115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TGax</a:t>
            </a:r>
            <a:r>
              <a:rPr lang="en-US" dirty="0" smtClean="0"/>
              <a:t> Schedule</a:t>
            </a:r>
            <a:endParaRPr lang="en-US" dirty="0"/>
          </a:p>
        </p:txBody>
      </p:sp>
      <p:sp>
        <p:nvSpPr>
          <p:cNvPr id="6" name="Date Placeholder 5"/>
          <p:cNvSpPr>
            <a:spLocks noGrp="1"/>
          </p:cNvSpPr>
          <p:nvPr>
            <p:ph type="dt" idx="10"/>
          </p:nvPr>
        </p:nvSpPr>
        <p:spPr/>
        <p:txBody>
          <a:bodyPr/>
          <a:lstStyle/>
          <a:p>
            <a:r>
              <a:rPr lang="en-US" smtClean="0"/>
              <a:t>December 2017</a:t>
            </a:r>
            <a:endParaRPr lang="en-GB" dirty="0"/>
          </a:p>
        </p:txBody>
      </p:sp>
      <p:sp>
        <p:nvSpPr>
          <p:cNvPr id="5" name="Footer Placeholder 4"/>
          <p:cNvSpPr>
            <a:spLocks noGrp="1"/>
          </p:cNvSpPr>
          <p:nvPr>
            <p:ph type="ftr" idx="11"/>
          </p:nvPr>
        </p:nvSpPr>
        <p:spPr/>
        <p:txBody>
          <a:bodyPr/>
          <a:lstStyle/>
          <a:p>
            <a:r>
              <a:rPr lang="en-GB" smtClean="0"/>
              <a:t>Osama Aboul-Magd, Huawei Technologies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39629379"/>
              </p:ext>
            </p:extLst>
          </p:nvPr>
        </p:nvGraphicFramePr>
        <p:xfrm>
          <a:off x="914400" y="2324154"/>
          <a:ext cx="7086600" cy="2552646"/>
        </p:xfrm>
        <a:graphic>
          <a:graphicData uri="http://schemas.openxmlformats.org/drawingml/2006/table">
            <a:tbl>
              <a:tblPr firstRow="1" bandRow="1">
                <a:tableStyleId>{616DA210-FB5B-4158-B5E0-FEB733F419BA}</a:tableStyleId>
              </a:tblPr>
              <a:tblGrid>
                <a:gridCol w="1417320"/>
                <a:gridCol w="708660"/>
                <a:gridCol w="708660"/>
                <a:gridCol w="708660"/>
                <a:gridCol w="708660"/>
                <a:gridCol w="708660"/>
                <a:gridCol w="708660"/>
                <a:gridCol w="1417320"/>
              </a:tblGrid>
              <a:tr h="723846">
                <a:tc>
                  <a:txBody>
                    <a:bodyPr/>
                    <a:lstStyle/>
                    <a:p>
                      <a:pPr algn="ctr"/>
                      <a:endParaRPr lang="en-US" dirty="0"/>
                    </a:p>
                  </a:txBody>
                  <a:tcPr/>
                </a:tc>
                <a:tc gridSpan="2">
                  <a:txBody>
                    <a:bodyPr/>
                    <a:lstStyle/>
                    <a:p>
                      <a:pPr algn="ctr"/>
                      <a:r>
                        <a:rPr lang="en-US" dirty="0" smtClean="0"/>
                        <a:t>Monday</a:t>
                      </a:r>
                      <a:endParaRPr lang="en-US" dirty="0"/>
                    </a:p>
                  </a:txBody>
                  <a:tcPr/>
                </a:tc>
                <a:tc hMerge="1">
                  <a:txBody>
                    <a:bodyPr/>
                    <a:lstStyle/>
                    <a:p>
                      <a:endParaRPr lang="en-US"/>
                    </a:p>
                  </a:txBody>
                  <a:tcPr/>
                </a:tc>
                <a:tc gridSpan="2">
                  <a:txBody>
                    <a:bodyPr/>
                    <a:lstStyle/>
                    <a:p>
                      <a:pPr algn="ctr"/>
                      <a:r>
                        <a:rPr lang="en-US" dirty="0" smtClean="0"/>
                        <a:t>Tuesday</a:t>
                      </a:r>
                      <a:endParaRPr lang="en-US" dirty="0"/>
                    </a:p>
                  </a:txBody>
                  <a:tcPr/>
                </a:tc>
                <a:tc hMerge="1">
                  <a:txBody>
                    <a:bodyPr/>
                    <a:lstStyle/>
                    <a:p>
                      <a:endParaRPr lang="en-US"/>
                    </a:p>
                  </a:txBody>
                  <a:tcPr/>
                </a:tc>
                <a:tc gridSpan="2">
                  <a:txBody>
                    <a:bodyPr/>
                    <a:lstStyle/>
                    <a:p>
                      <a:pPr algn="ctr"/>
                      <a:r>
                        <a:rPr lang="en-US" dirty="0" smtClean="0"/>
                        <a:t>Wednesday</a:t>
                      </a:r>
                      <a:endParaRPr lang="en-US" dirty="0"/>
                    </a:p>
                  </a:txBody>
                  <a:tcPr/>
                </a:tc>
                <a:tc hMerge="1">
                  <a:txBody>
                    <a:bodyPr/>
                    <a:lstStyle/>
                    <a:p>
                      <a:endParaRPr lang="en-US"/>
                    </a:p>
                  </a:txBody>
                  <a:tcPr/>
                </a:tc>
                <a:tc>
                  <a:txBody>
                    <a:bodyPr/>
                    <a:lstStyle/>
                    <a:p>
                      <a:pPr algn="ctr"/>
                      <a:r>
                        <a:rPr lang="en-US" dirty="0" smtClean="0"/>
                        <a:t>Thursday</a:t>
                      </a:r>
                      <a:endParaRPr lang="en-US" dirty="0"/>
                    </a:p>
                  </a:txBody>
                  <a:tcPr/>
                </a:tc>
              </a:tr>
              <a:tr h="340451">
                <a:tc>
                  <a:txBody>
                    <a:bodyPr/>
                    <a:lstStyle/>
                    <a:p>
                      <a:pPr algn="ctr"/>
                      <a:r>
                        <a:rPr lang="en-US" dirty="0" smtClean="0"/>
                        <a:t>AM 1</a:t>
                      </a:r>
                      <a:endParaRPr lang="en-US" dirty="0"/>
                    </a:p>
                  </a:txBody>
                  <a:tcPr/>
                </a:tc>
                <a:tc gridSpan="2">
                  <a:txBody>
                    <a:bodyPr/>
                    <a:lstStyle/>
                    <a:p>
                      <a:pPr algn="ct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gridSpan="2">
                  <a:txBody>
                    <a:bodyPr/>
                    <a:lstStyle/>
                    <a:p>
                      <a:pPr algn="ctr"/>
                      <a:r>
                        <a:rPr lang="en-US" sz="1800" dirty="0" err="1" smtClean="0"/>
                        <a:t>TGax</a:t>
                      </a:r>
                      <a:endParaRPr lang="en-US" sz="1800" dirty="0"/>
                    </a:p>
                  </a:txBody>
                  <a:tcPr/>
                </a:tc>
                <a:tc hMerge="1">
                  <a:txBody>
                    <a:bodyPr/>
                    <a:lstStyle/>
                    <a:p>
                      <a:endParaRPr lang="en-US"/>
                    </a:p>
                  </a:txBody>
                  <a:tcPr/>
                </a:tc>
                <a:tc>
                  <a:txBody>
                    <a:bodyPr/>
                    <a:lstStyle/>
                    <a:p>
                      <a:pPr algn="ctr"/>
                      <a:endParaRPr lang="en-US" sz="1800" dirty="0"/>
                    </a:p>
                  </a:txBody>
                  <a:tcPr/>
                </a:tc>
              </a:tr>
              <a:tr h="355691">
                <a:tc>
                  <a:txBody>
                    <a:bodyPr/>
                    <a:lstStyle/>
                    <a:p>
                      <a:pPr algn="ctr"/>
                      <a:r>
                        <a:rPr lang="en-US" dirty="0" smtClean="0"/>
                        <a:t>AM 2</a:t>
                      </a:r>
                      <a:endParaRPr lang="en-US" dirty="0"/>
                    </a:p>
                  </a:txBody>
                  <a:tcPr/>
                </a:tc>
                <a:tc gridSpan="2">
                  <a:txBody>
                    <a:bodyPr/>
                    <a:lstStyle/>
                    <a:p>
                      <a:pPr algn="ctr"/>
                      <a:endParaRPr lang="en-US" sz="1800" dirty="0"/>
                    </a:p>
                  </a:txBody>
                  <a:tcPr/>
                </a:tc>
                <a:tc hMerge="1">
                  <a:txBody>
                    <a:bodyPr/>
                    <a:lstStyle/>
                    <a:p>
                      <a:endParaRPr lang="en-US"/>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sz="1800" dirty="0"/>
                    </a:p>
                  </a:txBody>
                  <a:tcPr/>
                </a:tc>
                <a:tc hMerge="1">
                  <a:txBody>
                    <a:bodyPr/>
                    <a:lstStyle/>
                    <a:p>
                      <a:endParaRPr lang="en-US"/>
                    </a:p>
                  </a:txBody>
                  <a:tcPr/>
                </a:tc>
                <a:tc>
                  <a:txBody>
                    <a:bodyPr/>
                    <a:lstStyle/>
                    <a:p>
                      <a:pPr algn="ctr"/>
                      <a:r>
                        <a:rPr lang="en-US" sz="1800" dirty="0" err="1" smtClean="0"/>
                        <a:t>TGax</a:t>
                      </a:r>
                      <a:endParaRPr lang="en-US" sz="1800" dirty="0"/>
                    </a:p>
                  </a:txBody>
                  <a:tcPr/>
                </a:tc>
              </a:tr>
              <a:tr h="365759">
                <a:tc>
                  <a:txBody>
                    <a:bodyPr/>
                    <a:lstStyle/>
                    <a:p>
                      <a:pPr algn="ctr"/>
                      <a:r>
                        <a:rPr lang="en-US" dirty="0" smtClean="0"/>
                        <a:t>PM 1</a:t>
                      </a:r>
                      <a:endParaRPr lang="en-US" dirty="0"/>
                    </a:p>
                  </a:txBody>
                  <a:tcPr/>
                </a:tc>
                <a:tc gridSpan="2">
                  <a:txBody>
                    <a:bodyPr/>
                    <a:lstStyle/>
                    <a:p>
                      <a:pPr algn="ctr"/>
                      <a:r>
                        <a:rPr lang="en-US" sz="1800" dirty="0" smtClean="0"/>
                        <a:t>TGax</a:t>
                      </a:r>
                      <a:endParaRPr lang="en-US" sz="1800" dirty="0"/>
                    </a:p>
                  </a:txBody>
                  <a:tcPr/>
                </a:tc>
                <a:tc hMerge="1">
                  <a:txBody>
                    <a:bodyPr/>
                    <a:lstStyle/>
                    <a:p>
                      <a:endParaRPr lang="en-US"/>
                    </a:p>
                  </a:txBody>
                  <a:tcPr/>
                </a:tc>
                <a:tc gridSpan="2">
                  <a:txBody>
                    <a:bodyPr/>
                    <a:lstStyle/>
                    <a:p>
                      <a:pPr algn="ctr"/>
                      <a:endParaRPr lang="en-US" sz="1800" dirty="0"/>
                    </a:p>
                  </a:txBody>
                  <a:tcPr/>
                </a:tc>
                <a:tc hMerge="1">
                  <a:txBody>
                    <a:bodyPr/>
                    <a:lstStyle/>
                    <a:p>
                      <a:endParaRPr lang="en-US"/>
                    </a:p>
                  </a:txBody>
                  <a:tcPr/>
                </a:tc>
                <a:tc>
                  <a:txBody>
                    <a:bodyPr/>
                    <a:lstStyle/>
                    <a:p>
                      <a:endParaRPr lang="en-US" sz="1800" dirty="0"/>
                    </a:p>
                  </a:txBody>
                  <a:tcPr/>
                </a:tc>
                <a:tc>
                  <a:txBody>
                    <a:bodyPr/>
                    <a:lstStyle/>
                    <a:p>
                      <a:endParaRPr lang="en-US" sz="1800" dirty="0"/>
                    </a:p>
                  </a:txBody>
                  <a:tcPr/>
                </a:tc>
                <a:tc>
                  <a:txBody>
                    <a:bodyPr/>
                    <a:lstStyle/>
                    <a:p>
                      <a:pPr algn="ctr"/>
                      <a:endParaRPr lang="en-US" sz="1800" dirty="0"/>
                    </a:p>
                  </a:txBody>
                  <a:tcPr/>
                </a:tc>
              </a:tr>
              <a:tr h="365759">
                <a:tc>
                  <a:txBody>
                    <a:bodyPr/>
                    <a:lstStyle/>
                    <a:p>
                      <a:pPr algn="ctr"/>
                      <a:r>
                        <a:rPr lang="en-US" dirty="0" smtClean="0"/>
                        <a:t>PM</a:t>
                      </a:r>
                      <a:r>
                        <a:rPr lang="en-US" baseline="0" dirty="0" smtClean="0"/>
                        <a:t> 2</a:t>
                      </a:r>
                      <a:endParaRPr lang="en-US" dirty="0"/>
                    </a:p>
                  </a:txBody>
                  <a:tcPr/>
                </a:tc>
                <a:tc>
                  <a:txBody>
                    <a:bodyPr/>
                    <a:lstStyle/>
                    <a:p>
                      <a:endParaRPr lang="en-US" sz="1800" dirty="0"/>
                    </a:p>
                  </a:txBody>
                  <a:tcPr/>
                </a:tc>
                <a:tc>
                  <a:txBody>
                    <a:bodyPr/>
                    <a:lstStyle/>
                    <a:p>
                      <a:endParaRPr lang="en-US" sz="18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a:txBody>
                    <a:bodyPr/>
                    <a:lstStyle/>
                    <a:p>
                      <a:pPr algn="ctr"/>
                      <a:r>
                        <a:rPr lang="en-US" sz="1800" dirty="0" err="1" smtClean="0"/>
                        <a:t>TGax</a:t>
                      </a:r>
                      <a:endParaRPr lang="en-US" sz="1800" dirty="0"/>
                    </a:p>
                  </a:txBody>
                  <a:tcPr/>
                </a:tc>
              </a:tr>
              <a:tr h="349405">
                <a:tc>
                  <a:txBody>
                    <a:bodyPr/>
                    <a:lstStyle/>
                    <a:p>
                      <a:pPr algn="ctr"/>
                      <a:r>
                        <a:rPr lang="en-US" dirty="0" smtClean="0"/>
                        <a:t>EVE</a:t>
                      </a:r>
                      <a:endParaRPr lang="en-US" dirty="0"/>
                    </a:p>
                  </a:txBody>
                  <a:tcPr/>
                </a:tc>
                <a:tc>
                  <a:txBody>
                    <a:bodyPr/>
                    <a:lstStyle/>
                    <a:p>
                      <a:pPr algn="ctr"/>
                      <a:r>
                        <a:rPr lang="en-US" sz="1400" dirty="0" smtClean="0"/>
                        <a:t>ad hoc</a:t>
                      </a:r>
                      <a:endParaRPr lang="en-US" sz="1400" dirty="0"/>
                    </a:p>
                  </a:txBody>
                  <a:tcPr/>
                </a:tc>
                <a:tc>
                  <a:txBody>
                    <a:bodyPr/>
                    <a:lstStyle/>
                    <a:p>
                      <a:pPr algn="ctr"/>
                      <a:r>
                        <a:rPr lang="en-US" sz="1400" dirty="0" smtClean="0"/>
                        <a:t>ad hoc</a:t>
                      </a:r>
                      <a:endParaRPr lang="en-US" sz="1400" dirty="0"/>
                    </a:p>
                  </a:txBody>
                  <a:tcPr/>
                </a:tc>
                <a:tc>
                  <a:txBody>
                    <a:bodyPr/>
                    <a:lstStyle/>
                    <a:p>
                      <a:r>
                        <a:rPr lang="en-US" sz="1400" dirty="0" smtClean="0"/>
                        <a:t>ad hoc</a:t>
                      </a:r>
                      <a:endParaRPr lang="en-US" sz="1400" dirty="0"/>
                    </a:p>
                  </a:txBody>
                  <a:tcPr/>
                </a:tc>
                <a:tc>
                  <a:txBody>
                    <a:bodyPr/>
                    <a:lstStyle/>
                    <a:p>
                      <a:r>
                        <a:rPr lang="en-US" sz="1400" dirty="0" smtClean="0"/>
                        <a:t>ad</a:t>
                      </a:r>
                      <a:r>
                        <a:rPr lang="en-US" sz="1400" baseline="0" dirty="0" smtClean="0"/>
                        <a:t> hoc</a:t>
                      </a:r>
                      <a:endParaRPr lang="en-US" sz="1400" dirty="0"/>
                    </a:p>
                  </a:txBody>
                  <a:tcPr/>
                </a:tc>
                <a:tc gridSpan="2">
                  <a:txBody>
                    <a:bodyPr/>
                    <a:lstStyle/>
                    <a:p>
                      <a:pPr algn="ctr"/>
                      <a:endParaRPr lang="en-US" dirty="0"/>
                    </a:p>
                  </a:txBody>
                  <a:tcPr/>
                </a:tc>
                <a:tc hMerge="1">
                  <a:txBody>
                    <a:bodyPr/>
                    <a:lstStyle/>
                    <a:p>
                      <a:endParaRPr lang="en-US"/>
                    </a:p>
                  </a:txBody>
                  <a:tcPr/>
                </a:tc>
                <a:tc>
                  <a:txBody>
                    <a:bodyPr/>
                    <a:lstStyle/>
                    <a:p>
                      <a:pPr algn="ctr"/>
                      <a:endParaRPr lang="en-US" dirty="0"/>
                    </a:p>
                  </a:txBody>
                  <a:tcPr/>
                </a:tc>
              </a:tr>
            </a:tbl>
          </a:graphicData>
        </a:graphic>
      </p:graphicFrame>
    </p:spTree>
    <p:extLst>
      <p:ext uri="{BB962C8B-B14F-4D97-AF65-F5344CB8AC3E}">
        <p14:creationId xmlns:p14="http://schemas.microsoft.com/office/powerpoint/2010/main" val="39768188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Monday </a:t>
            </a:r>
            <a:r>
              <a:rPr lang="en-US" altLang="en-US" dirty="0" smtClean="0"/>
              <a:t>January 15, 13:30 </a:t>
            </a:r>
            <a:r>
              <a:rPr lang="en-US" altLang="en-US" dirty="0"/>
              <a:t>– </a:t>
            </a:r>
            <a:r>
              <a:rPr lang="en-US" altLang="en-US" dirty="0" smtClean="0"/>
              <a:t>15:30</a:t>
            </a:r>
            <a:r>
              <a:rPr lang="en-US" altLang="en-US" dirty="0" smtClean="0">
                <a:sym typeface="Wingdings" panose="05000000000000000000" pitchFamily="2" charset="2"/>
              </a:rPr>
              <a:t> </a:t>
            </a:r>
            <a:endParaRPr lang="en-US" dirty="0"/>
          </a:p>
        </p:txBody>
      </p:sp>
      <p:sp>
        <p:nvSpPr>
          <p:cNvPr id="7" name="Content Placeholder 6"/>
          <p:cNvSpPr>
            <a:spLocks noGrp="1"/>
          </p:cNvSpPr>
          <p:nvPr>
            <p:ph idx="1"/>
          </p:nvPr>
        </p:nvSpPr>
        <p:spPr>
          <a:xfrm>
            <a:off x="685800" y="1828800"/>
            <a:ext cx="7770813" cy="4113213"/>
          </a:xfrm>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smtClean="0"/>
              <a:t>Call </a:t>
            </a:r>
            <a:r>
              <a:rPr lang="en-US" altLang="en-US" dirty="0"/>
              <a:t>for submissions</a:t>
            </a:r>
          </a:p>
          <a:p>
            <a:pPr>
              <a:lnSpc>
                <a:spcPct val="80000"/>
              </a:lnSpc>
              <a:buFont typeface="Arial" panose="020B0604020202020204" pitchFamily="34" charset="0"/>
              <a:buChar char="•"/>
            </a:pPr>
            <a:r>
              <a:rPr lang="en-US" altLang="en-US" dirty="0" smtClean="0"/>
              <a:t>Summary from November 2017 meeting</a:t>
            </a:r>
          </a:p>
          <a:p>
            <a:pPr>
              <a:lnSpc>
                <a:spcPct val="80000"/>
              </a:lnSpc>
              <a:buFont typeface="Arial" panose="020B0604020202020204" pitchFamily="34" charset="0"/>
              <a:buChar char="•"/>
            </a:pPr>
            <a:r>
              <a:rPr lang="en-US" altLang="en-US" dirty="0" smtClean="0"/>
              <a:t>TG </a:t>
            </a:r>
            <a:r>
              <a:rPr lang="en-US" altLang="en-US" dirty="0"/>
              <a:t>motions</a:t>
            </a:r>
          </a:p>
          <a:p>
            <a:pPr lvl="1">
              <a:lnSpc>
                <a:spcPct val="80000"/>
              </a:lnSpc>
              <a:buFont typeface="Arial" panose="020B0604020202020204" pitchFamily="34" charset="0"/>
              <a:buChar char="•"/>
            </a:pPr>
            <a:r>
              <a:rPr lang="en-US" altLang="en-US" sz="1800" dirty="0"/>
              <a:t>Approve TG meeting and </a:t>
            </a:r>
            <a:r>
              <a:rPr lang="en-US" altLang="en-US" sz="1800" dirty="0" err="1"/>
              <a:t>Telecon</a:t>
            </a:r>
            <a:r>
              <a:rPr lang="en-US" altLang="en-US" sz="1800" dirty="0"/>
              <a:t> minutes since </a:t>
            </a:r>
            <a:r>
              <a:rPr lang="en-US" altLang="en-US" sz="1800" dirty="0" smtClean="0"/>
              <a:t>November 2017 </a:t>
            </a:r>
            <a:r>
              <a:rPr lang="en-US" altLang="en-US" sz="1800" dirty="0"/>
              <a:t>meeting.</a:t>
            </a:r>
          </a:p>
          <a:p>
            <a:pPr>
              <a:lnSpc>
                <a:spcPct val="80000"/>
              </a:lnSpc>
              <a:buFont typeface="Arial" panose="020B0604020202020204" pitchFamily="34" charset="0"/>
              <a:buChar char="•"/>
            </a:pPr>
            <a:r>
              <a:rPr lang="en-US" altLang="en-US" dirty="0" smtClean="0"/>
              <a:t>Timeline</a:t>
            </a:r>
          </a:p>
          <a:p>
            <a:pPr>
              <a:lnSpc>
                <a:spcPct val="80000"/>
              </a:lnSpc>
              <a:buFont typeface="Arial" panose="020B0604020202020204" pitchFamily="34" charset="0"/>
              <a:buChar char="•"/>
            </a:pPr>
            <a:r>
              <a:rPr lang="en-US" altLang="en-US" dirty="0" smtClean="0"/>
              <a:t>Editor Report </a:t>
            </a:r>
            <a:r>
              <a:rPr lang="en-US" altLang="en-US" dirty="0"/>
              <a:t>– Robert Stacey</a:t>
            </a:r>
          </a:p>
          <a:p>
            <a:pPr>
              <a:lnSpc>
                <a:spcPct val="80000"/>
              </a:lnSpc>
              <a:buFont typeface="Arial" panose="020B0604020202020204" pitchFamily="34" charset="0"/>
              <a:buChar char="•"/>
            </a:pPr>
            <a:r>
              <a:rPr lang="en-US" altLang="en-US" dirty="0" smtClean="0"/>
              <a:t>Presentations and Comment </a:t>
            </a:r>
            <a:r>
              <a:rPr lang="en-US" altLang="en-US" dirty="0"/>
              <a:t>Resolution</a:t>
            </a:r>
          </a:p>
          <a:p>
            <a:pPr>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16</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December 2017</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from November 2017</a:t>
            </a:r>
            <a:endParaRPr lang="en-US" dirty="0"/>
          </a:p>
        </p:txBody>
      </p:sp>
      <p:sp>
        <p:nvSpPr>
          <p:cNvPr id="3" name="Content Placeholder 2"/>
          <p:cNvSpPr>
            <a:spLocks noGrp="1"/>
          </p:cNvSpPr>
          <p:nvPr>
            <p:ph idx="1"/>
          </p:nvPr>
        </p:nvSpPr>
        <p:spPr/>
        <p:txBody>
          <a:bodyPr/>
          <a:lstStyle/>
          <a:p>
            <a:r>
              <a:rPr lang="en-US" dirty="0" smtClean="0"/>
              <a:t>TBD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264694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a:t>
            </a:r>
            <a:r>
              <a:rPr lang="en-US" altLang="en-US" dirty="0" smtClean="0"/>
              <a:t>(November 2017 </a:t>
            </a:r>
            <a:r>
              <a:rPr lang="en-US" altLang="en-US" dirty="0"/>
              <a:t>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a:t>
            </a:r>
            <a:r>
              <a:rPr lang="en-US" altLang="en-US" sz="2000" dirty="0" smtClean="0"/>
              <a:t>November 2017 Interim meeting </a:t>
            </a:r>
            <a:r>
              <a:rPr lang="en-US" altLang="en-US" sz="2000" dirty="0"/>
              <a:t>to today: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8437044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Irvine</a:t>
            </a:r>
            <a:r>
              <a:rPr lang="en-US" altLang="en-US" sz="4000" dirty="0" smtClean="0">
                <a:latin typeface="Arial" panose="020B0604020202020204" pitchFamily="34" charset="0"/>
              </a:rPr>
              <a:t>, California</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January 14-19, 2019</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December 2017</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0813" cy="1065213"/>
          </a:xfrm>
        </p:spPr>
        <p:txBody>
          <a:bodyPr/>
          <a:lstStyle/>
          <a:p>
            <a:r>
              <a:rPr lang="en-US" dirty="0" smtClean="0"/>
              <a:t>Timeline</a:t>
            </a:r>
            <a:endParaRPr lang="en-US" dirty="0"/>
          </a:p>
        </p:txBody>
      </p:sp>
      <p:sp>
        <p:nvSpPr>
          <p:cNvPr id="3" name="Content Placeholder 2"/>
          <p:cNvSpPr>
            <a:spLocks noGrp="1"/>
          </p:cNvSpPr>
          <p:nvPr>
            <p:ph idx="1"/>
          </p:nvPr>
        </p:nvSpPr>
        <p:spPr>
          <a:xfrm>
            <a:off x="381000" y="1447800"/>
            <a:ext cx="8458200" cy="4113213"/>
          </a:xfrm>
        </p:spPr>
        <p:txBody>
          <a:bodyPr/>
          <a:lstStyle/>
          <a:p>
            <a:pPr>
              <a:buFont typeface="Arial" panose="020B0604020202020204" pitchFamily="34" charset="0"/>
              <a:buChar char="•"/>
            </a:pPr>
            <a:r>
              <a:rPr lang="en-US" altLang="zh-CN" sz="2000" dirty="0"/>
              <a:t>May 2014: start of the TG</a:t>
            </a:r>
          </a:p>
          <a:p>
            <a:pPr>
              <a:buFont typeface="Arial" panose="020B0604020202020204" pitchFamily="34" charset="0"/>
              <a:buChar char="•"/>
            </a:pPr>
            <a:r>
              <a:rPr lang="en-US" altLang="zh-CN" sz="2000" dirty="0"/>
              <a:t>Nov. 2014: First draft of the TG SFD was approved</a:t>
            </a:r>
          </a:p>
          <a:p>
            <a:pPr>
              <a:buFont typeface="Arial" panose="020B0604020202020204" pitchFamily="34" charset="0"/>
              <a:buChar char="•"/>
            </a:pPr>
            <a:r>
              <a:rPr lang="en-US" altLang="zh-CN" sz="2000" dirty="0"/>
              <a:t>Jan. 2016: proposed TG draft</a:t>
            </a:r>
          </a:p>
          <a:p>
            <a:pPr>
              <a:buFont typeface="Arial" panose="020B0604020202020204" pitchFamily="34" charset="0"/>
              <a:buChar char="•"/>
            </a:pPr>
            <a:r>
              <a:rPr lang="en-US" altLang="zh-CN" sz="2000" dirty="0"/>
              <a:t>March 2016: Draft D0.1 was approved and CC started</a:t>
            </a:r>
          </a:p>
          <a:p>
            <a:pPr>
              <a:buFont typeface="Arial" panose="020B0604020202020204" pitchFamily="34" charset="0"/>
              <a:buChar char="•"/>
            </a:pPr>
            <a:r>
              <a:rPr lang="en-US" altLang="zh-CN" sz="2000" dirty="0">
                <a:solidFill>
                  <a:srgbClr val="FF0000"/>
                </a:solidFill>
              </a:rPr>
              <a:t>November 2016: Draft 1.0 and WG letter ballot – Failed (57.77%)</a:t>
            </a:r>
          </a:p>
          <a:p>
            <a:pPr lvl="1">
              <a:buFont typeface="Arial" panose="020B0604020202020204" pitchFamily="34" charset="0"/>
              <a:buChar char="•"/>
            </a:pPr>
            <a:r>
              <a:rPr lang="en-US" altLang="zh-CN" sz="1400" dirty="0">
                <a:solidFill>
                  <a:srgbClr val="FF0000"/>
                </a:solidFill>
              </a:rPr>
              <a:t>LB-225: opened Dec. 1</a:t>
            </a:r>
            <a:r>
              <a:rPr lang="en-US" altLang="zh-CN" sz="1400" baseline="30000" dirty="0">
                <a:solidFill>
                  <a:srgbClr val="FF0000"/>
                </a:solidFill>
              </a:rPr>
              <a:t>st</a:t>
            </a:r>
            <a:r>
              <a:rPr lang="en-US" altLang="zh-CN" sz="1400" dirty="0">
                <a:solidFill>
                  <a:srgbClr val="FF0000"/>
                </a:solidFill>
              </a:rPr>
              <a:t> 2016 and closed January 8</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US" altLang="zh-CN" sz="2000" dirty="0">
                <a:solidFill>
                  <a:srgbClr val="FF0000"/>
                </a:solidFill>
              </a:rPr>
              <a:t>September 2017: Draft 2.0 and WG letter ballot – Failed (62.84%)</a:t>
            </a:r>
          </a:p>
          <a:p>
            <a:pPr lvl="1">
              <a:buFont typeface="Arial" panose="020B0604020202020204" pitchFamily="34" charset="0"/>
              <a:buChar char="•"/>
            </a:pPr>
            <a:r>
              <a:rPr lang="en-US" altLang="zh-CN" sz="1400" dirty="0">
                <a:solidFill>
                  <a:srgbClr val="FF0000"/>
                </a:solidFill>
              </a:rPr>
              <a:t>LB-230: opened Oct 5</a:t>
            </a:r>
            <a:r>
              <a:rPr lang="en-US" altLang="zh-CN" sz="1400" baseline="30000" dirty="0">
                <a:solidFill>
                  <a:srgbClr val="FF0000"/>
                </a:solidFill>
              </a:rPr>
              <a:t>th</a:t>
            </a:r>
            <a:r>
              <a:rPr lang="en-US" altLang="zh-CN" sz="1400" dirty="0">
                <a:solidFill>
                  <a:srgbClr val="FF0000"/>
                </a:solidFill>
              </a:rPr>
              <a:t> and closed Nov 4</a:t>
            </a:r>
            <a:r>
              <a:rPr lang="en-US" altLang="zh-CN" sz="1400" baseline="30000" dirty="0">
                <a:solidFill>
                  <a:srgbClr val="FF0000"/>
                </a:solidFill>
              </a:rPr>
              <a:t>th</a:t>
            </a:r>
            <a:r>
              <a:rPr lang="en-US" altLang="zh-CN" sz="1400" dirty="0">
                <a:solidFill>
                  <a:srgbClr val="FF0000"/>
                </a:solidFill>
              </a:rPr>
              <a:t>, 2017</a:t>
            </a:r>
          </a:p>
          <a:p>
            <a:pPr>
              <a:buFont typeface="Arial" panose="020B0604020202020204" pitchFamily="34" charset="0"/>
              <a:buChar char="•"/>
            </a:pPr>
            <a:r>
              <a:rPr lang="en-CA" altLang="zh-CN" sz="2000" dirty="0">
                <a:solidFill>
                  <a:schemeClr val="tx1"/>
                </a:solidFill>
              </a:rPr>
              <a:t>May 2018: Draft 3.0 and WG letter Ballot</a:t>
            </a:r>
          </a:p>
          <a:p>
            <a:pPr>
              <a:buFont typeface="Arial" panose="020B0604020202020204" pitchFamily="34" charset="0"/>
              <a:buChar char="•"/>
            </a:pPr>
            <a:r>
              <a:rPr lang="en-CA" altLang="zh-CN" sz="2000" dirty="0">
                <a:solidFill>
                  <a:srgbClr val="FFC000"/>
                </a:solidFill>
              </a:rPr>
              <a:t>July 2018: MDR (Mandatory Document Review)</a:t>
            </a:r>
          </a:p>
          <a:p>
            <a:pPr>
              <a:buFont typeface="Arial" panose="020B0604020202020204" pitchFamily="34" charset="0"/>
              <a:buChar char="•"/>
            </a:pPr>
            <a:r>
              <a:rPr lang="en-CA" altLang="zh-CN" sz="2000" dirty="0">
                <a:solidFill>
                  <a:srgbClr val="FFC000"/>
                </a:solidFill>
              </a:rPr>
              <a:t>February 2019: Formation of SB pool </a:t>
            </a:r>
            <a:endParaRPr lang="en-US" altLang="zh-CN" sz="1600" dirty="0">
              <a:solidFill>
                <a:srgbClr val="FFC000"/>
              </a:solidFill>
            </a:endParaRPr>
          </a:p>
          <a:p>
            <a:pPr>
              <a:buFont typeface="Arial" panose="020B0604020202020204" pitchFamily="34" charset="0"/>
              <a:buChar char="•"/>
            </a:pPr>
            <a:r>
              <a:rPr lang="en-US" altLang="zh-CN" sz="2000" dirty="0">
                <a:solidFill>
                  <a:schemeClr val="accent6">
                    <a:lumMod val="75000"/>
                  </a:schemeClr>
                </a:solidFill>
              </a:rPr>
              <a:t>May 2019: Sponsor Ballot</a:t>
            </a:r>
          </a:p>
          <a:p>
            <a:pPr>
              <a:buFont typeface="Arial" panose="020B0604020202020204" pitchFamily="34" charset="0"/>
              <a:buChar char="•"/>
            </a:pPr>
            <a:r>
              <a:rPr lang="en-CA" altLang="zh-CN" sz="2000" dirty="0">
                <a:solidFill>
                  <a:srgbClr val="FFC000"/>
                </a:solidFill>
              </a:rPr>
              <a:t>December 2019: </a:t>
            </a:r>
            <a:r>
              <a:rPr lang="en-CA" altLang="zh-CN" sz="2000" dirty="0" err="1">
                <a:solidFill>
                  <a:srgbClr val="FFC000"/>
                </a:solidFill>
              </a:rPr>
              <a:t>RevCom</a:t>
            </a:r>
            <a:endParaRPr lang="en-US" altLang="zh-CN" sz="2000" dirty="0">
              <a:solidFill>
                <a:srgbClr val="FFC000"/>
              </a:solidFill>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5394418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Editor Report </a:t>
            </a:r>
            <a:endParaRPr lang="en-US" dirty="0"/>
          </a:p>
        </p:txBody>
      </p:sp>
      <p:sp>
        <p:nvSpPr>
          <p:cNvPr id="3" name="Content Placeholder 2"/>
          <p:cNvSpPr>
            <a:spLocks noGrp="1"/>
          </p:cNvSpPr>
          <p:nvPr>
            <p:ph idx="1"/>
          </p:nvPr>
        </p:nvSpPr>
        <p:spPr/>
        <p:txBody>
          <a:bodyPr/>
          <a:lstStyle/>
          <a:p>
            <a:r>
              <a:rPr lang="en-US" dirty="0" smtClean="0"/>
              <a:t>Robert Stacey</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7435749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Monday January 15,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smtClean="0"/>
              <a:t>Ad Hoc Group #1:</a:t>
            </a:r>
          </a:p>
          <a:p>
            <a:r>
              <a:rPr lang="en-US" dirty="0" smtClean="0"/>
              <a:t>Ad Hoc Group #2: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81988354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Tuesday January 16, 10:30 </a:t>
            </a:r>
            <a:r>
              <a:rPr lang="en-US" altLang="en-US" dirty="0"/>
              <a:t>– </a:t>
            </a:r>
            <a:r>
              <a:rPr lang="en-US" altLang="en-US" dirty="0" smtClean="0"/>
              <a:t>12:30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77200" cy="1065213"/>
          </a:xfrm>
        </p:spPr>
        <p:txBody>
          <a:bodyPr/>
          <a:lstStyle/>
          <a:p>
            <a:r>
              <a:rPr lang="en-US" altLang="en-US" dirty="0"/>
              <a:t>Agenda for Tuesday </a:t>
            </a:r>
            <a:r>
              <a:rPr lang="en-US" altLang="en-US" dirty="0" smtClean="0"/>
              <a:t>January 16,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4264186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Tuesday January 16, </a:t>
            </a:r>
            <a:r>
              <a:rPr lang="en-US" altLang="en-US" dirty="0" smtClean="0"/>
              <a:t>19:30 </a:t>
            </a:r>
            <a:r>
              <a:rPr lang="en-US" altLang="en-US" dirty="0"/>
              <a:t>– </a:t>
            </a:r>
            <a:r>
              <a:rPr lang="en-US" altLang="en-US" dirty="0" smtClean="0"/>
              <a:t>21:30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10592542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10600" cy="1065213"/>
          </a:xfrm>
        </p:spPr>
        <p:txBody>
          <a:bodyPr/>
          <a:lstStyle/>
          <a:p>
            <a:r>
              <a:rPr lang="en-US" altLang="en-US" dirty="0"/>
              <a:t>Agenda for </a:t>
            </a:r>
            <a:r>
              <a:rPr lang="en-US" altLang="en-US" dirty="0" smtClean="0"/>
              <a:t>Wednesday January 17, 08:00 </a:t>
            </a:r>
            <a:r>
              <a:rPr lang="en-US" altLang="en-US" dirty="0"/>
              <a:t>– </a:t>
            </a:r>
            <a:r>
              <a:rPr lang="en-US" altLang="en-US" dirty="0" smtClean="0"/>
              <a:t>10:00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p>
          <a:p>
            <a:pPr>
              <a:buFont typeface="Arial" panose="020B0604020202020204" pitchFamily="34" charset="0"/>
              <a:buChar char="•"/>
            </a:pPr>
            <a:r>
              <a:rPr lang="en-US" altLang="en-US" dirty="0" smtClean="0"/>
              <a:t>Progress from the ad hoc groups</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6553081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686800" cy="1065213"/>
          </a:xfrm>
        </p:spPr>
        <p:txBody>
          <a:bodyPr/>
          <a:lstStyle/>
          <a:p>
            <a:r>
              <a:rPr lang="en-US" altLang="en-US" dirty="0"/>
              <a:t>Agenda for Wednesday </a:t>
            </a:r>
            <a:r>
              <a:rPr lang="en-US" altLang="en-US" dirty="0" smtClean="0"/>
              <a:t>January 17, 16:00 </a:t>
            </a:r>
            <a:r>
              <a:rPr lang="en-US" altLang="en-US" dirty="0"/>
              <a:t>– </a:t>
            </a:r>
            <a:r>
              <a:rPr lang="en-US" altLang="en-US" dirty="0" smtClean="0"/>
              <a:t>18:00</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r>
              <a:rPr lang="en-US" dirty="0"/>
              <a:t>Ad Hoc Group #1:</a:t>
            </a:r>
          </a:p>
          <a:p>
            <a:r>
              <a:rPr lang="en-US" dirty="0"/>
              <a:t>Ad Hoc Group #2:</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5959138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382000" cy="1065213"/>
          </a:xfrm>
        </p:spPr>
        <p:txBody>
          <a:bodyPr/>
          <a:lstStyle/>
          <a:p>
            <a:r>
              <a:rPr lang="en-US" altLang="en-US" dirty="0"/>
              <a:t>Agenda for </a:t>
            </a:r>
            <a:r>
              <a:rPr lang="en-US" altLang="en-US" dirty="0" smtClean="0"/>
              <a:t>Thursday January 18, 10:30 </a:t>
            </a:r>
            <a:r>
              <a:rPr lang="en-US" altLang="en-US" dirty="0"/>
              <a:t>– </a:t>
            </a:r>
            <a:r>
              <a:rPr lang="en-US" altLang="en-US" dirty="0" smtClean="0"/>
              <a:t>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0091668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382000" cy="1065213"/>
          </a:xfrm>
        </p:spPr>
        <p:txBody>
          <a:bodyPr/>
          <a:lstStyle/>
          <a:p>
            <a:r>
              <a:rPr lang="en-US" altLang="en-US" dirty="0"/>
              <a:t>Agenda for Thursday </a:t>
            </a:r>
            <a:r>
              <a:rPr lang="en-US" altLang="en-US" dirty="0" smtClean="0"/>
              <a:t>January 18, 16:00 </a:t>
            </a:r>
            <a:r>
              <a:rPr lang="en-US" altLang="en-US" dirty="0"/>
              <a:t>– </a:t>
            </a:r>
            <a:r>
              <a:rPr lang="en-US" altLang="en-US" dirty="0" smtClean="0"/>
              <a:t>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a:t>
            </a:r>
            <a:r>
              <a:rPr lang="en-US" altLang="en-US" dirty="0" smtClean="0"/>
              <a:t>Procedure.</a:t>
            </a:r>
            <a:endParaRPr lang="en-US" altLang="en-US" dirty="0"/>
          </a:p>
          <a:p>
            <a:pPr>
              <a:lnSpc>
                <a:spcPct val="80000"/>
              </a:lnSpc>
              <a:buFont typeface="Arial" panose="020B0604020202020204" pitchFamily="34" charset="0"/>
              <a:buChar char="•"/>
            </a:pPr>
            <a:r>
              <a:rPr lang="en-US" altLang="en-US" dirty="0" smtClean="0"/>
              <a:t>TG </a:t>
            </a:r>
            <a:r>
              <a:rPr lang="en-US" altLang="en-US" dirty="0"/>
              <a:t>Motions</a:t>
            </a:r>
          </a:p>
          <a:p>
            <a:pPr>
              <a:lnSpc>
                <a:spcPct val="80000"/>
              </a:lnSpc>
              <a:buFont typeface="Arial" panose="020B0604020202020204" pitchFamily="34" charset="0"/>
              <a:buChar char="•"/>
            </a:pPr>
            <a:r>
              <a:rPr lang="en-US" altLang="en-US" dirty="0"/>
              <a:t>Goals for </a:t>
            </a:r>
            <a:r>
              <a:rPr lang="en-US" altLang="en-US" dirty="0" smtClean="0"/>
              <a:t>March 2018</a:t>
            </a:r>
          </a:p>
          <a:p>
            <a:pPr>
              <a:lnSpc>
                <a:spcPct val="80000"/>
              </a:lnSpc>
              <a:buFont typeface="Arial" panose="020B0604020202020204" pitchFamily="34" charset="0"/>
              <a:buChar char="•"/>
            </a:pPr>
            <a:r>
              <a:rPr lang="en-US" altLang="en-US" dirty="0" smtClean="0"/>
              <a:t>Ad hoc meeting, if necessary</a:t>
            </a:r>
            <a:endParaRPr lang="en-US" altLang="en-US" dirty="0"/>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34445049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 Hoc Meeting</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marR="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lvl="0">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3575424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Telecons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468723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930105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31368803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5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Instructions for the WG Chair</a:t>
            </a:r>
            <a:endParaRPr lang="en-US" dirty="0"/>
          </a:p>
        </p:txBody>
      </p:sp>
      <p:sp>
        <p:nvSpPr>
          <p:cNvPr id="3" name="Content Placeholder 2"/>
          <p:cNvSpPr>
            <a:spLocks noGrp="1"/>
          </p:cNvSpPr>
          <p:nvPr>
            <p:ph idx="1"/>
          </p:nvPr>
        </p:nvSpPr>
        <p:spPr>
          <a:xfrm>
            <a:off x="685800" y="1449387"/>
            <a:ext cx="7770813" cy="4113213"/>
          </a:xfrm>
        </p:spPr>
        <p:txBody>
          <a:bodyPr/>
          <a:lstStyle/>
          <a:p>
            <a:pPr>
              <a:lnSpc>
                <a:spcPct val="80000"/>
              </a:lnSpc>
              <a:spcAft>
                <a:spcPct val="30000"/>
              </a:spcAft>
              <a:buFont typeface="Monotype Sorts"/>
              <a:buNone/>
            </a:pPr>
            <a:r>
              <a:rPr lang="en-US" altLang="en-US" sz="16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2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200" b="1" dirty="0">
                <a:solidFill>
                  <a:schemeClr val="accent2"/>
                </a:solidFill>
              </a:rPr>
              <a:t>Advise the WG attendees that:</a:t>
            </a:r>
            <a:r>
              <a:rPr lang="en-US" altLang="en-US" sz="1200" dirty="0">
                <a:solidFill>
                  <a:schemeClr val="accent2"/>
                </a:solidFill>
              </a:rPr>
              <a:t> </a:t>
            </a:r>
          </a:p>
          <a:p>
            <a:pPr lvl="2">
              <a:lnSpc>
                <a:spcPct val="80000"/>
              </a:lnSpc>
            </a:pPr>
            <a:r>
              <a:rPr lang="en-US" altLang="en-US" sz="1200" dirty="0">
                <a:solidFill>
                  <a:schemeClr val="accent2"/>
                </a:solidFill>
              </a:rPr>
              <a:t>The IEEE’s patent policy is described in Clause 6 of the </a:t>
            </a:r>
            <a:r>
              <a:rPr lang="en-US" altLang="en-US" sz="1200" i="1" dirty="0">
                <a:solidFill>
                  <a:schemeClr val="accent2"/>
                </a:solidFill>
              </a:rPr>
              <a:t>IEEE-SA Standards Board Bylaws</a:t>
            </a:r>
            <a:r>
              <a:rPr lang="en-US" altLang="en-US" sz="1200" dirty="0">
                <a:solidFill>
                  <a:schemeClr val="accent2"/>
                </a:solidFill>
              </a:rPr>
              <a:t>;</a:t>
            </a:r>
          </a:p>
          <a:p>
            <a:pPr lvl="2">
              <a:lnSpc>
                <a:spcPct val="80000"/>
              </a:lnSpc>
            </a:pPr>
            <a:r>
              <a:rPr lang="en-US" altLang="en-US" sz="1200" dirty="0">
                <a:solidFill>
                  <a:schemeClr val="accent2"/>
                </a:solidFill>
              </a:rPr>
              <a:t>Early identification of patent claims which January be essential for the use of standards under development is strongly encouraged; </a:t>
            </a:r>
          </a:p>
          <a:p>
            <a:pPr lvl="2">
              <a:lnSpc>
                <a:spcPct val="80000"/>
              </a:lnSpc>
            </a:pPr>
            <a:r>
              <a:rPr lang="en-US" altLang="en-US" sz="1200" dirty="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200" dirty="0">
                <a:solidFill>
                  <a:schemeClr val="accent2"/>
                </a:solidFill>
              </a:rPr>
            </a:br>
            <a:endParaRPr lang="en-US" altLang="en-US" sz="1200" dirty="0">
              <a:solidFill>
                <a:schemeClr val="accent2"/>
              </a:solidFill>
            </a:endParaRPr>
          </a:p>
          <a:p>
            <a:pPr lvl="1">
              <a:lnSpc>
                <a:spcPct val="20000"/>
              </a:lnSpc>
              <a:buFont typeface="Arial" panose="020B0604020202020204" pitchFamily="34" charset="0"/>
              <a:buChar char="•"/>
            </a:pPr>
            <a:r>
              <a:rPr lang="en-US" altLang="en-US" sz="1200" b="1" dirty="0">
                <a:solidFill>
                  <a:schemeClr val="accent2"/>
                </a:solidFill>
              </a:rPr>
              <a:t>Instruct the WG Secretary to record in the minutes of the relevant WG meeting:</a:t>
            </a:r>
            <a:r>
              <a:rPr lang="en-US" altLang="en-US" sz="800" dirty="0">
                <a:solidFill>
                  <a:schemeClr val="accent2"/>
                </a:solidFill>
              </a:rPr>
              <a:t> </a:t>
            </a:r>
          </a:p>
          <a:p>
            <a:pPr lvl="2">
              <a:lnSpc>
                <a:spcPct val="80000"/>
              </a:lnSpc>
            </a:pPr>
            <a:r>
              <a:rPr lang="en-US" altLang="en-US" sz="1200" dirty="0">
                <a:solidFill>
                  <a:schemeClr val="accent2"/>
                </a:solidFill>
              </a:rPr>
              <a:t>That the foregoing information was provided and that slides 1 through 4 (and this slide 0, if applicable) were shown; </a:t>
            </a:r>
          </a:p>
          <a:p>
            <a:pPr lvl="2">
              <a:lnSpc>
                <a:spcPct val="80000"/>
              </a:lnSpc>
            </a:pPr>
            <a:r>
              <a:rPr lang="en-US" altLang="en-US" sz="12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2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700" dirty="0">
              <a:solidFill>
                <a:schemeClr val="accent2"/>
              </a:solidFill>
            </a:endParaRPr>
          </a:p>
          <a:p>
            <a:pPr lvl="1">
              <a:lnSpc>
                <a:spcPct val="80000"/>
              </a:lnSpc>
              <a:spcBef>
                <a:spcPct val="5000"/>
              </a:spcBef>
              <a:buFont typeface="Arial" panose="020B0604020202020204" pitchFamily="34" charset="0"/>
              <a:buChar char="•"/>
            </a:pPr>
            <a:r>
              <a:rPr lang="en-US" altLang="en-US" sz="12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200" dirty="0">
                <a:solidFill>
                  <a:schemeClr val="accent2"/>
                </a:solidFill>
              </a:rPr>
              <a:t>It is recommended that the WG chair review the guidance in </a:t>
            </a:r>
            <a:r>
              <a:rPr lang="en-US" altLang="en-US" sz="1200" i="1" dirty="0">
                <a:solidFill>
                  <a:schemeClr val="accent2"/>
                </a:solidFill>
              </a:rPr>
              <a:t>IEEE-SA Standards Board Operations Manual</a:t>
            </a:r>
            <a:r>
              <a:rPr lang="en-US" altLang="en-US" sz="12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100" dirty="0">
              <a:solidFill>
                <a:schemeClr val="accent2"/>
              </a:solidFill>
            </a:endParaRPr>
          </a:p>
          <a:p>
            <a:pPr lvl="1">
              <a:lnSpc>
                <a:spcPct val="80000"/>
              </a:lnSpc>
              <a:spcBef>
                <a:spcPct val="5000"/>
              </a:spcBef>
              <a:buFont typeface="Monotype Sorts"/>
              <a:buNone/>
            </a:pPr>
            <a:r>
              <a:rPr lang="en-US" altLang="en-US" sz="1100" dirty="0">
                <a:solidFill>
                  <a:schemeClr val="accent2"/>
                </a:solidFill>
              </a:rPr>
              <a:t>	Note: </a:t>
            </a:r>
            <a:r>
              <a:rPr lang="en-US" altLang="en-US" sz="1100" b="1" dirty="0">
                <a:solidFill>
                  <a:schemeClr val="accent2"/>
                </a:solidFill>
              </a:rPr>
              <a:t>WG</a:t>
            </a:r>
            <a:r>
              <a:rPr lang="en-US" altLang="en-US" sz="11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1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16610933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381000" y="1373187"/>
            <a:ext cx="8458200"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a:t>
            </a:r>
            <a:r>
              <a:rPr lang="en-US" altLang="en-US" sz="2000" b="1" dirty="0">
                <a:solidFill>
                  <a:srgbClr val="003399"/>
                </a:solidFill>
              </a:rPr>
              <a:t>or</a:t>
            </a:r>
            <a:r>
              <a:rPr lang="en-US" altLang="en-US" sz="1600" b="1" dirty="0">
                <a:solidFill>
                  <a:srgbClr val="003399"/>
                </a:solidFill>
              </a:rPr>
              <a:t>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381000" y="1295400"/>
            <a:ext cx="8382000" cy="4113213"/>
          </a:xfrm>
        </p:spPr>
        <p:txBody>
          <a:bodyPr/>
          <a:lstStyle/>
          <a:p>
            <a:pPr lvl="1">
              <a:lnSpc>
                <a:spcPct val="90000"/>
              </a:lnSpc>
              <a:spcBef>
                <a:spcPct val="20000"/>
              </a:spcBef>
              <a:defRPr/>
            </a:pP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December 2017</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Tx/>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Tx/>
              <a:buNone/>
            </a:pPr>
            <a:r>
              <a:rPr lang="en-US" altLang="en-US" sz="1200"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1003</TotalTime>
  <Words>1815</Words>
  <Application>Microsoft Office PowerPoint</Application>
  <PresentationFormat>On-screen Show (4:3)</PresentationFormat>
  <Paragraphs>346</Paragraphs>
  <Slides>31</Slides>
  <Notes>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43" baseType="lpstr">
      <vt:lpstr>Arial Unicode MS</vt:lpstr>
      <vt:lpstr>MS Gothic</vt:lpstr>
      <vt:lpstr>ＭＳ Ｐゴシック</vt:lpstr>
      <vt:lpstr>ＭＳ Ｐゴシック</vt:lpstr>
      <vt:lpstr>Arial</vt:lpstr>
      <vt:lpstr>Arial Black</vt:lpstr>
      <vt:lpstr>Monotype Sorts</vt:lpstr>
      <vt:lpstr>Symbol</vt:lpstr>
      <vt:lpstr>Times New Roman</vt:lpstr>
      <vt:lpstr>Wingdings</vt:lpstr>
      <vt:lpstr>Office Theme</vt:lpstr>
      <vt:lpstr>Document</vt:lpstr>
      <vt:lpstr>TGax January 2018 Meeting Agenda</vt:lpstr>
      <vt:lpstr>  IEEE 802.11 TGax: High Efficiency WLAN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Participation in IEEE 802 Meetings</vt:lpstr>
      <vt:lpstr>Agenda Items for the Week</vt:lpstr>
      <vt:lpstr>General Flow of the Meeting</vt:lpstr>
      <vt:lpstr>TGax Schedule</vt:lpstr>
      <vt:lpstr>Agenda for Monday January 15, 13:30 – 15:30 </vt:lpstr>
      <vt:lpstr>Submissions</vt:lpstr>
      <vt:lpstr>Summary from November 2017</vt:lpstr>
      <vt:lpstr>Approval of  TG Minutes (November 2017 Meeting and Telecon Minutes) </vt:lpstr>
      <vt:lpstr>Timeline</vt:lpstr>
      <vt:lpstr>Editor Report </vt:lpstr>
      <vt:lpstr>Agenda for Monday January 15, 19:30 – 21:30 </vt:lpstr>
      <vt:lpstr>Agenda for Tuesday January 16, 10:30 – 12:30 </vt:lpstr>
      <vt:lpstr>Agenda for Tuesday January 16, 16:00 – 18:00 </vt:lpstr>
      <vt:lpstr>Agenda for Tuesday January 16, 19:30 – 21:30 </vt:lpstr>
      <vt:lpstr>Agenda for Wednesday January 17, 08:00 – 10:00 </vt:lpstr>
      <vt:lpstr>Agenda for Wednesday January 17, 16:00 – 18:00 </vt:lpstr>
      <vt:lpstr>Agenda for Thursday January 18, 10:30 – 12:30</vt:lpstr>
      <vt:lpstr>Agenda for Thursday January 18, 16:00 – 18:00</vt:lpstr>
      <vt:lpstr>Ad Hoc Meeting</vt:lpstr>
      <vt:lpstr>Telecons</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53</cp:revision>
  <cp:lastPrinted>1601-01-01T00:00:00Z</cp:lastPrinted>
  <dcterms:created xsi:type="dcterms:W3CDTF">2017-01-26T15:28:16Z</dcterms:created>
  <dcterms:modified xsi:type="dcterms:W3CDTF">2017-12-07T23:45:25Z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1511792186</vt:lpwstr>
  </property>
</Properties>
</file>