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90" r:id="rId4"/>
    <p:sldId id="304" r:id="rId5"/>
    <p:sldId id="303" r:id="rId6"/>
    <p:sldId id="305" r:id="rId7"/>
    <p:sldId id="289" r:id="rId8"/>
    <p:sldId id="306" r:id="rId9"/>
    <p:sldId id="288" r:id="rId10"/>
    <p:sldId id="302"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4674"/>
  </p:normalViewPr>
  <p:slideViewPr>
    <p:cSldViewPr>
      <p:cViewPr varScale="1">
        <p:scale>
          <a:sx n="119" d="100"/>
          <a:sy n="119" d="100"/>
        </p:scale>
        <p:origin x="1200" y="19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tr-TR" smtClean="0"/>
              <a:t>doc.: IEEE 802.11-yy/1844r0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tr-TR" smtClean="0"/>
              <a:t>doc.: IEEE 802.11-yy/1844r0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tr-TR" smtClean="0"/>
              <a:t>doc.: IEEE 802.11-yy/1844r0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tr-TR" smtClean="0"/>
              <a:t>doc.: IEEE 802.11-yy/1844r0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tr-TR" smtClean="0"/>
              <a:t>doc.: IEEE 802.11-yy/1844r0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tr-TR" smtClean="0"/>
              <a:t>doc.: IEEE 802.11-yy/1844r0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tr-TR" smtClean="0"/>
              <a:t>doc.: IEEE 802.11-yy/1844r0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84699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tr-TR" smtClean="0"/>
              <a:t>doc.: IEEE 802.11-yy/1844r0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76628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tr-TR" smtClean="0"/>
              <a:t>doc.: IEEE 802.11-yy/1844r0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730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tr-TR" smtClean="0"/>
              <a:t>doc.: IEEE 802.11-yy/1844r0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tr-TR" smtClean="0"/>
              <a:t>doc.: IEEE 802.11-yy/1844r0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587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tr-TR" smtClean="0"/>
              <a:t>doc.: IEEE 802.11-yy/1844r0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US" smtClean="0"/>
              <a:t>Marks, EthAirNet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Marks, EthAirNet</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US" smtClean="0"/>
              <a:t>Marks, EthAirNet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2017</a:t>
            </a:r>
            <a:endParaRPr lang="en-GB"/>
          </a:p>
        </p:txBody>
      </p:sp>
      <p:sp>
        <p:nvSpPr>
          <p:cNvPr id="6" name="Footer Placeholder 5"/>
          <p:cNvSpPr>
            <a:spLocks noGrp="1"/>
          </p:cNvSpPr>
          <p:nvPr>
            <p:ph type="ftr" idx="11"/>
          </p:nvPr>
        </p:nvSpPr>
        <p:spPr/>
        <p:txBody>
          <a:bodyPr/>
          <a:lstStyle>
            <a:lvl1pPr>
              <a:defRPr/>
            </a:lvl1pPr>
          </a:lstStyle>
          <a:p>
            <a:r>
              <a:rPr lang="en-US" smtClean="0"/>
              <a:t>Marks, EthAirNet</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smtClean="0"/>
              <a:t>Marks, EthAirNet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2017</a:t>
            </a:r>
            <a:endParaRPr lang="en-GB"/>
          </a:p>
        </p:txBody>
      </p:sp>
      <p:sp>
        <p:nvSpPr>
          <p:cNvPr id="4" name="Footer Placeholder 3"/>
          <p:cNvSpPr>
            <a:spLocks noGrp="1"/>
          </p:cNvSpPr>
          <p:nvPr>
            <p:ph type="ftr" idx="11"/>
          </p:nvPr>
        </p:nvSpPr>
        <p:spPr/>
        <p:txBody>
          <a:bodyPr/>
          <a:lstStyle>
            <a:lvl1pPr>
              <a:defRPr/>
            </a:lvl1pPr>
          </a:lstStyle>
          <a:p>
            <a:r>
              <a:rPr lang="en-US" smtClean="0"/>
              <a:t>Marks, EthAirNet</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2017</a:t>
            </a:r>
            <a:endParaRPr lang="en-GB"/>
          </a:p>
        </p:txBody>
      </p:sp>
      <p:sp>
        <p:nvSpPr>
          <p:cNvPr id="3" name="Footer Placeholder 2"/>
          <p:cNvSpPr>
            <a:spLocks noGrp="1"/>
          </p:cNvSpPr>
          <p:nvPr>
            <p:ph type="ftr" idx="11"/>
          </p:nvPr>
        </p:nvSpPr>
        <p:spPr/>
        <p:txBody>
          <a:bodyPr/>
          <a:lstStyle>
            <a:lvl1pPr>
              <a:defRPr/>
            </a:lvl1pPr>
          </a:lstStyle>
          <a:p>
            <a:r>
              <a:rPr lang="en-US" smtClean="0"/>
              <a:t>Marks, EthAirNet</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US" smtClean="0"/>
              <a:t>Marks, EthAirNet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2017</a:t>
            </a:r>
            <a:endParaRPr lang="en-GB"/>
          </a:p>
        </p:txBody>
      </p:sp>
      <p:sp>
        <p:nvSpPr>
          <p:cNvPr id="5" name="Footer Placeholder 4"/>
          <p:cNvSpPr>
            <a:spLocks noGrp="1"/>
          </p:cNvSpPr>
          <p:nvPr>
            <p:ph type="ftr" idx="11"/>
          </p:nvPr>
        </p:nvSpPr>
        <p:spPr/>
        <p:txBody>
          <a:bodyPr/>
          <a:lstStyle>
            <a:lvl1pPr>
              <a:defRPr/>
            </a:lvl1pPr>
          </a:lstStyle>
          <a:p>
            <a:r>
              <a:rPr lang="en-US" smtClean="0"/>
              <a:t>Marks, EthAirNet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Marks, EthAirNet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a:t>
            </a:r>
            <a:r>
              <a:rPr kumimoji="0" lang="is-I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1844r0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smtClean="0"/>
              <a:t>Marks, EthAirNet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534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IMT-2020 Contribution Content</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a:t>
            </a:r>
            <a:r>
              <a:rPr lang="en-US" sz="2000" b="0" dirty="0" smtClean="0"/>
              <a:t>2017-12-10</a:t>
            </a:r>
            <a:endParaRPr lang="en-US" sz="2000" b="0" dirty="0" smtClean="0"/>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2" name="Table"/>
          <p:cNvGraphicFramePr/>
          <p:nvPr>
            <p:extLst>
              <p:ext uri="{D42A27DB-BD31-4B8C-83A1-F6EECF244321}">
                <p14:modId xmlns:p14="http://schemas.microsoft.com/office/powerpoint/2010/main" val="4094244985"/>
              </p:ext>
            </p:extLst>
          </p:nvPr>
        </p:nvGraphicFramePr>
        <p:xfrm>
          <a:off x="685800" y="2971800"/>
          <a:ext cx="7572756" cy="1479477"/>
        </p:xfrm>
        <a:graphic>
          <a:graphicData uri="http://schemas.openxmlformats.org/drawingml/2006/table">
            <a:tbl>
              <a:tblPr firstRow="1" bandRow="1"/>
              <a:tblGrid>
                <a:gridCol w="1547009"/>
                <a:gridCol w="1075662"/>
                <a:gridCol w="1720729"/>
                <a:gridCol w="1397961"/>
                <a:gridCol w="1831395"/>
              </a:tblGrid>
              <a:tr h="493159">
                <a:tc>
                  <a:txBody>
                    <a:bodyPr/>
                    <a:lstStyle/>
                    <a:p>
                      <a:pPr algn="l">
                        <a:defRPr sz="1800" b="0">
                          <a:solidFill>
                            <a:srgbClr val="000000"/>
                          </a:solidFill>
                        </a:defRPr>
                      </a:pPr>
                      <a:r>
                        <a:rPr sz="1400" b="1" dirty="0">
                          <a:latin typeface="+mj-lt"/>
                        </a:rPr>
                        <a:t>Name</a:t>
                      </a:r>
                    </a:p>
                  </a:txBody>
                  <a:tcPr marL="0" marR="0" marT="0" marB="0" anchor="ctr" horzOverflow="overflow">
                    <a:lnL w="25400">
                      <a:solidFill>
                        <a:srgbClr val="535353"/>
                      </a:solidFill>
                    </a:lnL>
                    <a:lnR w="127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c>
                  <a:txBody>
                    <a:bodyPr/>
                    <a:lstStyle/>
                    <a:p>
                      <a:pPr algn="l">
                        <a:defRPr sz="1800" b="0">
                          <a:solidFill>
                            <a:srgbClr val="000000"/>
                          </a:solidFill>
                        </a:defRPr>
                      </a:pPr>
                      <a:r>
                        <a:rPr sz="1400" b="1">
                          <a:latin typeface="+mj-lt"/>
                        </a:rPr>
                        <a:t>Affiliations</a:t>
                      </a:r>
                    </a:p>
                  </a:txBody>
                  <a:tcPr marL="0" marR="0" marT="0" marB="0" anchor="ctr" horzOverflow="overflow">
                    <a:lnL w="12700">
                      <a:solidFill>
                        <a:srgbClr val="535353"/>
                      </a:solidFill>
                    </a:lnL>
                    <a:lnR w="127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c>
                  <a:txBody>
                    <a:bodyPr/>
                    <a:lstStyle/>
                    <a:p>
                      <a:pPr algn="l">
                        <a:defRPr sz="1800" b="0">
                          <a:solidFill>
                            <a:srgbClr val="000000"/>
                          </a:solidFill>
                        </a:defRPr>
                      </a:pPr>
                      <a:r>
                        <a:rPr sz="1400" b="1">
                          <a:latin typeface="+mj-lt"/>
                        </a:rPr>
                        <a:t>Address</a:t>
                      </a:r>
                    </a:p>
                  </a:txBody>
                  <a:tcPr marL="0" marR="0" marT="0" marB="0" anchor="ctr" horzOverflow="overflow">
                    <a:lnL w="12700">
                      <a:solidFill>
                        <a:srgbClr val="535353"/>
                      </a:solidFill>
                    </a:lnL>
                    <a:lnR w="127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c>
                  <a:txBody>
                    <a:bodyPr/>
                    <a:lstStyle/>
                    <a:p>
                      <a:pPr algn="l">
                        <a:defRPr sz="1800" b="0">
                          <a:solidFill>
                            <a:srgbClr val="000000"/>
                          </a:solidFill>
                        </a:defRPr>
                      </a:pPr>
                      <a:r>
                        <a:rPr sz="1400" b="1">
                          <a:latin typeface="+mj-lt"/>
                        </a:rPr>
                        <a:t>Phone</a:t>
                      </a:r>
                    </a:p>
                  </a:txBody>
                  <a:tcPr marL="0" marR="0" marT="0" marB="0" anchor="ctr" horzOverflow="overflow">
                    <a:lnL w="12700">
                      <a:solidFill>
                        <a:srgbClr val="535353"/>
                      </a:solidFill>
                    </a:lnL>
                    <a:lnR w="127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c>
                  <a:txBody>
                    <a:bodyPr/>
                    <a:lstStyle/>
                    <a:p>
                      <a:pPr algn="l">
                        <a:defRPr sz="1800" b="0">
                          <a:solidFill>
                            <a:srgbClr val="000000"/>
                          </a:solidFill>
                        </a:defRPr>
                      </a:pPr>
                      <a:r>
                        <a:rPr sz="1400" b="1">
                          <a:latin typeface="+mj-lt"/>
                        </a:rPr>
                        <a:t>email</a:t>
                      </a:r>
                    </a:p>
                  </a:txBody>
                  <a:tcPr marL="0" marR="0" marT="0" marB="0" anchor="ctr" horzOverflow="overflow">
                    <a:lnL w="12700">
                      <a:solidFill>
                        <a:srgbClr val="535353"/>
                      </a:solidFill>
                    </a:lnL>
                    <a:lnR w="25400">
                      <a:solidFill>
                        <a:srgbClr val="535353"/>
                      </a:solidFill>
                    </a:lnR>
                    <a:lnT w="25400">
                      <a:solidFill>
                        <a:srgbClr val="535353"/>
                      </a:solidFill>
                    </a:lnT>
                    <a:lnB w="12700" cap="flat" cmpd="sng" algn="ctr">
                      <a:solidFill>
                        <a:scrgbClr r="0" g="0" b="0"/>
                      </a:solidFill>
                      <a:prstDash val="solid"/>
                      <a:round/>
                      <a:headEnd type="none" w="med" len="med"/>
                      <a:tailEnd type="none" w="med" len="med"/>
                    </a:lnB>
                    <a:noFill/>
                  </a:tcPr>
                </a:tc>
              </a:tr>
              <a:tr h="493159">
                <a:tc>
                  <a:txBody>
                    <a:bodyPr/>
                    <a:lstStyle/>
                    <a:p>
                      <a:pPr algn="l">
                        <a:defRPr sz="1800"/>
                      </a:pPr>
                      <a:r>
                        <a:rPr sz="1400" dirty="0">
                          <a:latin typeface="+mj-lt"/>
                        </a:rPr>
                        <a:t>Roger Marks</a:t>
                      </a: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defRPr sz="1800"/>
                      </a:pPr>
                      <a:r>
                        <a:rPr lang="en-US" sz="1400" dirty="0" err="1" smtClean="0">
                          <a:latin typeface="+mj-lt"/>
                        </a:rPr>
                        <a:t>EthAirNet</a:t>
                      </a:r>
                      <a:r>
                        <a:rPr lang="en-US" sz="1400" baseline="0" dirty="0" smtClean="0">
                          <a:latin typeface="+mj-lt"/>
                        </a:rPr>
                        <a:t> Associates</a:t>
                      </a:r>
                      <a:endParaRPr sz="1400" dirty="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defRPr sz="1800"/>
                      </a:pPr>
                      <a:r>
                        <a:rPr sz="1400" dirty="0">
                          <a:latin typeface="+mj-lt"/>
                        </a:rPr>
                        <a:t>Denver, CO, USA</a:t>
                      </a: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defRPr sz="1800"/>
                      </a:pPr>
                      <a:r>
                        <a:rPr sz="1400">
                          <a:latin typeface="+mj-lt"/>
                        </a:rPr>
                        <a:t>1-802-capable</a:t>
                      </a: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r>
                        <a:rPr sz="1400">
                          <a:latin typeface="+mj-lt"/>
                        </a:rPr>
                        <a:t>roger@ethair.net</a:t>
                      </a: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493159">
                <a:tc>
                  <a:txBody>
                    <a:bodyPr/>
                    <a:lstStyle/>
                    <a:p>
                      <a:pPr algn="l"/>
                      <a:endParaRPr sz="1400" dirty="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endParaRPr sz="140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endParaRPr sz="140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endParaRPr sz="140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endParaRPr sz="1400" dirty="0">
                        <a:latin typeface="+mj-lt"/>
                      </a:endParaRPr>
                    </a:p>
                  </a:txBody>
                  <a:tcPr marL="0" marR="0" marT="0" marB="0"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Recommendations</a:t>
            </a:r>
            <a:endParaRPr lang="en-GB" dirty="0"/>
          </a:p>
        </p:txBody>
      </p:sp>
      <p:sp>
        <p:nvSpPr>
          <p:cNvPr id="11266" name="Rectangle 2"/>
          <p:cNvSpPr>
            <a:spLocks noGrp="1" noChangeArrowheads="1"/>
          </p:cNvSpPr>
          <p:nvPr>
            <p:ph type="body" idx="1"/>
          </p:nvPr>
        </p:nvSpPr>
        <p:spPr>
          <a:xfrm>
            <a:off x="685800" y="1600200"/>
            <a:ext cx="7772400" cy="4589463"/>
          </a:xfrm>
          <a:ln/>
        </p:spPr>
        <p:txBody>
          <a:bodyPr/>
          <a:lstStyle/>
          <a:p>
            <a:pPr>
              <a:buFont typeface="Arial" charset="0"/>
              <a:buChar char="•"/>
            </a:pPr>
            <a:r>
              <a:rPr lang="en-US" b="0" dirty="0" smtClean="0"/>
              <a:t>Interpret the WG invitation to “prepare </a:t>
            </a:r>
            <a:r>
              <a:rPr lang="en-US" b="0" dirty="0"/>
              <a:t>draft documents meeting the 31 Jan 2018 requirements </a:t>
            </a:r>
            <a:r>
              <a:rPr lang="en-US" b="0" dirty="0" smtClean="0"/>
              <a:t>for </a:t>
            </a:r>
            <a:r>
              <a:rPr lang="en-US" b="0" dirty="0"/>
              <a:t>submission of  11 to ITU-R Working Party 5D as an IMT-2020 5G </a:t>
            </a:r>
            <a:r>
              <a:rPr lang="en-US" b="0" dirty="0" smtClean="0"/>
              <a:t>RIT” with the understanding that such requirements are null and that the requirements can be met by submitting no document to the January/February meeting of WP 5D.</a:t>
            </a:r>
            <a:endParaRPr lang="en-US" b="0" dirty="0"/>
          </a:p>
          <a:p>
            <a:pPr>
              <a:buFont typeface="Arial" charset="0"/>
              <a:buChar char="•"/>
            </a:pPr>
            <a:r>
              <a:rPr lang="en-US" b="0" dirty="0" smtClean="0"/>
              <a:t>Reject proposals to prepare slide-show presentations for ITU-R WP 5D.</a:t>
            </a:r>
          </a:p>
          <a:p>
            <a:pPr>
              <a:buFont typeface="Arial" charset="0"/>
              <a:buChar char="•"/>
            </a:pPr>
            <a:r>
              <a:rPr lang="en-US" b="0" dirty="0" smtClean="0"/>
              <a:t>Instead of rushing to complete documentation on one or two test environments, focus on the high-level issue of ascertaining the feasibility of </a:t>
            </a:r>
            <a:r>
              <a:rPr lang="en-US" b="0" dirty="0"/>
              <a:t>qualifying </a:t>
            </a:r>
            <a:r>
              <a:rPr lang="en-US" b="0" dirty="0" smtClean="0"/>
              <a:t>for IMT-2020, which requires </a:t>
            </a:r>
            <a:r>
              <a:rPr lang="en-US" b="0" u="sng" dirty="0" smtClean="0"/>
              <a:t>all five</a:t>
            </a:r>
            <a:r>
              <a:rPr lang="en-US" b="0" dirty="0" smtClean="0"/>
              <a:t> test environments.</a:t>
            </a:r>
            <a:endParaRPr 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228600" y="1752600"/>
            <a:ext cx="8686800" cy="4800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smtClean="0"/>
              <a:t>This contribution, intended for presentation to the IEEE 802.11 Advanced Access Network Interface Standing Committee (AANI), discusses possible content of </a:t>
            </a:r>
            <a:r>
              <a:rPr lang="en-US" b="0" dirty="0"/>
              <a:t>IMT-2020 </a:t>
            </a:r>
            <a:r>
              <a:rPr lang="en-US" b="0" dirty="0" smtClean="0"/>
              <a:t>contributions </a:t>
            </a:r>
            <a:r>
              <a:rPr lang="en-US" b="0" dirty="0"/>
              <a:t>to ITU-R Working Party 5D </a:t>
            </a:r>
            <a:r>
              <a:rPr lang="en-US" b="0" dirty="0" smtClean="0"/>
              <a:t>(WP 5D).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Background</a:t>
            </a:r>
            <a:endParaRPr lang="en-GB" dirty="0"/>
          </a:p>
        </p:txBody>
      </p:sp>
      <p:sp>
        <p:nvSpPr>
          <p:cNvPr id="11266" name="Rectangle 2"/>
          <p:cNvSpPr>
            <a:spLocks noGrp="1" noChangeArrowheads="1"/>
          </p:cNvSpPr>
          <p:nvPr>
            <p:ph type="body" idx="1"/>
          </p:nvPr>
        </p:nvSpPr>
        <p:spPr>
          <a:xfrm>
            <a:off x="609600" y="1752600"/>
            <a:ext cx="7772400" cy="4724400"/>
          </a:xfrm>
          <a:ln/>
        </p:spPr>
        <p:txBody>
          <a:bodyPr/>
          <a:lstStyle/>
          <a:p>
            <a:pPr>
              <a:buFont typeface="Arial" charset="0"/>
              <a:buChar char="•"/>
            </a:pPr>
            <a:r>
              <a:rPr lang="en-US" i="1" dirty="0" smtClean="0"/>
              <a:t>IEEE 802.11 WG motion of 2017-11-08:</a:t>
            </a:r>
            <a:endParaRPr lang="en-US" i="1" dirty="0"/>
          </a:p>
          <a:p>
            <a:pPr>
              <a:buFont typeface="Arial" charset="0"/>
              <a:buChar char="•"/>
            </a:pPr>
            <a:r>
              <a:rPr lang="en-US" i="1" dirty="0" smtClean="0"/>
              <a:t>“Invite </a:t>
            </a:r>
            <a:r>
              <a:rPr lang="en-US" i="1" dirty="0"/>
              <a:t>AANI to prepare draft documents meeting the 31 Jan 2018 requirements  for submission </a:t>
            </a:r>
            <a:r>
              <a:rPr lang="en-US" i="1" dirty="0" smtClean="0"/>
              <a:t>of </a:t>
            </a:r>
            <a:r>
              <a:rPr lang="en-US" i="1" dirty="0"/>
              <a:t>11 to ITU-R Working Party 5D as an IMT-2020 5G RIT and</a:t>
            </a:r>
          </a:p>
          <a:p>
            <a:pPr>
              <a:buFont typeface="Arial" charset="0"/>
              <a:buChar char="•"/>
            </a:pPr>
            <a:r>
              <a:rPr lang="en-US" i="1" dirty="0"/>
              <a:t>Bring the documents for consideration and approval at the January IEEE 802.11 interim meeting</a:t>
            </a:r>
            <a:r>
              <a:rPr lang="en-US" i="1" dirty="0" smtClean="0"/>
              <a:t>.”</a:t>
            </a:r>
            <a:endParaRPr lang="en-US" i="1" dirty="0"/>
          </a:p>
          <a:p>
            <a:pPr lvl="1">
              <a:buFont typeface="Arial" charset="0"/>
              <a:buChar char="•"/>
            </a:pPr>
            <a:r>
              <a:rPr lang="en-US" i="1" dirty="0" smtClean="0"/>
              <a:t>Moved</a:t>
            </a:r>
            <a:r>
              <a:rPr lang="en-US" i="1" dirty="0"/>
              <a:t>: </a:t>
            </a:r>
            <a:r>
              <a:rPr lang="en-US" i="1" dirty="0" smtClean="0"/>
              <a:t>Jon </a:t>
            </a:r>
            <a:r>
              <a:rPr lang="en-US" i="1" dirty="0" err="1" smtClean="0"/>
              <a:t>Rosdahl</a:t>
            </a:r>
            <a:endParaRPr lang="en-US" i="1" dirty="0" smtClean="0"/>
          </a:p>
          <a:p>
            <a:pPr lvl="1">
              <a:buFont typeface="Arial" charset="0"/>
              <a:buChar char="•"/>
            </a:pPr>
            <a:r>
              <a:rPr lang="en-US" i="1" dirty="0" smtClean="0"/>
              <a:t>Seconded</a:t>
            </a:r>
            <a:r>
              <a:rPr lang="en-US" i="1" dirty="0"/>
              <a:t>: Harry </a:t>
            </a:r>
            <a:r>
              <a:rPr lang="en-US" i="1" dirty="0" err="1" smtClean="0"/>
              <a:t>Bims</a:t>
            </a:r>
            <a:endParaRPr lang="en-US" i="1" dirty="0" smtClean="0"/>
          </a:p>
          <a:p>
            <a:pPr lvl="1">
              <a:buFont typeface="Arial" charset="0"/>
              <a:buChar char="•"/>
            </a:pPr>
            <a:r>
              <a:rPr lang="en-US" i="1" dirty="0" smtClean="0"/>
              <a:t>Result</a:t>
            </a:r>
            <a:r>
              <a:rPr lang="en-US" i="1" dirty="0"/>
              <a:t>: 51-23-52 </a:t>
            </a:r>
            <a:r>
              <a:rPr lang="en-US" i="1" dirty="0" smtClean="0"/>
              <a:t>Passes</a:t>
            </a:r>
          </a:p>
          <a:p>
            <a:pPr>
              <a:buFont typeface="Wingdings" charset="2"/>
              <a:buChar char="q"/>
            </a:pPr>
            <a:r>
              <a:rPr lang="nb-NO" dirty="0"/>
              <a:t>Per IEEE </a:t>
            </a:r>
            <a:r>
              <a:rPr lang="nb-NO" dirty="0" smtClean="0"/>
              <a:t>802.11-17/1560r5</a:t>
            </a:r>
            <a:endParaRPr lang="en-US" dirty="0"/>
          </a:p>
          <a:p>
            <a:pPr>
              <a:buFont typeface="Arial" charset="0"/>
              <a:buChar char="•"/>
            </a:pPr>
            <a:endParaRPr lang="en-US" dirty="0"/>
          </a:p>
          <a:p>
            <a:pPr>
              <a:buFont typeface="Arial" charset="0"/>
              <a:buChar char="•"/>
            </a:pPr>
            <a:endParaRPr lang="en-US" dirty="0"/>
          </a:p>
          <a:p>
            <a:pPr>
              <a:buFont typeface="Arial" charset="0"/>
              <a:buChar char="•"/>
            </a:pPr>
            <a:endParaRPr lang="en-US" dirty="0"/>
          </a:p>
          <a:p>
            <a:pPr>
              <a:buFont typeface="Arial" charset="0"/>
              <a:buChar char="•"/>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What to submit?</a:t>
            </a:r>
            <a:endParaRPr lang="en-GB" dirty="0"/>
          </a:p>
        </p:txBody>
      </p:sp>
      <p:sp>
        <p:nvSpPr>
          <p:cNvPr id="11266" name="Rectangle 2"/>
          <p:cNvSpPr>
            <a:spLocks noGrp="1" noChangeArrowheads="1"/>
          </p:cNvSpPr>
          <p:nvPr>
            <p:ph type="body" idx="1"/>
          </p:nvPr>
        </p:nvSpPr>
        <p:spPr>
          <a:xfrm>
            <a:off x="609600" y="1752600"/>
            <a:ext cx="7772400" cy="4724400"/>
          </a:xfrm>
          <a:ln/>
        </p:spPr>
        <p:txBody>
          <a:bodyPr/>
          <a:lstStyle/>
          <a:p>
            <a:pPr>
              <a:buFont typeface="Arial" charset="0"/>
              <a:buChar char="•"/>
            </a:pPr>
            <a:r>
              <a:rPr lang="en-US" b="0" dirty="0" smtClean="0"/>
              <a:t>Invitation in motion </a:t>
            </a:r>
            <a:r>
              <a:rPr lang="en-US" b="0" dirty="0"/>
              <a:t>is “to prepare draft documents </a:t>
            </a:r>
            <a:r>
              <a:rPr lang="en-US" b="0" u="sng" dirty="0"/>
              <a:t>meeting the 31 Jan 2018 requirements </a:t>
            </a:r>
            <a:r>
              <a:rPr lang="en-US" b="0" dirty="0"/>
              <a:t>for submission of  11 to ITU-R Working Party 5D as an IMT-2020 5G </a:t>
            </a:r>
            <a:r>
              <a:rPr lang="en-US" b="0" dirty="0" smtClean="0"/>
              <a:t>RIT.”</a:t>
            </a:r>
          </a:p>
          <a:p>
            <a:pPr>
              <a:buFont typeface="Arial" charset="0"/>
              <a:buChar char="•"/>
            </a:pPr>
            <a:r>
              <a:rPr lang="en-US" b="0" dirty="0" smtClean="0"/>
              <a:t>What documents are needed to meet those requirements?</a:t>
            </a:r>
          </a:p>
          <a:p>
            <a:pPr>
              <a:buFont typeface="Arial" charset="0"/>
              <a:buChar char="•"/>
            </a:pPr>
            <a:r>
              <a:rPr lang="en-US" b="0" dirty="0" smtClean="0"/>
              <a:t>Answer is in ITU-R IMT-2020/2 (Rev.1):</a:t>
            </a:r>
          </a:p>
          <a:p>
            <a:pPr lvl="1">
              <a:buFont typeface="Arial" charset="0"/>
              <a:buChar char="•"/>
            </a:pPr>
            <a:r>
              <a:rPr lang="en-US" dirty="0"/>
              <a:t>Step 2: “Development of candidate RITs and </a:t>
            </a:r>
            <a:r>
              <a:rPr lang="en-US" dirty="0" smtClean="0"/>
              <a:t>SRITs”): to Meeting #32 (July 2019)</a:t>
            </a:r>
            <a:endParaRPr lang="en-US" dirty="0"/>
          </a:p>
          <a:p>
            <a:pPr lvl="1">
              <a:buFont typeface="Arial" charset="0"/>
              <a:buChar char="•"/>
            </a:pPr>
            <a:r>
              <a:rPr lang="en-US" dirty="0" smtClean="0"/>
              <a:t>Step 3</a:t>
            </a:r>
            <a:r>
              <a:rPr lang="en-US" dirty="0"/>
              <a:t>: </a:t>
            </a:r>
            <a:r>
              <a:rPr lang="en-US" dirty="0" smtClean="0"/>
              <a:t>(“Submission/Reception </a:t>
            </a:r>
            <a:r>
              <a:rPr lang="en-US" dirty="0"/>
              <a:t>of the RIT and SRIT proposals and acknowledgement of </a:t>
            </a:r>
            <a:r>
              <a:rPr lang="en-US" dirty="0" smtClean="0"/>
              <a:t>receipt”): to </a:t>
            </a:r>
            <a:r>
              <a:rPr lang="en-US" dirty="0"/>
              <a:t>Meeting #</a:t>
            </a:r>
            <a:r>
              <a:rPr lang="en-US" dirty="0" smtClean="0"/>
              <a:t>32 (July 2019)</a:t>
            </a:r>
          </a:p>
          <a:p>
            <a:pPr lvl="1">
              <a:buFont typeface="Arial" charset="0"/>
              <a:buChar char="•"/>
            </a:pPr>
            <a:r>
              <a:rPr lang="en-US" dirty="0"/>
              <a:t>“The final deadline for submissions is 1600 hours UTC, 7 calendar days prior to the start of the 32nd meeting of WP 5D in July </a:t>
            </a:r>
            <a:r>
              <a:rPr lang="en-US" dirty="0" smtClean="0"/>
              <a:t>2019.”</a:t>
            </a:r>
          </a:p>
          <a:p>
            <a:pPr lvl="1">
              <a:buFont typeface="Arial" charset="0"/>
              <a:buChar char="•"/>
            </a:pPr>
            <a:r>
              <a:rPr lang="en-US" b="0" dirty="0" smtClean="0"/>
              <a:t>No specification or expectation of submissions earlier.</a:t>
            </a:r>
          </a:p>
        </p:txBody>
      </p:sp>
    </p:spTree>
    <p:extLst>
      <p:ext uri="{BB962C8B-B14F-4D97-AF65-F5344CB8AC3E}">
        <p14:creationId xmlns:p14="http://schemas.microsoft.com/office/powerpoint/2010/main" val="4490297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11265" name="Rectangle 1"/>
          <p:cNvSpPr>
            <a:spLocks noGrp="1" noChangeArrowheads="1"/>
          </p:cNvSpPr>
          <p:nvPr>
            <p:ph type="title"/>
          </p:nvPr>
        </p:nvSpPr>
        <p:spPr>
          <a:xfrm>
            <a:off x="685800" y="476672"/>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Indications of AANI Intentions </a:t>
            </a:r>
            <a:endParaRPr lang="en-GB" dirty="0"/>
          </a:p>
        </p:txBody>
      </p:sp>
      <p:sp>
        <p:nvSpPr>
          <p:cNvPr id="11266" name="Rectangle 2"/>
          <p:cNvSpPr>
            <a:spLocks noGrp="1" noChangeArrowheads="1"/>
          </p:cNvSpPr>
          <p:nvPr>
            <p:ph type="body" idx="1"/>
          </p:nvPr>
        </p:nvSpPr>
        <p:spPr>
          <a:xfrm>
            <a:off x="458788" y="1340767"/>
            <a:ext cx="8505700" cy="5134645"/>
          </a:xfrm>
          <a:ln/>
        </p:spPr>
        <p:txBody>
          <a:bodyPr/>
          <a:lstStyle/>
          <a:p>
            <a:pPr>
              <a:buFont typeface="Arial" charset="0"/>
              <a:buChar char="•"/>
            </a:pPr>
            <a:r>
              <a:rPr lang="en-US" sz="2000" b="0" i="1" dirty="0" smtClean="0"/>
              <a:t>11-17/1836r0 </a:t>
            </a:r>
            <a:r>
              <a:rPr lang="en-US" sz="2000" b="0" i="1" dirty="0"/>
              <a:t>- Draft for ITU-R Submission - Rakesh </a:t>
            </a:r>
            <a:r>
              <a:rPr lang="en-US" sz="2000" b="0" i="1" dirty="0" err="1"/>
              <a:t>Taori</a:t>
            </a:r>
            <a:r>
              <a:rPr lang="en-US" sz="2000" b="0" i="1" dirty="0"/>
              <a:t> (</a:t>
            </a:r>
            <a:r>
              <a:rPr lang="en-US" sz="2000" b="0" i="1" dirty="0" smtClean="0"/>
              <a:t>PHAZR). This </a:t>
            </a:r>
            <a:r>
              <a:rPr lang="en-US" sz="2000" b="0" i="1" dirty="0"/>
              <a:t>presentation provides a skeleton for a presentation to ITU, </a:t>
            </a:r>
            <a:r>
              <a:rPr lang="en-US" sz="2000" b="0" i="1" u="sng" dirty="0"/>
              <a:t>similar to the presentations made by 3 GPP and DECT during the IMT-2020 workshop</a:t>
            </a:r>
            <a:r>
              <a:rPr lang="en-US" sz="2000" b="0" i="1" dirty="0"/>
              <a:t>.</a:t>
            </a:r>
          </a:p>
          <a:p>
            <a:pPr>
              <a:buFont typeface="Arial" charset="0"/>
              <a:buChar char="•"/>
            </a:pPr>
            <a:r>
              <a:rPr lang="en-US" sz="2000" b="0" i="1" dirty="0"/>
              <a:t>The following outline is proposed</a:t>
            </a:r>
            <a:r>
              <a:rPr lang="en-US" sz="2000" b="0" i="1" dirty="0" smtClean="0"/>
              <a:t>:</a:t>
            </a:r>
            <a:r>
              <a:rPr lang="mr-IN" sz="2000" b="0" i="1" dirty="0" smtClean="0"/>
              <a:t>…</a:t>
            </a:r>
            <a:endParaRPr lang="en-US" sz="2000" b="0" i="1" dirty="0"/>
          </a:p>
          <a:p>
            <a:pPr>
              <a:buFont typeface="Arial" charset="0"/>
              <a:buChar char="•"/>
            </a:pPr>
            <a:r>
              <a:rPr lang="en-US" sz="2000" b="0" i="1" dirty="0" smtClean="0"/>
              <a:t>The </a:t>
            </a:r>
            <a:r>
              <a:rPr lang="en-US" sz="2000" b="0" i="1" dirty="0"/>
              <a:t>chair asks whether this good outline for the document intended for the WG. There are no comments. </a:t>
            </a:r>
          </a:p>
          <a:p>
            <a:pPr>
              <a:buFont typeface="Arial" charset="0"/>
              <a:buChar char="•"/>
            </a:pPr>
            <a:r>
              <a:rPr lang="en-US" sz="2000" b="0" i="1" dirty="0"/>
              <a:t>Rakesh is willing to lead the effort. People are invited to contact him directly or via reflector</a:t>
            </a:r>
            <a:r>
              <a:rPr lang="en-US" sz="2000" b="0" i="1" dirty="0" smtClean="0"/>
              <a:t>.</a:t>
            </a:r>
            <a:endParaRPr lang="en-US" sz="2000" b="0" i="1" dirty="0"/>
          </a:p>
          <a:p>
            <a:pPr>
              <a:buFont typeface="Arial" charset="0"/>
              <a:buChar char="•"/>
            </a:pPr>
            <a:r>
              <a:rPr lang="en-US" sz="2000" b="0" i="1" dirty="0"/>
              <a:t>The chair mentions an email exchange that suggest using publicly available 802.11 presentation material to describe the operation of 802.11 to ITU. The chair briefly reviews the material and agrees that part of this may be included in the final presentation to the WG</a:t>
            </a:r>
            <a:r>
              <a:rPr lang="en-US" sz="2000" b="0" i="1" dirty="0" smtClean="0"/>
              <a:t>.</a:t>
            </a:r>
            <a:endParaRPr lang="en-US" sz="2000" b="0" i="1" dirty="0"/>
          </a:p>
          <a:p>
            <a:pPr>
              <a:buFont typeface="Arial" charset="0"/>
              <a:buChar char="•"/>
            </a:pPr>
            <a:r>
              <a:rPr lang="en-US" sz="2000" b="0" i="1" dirty="0"/>
              <a:t>The chair reminds the group that we are continuing to seek volunteers. The short-term goal now is a presentation rather than finalized templates. </a:t>
            </a:r>
          </a:p>
          <a:p>
            <a:pPr>
              <a:buFont typeface="Wingdings" charset="2"/>
              <a:buChar char="q"/>
            </a:pPr>
            <a:r>
              <a:rPr lang="nb-NO" sz="2000" b="0" dirty="0" smtClean="0"/>
              <a:t>Per </a:t>
            </a:r>
            <a:r>
              <a:rPr lang="nb-NO" sz="2000" b="0" dirty="0"/>
              <a:t>IEEE 802.11-17/1838r0 </a:t>
            </a:r>
            <a:r>
              <a:rPr lang="nb-NO" sz="2000" b="0" dirty="0" smtClean="0"/>
              <a:t>[</a:t>
            </a:r>
            <a:r>
              <a:rPr lang="en-US" sz="2000" b="0" dirty="0" smtClean="0"/>
              <a:t>“A</a:t>
            </a:r>
            <a:r>
              <a:rPr lang="nb-NO" sz="2000" b="0" dirty="0" smtClean="0"/>
              <a:t>ANI </a:t>
            </a:r>
            <a:r>
              <a:rPr lang="nb-NO" sz="2000" b="0" dirty="0"/>
              <a:t>Conference Call </a:t>
            </a:r>
            <a:r>
              <a:rPr lang="nb-NO" sz="2000" b="0" dirty="0" smtClean="0"/>
              <a:t>Minutes,” 2017-12-04]</a:t>
            </a:r>
            <a:endParaRPr lang="en-US" sz="2000" b="0" dirty="0"/>
          </a:p>
        </p:txBody>
      </p:sp>
    </p:spTree>
    <p:extLst>
      <p:ext uri="{BB962C8B-B14F-4D97-AF65-F5344CB8AC3E}">
        <p14:creationId xmlns:p14="http://schemas.microsoft.com/office/powerpoint/2010/main" val="11773719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IMT-2020 Workshop</a:t>
            </a:r>
            <a:endParaRPr lang="en-GB" dirty="0"/>
          </a:p>
        </p:txBody>
      </p:sp>
      <p:sp>
        <p:nvSpPr>
          <p:cNvPr id="11266" name="Rectangle 2"/>
          <p:cNvSpPr>
            <a:spLocks noGrp="1" noChangeArrowheads="1"/>
          </p:cNvSpPr>
          <p:nvPr>
            <p:ph type="body" idx="1"/>
          </p:nvPr>
        </p:nvSpPr>
        <p:spPr>
          <a:xfrm>
            <a:off x="609600" y="1752600"/>
            <a:ext cx="7772400" cy="4724400"/>
          </a:xfrm>
          <a:ln/>
        </p:spPr>
        <p:txBody>
          <a:bodyPr/>
          <a:lstStyle/>
          <a:p>
            <a:pPr>
              <a:buFont typeface="Arial" charset="0"/>
              <a:buChar char="•"/>
            </a:pPr>
            <a:r>
              <a:rPr lang="en-US" b="0" dirty="0" smtClean="0"/>
              <a:t>Objectives of workshop </a:t>
            </a:r>
            <a:r>
              <a:rPr lang="en-US" b="0" dirty="0"/>
              <a:t>on IMT-2020 terrestrial radio interfaces </a:t>
            </a:r>
            <a:r>
              <a:rPr lang="en-US" b="0" dirty="0" smtClean="0"/>
              <a:t>(2017-10-04):</a:t>
            </a:r>
          </a:p>
          <a:p>
            <a:pPr lvl="1">
              <a:buFont typeface="Arial" charset="0"/>
              <a:buChar char="•"/>
            </a:pPr>
            <a:r>
              <a:rPr lang="en-US" b="0" i="1" dirty="0" smtClean="0"/>
              <a:t>to </a:t>
            </a:r>
            <a:r>
              <a:rPr lang="en-US" b="0" i="1" dirty="0"/>
              <a:t>promote information sharing on IMT-2020</a:t>
            </a:r>
            <a:r>
              <a:rPr lang="en-US" b="0" i="1" dirty="0" smtClean="0"/>
              <a:t>;</a:t>
            </a:r>
          </a:p>
          <a:p>
            <a:pPr lvl="1">
              <a:buFont typeface="Arial" charset="0"/>
              <a:buChar char="•"/>
            </a:pPr>
            <a:r>
              <a:rPr lang="en-US" b="0" i="1" dirty="0" smtClean="0"/>
              <a:t>to </a:t>
            </a:r>
            <a:r>
              <a:rPr lang="en-US" b="0" i="1" dirty="0"/>
              <a:t>facilitate dialog among ITU-R WP 5D, the possible proponents and the evaluation groups; and in </a:t>
            </a:r>
            <a:r>
              <a:rPr lang="en-US" b="0" i="1" dirty="0" smtClean="0"/>
              <a:t>particular</a:t>
            </a:r>
          </a:p>
          <a:p>
            <a:pPr lvl="1">
              <a:buFont typeface="Arial" charset="0"/>
              <a:buChar char="•"/>
            </a:pPr>
            <a:r>
              <a:rPr lang="en-US" b="0" i="1" dirty="0" smtClean="0"/>
              <a:t>to </a:t>
            </a:r>
            <a:r>
              <a:rPr lang="en-US" b="0" i="1" dirty="0"/>
              <a:t>provide information on the ITU-R WP 5D process for IMT-2020 standardization including minimum technical performance requirements and evaluation guidelines</a:t>
            </a:r>
            <a:r>
              <a:rPr lang="en-US" b="0" i="1" dirty="0" smtClean="0"/>
              <a:t>;</a:t>
            </a:r>
          </a:p>
          <a:p>
            <a:pPr lvl="1">
              <a:buFont typeface="Arial" charset="0"/>
              <a:buChar char="•"/>
            </a:pPr>
            <a:r>
              <a:rPr lang="en-US" b="0" i="1" dirty="0" smtClean="0"/>
              <a:t>to </a:t>
            </a:r>
            <a:r>
              <a:rPr lang="en-US" b="0" i="1" dirty="0"/>
              <a:t>invite possible proponents of IMT-2020 RIT/SRIT to present current and future development aspects about IMT-2020 RITs/SRITs; </a:t>
            </a:r>
            <a:r>
              <a:rPr lang="en-US" b="0" i="1" dirty="0" smtClean="0"/>
              <a:t>and</a:t>
            </a:r>
          </a:p>
          <a:p>
            <a:pPr lvl="1">
              <a:buFont typeface="Arial" charset="0"/>
              <a:buChar char="•"/>
            </a:pPr>
            <a:r>
              <a:rPr lang="en-US" b="0" i="1" dirty="0" smtClean="0"/>
              <a:t>to </a:t>
            </a:r>
            <a:r>
              <a:rPr lang="en-US" b="0" i="1" dirty="0"/>
              <a:t>invite registered independent evaluation groups to present information about their evaluation group and planned actions.</a:t>
            </a:r>
            <a:endParaRPr lang="en-US" b="0" i="1" dirty="0" smtClean="0"/>
          </a:p>
        </p:txBody>
      </p:sp>
    </p:spTree>
    <p:extLst>
      <p:ext uri="{BB962C8B-B14F-4D97-AF65-F5344CB8AC3E}">
        <p14:creationId xmlns:p14="http://schemas.microsoft.com/office/powerpoint/2010/main" val="19370452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IMT-2020 Workshop Presentation Status</a:t>
            </a:r>
            <a:endParaRPr lang="en-GB" dirty="0"/>
          </a:p>
        </p:txBody>
      </p:sp>
      <p:sp>
        <p:nvSpPr>
          <p:cNvPr id="11266" name="Rectangle 2"/>
          <p:cNvSpPr>
            <a:spLocks noGrp="1" noChangeArrowheads="1"/>
          </p:cNvSpPr>
          <p:nvPr>
            <p:ph type="body" idx="1"/>
          </p:nvPr>
        </p:nvSpPr>
        <p:spPr>
          <a:xfrm>
            <a:off x="609600" y="1752600"/>
            <a:ext cx="7772400" cy="4724400"/>
          </a:xfrm>
          <a:ln/>
        </p:spPr>
        <p:txBody>
          <a:bodyPr/>
          <a:lstStyle/>
          <a:p>
            <a:pPr>
              <a:buFont typeface="Arial" charset="0"/>
              <a:buChar char="•"/>
            </a:pPr>
            <a:r>
              <a:rPr lang="en-US" sz="2800" b="0" dirty="0" smtClean="0"/>
              <a:t>Presentations to IMT-2020 Workshop are:</a:t>
            </a:r>
          </a:p>
          <a:p>
            <a:pPr lvl="1">
              <a:buFont typeface="Arial" charset="0"/>
              <a:buChar char="•"/>
            </a:pPr>
            <a:r>
              <a:rPr lang="en-US" sz="2400" b="0" dirty="0" smtClean="0"/>
              <a:t>informative</a:t>
            </a:r>
          </a:p>
          <a:p>
            <a:pPr lvl="1">
              <a:buFont typeface="Arial" charset="0"/>
              <a:buChar char="•"/>
            </a:pPr>
            <a:r>
              <a:rPr lang="en-US" sz="2400" b="0" dirty="0" smtClean="0"/>
              <a:t>NOT contributions toward IMT-2020</a:t>
            </a:r>
          </a:p>
          <a:p>
            <a:pPr lvl="1">
              <a:buFont typeface="Arial" charset="0"/>
              <a:buChar char="•"/>
            </a:pPr>
            <a:r>
              <a:rPr lang="en-US" sz="2400" dirty="0"/>
              <a:t>NOT contributions </a:t>
            </a:r>
            <a:r>
              <a:rPr lang="en-US" sz="2400" dirty="0" smtClean="0"/>
              <a:t>to ITU-R WP 5D</a:t>
            </a:r>
          </a:p>
          <a:p>
            <a:pPr lvl="1">
              <a:buFont typeface="Arial" charset="0"/>
              <a:buChar char="•"/>
            </a:pPr>
            <a:r>
              <a:rPr lang="en-US" sz="2400" dirty="0"/>
              <a:t>NOT </a:t>
            </a:r>
            <a:r>
              <a:rPr lang="en-US" sz="2400" dirty="0" smtClean="0"/>
              <a:t>filed as </a:t>
            </a:r>
            <a:r>
              <a:rPr lang="en-US" sz="2400" dirty="0"/>
              <a:t>contributions to ITU-R </a:t>
            </a:r>
            <a:r>
              <a:rPr lang="en-US" sz="2400" dirty="0" smtClean="0"/>
              <a:t>WP 5D</a:t>
            </a:r>
          </a:p>
          <a:p>
            <a:pPr lvl="1">
              <a:buFont typeface="Arial" charset="0"/>
              <a:buChar char="•"/>
            </a:pPr>
            <a:r>
              <a:rPr lang="en-US" sz="2400" dirty="0" smtClean="0"/>
              <a:t>NOT considered by ITU-R WP 5D</a:t>
            </a:r>
            <a:endParaRPr 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IMT-2020 Workshop as a Template?</a:t>
            </a:r>
            <a:endParaRPr lang="en-GB" dirty="0"/>
          </a:p>
        </p:txBody>
      </p:sp>
      <p:sp>
        <p:nvSpPr>
          <p:cNvPr id="11266" name="Rectangle 2"/>
          <p:cNvSpPr>
            <a:spLocks noGrp="1" noChangeArrowheads="1"/>
          </p:cNvSpPr>
          <p:nvPr>
            <p:ph type="body" idx="1"/>
          </p:nvPr>
        </p:nvSpPr>
        <p:spPr>
          <a:xfrm>
            <a:off x="395536" y="1752600"/>
            <a:ext cx="8280920" cy="4724400"/>
          </a:xfrm>
          <a:ln/>
        </p:spPr>
        <p:txBody>
          <a:bodyPr/>
          <a:lstStyle/>
          <a:p>
            <a:pPr>
              <a:buFont typeface="Arial" charset="0"/>
              <a:buChar char="•"/>
            </a:pPr>
            <a:r>
              <a:rPr lang="en-US" b="0" dirty="0" smtClean="0"/>
              <a:t>In presuming that presentations to the IMT-2020 Workshop are a template for contributions </a:t>
            </a:r>
            <a:r>
              <a:rPr lang="en-US" b="0" dirty="0"/>
              <a:t>to ITU-R Working Party </a:t>
            </a:r>
            <a:r>
              <a:rPr lang="en-US" b="0" dirty="0" smtClean="0"/>
              <a:t>5D, issues arise:</a:t>
            </a:r>
          </a:p>
          <a:p>
            <a:pPr lvl="1">
              <a:buFont typeface="Arial" charset="0"/>
              <a:buChar char="•"/>
            </a:pPr>
            <a:r>
              <a:rPr lang="en-US" dirty="0" smtClean="0"/>
              <a:t>Workshop materials were formatted as slide-show presentations, to be presented by a speaker.</a:t>
            </a:r>
          </a:p>
          <a:p>
            <a:pPr lvl="1">
              <a:buFont typeface="Arial" charset="0"/>
              <a:buChar char="•"/>
            </a:pPr>
            <a:r>
              <a:rPr lang="en-US" dirty="0"/>
              <a:t>ITU-R Working Party 5D </a:t>
            </a:r>
            <a:r>
              <a:rPr lang="en-US" dirty="0" smtClean="0"/>
              <a:t>contributions are documents of sentences and paragraphs, typically proposing action of the Working Party.</a:t>
            </a:r>
          </a:p>
          <a:p>
            <a:pPr lvl="1">
              <a:buFont typeface="Arial" charset="0"/>
              <a:buChar char="•"/>
            </a:pPr>
            <a:r>
              <a:rPr lang="en-US" dirty="0" smtClean="0"/>
              <a:t>ITU-R Working Party 5D contribution template is mandatory and available </a:t>
            </a:r>
            <a:r>
              <a:rPr lang="en-US" i="1" dirty="0" smtClean="0"/>
              <a:t>only</a:t>
            </a:r>
            <a:r>
              <a:rPr lang="en-US" dirty="0" smtClean="0"/>
              <a:t> in .</a:t>
            </a:r>
            <a:r>
              <a:rPr lang="en-US" dirty="0" err="1" smtClean="0"/>
              <a:t>docx</a:t>
            </a:r>
            <a:r>
              <a:rPr lang="en-US" dirty="0" smtClean="0"/>
              <a:t> format.</a:t>
            </a:r>
          </a:p>
          <a:p>
            <a:pPr lvl="1">
              <a:buFont typeface="Arial" charset="0"/>
              <a:buChar char="•"/>
            </a:pPr>
            <a:r>
              <a:rPr lang="en-US" dirty="0" smtClean="0"/>
              <a:t>ITU-R </a:t>
            </a:r>
            <a:r>
              <a:rPr lang="en-US" dirty="0"/>
              <a:t>Working Party </a:t>
            </a:r>
            <a:r>
              <a:rPr lang="en-US" dirty="0" smtClean="0"/>
              <a:t>5D contributions are not presentations and are not “presented” as lectures. Contributors or others are typically invited to “introduce” the document and its purpose.</a:t>
            </a:r>
            <a:endParaRPr lang="en-US" dirty="0"/>
          </a:p>
          <a:p>
            <a:pPr lvl="1">
              <a:buFont typeface="Arial" charset="0"/>
              <a:buChar char="•"/>
            </a:pPr>
            <a:endParaRPr lang="en-US" b="0" dirty="0" smtClean="0"/>
          </a:p>
          <a:p>
            <a:pPr>
              <a:buFont typeface="Arial" charset="0"/>
              <a:buChar char="•"/>
            </a:pPr>
            <a:endParaRPr lang="en-US" b="0" i="1" dirty="0" smtClean="0"/>
          </a:p>
        </p:txBody>
      </p:sp>
    </p:spTree>
    <p:extLst>
      <p:ext uri="{BB962C8B-B14F-4D97-AF65-F5344CB8AC3E}">
        <p14:creationId xmlns:p14="http://schemas.microsoft.com/office/powerpoint/2010/main" val="4915491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US" smtClean="0"/>
              <a:t>Marks, EthAirNet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11265" name="Rectangle 1"/>
          <p:cNvSpPr>
            <a:spLocks noGrp="1" noChangeArrowheads="1"/>
          </p:cNvSpPr>
          <p:nvPr>
            <p:ph type="title"/>
          </p:nvPr>
        </p:nvSpPr>
        <p:spPr>
          <a:xfrm>
            <a:off x="685800" y="54868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Conclusions and Observations</a:t>
            </a:r>
            <a:endParaRPr lang="en-GB" dirty="0"/>
          </a:p>
        </p:txBody>
      </p:sp>
      <p:sp>
        <p:nvSpPr>
          <p:cNvPr id="11266" name="Rectangle 2"/>
          <p:cNvSpPr>
            <a:spLocks noGrp="1" noChangeArrowheads="1"/>
          </p:cNvSpPr>
          <p:nvPr>
            <p:ph type="body" idx="1"/>
          </p:nvPr>
        </p:nvSpPr>
        <p:spPr>
          <a:xfrm>
            <a:off x="685800" y="1340768"/>
            <a:ext cx="7772400" cy="5134645"/>
          </a:xfrm>
          <a:ln/>
        </p:spPr>
        <p:txBody>
          <a:bodyPr/>
          <a:lstStyle/>
          <a:p>
            <a:pPr>
              <a:buFont typeface="Arial" charset="0"/>
              <a:buChar char="•"/>
            </a:pPr>
            <a:r>
              <a:rPr lang="en-US" b="0" dirty="0" smtClean="0"/>
              <a:t>The IMT-2020 process does not require or expect RIT proposals prior to July 2019.</a:t>
            </a:r>
          </a:p>
          <a:p>
            <a:pPr>
              <a:buFont typeface="Arial" charset="0"/>
              <a:buChar char="•"/>
            </a:pPr>
            <a:r>
              <a:rPr lang="en-US" b="0" dirty="0"/>
              <a:t>The IMT-2020 process </a:t>
            </a:r>
            <a:r>
              <a:rPr lang="en-US" b="0" dirty="0" smtClean="0"/>
              <a:t>allows for RIT </a:t>
            </a:r>
            <a:r>
              <a:rPr lang="en-US" b="0" dirty="0"/>
              <a:t>and SRIT </a:t>
            </a:r>
            <a:r>
              <a:rPr lang="en-US" b="0" dirty="0" smtClean="0"/>
              <a:t>proposals to be submitted earlier but does not specify any particular consequential actions prior to the July 2019 deadline.</a:t>
            </a:r>
          </a:p>
          <a:p>
            <a:pPr>
              <a:buFont typeface="Arial" charset="0"/>
              <a:buChar char="•"/>
            </a:pPr>
            <a:r>
              <a:rPr lang="en-US" b="0" dirty="0" smtClean="0"/>
              <a:t>Preparation of pre-submittal materials serves no purpose but interferes with </a:t>
            </a:r>
            <a:r>
              <a:rPr lang="en-US" b="0" dirty="0" smtClean="0"/>
              <a:t>thoughtful consideration of</a:t>
            </a:r>
            <a:r>
              <a:rPr lang="en-US" b="0" dirty="0" smtClean="0"/>
              <a:t> </a:t>
            </a:r>
            <a:r>
              <a:rPr lang="en-US" b="0" dirty="0" smtClean="0"/>
              <a:t>a feasible approach to a qualified </a:t>
            </a:r>
            <a:r>
              <a:rPr lang="en-US" b="0" dirty="0" smtClean="0"/>
              <a:t>proposal meeting requirements.</a:t>
            </a:r>
            <a:endParaRPr lang="en-US" b="0" dirty="0" smtClean="0"/>
          </a:p>
          <a:p>
            <a:pPr>
              <a:buFont typeface="Arial" charset="0"/>
              <a:buChar char="•"/>
            </a:pPr>
            <a:r>
              <a:rPr lang="en-US" b="0" dirty="0" smtClean="0"/>
              <a:t>ITU-R WP 5D has not considered </a:t>
            </a:r>
            <a:r>
              <a:rPr lang="en-US" b="0" dirty="0" smtClean="0"/>
              <a:t>the IMT-2020 </a:t>
            </a:r>
            <a:r>
              <a:rPr lang="en-US" b="0" dirty="0" smtClean="0"/>
              <a:t>Workshop presentations, and will </a:t>
            </a:r>
            <a:r>
              <a:rPr lang="en-US" b="0" dirty="0" smtClean="0"/>
              <a:t>not do so.</a:t>
            </a:r>
            <a:endParaRPr lang="en-US" b="0" dirty="0" smtClean="0"/>
          </a:p>
          <a:p>
            <a:pPr>
              <a:buFont typeface="Arial" charset="0"/>
              <a:buChar char="•"/>
            </a:pPr>
            <a:r>
              <a:rPr lang="en-US" b="0" dirty="0" smtClean="0"/>
              <a:t>Submission of documentation based </a:t>
            </a:r>
            <a:r>
              <a:rPr lang="en-US" b="0" dirty="0"/>
              <a:t>on IMT-2020 Workshop </a:t>
            </a:r>
            <a:r>
              <a:rPr lang="en-US" b="0" dirty="0" smtClean="0"/>
              <a:t>presentations as a template is outside the processes of </a:t>
            </a:r>
            <a:r>
              <a:rPr lang="en-US" b="0" dirty="0"/>
              <a:t>ITU-R WP </a:t>
            </a:r>
            <a:r>
              <a:rPr lang="en-US" b="0" dirty="0" smtClean="0"/>
              <a:t>5D.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1815</TotalTime>
  <Words>1030</Words>
  <Application>Microsoft Macintosh PowerPoint</Application>
  <PresentationFormat>On-screen Show (4:3)</PresentationFormat>
  <Paragraphs>131</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Unicode MS</vt:lpstr>
      <vt:lpstr>MS Gothic</vt:lpstr>
      <vt:lpstr>Times New Roman</vt:lpstr>
      <vt:lpstr>Wingdings</vt:lpstr>
      <vt:lpstr>802-11-Submission</vt:lpstr>
      <vt:lpstr>IMT-2020 Contribution Content</vt:lpstr>
      <vt:lpstr>Abstract</vt:lpstr>
      <vt:lpstr>Background</vt:lpstr>
      <vt:lpstr>What to submit?</vt:lpstr>
      <vt:lpstr>Indications of AANI Intentions </vt:lpstr>
      <vt:lpstr>IMT-2020 Workshop</vt:lpstr>
      <vt:lpstr>IMT-2020 Workshop Presentation Status</vt:lpstr>
      <vt:lpstr>IMT-2020 Workshop as a Template?</vt:lpstr>
      <vt:lpstr>Conclusions and Observations</vt:lpstr>
      <vt:lpstr>Recommendations</vt:lpstr>
    </vt:vector>
  </TitlesOfParts>
  <Manager/>
  <Company>EthAirNet Associates</Company>
  <LinksUpToDate>false</LinksUpToDate>
  <SharedDoc>false</SharedDoc>
  <HyperlinkBase/>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IMT-2020 Usage Scenarios, Test Environments and Evaluation Configurations</dc:title>
  <dc:subject/>
  <dc:creator>Marks, EthAirNet Associates</dc:creator>
  <cp:keywords/>
  <dc:description/>
  <cp:lastModifiedBy>OfficeUser4564</cp:lastModifiedBy>
  <cp:revision>238</cp:revision>
  <cp:lastPrinted>1601-01-01T00:00:00Z</cp:lastPrinted>
  <dcterms:created xsi:type="dcterms:W3CDTF">2017-11-28T03:04:35Z</dcterms:created>
  <dcterms:modified xsi:type="dcterms:W3CDTF">2017-12-10T23:12:22Z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(2)1yvofmV6lqQzB2fMU7be+tPdfRFK8Sh8hI2spEoz/bIODsdMyB1tEhwJlV/QPZDyaTPrBCzP
pf/q+kE2y8WDXlKtjwX4kSXZohnX32mc001t+6cPEvXkWMcf+HTjbNxU+XDuzI3xfrKIWCU6
Lh4JdCIyqp5Ss3b89rnPB9Kod0GXP2eKctNtEY3VQuduVx1Xny2biqTIlE91zwb9xxfgMyyV
bk7OsNgMvssKsb3yrA</vt:lpwstr>
  </property>
  <property fmtid="{D5CDD505-2E9C-101B-9397-08002B2CF9AE}" pid="3" name="_2015_ms_pID_7253431">
    <vt:lpwstr>8o1biVVs459xk5fg7gjWe6H77d1Aq6+a2hZh/xC9/+MVpMHdqpEgsM
eZWPwzXqy6eSL+/vkbFdrFnSPMiTnZGF45n72QvvcjMJIFXNherOLXvxq4vvkJSomFq62lOw
s/y8Ht/oU/iWXkgM4keKBz7STrxTyw26vgiuSZI6rKxVtKiNcId9V4O6MhSb9CIq3yw=</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1509330337</vt:lpwstr>
  </property>
</Properties>
</file>