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8"/>
  </p:notesMasterIdLst>
  <p:handoutMasterIdLst>
    <p:handoutMasterId r:id="rId69"/>
  </p:handoutMasterIdLst>
  <p:sldIdLst>
    <p:sldId id="256" r:id="rId2"/>
    <p:sldId id="265" r:id="rId3"/>
    <p:sldId id="257" r:id="rId4"/>
    <p:sldId id="267" r:id="rId5"/>
    <p:sldId id="268" r:id="rId6"/>
    <p:sldId id="371" r:id="rId7"/>
    <p:sldId id="367" r:id="rId8"/>
    <p:sldId id="368" r:id="rId9"/>
    <p:sldId id="369" r:id="rId10"/>
    <p:sldId id="370" r:id="rId11"/>
    <p:sldId id="273" r:id="rId12"/>
    <p:sldId id="274" r:id="rId13"/>
    <p:sldId id="275" r:id="rId14"/>
    <p:sldId id="276" r:id="rId15"/>
    <p:sldId id="278" r:id="rId16"/>
    <p:sldId id="279" r:id="rId17"/>
    <p:sldId id="315" r:id="rId18"/>
    <p:sldId id="372" r:id="rId19"/>
    <p:sldId id="356" r:id="rId20"/>
    <p:sldId id="281" r:id="rId21"/>
    <p:sldId id="282" r:id="rId22"/>
    <p:sldId id="283" r:id="rId23"/>
    <p:sldId id="284" r:id="rId24"/>
    <p:sldId id="366" r:id="rId25"/>
    <p:sldId id="365" r:id="rId26"/>
    <p:sldId id="285" r:id="rId27"/>
    <p:sldId id="286" r:id="rId28"/>
    <p:sldId id="287" r:id="rId29"/>
    <p:sldId id="290" r:id="rId30"/>
    <p:sldId id="289" r:id="rId31"/>
    <p:sldId id="322" r:id="rId32"/>
    <p:sldId id="327" r:id="rId33"/>
    <p:sldId id="304" r:id="rId34"/>
    <p:sldId id="308" r:id="rId35"/>
    <p:sldId id="306" r:id="rId36"/>
    <p:sldId id="330" r:id="rId37"/>
    <p:sldId id="305" r:id="rId38"/>
    <p:sldId id="328" r:id="rId39"/>
    <p:sldId id="325" r:id="rId40"/>
    <p:sldId id="326" r:id="rId41"/>
    <p:sldId id="349" r:id="rId42"/>
    <p:sldId id="350" r:id="rId43"/>
    <p:sldId id="352" r:id="rId44"/>
    <p:sldId id="353" r:id="rId45"/>
    <p:sldId id="291" r:id="rId46"/>
    <p:sldId id="373" r:id="rId47"/>
    <p:sldId id="314" r:id="rId48"/>
    <p:sldId id="309" r:id="rId49"/>
    <p:sldId id="294" r:id="rId50"/>
    <p:sldId id="354" r:id="rId51"/>
    <p:sldId id="296" r:id="rId52"/>
    <p:sldId id="297" r:id="rId53"/>
    <p:sldId id="298" r:id="rId54"/>
    <p:sldId id="339" r:id="rId55"/>
    <p:sldId id="299" r:id="rId56"/>
    <p:sldId id="300" r:id="rId57"/>
    <p:sldId id="301" r:id="rId58"/>
    <p:sldId id="347" r:id="rId59"/>
    <p:sldId id="348" r:id="rId60"/>
    <p:sldId id="258" r:id="rId61"/>
    <p:sldId id="259" r:id="rId62"/>
    <p:sldId id="260" r:id="rId63"/>
    <p:sldId id="261" r:id="rId64"/>
    <p:sldId id="262" r:id="rId65"/>
    <p:sldId id="263" r:id="rId66"/>
    <p:sldId id="264" r:id="rId6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371"/>
            <p14:sldId id="367"/>
            <p14:sldId id="368"/>
            <p14:sldId id="369"/>
            <p14:sldId id="370"/>
            <p14:sldId id="273"/>
            <p14:sldId id="274"/>
            <p14:sldId id="275"/>
            <p14:sldId id="276"/>
            <p14:sldId id="278"/>
            <p14:sldId id="279"/>
            <p14:sldId id="315"/>
            <p14:sldId id="372"/>
            <p14:sldId id="356"/>
          </p14:sldIdLst>
        </p14:section>
        <p14:section name="Slot # 1" id="{A8BC1F47-3153-4394-9D00-B4D234301B74}">
          <p14:sldIdLst>
            <p14:sldId id="281"/>
            <p14:sldId id="282"/>
            <p14:sldId id="283"/>
            <p14:sldId id="284"/>
            <p14:sldId id="366"/>
            <p14:sldId id="365"/>
            <p14:sldId id="285"/>
            <p14:sldId id="286"/>
            <p14:sldId id="287"/>
          </p14:sldIdLst>
        </p14:section>
        <p14:section name="Slot # 2" id="{5DEA695E-ACCD-4583-8C8C-713FC3EAA3F2}">
          <p14:sldIdLst>
            <p14:sldId id="290"/>
            <p14:sldId id="289"/>
            <p14:sldId id="322"/>
            <p14:sldId id="327"/>
            <p14:sldId id="304"/>
            <p14:sldId id="308"/>
          </p14:sldIdLst>
        </p14:section>
        <p14:section name="Slot #3" id="{630C644C-9DFD-4620-9650-24BD26CEB6E3}">
          <p14:sldIdLst>
            <p14:sldId id="306"/>
            <p14:sldId id="330"/>
            <p14:sldId id="305"/>
            <p14:sldId id="328"/>
            <p14:sldId id="325"/>
            <p14:sldId id="326"/>
          </p14:sldIdLst>
        </p14:section>
        <p14:section name="Slot #4" id="{CA1FB867-E760-4F4D-9EED-9A54E56D3125}">
          <p14:sldIdLst>
            <p14:sldId id="349"/>
            <p14:sldId id="350"/>
            <p14:sldId id="352"/>
            <p14:sldId id="353"/>
            <p14:sldId id="291"/>
            <p14:sldId id="373"/>
            <p14:sldId id="314"/>
            <p14:sldId id="309"/>
            <p14:sldId id="294"/>
            <p14:sldId id="354"/>
            <p14:sldId id="296"/>
            <p14:sldId id="297"/>
          </p14:sldIdLst>
        </p14:section>
        <p14:section name="Backup" id="{B751E8CC-DDAE-4922-B3E7-E31F353AC422}">
          <p14:sldIdLst>
            <p14:sldId id="298"/>
            <p14:sldId id="339"/>
          </p14:sldIdLst>
        </p14:section>
        <p14:section name="Motion Template" id="{F1C8A9DA-86F4-489A-BD5B-5D1CBCA519D3}">
          <p14:sldIdLst>
            <p14:sldId id="299"/>
            <p14:sldId id="300"/>
            <p14:sldId id="301"/>
            <p14:sldId id="347"/>
            <p14:sldId id="348"/>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585" autoAdjust="0"/>
    <p:restoredTop sz="94660"/>
  </p:normalViewPr>
  <p:slideViewPr>
    <p:cSldViewPr>
      <p:cViewPr varScale="1">
        <p:scale>
          <a:sx n="97" d="100"/>
          <a:sy n="97" d="100"/>
        </p:scale>
        <p:origin x="739"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3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37</a:t>
            </a:fld>
            <a:endParaRPr lang="en-US"/>
          </a:p>
        </p:txBody>
      </p:sp>
    </p:spTree>
    <p:extLst>
      <p:ext uri="{BB962C8B-B14F-4D97-AF65-F5344CB8AC3E}">
        <p14:creationId xmlns:p14="http://schemas.microsoft.com/office/powerpoint/2010/main" val="27985227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43</a:t>
            </a:fld>
            <a:endParaRPr lang="en-US"/>
          </a:p>
        </p:txBody>
      </p:sp>
    </p:spTree>
    <p:extLst>
      <p:ext uri="{BB962C8B-B14F-4D97-AF65-F5344CB8AC3E}">
        <p14:creationId xmlns:p14="http://schemas.microsoft.com/office/powerpoint/2010/main" val="34416329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45</a:t>
            </a:fld>
            <a:endParaRPr lang="en-US"/>
          </a:p>
        </p:txBody>
      </p:sp>
    </p:spTree>
    <p:extLst>
      <p:ext uri="{BB962C8B-B14F-4D97-AF65-F5344CB8AC3E}">
        <p14:creationId xmlns:p14="http://schemas.microsoft.com/office/powerpoint/2010/main" val="22173084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49</a:t>
            </a:fld>
            <a:endParaRPr lang="en-US"/>
          </a:p>
        </p:txBody>
      </p:sp>
    </p:spTree>
    <p:extLst>
      <p:ext uri="{BB962C8B-B14F-4D97-AF65-F5344CB8AC3E}">
        <p14:creationId xmlns:p14="http://schemas.microsoft.com/office/powerpoint/2010/main" val="25735195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60</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62</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4188809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3638745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1156105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6327595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3249153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31</a:t>
            </a:fld>
            <a:endParaRPr lang="en-US"/>
          </a:p>
        </p:txBody>
      </p:sp>
    </p:spTree>
    <p:extLst>
      <p:ext uri="{BB962C8B-B14F-4D97-AF65-F5344CB8AC3E}">
        <p14:creationId xmlns:p14="http://schemas.microsoft.com/office/powerpoint/2010/main" val="2062151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802.11-17/1843r04</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Jan.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Jan.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2018-01-16</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284"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196752"/>
            <a:ext cx="7770813" cy="4897661"/>
          </a:xfrm>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a:t>
            </a:r>
            <a:r>
              <a:rPr lang="en-US" altLang="en-US" sz="1600" b="1" dirty="0" smtClean="0">
                <a:solidFill>
                  <a:schemeClr val="tx1"/>
                </a:solidFill>
                <a:latin typeface="Calibri" panose="020F0502020204030204" pitchFamily="34" charset="0"/>
                <a:cs typeface="Calibri" panose="020F0502020204030204" pitchFamily="34" charset="0"/>
                <a:hlinkClick r:id="rId2"/>
              </a:rPr>
              <a:t>standards.ieee.org/develop/policies/bylaws/sect6-7.html#6</a:t>
            </a:r>
            <a:r>
              <a:rPr lang="en-US" altLang="en-US" sz="1600" b="1" dirty="0" smtClean="0">
                <a:solidFill>
                  <a:schemeClr val="tx1"/>
                </a:solidFill>
                <a:latin typeface="Calibri" panose="020F0502020204030204" pitchFamily="34" charset="0"/>
                <a:cs typeface="Calibri" panose="020F0502020204030204" pitchFamily="34" charset="0"/>
              </a:rPr>
              <a:t> ) </a:t>
            </a:r>
            <a:endParaRPr lang="en-US" altLang="en-US" sz="1600" b="1" dirty="0">
              <a:solidFill>
                <a:schemeClr val="tx1"/>
              </a:solidFill>
              <a:latin typeface="Calibri" panose="020F0502020204030204" pitchFamily="34" charset="0"/>
              <a:cs typeface="Calibri" panose="020F0502020204030204" pitchFamily="34" charset="0"/>
            </a:endParaRP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smtClean="0">
                <a:solidFill>
                  <a:schemeClr val="tx1"/>
                </a:solidFill>
                <a:latin typeface="Calibri" panose="020F0502020204030204" pitchFamily="34" charset="0"/>
                <a:cs typeface="Calibri" panose="020F0502020204030204" pitchFamily="34" charset="0"/>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http</a:t>
            </a:r>
            <a:r>
              <a:rPr lang="en-US" altLang="en-US" sz="1600" b="1" dirty="0">
                <a:solidFill>
                  <a:schemeClr val="tx1"/>
                </a:solidFill>
                <a:latin typeface="Calibri" panose="020F0502020204030204" pitchFamily="34" charset="0"/>
                <a:cs typeface="Calibri" panose="020F0502020204030204" pitchFamily="34" charset="0"/>
                <a:hlinkClick r:id="rId3"/>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standards.ieee.org/develop/policies/opman/sect6.html#6.3</a:t>
            </a:r>
            <a:r>
              <a:rPr lang="en-US" altLang="en-US" sz="1600" b="1" dirty="0" smtClean="0">
                <a:solidFill>
                  <a:schemeClr val="tx1"/>
                </a:solidFill>
                <a:latin typeface="Calibri" panose="020F0502020204030204" pitchFamily="34" charset="0"/>
                <a:cs typeface="Calibri" panose="020F0502020204030204" pitchFamily="34" charset="0"/>
              </a:rPr>
              <a:t> )</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a:t>
            </a:r>
            <a:r>
              <a:rPr lang="en-US" altLang="en-US" b="1" i="1" dirty="0" smtClean="0">
                <a:solidFill>
                  <a:schemeClr val="tx1"/>
                </a:solidFill>
                <a:latin typeface="Calibri" panose="020F0502020204030204" pitchFamily="34" charset="0"/>
                <a:cs typeface="Calibri" panose="020F0502020204030204" pitchFamily="34" charset="0"/>
                <a:hlinkClick r:id="rId4"/>
              </a:rPr>
              <a:t>standards.ieee.org/about/sasb/patcom/materials.html</a:t>
            </a:r>
            <a:r>
              <a:rPr lang="en-US" altLang="en-US" b="1" i="1" dirty="0" smtClean="0">
                <a:solidFill>
                  <a:schemeClr val="tx1"/>
                </a:solidFill>
                <a:latin typeface="Calibri" panose="020F0502020204030204" pitchFamily="34" charset="0"/>
                <a:cs typeface="Calibri" panose="020F0502020204030204" pitchFamily="34" charset="0"/>
              </a:rPr>
              <a:t> </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2062902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1725204747"/>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r>
                        <a:rPr lang="en-US" sz="1800" kern="1200" dirty="0" smtClean="0"/>
                        <a:t>AZ</a:t>
                      </a:r>
                      <a:endParaRPr lang="en-US" sz="1800" kern="1200" dirty="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p>
                  </a:txBody>
                  <a:tcPr marT="45746" marB="45746">
                    <a:solidFill>
                      <a:srgbClr val="92D050"/>
                    </a:solidFill>
                  </a:tcPr>
                </a:tc>
                <a:tc>
                  <a:txBody>
                    <a:bodyPr/>
                    <a:lstStyle/>
                    <a:p>
                      <a:pPr algn="ctr"/>
                      <a:endParaRPr lang="en-US" sz="1800" dirty="0"/>
                    </a:p>
                  </a:txBody>
                  <a:tcPr marT="45746" marB="45746"/>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628800"/>
            <a:ext cx="7770813" cy="4465613"/>
          </a:xfrm>
        </p:spPr>
        <p:txBody>
          <a:bodyPr/>
          <a:lstStyle/>
          <a:p>
            <a:pPr algn="just">
              <a:spcBef>
                <a:spcPct val="20000"/>
              </a:spcBef>
              <a:buFontTx/>
              <a:buChar char="•"/>
            </a:pPr>
            <a:r>
              <a:rPr lang="en-US" altLang="en-US" sz="2000" b="0" dirty="0"/>
              <a:t>Patent policy</a:t>
            </a:r>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(11-17-1757).  </a:t>
            </a:r>
          </a:p>
          <a:p>
            <a:pPr algn="just">
              <a:spcBef>
                <a:spcPct val="20000"/>
              </a:spcBef>
              <a:buFontTx/>
              <a:buChar char="•"/>
            </a:pPr>
            <a:r>
              <a:rPr lang="en-US" altLang="en-US" sz="2000" b="0" dirty="0" smtClean="0"/>
              <a:t>Approve </a:t>
            </a:r>
            <a:r>
              <a:rPr lang="en-US" altLang="en-US" sz="2000" b="0" dirty="0" err="1" smtClean="0"/>
              <a:t>telecon</a:t>
            </a:r>
            <a:r>
              <a:rPr lang="en-US" altLang="en-US" sz="2000" b="0" dirty="0" smtClean="0"/>
              <a:t> minutes (11-17-1892).</a:t>
            </a:r>
          </a:p>
          <a:p>
            <a:pPr algn="just">
              <a:spcBef>
                <a:spcPct val="20000"/>
              </a:spcBef>
              <a:buFontTx/>
              <a:buChar char="•"/>
            </a:pPr>
            <a:r>
              <a:rPr lang="en-US" altLang="en-US" sz="2000" b="0" dirty="0" smtClean="0"/>
              <a:t>Review </a:t>
            </a:r>
            <a:r>
              <a:rPr lang="en-US" altLang="en-US" sz="2000" b="0" dirty="0"/>
              <a:t>and consider adopting of SFD working draft.</a:t>
            </a:r>
          </a:p>
          <a:p>
            <a:pPr algn="just">
              <a:spcBef>
                <a:spcPct val="20000"/>
              </a:spcBef>
              <a:buFontTx/>
              <a:buChar char="•"/>
            </a:pPr>
            <a:r>
              <a:rPr lang="en-US" altLang="en-US" sz="2000" b="0" dirty="0"/>
              <a:t>Submissions towards SFD text.</a:t>
            </a:r>
          </a:p>
          <a:p>
            <a:pPr algn="just">
              <a:spcBef>
                <a:spcPct val="20000"/>
              </a:spcBef>
              <a:buFontTx/>
              <a:buChar char="•"/>
            </a:pPr>
            <a:r>
              <a:rPr lang="en-US" altLang="en-US" sz="2000" b="0" dirty="0" smtClean="0"/>
              <a:t>Submissions </a:t>
            </a:r>
            <a:r>
              <a:rPr lang="en-US" altLang="en-US" sz="2000" b="0" dirty="0" smtClean="0"/>
              <a:t>toward amendment text.</a:t>
            </a:r>
          </a:p>
          <a:p>
            <a:pPr algn="just">
              <a:spcBef>
                <a:spcPct val="20000"/>
              </a:spcBef>
              <a:buFontTx/>
              <a:buChar char="•"/>
            </a:pPr>
            <a:r>
              <a:rPr lang="en-US" altLang="en-US" sz="2000" b="0" dirty="0" smtClean="0"/>
              <a:t>Presentations </a:t>
            </a:r>
            <a:r>
              <a:rPr lang="en-US" altLang="en-US" sz="2000" b="0" dirty="0"/>
              <a:t>to inform the TG</a:t>
            </a:r>
            <a:r>
              <a:rPr lang="en-US" altLang="en-US" sz="2000" b="0" dirty="0">
                <a:solidFill>
                  <a:srgbClr val="FF33CC"/>
                </a:solidFill>
              </a:rPr>
              <a:t>:</a:t>
            </a:r>
            <a:endParaRPr lang="en-US" altLang="en-US" sz="2000" b="0" dirty="0"/>
          </a:p>
          <a:p>
            <a:pPr lvl="1" algn="just">
              <a:spcBef>
                <a:spcPct val="20000"/>
              </a:spcBef>
              <a:buFontTx/>
              <a:buChar char="•"/>
            </a:pPr>
            <a:r>
              <a:rPr lang="en-US" altLang="en-US" sz="1800" dirty="0" smtClean="0"/>
              <a:t>Supportive </a:t>
            </a:r>
            <a:r>
              <a:rPr lang="en-US" altLang="en-US" sz="1800" dirty="0"/>
              <a:t>technical submissions to inform the TG.</a:t>
            </a:r>
          </a:p>
          <a:p>
            <a:pPr algn="just">
              <a:spcBef>
                <a:spcPct val="20000"/>
              </a:spcBef>
              <a:buFontTx/>
              <a:buChar char="•"/>
            </a:pPr>
            <a:r>
              <a:rPr lang="en-US" altLang="en-US" sz="2000" b="0" dirty="0" smtClean="0"/>
              <a:t>Review </a:t>
            </a:r>
            <a:r>
              <a:rPr lang="en-US" altLang="en-US" sz="2000" b="0" dirty="0"/>
              <a:t>program timelines and consider updated timelines.</a:t>
            </a:r>
          </a:p>
          <a:p>
            <a:pPr algn="just">
              <a:spcBef>
                <a:spcPct val="20000"/>
              </a:spcBef>
              <a:buFontTx/>
              <a:buChar char="•"/>
            </a:pPr>
            <a:r>
              <a:rPr lang="en-US" altLang="en-US" sz="2000" b="0" dirty="0"/>
              <a:t>Schedule teleconference times as needed.</a:t>
            </a:r>
          </a:p>
          <a:p>
            <a:endParaRPr lang="en-US" sz="2800" dirty="0"/>
          </a:p>
          <a:p>
            <a:pPr marL="0" lvl="1" indent="0" algn="just">
              <a:spcBef>
                <a:spcPct val="20000"/>
              </a:spcBef>
            </a:pPr>
            <a:endParaRPr lang="en-US" altLang="en-US" dirty="0"/>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141693066"/>
              </p:ext>
            </p:extLst>
          </p:nvPr>
        </p:nvGraphicFramePr>
        <p:xfrm>
          <a:off x="380206" y="1484784"/>
          <a:ext cx="8458200" cy="3840320"/>
        </p:xfrm>
        <a:graphic>
          <a:graphicData uri="http://schemas.openxmlformats.org/drawingml/2006/table">
            <a:tbl>
              <a:tblPr firstRow="1" bandRow="1">
                <a:tableStyleId>{21E4AEA4-8DFA-4A89-87EB-49C32662AFE0}</a:tableStyleId>
              </a:tblPr>
              <a:tblGrid>
                <a:gridCol w="1311474"/>
                <a:gridCol w="1728192"/>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600" strike="noStrike" kern="1200" dirty="0" smtClean="0">
                          <a:solidFill>
                            <a:schemeClr val="dk1"/>
                          </a:solidFill>
                          <a:latin typeface="+mn-lt"/>
                          <a:ea typeface="+mn-ea"/>
                          <a:cs typeface="+mn-cs"/>
                        </a:rPr>
                        <a:t>11-17-1843</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Jan. 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11-17-1757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Nov.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r>
              <a:tr h="148656">
                <a:tc>
                  <a:txBody>
                    <a:bodyPr/>
                    <a:lstStyle/>
                    <a:p>
                      <a:r>
                        <a:rPr lang="en-US" sz="1600" dirty="0" smtClean="0"/>
                        <a:t>11-17-1892</a:t>
                      </a:r>
                      <a:endParaRPr lang="en-US" sz="1600" dirty="0"/>
                    </a:p>
                  </a:txBody>
                  <a:tcPr marT="45712" marB="45712"/>
                </a:tc>
                <a:tc>
                  <a:txBody>
                    <a:bodyPr/>
                    <a:lstStyle/>
                    <a:p>
                      <a:r>
                        <a:rPr lang="en-US" sz="1600" dirty="0" smtClean="0"/>
                        <a:t>Roy</a:t>
                      </a:r>
                      <a:r>
                        <a:rPr lang="en-US" sz="1600" baseline="0" dirty="0" smtClean="0"/>
                        <a:t> Want</a:t>
                      </a:r>
                      <a:endParaRPr lang="en-US" sz="1600" dirty="0"/>
                    </a:p>
                  </a:txBody>
                  <a:tcPr marT="45712" marB="45712"/>
                </a:tc>
                <a:tc>
                  <a:txBody>
                    <a:bodyPr/>
                    <a:lstStyle/>
                    <a:p>
                      <a:r>
                        <a:rPr lang="en-US" sz="1600" smtClean="0"/>
                        <a:t>Dec. 20</a:t>
                      </a:r>
                      <a:r>
                        <a:rPr lang="en-US" sz="1600" baseline="30000" smtClean="0"/>
                        <a:t>th</a:t>
                      </a:r>
                      <a:r>
                        <a:rPr lang="en-US" sz="1600" baseline="0" smtClean="0"/>
                        <a:t> telecon minutes</a:t>
                      </a:r>
                      <a:endParaRPr lang="en-US" sz="1600"/>
                    </a:p>
                  </a:txBody>
                  <a:tcPr marT="45712" marB="45712"/>
                </a:tc>
                <a:tc>
                  <a:txBody>
                    <a:bodyPr/>
                    <a:lstStyle/>
                    <a:p>
                      <a:r>
                        <a:rPr lang="en-US" sz="1600" smtClean="0"/>
                        <a:t>Telecon minutes</a:t>
                      </a:r>
                      <a:endParaRPr lang="en-US" sz="1600"/>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a:t>
                      </a:r>
                      <a:r>
                        <a:rPr lang="en-US" sz="1600" strike="noStrike" kern="1200" dirty="0" smtClean="0">
                          <a:solidFill>
                            <a:schemeClr val="dk1"/>
                          </a:solidFill>
                          <a:latin typeface="+mn-lt"/>
                          <a:ea typeface="+mn-ea"/>
                          <a:cs typeface="+mn-cs"/>
                        </a:rPr>
                        <a:t>Chun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Working Draft approval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a:t>
                      </a:r>
                      <a:endParaRPr lang="en-US" sz="1600" strike="noStrike"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11-17-1771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a:t>
                      </a:r>
                      <a:r>
                        <a:rPr lang="en-US" sz="1600" strike="noStrike" kern="1200" dirty="0" smtClean="0">
                          <a:solidFill>
                            <a:schemeClr val="dk1"/>
                          </a:solidFill>
                          <a:latin typeface="+mn-lt"/>
                          <a:ea typeface="+mn-ea"/>
                          <a:cs typeface="+mn-cs"/>
                        </a:rPr>
                        <a:t>Chun</a:t>
                      </a:r>
                      <a:r>
                        <a:rPr lang="en-US" sz="1600" strike="noStrike" kern="1200" baseline="0" dirty="0" smtClean="0">
                          <a:solidFill>
                            <a:schemeClr val="dk1"/>
                          </a:solidFill>
                          <a:latin typeface="+mn-lt"/>
                          <a:ea typeface="+mn-ea"/>
                          <a:cs typeface="+mn-cs"/>
                        </a:rPr>
                        <a:t>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Proposed draft specification</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Draft spec</a:t>
                      </a:r>
                    </a:p>
                  </a:txBody>
                  <a:tcPr marT="45712" marB="45712"/>
                </a:tc>
              </a:tr>
              <a:tr h="0">
                <a:tc>
                  <a:txBody>
                    <a:bodyPr/>
                    <a:lstStyle/>
                    <a:p>
                      <a:r>
                        <a:rPr lang="en-US" sz="1600" dirty="0" smtClean="0"/>
                        <a:t>11-18-0140</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kern="1200" dirty="0" smtClean="0">
                          <a:solidFill>
                            <a:schemeClr val="dk1"/>
                          </a:solidFill>
                          <a:effectLst/>
                          <a:latin typeface="+mn-lt"/>
                          <a:ea typeface="+mn-ea"/>
                          <a:cs typeface="+mn-cs"/>
                        </a:rPr>
                        <a:t>Direction Measurement SFD text</a:t>
                      </a:r>
                      <a:endParaRPr lang="en-US" sz="1600" dirty="0"/>
                    </a:p>
                  </a:txBody>
                  <a:tcPr marT="45712" marB="45712"/>
                </a:tc>
                <a:tc>
                  <a:txBody>
                    <a:bodyPr/>
                    <a:lstStyle/>
                    <a:p>
                      <a:r>
                        <a:rPr lang="en-US" sz="1600" dirty="0" smtClean="0"/>
                        <a:t>SFD</a:t>
                      </a:r>
                      <a:endParaRPr lang="en-US" sz="1600" dirty="0"/>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11-17-1879r1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Nehru </a:t>
                      </a:r>
                      <a:r>
                        <a:rPr lang="en-US" sz="1600" strike="noStrike" kern="1200" dirty="0" err="1" smtClean="0">
                          <a:solidFill>
                            <a:schemeClr val="dk1"/>
                          </a:solidFill>
                          <a:latin typeface="+mn-lt"/>
                          <a:ea typeface="+mn-ea"/>
                          <a:cs typeface="+mn-cs"/>
                        </a:rPr>
                        <a:t>Bhandru</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SFD text related to pre-association security negotiation </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r>
              <a:tr h="0">
                <a:tc>
                  <a:txBody>
                    <a:bodyPr/>
                    <a:lstStyle/>
                    <a:p>
                      <a:r>
                        <a:rPr lang="en-US" sz="1600" dirty="0" smtClean="0"/>
                        <a:t>11-18-215</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Negotiation Amendment</a:t>
                      </a:r>
                      <a:r>
                        <a:rPr lang="en-US" sz="1600" baseline="0" dirty="0" smtClean="0"/>
                        <a:t> text conversion from SFD</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11-18-220</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60GHz</a:t>
                      </a:r>
                      <a:r>
                        <a:rPr lang="en-US" sz="1600" baseline="0" dirty="0" smtClean="0"/>
                        <a:t> Passive Location</a:t>
                      </a:r>
                      <a:endParaRPr lang="en-US" sz="1600" dirty="0"/>
                    </a:p>
                  </a:txBody>
                  <a:tcPr marT="45712" marB="45712"/>
                </a:tc>
                <a:tc>
                  <a:txBody>
                    <a:bodyPr/>
                    <a:lstStyle/>
                    <a:p>
                      <a:r>
                        <a:rPr lang="en-US" sz="1600" dirty="0" smtClean="0"/>
                        <a:t>Technical</a:t>
                      </a:r>
                      <a:endParaRPr lang="en-US" sz="1600"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a:t>
            </a:r>
            <a:r>
              <a:rPr lang="en-US" altLang="en-US" dirty="0" smtClean="0">
                <a:solidFill>
                  <a:schemeClr val="tx2"/>
                </a:solidFill>
              </a:rPr>
              <a:t>(2)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711327118"/>
              </p:ext>
            </p:extLst>
          </p:nvPr>
        </p:nvGraphicFramePr>
        <p:xfrm>
          <a:off x="380206" y="1484784"/>
          <a:ext cx="8458200" cy="4480416"/>
        </p:xfrm>
        <a:graphic>
          <a:graphicData uri="http://schemas.openxmlformats.org/drawingml/2006/table">
            <a:tbl>
              <a:tblPr firstRow="1" bandRow="1">
                <a:tableStyleId>{21E4AEA4-8DFA-4A89-87EB-49C32662AFE0}</a:tableStyleId>
              </a:tblPr>
              <a:tblGrid>
                <a:gridCol w="1311474"/>
                <a:gridCol w="1728192"/>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259072">
                <a:tc>
                  <a:txBody>
                    <a:bodyPr/>
                    <a:lstStyle/>
                    <a:p>
                      <a:r>
                        <a:rPr lang="en-US" sz="1600" dirty="0" smtClean="0"/>
                        <a:t>11-18-222</a:t>
                      </a:r>
                      <a:endParaRPr lang="en-US" sz="1600" dirty="0"/>
                    </a:p>
                  </a:txBody>
                  <a:tcPr marT="45712" marB="45712"/>
                </a:tc>
                <a:tc>
                  <a:txBody>
                    <a:bodyPr/>
                    <a:lstStyle/>
                    <a:p>
                      <a:r>
                        <a:rPr lang="en-US" sz="1600" dirty="0" smtClean="0"/>
                        <a:t>Mingguang Xu</a:t>
                      </a:r>
                      <a:endParaRPr lang="en-US" sz="1600" dirty="0"/>
                    </a:p>
                  </a:txBody>
                  <a:tcPr marT="45712" marB="45712"/>
                </a:tc>
                <a:tc>
                  <a:txBody>
                    <a:bodyPr/>
                    <a:lstStyle/>
                    <a:p>
                      <a:r>
                        <a:rPr lang="en-US" sz="1600" dirty="0" smtClean="0"/>
                        <a:t>Consistency check across multiple channel estimates</a:t>
                      </a:r>
                      <a:endParaRPr lang="en-US" sz="1600" dirty="0"/>
                    </a:p>
                  </a:txBody>
                  <a:tcPr marT="45712" marB="45712"/>
                </a:tc>
                <a:tc>
                  <a:txBody>
                    <a:bodyPr/>
                    <a:lstStyle/>
                    <a:p>
                      <a:r>
                        <a:rPr lang="en-US" sz="1600" dirty="0" smtClean="0"/>
                        <a:t>SFD</a:t>
                      </a:r>
                      <a:endParaRPr lang="en-US" sz="1600" dirty="0"/>
                    </a:p>
                  </a:txBody>
                  <a:tcPr marT="45712" marB="45712"/>
                </a:tc>
              </a:tr>
              <a:tr h="259072">
                <a:tc>
                  <a:txBody>
                    <a:bodyPr/>
                    <a:lstStyle/>
                    <a:p>
                      <a:r>
                        <a:rPr lang="en-US" sz="1600" dirty="0" smtClean="0"/>
                        <a:t>11-18-223</a:t>
                      </a:r>
                      <a:endParaRPr lang="en-US" sz="1600" dirty="0"/>
                    </a:p>
                  </a:txBody>
                  <a:tcPr marT="45712" marB="45712"/>
                </a:tc>
                <a:tc>
                  <a:txBody>
                    <a:bodyPr/>
                    <a:lstStyle/>
                    <a:p>
                      <a:r>
                        <a:rPr lang="en-US" sz="1600" dirty="0" smtClean="0"/>
                        <a:t>Mingguang Xu</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Performance evaluation on zero-padded waveform.</a:t>
                      </a:r>
                    </a:p>
                  </a:txBody>
                  <a:tcPr marT="45712" marB="45712"/>
                </a:tc>
                <a:tc>
                  <a:txBody>
                    <a:bodyPr/>
                    <a:lstStyle/>
                    <a:p>
                      <a:r>
                        <a:rPr lang="en-US" sz="1600" dirty="0" smtClean="0"/>
                        <a:t>SFD</a:t>
                      </a:r>
                      <a:endParaRPr lang="en-US" sz="1600" dirty="0"/>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11-18-208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Jiang Feng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Replay Attack Detection Using LTF with Zero Prefix</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endParaRPr lang="en-US" sz="1600" strike="noStrike" kern="1200" dirty="0">
                        <a:solidFill>
                          <a:schemeClr val="dk1"/>
                        </a:solidFill>
                        <a:latin typeface="+mn-lt"/>
                        <a:ea typeface="+mn-ea"/>
                        <a:cs typeface="+mn-cs"/>
                      </a:endParaRP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11-18-209</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Qinghua Li</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Long Token for Secure </a:t>
                      </a:r>
                      <a:r>
                        <a:rPr lang="en-US" sz="1600" strike="noStrike" kern="1200" dirty="0" smtClean="0">
                          <a:solidFill>
                            <a:schemeClr val="dk1"/>
                          </a:solidFill>
                          <a:latin typeface="+mn-lt"/>
                          <a:ea typeface="+mn-ea"/>
                          <a:cs typeface="+mn-cs"/>
                        </a:rPr>
                        <a:t>Ranging</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Technical</a:t>
                      </a: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11-18-xxx</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Chao Chun Wang</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Amendment</a:t>
                      </a:r>
                      <a:r>
                        <a:rPr lang="en-US" sz="1600" strike="noStrike" kern="1200" baseline="0" dirty="0" smtClean="0">
                          <a:solidFill>
                            <a:schemeClr val="dk1"/>
                          </a:solidFill>
                          <a:latin typeface="+mn-lt"/>
                          <a:ea typeface="+mn-ea"/>
                          <a:cs typeface="+mn-cs"/>
                        </a:rPr>
                        <a:t> text submissions formatting conventions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a:t>
                      </a:r>
                      <a:r>
                        <a:rPr lang="en-US" sz="1600" strike="noStrike" kern="1200" baseline="0" dirty="0" smtClean="0">
                          <a:solidFill>
                            <a:schemeClr val="dk1"/>
                          </a:solidFill>
                          <a:latin typeface="+mn-lt"/>
                          <a:ea typeface="+mn-ea"/>
                          <a:cs typeface="+mn-cs"/>
                        </a:rPr>
                        <a:t> text</a:t>
                      </a:r>
                      <a:endParaRPr lang="en-US" sz="1600" strike="noStrike" kern="1200" dirty="0" smtClean="0">
                        <a:solidFill>
                          <a:schemeClr val="dk1"/>
                        </a:solidFill>
                        <a:latin typeface="+mn-lt"/>
                        <a:ea typeface="+mn-ea"/>
                        <a:cs typeface="+mn-cs"/>
                      </a:endParaRP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11-18-207</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Allan Zhu</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Amendment text on </a:t>
                      </a:r>
                      <a:r>
                        <a:rPr lang="en-US" sz="1600" strike="noStrike" kern="1200" dirty="0" err="1" smtClean="0">
                          <a:solidFill>
                            <a:schemeClr val="dk1"/>
                          </a:solidFill>
                          <a:latin typeface="+mn-lt"/>
                          <a:ea typeface="+mn-ea"/>
                          <a:cs typeface="+mn-cs"/>
                        </a:rPr>
                        <a:t>VHTz</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 text</a:t>
                      </a: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11-18-xxx</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Chao Chun Wang</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FTM Overview and </a:t>
                      </a:r>
                      <a:r>
                        <a:rPr lang="en-US" sz="1600" strike="noStrike" kern="1200" dirty="0" err="1" smtClean="0">
                          <a:solidFill>
                            <a:schemeClr val="dk1"/>
                          </a:solidFill>
                          <a:latin typeface="+mn-lt"/>
                          <a:ea typeface="+mn-ea"/>
                          <a:cs typeface="+mn-cs"/>
                        </a:rPr>
                        <a:t>HEz</a:t>
                      </a:r>
                      <a:r>
                        <a:rPr lang="en-US" sz="1600" strike="noStrike" kern="1200" dirty="0" smtClean="0">
                          <a:solidFill>
                            <a:schemeClr val="dk1"/>
                          </a:solidFill>
                          <a:latin typeface="+mn-lt"/>
                          <a:ea typeface="+mn-ea"/>
                          <a:cs typeface="+mn-cs"/>
                        </a:rPr>
                        <a:t> Measurement phase</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 text</a:t>
                      </a: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11-18-229</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err="1" smtClean="0">
                          <a:solidFill>
                            <a:schemeClr val="dk1"/>
                          </a:solidFill>
                          <a:latin typeface="+mn-lt"/>
                          <a:ea typeface="+mn-ea"/>
                          <a:cs typeface="+mn-cs"/>
                        </a:rPr>
                        <a:t>Chitto</a:t>
                      </a:r>
                      <a:r>
                        <a:rPr lang="en-US" sz="1600" strike="noStrike" kern="1200" dirty="0" smtClean="0">
                          <a:solidFill>
                            <a:schemeClr val="dk1"/>
                          </a:solidFill>
                          <a:latin typeface="+mn-lt"/>
                          <a:ea typeface="+mn-ea"/>
                          <a:cs typeface="+mn-cs"/>
                        </a:rPr>
                        <a:t> Ghosh</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Secure Authentication Code Signaling in SU and MU Ranging </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30786812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Process</a:t>
            </a:r>
            <a:endParaRPr lang="en-US" dirty="0"/>
          </a:p>
        </p:txBody>
      </p:sp>
      <p:sp>
        <p:nvSpPr>
          <p:cNvPr id="3" name="Content Placeholder 2"/>
          <p:cNvSpPr>
            <a:spLocks noGrp="1"/>
          </p:cNvSpPr>
          <p:nvPr>
            <p:ph idx="1"/>
          </p:nvPr>
        </p:nvSpPr>
        <p:spPr>
          <a:xfrm>
            <a:off x="685801" y="1751014"/>
            <a:ext cx="6766520" cy="4343400"/>
          </a:xfrm>
        </p:spPr>
        <p:txBody>
          <a:bodyPr/>
          <a:lstStyle/>
          <a:p>
            <a:pPr>
              <a:buFont typeface="Arial" panose="020B0604020202020204" pitchFamily="34" charset="0"/>
              <a:buChar char="•"/>
            </a:pPr>
            <a:r>
              <a:rPr lang="en-US" dirty="0" smtClean="0"/>
              <a:t>Submissions ordering:</a:t>
            </a:r>
          </a:p>
          <a:p>
            <a:pPr lvl="1">
              <a:buFont typeface="Arial" panose="020B0604020202020204" pitchFamily="34" charset="0"/>
              <a:buChar char="•"/>
            </a:pPr>
            <a:r>
              <a:rPr lang="en-US" dirty="0" smtClean="0"/>
              <a:t>Approval of SFD working draft.</a:t>
            </a:r>
          </a:p>
          <a:p>
            <a:pPr lvl="1">
              <a:buFont typeface="Arial" panose="020B0604020202020204" pitchFamily="34" charset="0"/>
              <a:buChar char="•"/>
            </a:pPr>
            <a:r>
              <a:rPr lang="en-US" dirty="0"/>
              <a:t>Submissions towards SFD text.</a:t>
            </a:r>
          </a:p>
          <a:p>
            <a:pPr lvl="1">
              <a:buFont typeface="Arial" panose="020B0604020202020204" pitchFamily="34" charset="0"/>
              <a:buChar char="•"/>
            </a:pPr>
            <a:r>
              <a:rPr lang="en-US" dirty="0" smtClean="0"/>
              <a:t>SFD </a:t>
            </a:r>
            <a:r>
              <a:rPr lang="en-US" dirty="0" smtClean="0"/>
              <a:t>conversion to amendment text</a:t>
            </a:r>
          </a:p>
          <a:p>
            <a:pPr lvl="1">
              <a:buFont typeface="Arial" panose="020B0604020202020204" pitchFamily="34" charset="0"/>
              <a:buChar char="•"/>
            </a:pPr>
            <a:r>
              <a:rPr lang="en-US" dirty="0"/>
              <a:t>Submissions toward draft spec.</a:t>
            </a:r>
          </a:p>
          <a:p>
            <a:pPr lvl="1">
              <a:buFont typeface="Arial" panose="020B0604020202020204" pitchFamily="34" charset="0"/>
              <a:buChar char="•"/>
            </a:pPr>
            <a:r>
              <a:rPr lang="en-US" dirty="0" smtClean="0"/>
              <a:t>Technical submissions.</a:t>
            </a:r>
            <a:endParaRPr lang="en-US" dirty="0" smtClean="0"/>
          </a:p>
          <a:p>
            <a:pPr lvl="1">
              <a:buFont typeface="Arial" panose="020B0604020202020204" pitchFamily="34" charset="0"/>
              <a:buChar char="•"/>
            </a:pPr>
            <a:endParaRPr lang="en-US" dirty="0" smtClean="0"/>
          </a:p>
          <a:p>
            <a:pPr marL="0" indent="0"/>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grpSp>
        <p:nvGrpSpPr>
          <p:cNvPr id="15" name="Group 14"/>
          <p:cNvGrpSpPr/>
          <p:nvPr/>
        </p:nvGrpSpPr>
        <p:grpSpPr>
          <a:xfrm>
            <a:off x="7740352" y="1916832"/>
            <a:ext cx="1008112" cy="1726756"/>
            <a:chOff x="7164288" y="2386457"/>
            <a:chExt cx="1008112" cy="1726756"/>
          </a:xfrm>
        </p:grpSpPr>
        <p:cxnSp>
          <p:nvCxnSpPr>
            <p:cNvPr id="8" name="Straight Arrow Connector 7"/>
            <p:cNvCxnSpPr>
              <a:stCxn id="10" idx="2"/>
              <a:endCxn id="11"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10" name="TextBox 9"/>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1" name="TextBox 10"/>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1497509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Irvine, California</a:t>
            </a:r>
            <a:endParaRPr lang="en-US" altLang="en-US" sz="4000" dirty="0">
              <a:cs typeface="Times New Roman" panose="02020603050405020304" pitchFamily="18" charset="0"/>
            </a:endParaRPr>
          </a:p>
          <a:p>
            <a:pPr algn="ctr">
              <a:lnSpc>
                <a:spcPct val="90000"/>
              </a:lnSpc>
              <a:buFontTx/>
              <a:buNone/>
            </a:pPr>
            <a:r>
              <a:rPr lang="en-US" altLang="en-US" sz="4000" dirty="0" smtClean="0">
                <a:cs typeface="Times New Roman" panose="02020603050405020304" pitchFamily="18" charset="0"/>
              </a:rPr>
              <a:t>Jan. 14</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- 19</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2018</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Vice-chair:</a:t>
            </a:r>
            <a:r>
              <a:rPr lang="en-US" altLang="en-US" sz="2000" b="0" dirty="0">
                <a:cs typeface="Times New Roman" panose="02020603050405020304" pitchFamily="18" charset="0"/>
              </a:rPr>
              <a:t> Carlos Aldana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(Google)</a:t>
            </a:r>
            <a:endParaRPr lang="en-US" altLang="en-US" sz="20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20</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smtClean="0"/>
              <a:t>Agenda setting and presentation ordering for the week (20 </a:t>
            </a:r>
            <a:r>
              <a:rPr lang="en-US" altLang="en-US" sz="2000" b="0" dirty="0"/>
              <a:t>min)</a:t>
            </a:r>
          </a:p>
          <a:p>
            <a:pPr algn="just">
              <a:spcBef>
                <a:spcPct val="20000"/>
              </a:spcBef>
              <a:buFontTx/>
              <a:buChar char="•"/>
            </a:pPr>
            <a:r>
              <a:rPr lang="en-US" altLang="en-US" sz="2000" b="0" dirty="0"/>
              <a:t>Approval </a:t>
            </a:r>
            <a:r>
              <a:rPr lang="en-US" altLang="en-US" sz="2000" b="0" dirty="0" smtClean="0"/>
              <a:t>of </a:t>
            </a:r>
            <a:r>
              <a:rPr lang="en-US" altLang="en-US" sz="2000" b="0" dirty="0"/>
              <a:t>previous meeting minutes (5min</a:t>
            </a:r>
            <a:r>
              <a:rPr lang="en-US" altLang="en-US" sz="2000" b="0" dirty="0" smtClean="0"/>
              <a:t>)</a:t>
            </a:r>
          </a:p>
          <a:p>
            <a:pPr algn="just">
              <a:spcBef>
                <a:spcPct val="20000"/>
              </a:spcBef>
              <a:buFontTx/>
              <a:buChar char="•"/>
            </a:pPr>
            <a:r>
              <a:rPr lang="en-US" altLang="en-US" sz="2000" b="0" dirty="0" smtClean="0"/>
              <a:t>Approval of </a:t>
            </a:r>
            <a:r>
              <a:rPr lang="en-US" altLang="en-US" sz="2000" b="0" dirty="0" err="1" smtClean="0"/>
              <a:t>telecon</a:t>
            </a:r>
            <a:r>
              <a:rPr lang="en-US" altLang="en-US" sz="2000" b="0" dirty="0" smtClean="0"/>
              <a:t> minutes (5min)</a:t>
            </a:r>
          </a:p>
          <a:p>
            <a:pPr algn="just">
              <a:spcBef>
                <a:spcPct val="20000"/>
              </a:spcBef>
              <a:buFontTx/>
              <a:buChar char="•"/>
            </a:pPr>
            <a:r>
              <a:rPr lang="en-US" altLang="en-US" sz="2000" b="0" dirty="0"/>
              <a:t>Approval of SFD working draft </a:t>
            </a:r>
            <a:r>
              <a:rPr lang="en-US" altLang="en-US" sz="2000" b="0" dirty="0" smtClean="0"/>
              <a:t>– </a:t>
            </a:r>
            <a:r>
              <a:rPr lang="en-US" altLang="en-US" sz="2000" b="0" dirty="0"/>
              <a:t>as </a:t>
            </a:r>
            <a:r>
              <a:rPr lang="en-US" altLang="en-US" sz="2000" b="0" dirty="0" smtClean="0"/>
              <a:t>needed</a:t>
            </a:r>
            <a:endParaRPr lang="en-US" altLang="en-US" sz="2000" b="0" dirty="0"/>
          </a:p>
          <a:p>
            <a:pPr algn="just">
              <a:spcBef>
                <a:spcPct val="20000"/>
              </a:spcBef>
              <a:buFontTx/>
              <a:buChar char="•"/>
            </a:pPr>
            <a:r>
              <a:rPr lang="en-US" altLang="en-US" sz="2000" b="0" dirty="0"/>
              <a:t>Review proposed SFD text for adoption – as </a:t>
            </a:r>
            <a:r>
              <a:rPr lang="en-US" altLang="en-US" sz="2000" b="0" dirty="0" smtClean="0"/>
              <a:t>needed</a:t>
            </a:r>
            <a:endParaRPr lang="en-US" altLang="en-US" sz="1600" dirty="0"/>
          </a:p>
          <a:p>
            <a:pPr algn="just">
              <a:spcBef>
                <a:spcPct val="20000"/>
              </a:spcBef>
              <a:buFontTx/>
              <a:buChar char="•"/>
            </a:pPr>
            <a:r>
              <a:rPr lang="en-US" altLang="en-US" sz="2000" b="0" dirty="0" smtClean="0"/>
              <a:t>Review </a:t>
            </a:r>
            <a:r>
              <a:rPr lang="en-US" altLang="en-US" sz="2000" b="0" dirty="0" smtClean="0"/>
              <a:t>of draft spec conversion (as </a:t>
            </a:r>
            <a:r>
              <a:rPr lang="en-US" altLang="en-US" sz="2000" b="0" dirty="0" smtClean="0"/>
              <a:t>time permits)</a:t>
            </a:r>
            <a:endParaRPr lang="en-US" altLang="en-US" sz="2000" b="0" dirty="0" smtClean="0"/>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3684499651"/>
              </p:ext>
            </p:extLst>
          </p:nvPr>
        </p:nvGraphicFramePr>
        <p:xfrm>
          <a:off x="288826" y="1507333"/>
          <a:ext cx="8640960" cy="4114672"/>
        </p:xfrm>
        <a:graphic>
          <a:graphicData uri="http://schemas.openxmlformats.org/drawingml/2006/table">
            <a:tbl>
              <a:tblPr firstRow="1" bandRow="1">
                <a:tableStyleId>{21E4AEA4-8DFA-4A89-87EB-49C32662AFE0}</a:tableStyleId>
              </a:tblPr>
              <a:tblGrid>
                <a:gridCol w="1186830"/>
                <a:gridCol w="1512168"/>
                <a:gridCol w="3168352"/>
                <a:gridCol w="1739650"/>
                <a:gridCol w="103396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r>
                        <a:rPr lang="en-US" sz="1600" dirty="0" smtClean="0"/>
                        <a:t>11-17-1843</a:t>
                      </a:r>
                      <a:r>
                        <a:rPr lang="en-US" sz="1600" baseline="0" dirty="0" smtClean="0"/>
                        <a:t> </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err="1" smtClean="0"/>
                        <a:t>TGaz</a:t>
                      </a:r>
                      <a:r>
                        <a:rPr lang="en-US" sz="1600" dirty="0" smtClean="0"/>
                        <a:t> Jan. 2018</a:t>
                      </a:r>
                      <a:r>
                        <a:rPr lang="en-US" sz="1600" baseline="0" dirty="0" smtClean="0"/>
                        <a:t> </a:t>
                      </a:r>
                      <a:r>
                        <a:rPr lang="en-US" sz="1600" dirty="0" smtClean="0"/>
                        <a:t>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c>
                  <a:txBody>
                    <a:bodyPr/>
                    <a:lstStyle/>
                    <a:p>
                      <a:r>
                        <a:rPr lang="en-US" sz="1600" dirty="0" smtClean="0"/>
                        <a:t>20min</a:t>
                      </a:r>
                      <a:endParaRPr lang="en-US" sz="16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11-17-1757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kern="1200" smtClean="0">
                          <a:solidFill>
                            <a:schemeClr val="dk1"/>
                          </a:solidFill>
                          <a:latin typeface="+mn-lt"/>
                          <a:ea typeface="+mn-ea"/>
                          <a:cs typeface="+mn-cs"/>
                        </a:rPr>
                        <a:t>Nov.</a:t>
                      </a:r>
                      <a:r>
                        <a:rPr lang="en-US" sz="1600" kern="1200" baseline="0" smtClean="0">
                          <a:solidFill>
                            <a:schemeClr val="dk1"/>
                          </a:solidFill>
                          <a:latin typeface="+mn-lt"/>
                          <a:ea typeface="+mn-ea"/>
                          <a:cs typeface="+mn-cs"/>
                        </a:rPr>
                        <a:t> </a:t>
                      </a:r>
                      <a:r>
                        <a:rPr lang="en-US" sz="1600" kern="1200" dirty="0" smtClean="0">
                          <a:solidFill>
                            <a:schemeClr val="dk1"/>
                          </a:solidFill>
                          <a:latin typeface="+mn-lt"/>
                          <a:ea typeface="+mn-ea"/>
                          <a:cs typeface="+mn-cs"/>
                        </a:rPr>
                        <a:t>meeting minutes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305408">
                <a:tc>
                  <a:txBody>
                    <a:bodyPr/>
                    <a:lstStyle/>
                    <a:p>
                      <a:r>
                        <a:rPr lang="en-US" sz="1600" dirty="0" smtClean="0"/>
                        <a:t>11-17-1892</a:t>
                      </a:r>
                      <a:endParaRPr lang="en-US" sz="1600" dirty="0"/>
                    </a:p>
                  </a:txBody>
                  <a:tcPr marT="45712" marB="45712"/>
                </a:tc>
                <a:tc>
                  <a:txBody>
                    <a:bodyPr/>
                    <a:lstStyle/>
                    <a:p>
                      <a:r>
                        <a:rPr lang="en-US" sz="1600" smtClean="0"/>
                        <a:t>Roy</a:t>
                      </a:r>
                      <a:r>
                        <a:rPr lang="en-US" sz="1600" baseline="0" smtClean="0"/>
                        <a:t> Want</a:t>
                      </a:r>
                      <a:endParaRPr lang="en-US" sz="1600"/>
                    </a:p>
                  </a:txBody>
                  <a:tcPr marT="45712" marB="45712"/>
                </a:tc>
                <a:tc>
                  <a:txBody>
                    <a:bodyPr/>
                    <a:lstStyle/>
                    <a:p>
                      <a:r>
                        <a:rPr lang="en-US" sz="1600" smtClean="0"/>
                        <a:t>Dec.</a:t>
                      </a:r>
                      <a:r>
                        <a:rPr lang="en-US" sz="1600" baseline="0" smtClean="0"/>
                        <a:t> 20</a:t>
                      </a:r>
                      <a:r>
                        <a:rPr lang="en-US" sz="1600" baseline="30000" smtClean="0"/>
                        <a:t>th</a:t>
                      </a:r>
                      <a:r>
                        <a:rPr lang="en-US" sz="1600" baseline="0" smtClean="0"/>
                        <a:t> telecon minutes</a:t>
                      </a:r>
                      <a:endParaRPr lang="en-US" sz="1600"/>
                    </a:p>
                  </a:txBody>
                  <a:tcPr marT="45712" marB="45712"/>
                </a:tc>
                <a:tc>
                  <a:txBody>
                    <a:bodyPr/>
                    <a:lstStyle/>
                    <a:p>
                      <a:r>
                        <a:rPr lang="en-US" sz="1600" smtClean="0"/>
                        <a:t>Telecon minutes</a:t>
                      </a:r>
                      <a:endParaRPr lang="en-US" sz="1600"/>
                    </a:p>
                  </a:txBody>
                  <a:tcPr marT="45712" marB="45712"/>
                </a:tc>
                <a:tc>
                  <a:txBody>
                    <a:bodyPr/>
                    <a:lstStyle/>
                    <a:p>
                      <a:r>
                        <a:rPr lang="en-US" sz="1600" smtClean="0"/>
                        <a:t>5min</a:t>
                      </a:r>
                      <a:endParaRPr lang="en-US" sz="1600"/>
                    </a:p>
                  </a:txBody>
                  <a:tcPr marT="45712" marB="45712"/>
                </a:tc>
              </a:tr>
              <a:tr h="365752">
                <a:tc>
                  <a:txBody>
                    <a:bodyPr/>
                    <a:lstStyle/>
                    <a:p>
                      <a:pPr marL="0" algn="l" defTabSz="914400" rtl="0" eaLnBrk="1" latinLnBrk="0" hangingPunct="1"/>
                      <a:r>
                        <a:rPr lang="en-US" sz="1600"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Chao Chun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 Working</a:t>
                      </a:r>
                      <a:r>
                        <a:rPr lang="en-US" sz="1600" kern="1200" baseline="0" dirty="0" smtClean="0">
                          <a:solidFill>
                            <a:schemeClr val="dk1"/>
                          </a:solidFill>
                          <a:latin typeface="+mn-lt"/>
                          <a:ea typeface="+mn-ea"/>
                          <a:cs typeface="+mn-cs"/>
                        </a:rPr>
                        <a:t> Draft Approval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15 min</a:t>
                      </a:r>
                    </a:p>
                  </a:txBody>
                  <a:tcPr marT="45712" marB="45712"/>
                </a:tc>
              </a:tr>
              <a:tr h="365752">
                <a:tc>
                  <a:txBody>
                    <a:bodyPr/>
                    <a:lstStyle/>
                    <a:p>
                      <a:r>
                        <a:rPr lang="en-US" sz="1600" dirty="0" smtClean="0"/>
                        <a:t>11-18-0140</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kern="1200" dirty="0" smtClean="0">
                          <a:solidFill>
                            <a:schemeClr val="dk1"/>
                          </a:solidFill>
                          <a:effectLst/>
                          <a:latin typeface="+mn-lt"/>
                          <a:ea typeface="+mn-ea"/>
                          <a:cs typeface="+mn-cs"/>
                        </a:rPr>
                        <a:t>Direction Measurement SFD text</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dirty="0" smtClean="0"/>
                        <a:t>35min</a:t>
                      </a:r>
                      <a:endParaRPr lang="en-US" dirty="0"/>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11-17-1879r1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Nehru </a:t>
                      </a:r>
                      <a:r>
                        <a:rPr lang="en-US" sz="1600" strike="noStrike" kern="1200" dirty="0" err="1" smtClean="0">
                          <a:solidFill>
                            <a:schemeClr val="dk1"/>
                          </a:solidFill>
                          <a:latin typeface="+mn-lt"/>
                          <a:ea typeface="+mn-ea"/>
                          <a:cs typeface="+mn-cs"/>
                        </a:rPr>
                        <a:t>Bhandru</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SFD text related to pre-association security negotiation </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dirty="0" smtClean="0"/>
                        <a:t>35min</a:t>
                      </a:r>
                      <a:endParaRPr lang="en-US" dirty="0"/>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11-18-208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Jiang Feng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Replay Attack Detection Using LTF with Zero Prefix</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endParaRPr lang="en-US" sz="1600" strike="noStrike" kern="1200" dirty="0">
                        <a:solidFill>
                          <a:schemeClr val="dk1"/>
                        </a:solidFill>
                        <a:latin typeface="+mn-lt"/>
                        <a:ea typeface="+mn-ea"/>
                        <a:cs typeface="+mn-cs"/>
                      </a:endParaRPr>
                    </a:p>
                  </a:txBody>
                  <a:tcPr marT="45712" marB="45712"/>
                </a:tc>
                <a:tc>
                  <a:txBody>
                    <a:bodyPr/>
                    <a:lstStyle/>
                    <a:p>
                      <a:r>
                        <a:rPr lang="en-US" dirty="0" smtClean="0"/>
                        <a:t>As time permits</a:t>
                      </a:r>
                      <a:endParaRPr lang="en-US" dirty="0"/>
                    </a:p>
                  </a:txBody>
                  <a:tcPr marT="45712" marB="45712"/>
                </a:tc>
              </a:tr>
              <a:tr h="365752">
                <a:tc>
                  <a:txBody>
                    <a:bodyPr/>
                    <a:lstStyle/>
                    <a:p>
                      <a:r>
                        <a:rPr lang="en-US" sz="1600" dirty="0" smtClean="0"/>
                        <a:t>11-18-222</a:t>
                      </a:r>
                      <a:endParaRPr lang="en-US" sz="1600" dirty="0"/>
                    </a:p>
                  </a:txBody>
                  <a:tcPr marT="45712" marB="45712"/>
                </a:tc>
                <a:tc>
                  <a:txBody>
                    <a:bodyPr/>
                    <a:lstStyle/>
                    <a:p>
                      <a:r>
                        <a:rPr lang="en-US" sz="1600" dirty="0" smtClean="0"/>
                        <a:t>Mingguang Xu</a:t>
                      </a:r>
                      <a:endParaRPr lang="en-US" sz="1600" dirty="0"/>
                    </a:p>
                  </a:txBody>
                  <a:tcPr marT="45712" marB="45712"/>
                </a:tc>
                <a:tc>
                  <a:txBody>
                    <a:bodyPr/>
                    <a:lstStyle/>
                    <a:p>
                      <a:r>
                        <a:rPr lang="en-US" sz="1600" dirty="0" smtClean="0"/>
                        <a:t>Consistency check across multiple channel estimates</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dirty="0" smtClean="0"/>
                        <a:t>As time</a:t>
                      </a:r>
                      <a:r>
                        <a:rPr lang="en-US" sz="1600" baseline="0" dirty="0" smtClean="0"/>
                        <a:t> </a:t>
                      </a:r>
                      <a:r>
                        <a:rPr lang="en-US" sz="1600" dirty="0" smtClean="0"/>
                        <a:t>permits</a:t>
                      </a:r>
                      <a:endParaRPr lang="en-US" sz="1600" dirty="0"/>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11-17/1757 “</a:t>
            </a:r>
            <a:r>
              <a:rPr lang="en-US" dirty="0"/>
              <a:t>Meeting Minutes November 2017 Session</a:t>
            </a:r>
            <a:r>
              <a:rPr lang="en-US" b="0" dirty="0" smtClean="0"/>
              <a:t>” </a:t>
            </a:r>
            <a:r>
              <a:rPr lang="en-US" b="0" dirty="0"/>
              <a:t>posted to Mentor </a:t>
            </a:r>
            <a:r>
              <a:rPr lang="en-US" b="0" dirty="0" smtClean="0"/>
              <a:t>on Nov. 17</a:t>
            </a:r>
            <a:r>
              <a:rPr lang="en-US" b="0" baseline="30000" dirty="0" smtClean="0"/>
              <a:t>th</a:t>
            </a:r>
            <a:r>
              <a:rPr lang="en-US" b="0" dirty="0" smtClean="0"/>
              <a:t> 2017.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11-17/1757r1 </a:t>
            </a:r>
            <a:r>
              <a:rPr lang="en-US" b="0" dirty="0" smtClean="0"/>
              <a:t>as </a:t>
            </a:r>
            <a:r>
              <a:rPr lang="en-US" b="0" dirty="0" err="1" smtClean="0"/>
              <a:t>TGaz</a:t>
            </a:r>
            <a:r>
              <a:rPr lang="en-US" b="0" dirty="0" smtClean="0"/>
              <a:t> </a:t>
            </a:r>
            <a:r>
              <a:rPr lang="en-US" b="0" dirty="0"/>
              <a:t>meeting minutes for the </a:t>
            </a:r>
            <a:r>
              <a:rPr lang="en-US" b="0" dirty="0" smtClean="0"/>
              <a:t>November meeting</a:t>
            </a:r>
            <a:r>
              <a:rPr lang="en-US" b="0" dirty="0"/>
              <a:t>. </a:t>
            </a:r>
          </a:p>
          <a:p>
            <a:r>
              <a:rPr lang="en-US" b="0" dirty="0" smtClean="0"/>
              <a:t>Moved </a:t>
            </a:r>
            <a:r>
              <a:rPr lang="en-US" b="0" dirty="0" smtClean="0"/>
              <a:t>by</a:t>
            </a:r>
            <a:r>
              <a:rPr lang="en-US" b="0" dirty="0" smtClean="0"/>
              <a:t>: Roy Want </a:t>
            </a:r>
            <a:endParaRPr lang="en-US" b="0" dirty="0"/>
          </a:p>
          <a:p>
            <a:r>
              <a:rPr lang="en-US" b="0" dirty="0"/>
              <a:t>Seconded </a:t>
            </a:r>
            <a:r>
              <a:rPr lang="en-US" b="0" dirty="0" smtClean="0"/>
              <a:t>by: Chao Chun Wang</a:t>
            </a:r>
            <a:endParaRPr lang="en-US" b="0" dirty="0" smtClean="0"/>
          </a:p>
          <a:p>
            <a:r>
              <a:rPr lang="en-US" b="0" dirty="0" smtClean="0"/>
              <a:t>Results </a:t>
            </a:r>
            <a:r>
              <a:rPr lang="en-US" b="0" dirty="0"/>
              <a:t>(Y/N/A</a:t>
            </a:r>
            <a:r>
              <a:rPr lang="en-US" b="0" dirty="0" smtClean="0"/>
              <a:t>): 17/ 0 / 1</a:t>
            </a:r>
          </a:p>
          <a:p>
            <a:r>
              <a:rPr lang="en-US" b="0" dirty="0" smtClean="0"/>
              <a:t>Motion passes</a:t>
            </a:r>
            <a:endParaRPr lang="en-US" b="0" dirty="0" smtClean="0"/>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a:t>
            </a:r>
            <a:r>
              <a:rPr lang="en-US" altLang="en-US" b="0" dirty="0" smtClean="0"/>
              <a:t>Dec. 20</a:t>
            </a:r>
            <a:r>
              <a:rPr lang="en-US" altLang="en-US" b="0" baseline="30000" dirty="0" smtClean="0"/>
              <a:t>th</a:t>
            </a:r>
            <a:r>
              <a:rPr lang="en-US" altLang="en-US" b="0" dirty="0" smtClean="0"/>
              <a:t> </a:t>
            </a:r>
            <a:r>
              <a:rPr lang="en-US" altLang="en-US" b="0" dirty="0" err="1" smtClean="0"/>
              <a:t>Telecon</a:t>
            </a:r>
            <a:r>
              <a:rPr lang="en-US" altLang="en-US" b="0" dirty="0" smtClean="0"/>
              <a:t>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11-17/1892 “Dec. 20</a:t>
            </a:r>
            <a:r>
              <a:rPr lang="en-US" b="0" baseline="30000" dirty="0" smtClean="0"/>
              <a:t>th</a:t>
            </a:r>
            <a:r>
              <a:rPr lang="en-US" b="0" dirty="0" smtClean="0"/>
              <a:t> </a:t>
            </a:r>
            <a:r>
              <a:rPr lang="en-US" b="0" dirty="0" err="1" smtClean="0"/>
              <a:t>Telecon</a:t>
            </a:r>
            <a:r>
              <a:rPr lang="en-US" b="0" dirty="0" smtClean="0"/>
              <a:t> Minutes” </a:t>
            </a:r>
            <a:r>
              <a:rPr lang="en-US" b="0" dirty="0"/>
              <a:t>posted to Mentor </a:t>
            </a:r>
            <a:r>
              <a:rPr lang="en-US" b="0" dirty="0" smtClean="0"/>
              <a:t>on Jan 7</a:t>
            </a:r>
            <a:r>
              <a:rPr lang="en-US" b="0" baseline="30000" dirty="0" smtClean="0"/>
              <a:t>th</a:t>
            </a:r>
            <a:r>
              <a:rPr lang="en-US" b="0" dirty="0" smtClean="0"/>
              <a:t> 2018.</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11-17/1892r0 as </a:t>
            </a:r>
            <a:r>
              <a:rPr lang="en-US" b="0" dirty="0" err="1" smtClean="0"/>
              <a:t>TGaz</a:t>
            </a:r>
            <a:r>
              <a:rPr lang="en-US" b="0" dirty="0" smtClean="0"/>
              <a:t> Dec. 20</a:t>
            </a:r>
            <a:r>
              <a:rPr lang="en-US" b="0" baseline="30000" dirty="0" smtClean="0"/>
              <a:t>th</a:t>
            </a:r>
            <a:r>
              <a:rPr lang="en-US" b="0" dirty="0" smtClean="0"/>
              <a:t> minutes. </a:t>
            </a:r>
            <a:endParaRPr lang="en-US" b="0" dirty="0"/>
          </a:p>
          <a:p>
            <a:endParaRPr lang="en-US" b="0" dirty="0" smtClean="0"/>
          </a:p>
          <a:p>
            <a:r>
              <a:rPr lang="en-US" b="0" dirty="0" smtClean="0"/>
              <a:t>Moved by</a:t>
            </a:r>
            <a:r>
              <a:rPr lang="en-US" b="0" dirty="0" smtClean="0"/>
              <a:t>: Roy Want </a:t>
            </a:r>
            <a:endParaRPr lang="en-US" b="0" dirty="0"/>
          </a:p>
          <a:p>
            <a:r>
              <a:rPr lang="en-US" b="0" dirty="0"/>
              <a:t>Seconded </a:t>
            </a:r>
            <a:r>
              <a:rPr lang="en-US" b="0" dirty="0" smtClean="0"/>
              <a:t>by: Assaf Kasher</a:t>
            </a:r>
            <a:endParaRPr lang="en-US" b="0" dirty="0" smtClean="0"/>
          </a:p>
          <a:p>
            <a:r>
              <a:rPr lang="en-US" b="0" dirty="0" smtClean="0"/>
              <a:t>Results </a:t>
            </a:r>
            <a:r>
              <a:rPr lang="en-US" b="0" dirty="0"/>
              <a:t>(Y/N/A</a:t>
            </a:r>
            <a:r>
              <a:rPr lang="en-US" b="0" dirty="0" smtClean="0"/>
              <a:t>): 17/0/1</a:t>
            </a:r>
          </a:p>
          <a:p>
            <a:r>
              <a:rPr lang="en-US" b="0" dirty="0" smtClean="0"/>
              <a:t>Motion passes.</a:t>
            </a:r>
            <a:endParaRPr lang="en-US" b="0" dirty="0" smtClean="0"/>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04150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SFD Working Draft Approval</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GB" b="0" dirty="0" smtClean="0"/>
              <a:t>Move </a:t>
            </a:r>
            <a:r>
              <a:rPr lang="en-GB" b="0" dirty="0"/>
              <a:t>to adopt document </a:t>
            </a:r>
            <a:r>
              <a:rPr lang="en-GB" b="0" dirty="0" smtClean="0"/>
              <a:t>11-17-462r11as TGaz Spec Framework working draft document.</a:t>
            </a:r>
            <a:endParaRPr lang="en-US" b="0" dirty="0"/>
          </a:p>
          <a:p>
            <a:pPr marL="0" indent="0"/>
            <a:r>
              <a:rPr lang="en-GB" dirty="0" smtClean="0"/>
              <a:t>Mover:</a:t>
            </a:r>
            <a:endParaRPr lang="en-GB" b="0" dirty="0" smtClean="0"/>
          </a:p>
          <a:p>
            <a:pPr marL="0" indent="0"/>
            <a:r>
              <a:rPr lang="en-GB" dirty="0" smtClean="0"/>
              <a:t>Seconder:</a:t>
            </a:r>
            <a:endParaRPr lang="en-GB" b="0" dirty="0" smtClean="0"/>
          </a:p>
          <a:p>
            <a:pPr marL="0" indent="0"/>
            <a:r>
              <a:rPr lang="en-GB" dirty="0" smtClean="0"/>
              <a:t>Results </a:t>
            </a:r>
            <a:r>
              <a:rPr lang="en-GB" b="0" dirty="0" smtClean="0"/>
              <a:t>(Y/N/A):</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299610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26</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27</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28</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Jan.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a:t>
            </a:r>
            <a:r>
              <a:rPr lang="en-US" altLang="en-US" dirty="0" smtClean="0"/>
              <a:t>January, Irvine California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endParaRPr lang="en-US" dirty="0"/>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838577490"/>
              </p:ext>
            </p:extLst>
          </p:nvPr>
        </p:nvGraphicFramePr>
        <p:xfrm>
          <a:off x="251520" y="1484784"/>
          <a:ext cx="8490778" cy="4871456"/>
        </p:xfrm>
        <a:graphic>
          <a:graphicData uri="http://schemas.openxmlformats.org/drawingml/2006/table">
            <a:tbl>
              <a:tblPr firstRow="1" bandRow="1">
                <a:tableStyleId>{21E4AEA4-8DFA-4A89-87EB-49C32662AFE0}</a:tableStyleId>
              </a:tblPr>
              <a:tblGrid>
                <a:gridCol w="1373652"/>
                <a:gridCol w="1860543"/>
                <a:gridCol w="2952328"/>
                <a:gridCol w="1368152"/>
                <a:gridCol w="936103"/>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11-17-1843</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2018</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 min</a:t>
                      </a:r>
                      <a:endParaRPr lang="en-US" sz="1600" kern="1200" dirty="0">
                        <a:solidFill>
                          <a:schemeClr val="dk1"/>
                        </a:solidFill>
                        <a:latin typeface="+mn-lt"/>
                        <a:ea typeface="+mn-ea"/>
                        <a:cs typeface="+mn-cs"/>
                      </a:endParaRPr>
                    </a:p>
                  </a:txBody>
                  <a:tcPr marT="45712" marB="45712"/>
                </a:tc>
              </a:tr>
              <a:tr h="289552">
                <a:tc>
                  <a:txBody>
                    <a:bodyPr/>
                    <a:lstStyle/>
                    <a:p>
                      <a:r>
                        <a:rPr lang="en-US" sz="1600" dirty="0" smtClean="0"/>
                        <a:t>11-18-222</a:t>
                      </a:r>
                      <a:endParaRPr lang="en-US" sz="1600" dirty="0"/>
                    </a:p>
                  </a:txBody>
                  <a:tcPr marT="45712" marB="45712"/>
                </a:tc>
                <a:tc>
                  <a:txBody>
                    <a:bodyPr/>
                    <a:lstStyle/>
                    <a:p>
                      <a:r>
                        <a:rPr lang="en-US" sz="1600" dirty="0" smtClean="0"/>
                        <a:t>SK Yong</a:t>
                      </a:r>
                      <a:endParaRPr lang="en-US" sz="1600" dirty="0"/>
                    </a:p>
                  </a:txBody>
                  <a:tcPr marT="45712" marB="45712"/>
                </a:tc>
                <a:tc>
                  <a:txBody>
                    <a:bodyPr/>
                    <a:lstStyle/>
                    <a:p>
                      <a:r>
                        <a:rPr lang="en-US" sz="1600" dirty="0" smtClean="0"/>
                        <a:t>Consistency check across multiple channel estimates</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dirty="0" smtClean="0"/>
                        <a:t>15min</a:t>
                      </a:r>
                      <a:endParaRPr lang="en-US" sz="1600" dirty="0"/>
                    </a:p>
                  </a:txBody>
                  <a:tcPr marT="45712" marB="45712"/>
                </a:tc>
              </a:tr>
              <a:tr h="411472">
                <a:tc>
                  <a:txBody>
                    <a:bodyPr/>
                    <a:lstStyle/>
                    <a:p>
                      <a:pPr marL="0" algn="l" defTabSz="914400" rtl="0" eaLnBrk="1" latinLnBrk="0" hangingPunct="1"/>
                      <a:r>
                        <a:rPr lang="en-US" sz="1600" strike="noStrike"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Chun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Working Draft approval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a:t>
                      </a:r>
                      <a:endParaRPr lang="en-US" sz="1600" strike="noStrike" kern="1200" dirty="0">
                        <a:solidFill>
                          <a:schemeClr val="dk1"/>
                        </a:solidFill>
                        <a:latin typeface="+mn-lt"/>
                        <a:ea typeface="+mn-ea"/>
                        <a:cs typeface="+mn-cs"/>
                      </a:endParaRPr>
                    </a:p>
                  </a:txBody>
                  <a:tcPr marT="45712" marB="45712"/>
                </a:tc>
                <a:tc>
                  <a:txBody>
                    <a:bodyPr/>
                    <a:lstStyle/>
                    <a:p>
                      <a:r>
                        <a:rPr lang="en-US" dirty="0" smtClean="0"/>
                        <a:t>12 min</a:t>
                      </a:r>
                      <a:endParaRPr lang="en-US" dirty="0"/>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11-17-1879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Nehru </a:t>
                      </a:r>
                      <a:r>
                        <a:rPr lang="en-US" sz="1600" strike="noStrike" kern="1200" dirty="0" err="1" smtClean="0">
                          <a:solidFill>
                            <a:schemeClr val="dk1"/>
                          </a:solidFill>
                          <a:latin typeface="+mn-lt"/>
                          <a:ea typeface="+mn-ea"/>
                          <a:cs typeface="+mn-cs"/>
                        </a:rPr>
                        <a:t>Bhandru</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SFD text related to pre-association security negotiation </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dirty="0" smtClean="0"/>
                        <a:t>35min</a:t>
                      </a:r>
                      <a:endParaRPr lang="en-US" dirty="0"/>
                    </a:p>
                  </a:txBody>
                  <a:tcPr marT="45712" marB="45712"/>
                </a:tc>
              </a:tr>
              <a:tr h="2895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11-18-235</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Chao Chun Wang </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Amendment</a:t>
                      </a:r>
                      <a:r>
                        <a:rPr lang="en-US" sz="1600" strike="noStrike" kern="1200" baseline="0" dirty="0" smtClean="0">
                          <a:solidFill>
                            <a:schemeClr val="dk1"/>
                          </a:solidFill>
                          <a:latin typeface="+mn-lt"/>
                          <a:ea typeface="+mn-ea"/>
                          <a:cs typeface="+mn-cs"/>
                        </a:rPr>
                        <a:t> text submissions formatting conventions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 text</a:t>
                      </a:r>
                    </a:p>
                  </a:txBody>
                  <a:tcPr marT="45712" marB="45712"/>
                </a:tc>
                <a:tc>
                  <a:txBody>
                    <a:bodyPr/>
                    <a:lstStyle/>
                    <a:p>
                      <a:r>
                        <a:rPr lang="en-US" sz="1600" strike="noStrike" dirty="0" smtClean="0"/>
                        <a:t>15 min</a:t>
                      </a:r>
                      <a:endParaRPr lang="en-US" sz="1600" strike="noStrike" dirty="0"/>
                    </a:p>
                  </a:txBody>
                  <a:tcPr marT="45712" marB="45712"/>
                </a:tc>
              </a:tr>
              <a:tr h="2895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11-17-1884</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Assaf Kasher</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FTM FAP SFD text</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sz="1600" dirty="0" smtClean="0"/>
                        <a:t>10min</a:t>
                      </a:r>
                      <a:endParaRPr lang="en-US" sz="16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11-18-236</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Chao Chun Wang</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FTM Overview and </a:t>
                      </a:r>
                      <a:r>
                        <a:rPr lang="en-US" sz="1600" strike="noStrike" kern="1200" dirty="0" err="1" smtClean="0">
                          <a:solidFill>
                            <a:schemeClr val="dk1"/>
                          </a:solidFill>
                          <a:latin typeface="+mn-lt"/>
                          <a:ea typeface="+mn-ea"/>
                          <a:cs typeface="+mn-cs"/>
                        </a:rPr>
                        <a:t>HEz</a:t>
                      </a:r>
                      <a:r>
                        <a:rPr lang="en-US" sz="1600" strike="noStrike" kern="1200" dirty="0" smtClean="0">
                          <a:solidFill>
                            <a:schemeClr val="dk1"/>
                          </a:solidFill>
                          <a:latin typeface="+mn-lt"/>
                          <a:ea typeface="+mn-ea"/>
                          <a:cs typeface="+mn-cs"/>
                        </a:rPr>
                        <a:t> Measurement phase</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 text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Moved to next slot</a:t>
                      </a:r>
                    </a:p>
                  </a:txBody>
                  <a:tcPr marT="45712" marB="45712"/>
                </a:tc>
              </a:tr>
              <a:tr h="365752">
                <a:tc>
                  <a:txBody>
                    <a:bodyPr/>
                    <a:lstStyle/>
                    <a:p>
                      <a:r>
                        <a:rPr lang="en-US" sz="1600" dirty="0" smtClean="0"/>
                        <a:t>11-18-215</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Negotiation Amendment</a:t>
                      </a:r>
                      <a:r>
                        <a:rPr lang="en-US" sz="1600" baseline="0" dirty="0" smtClean="0"/>
                        <a:t> text conversion from SFD</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Moved</a:t>
                      </a:r>
                      <a:r>
                        <a:rPr lang="en-US" sz="1600" baseline="0" dirty="0" smtClean="0"/>
                        <a:t> to next slot</a:t>
                      </a:r>
                      <a:endParaRPr lang="en-US" sz="1600" dirty="0"/>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32</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endParaRPr lang="en-US" dirty="0"/>
          </a:p>
        </p:txBody>
      </p:sp>
    </p:spTree>
    <p:extLst>
      <p:ext uri="{BB962C8B-B14F-4D97-AF65-F5344CB8AC3E}">
        <p14:creationId xmlns:p14="http://schemas.microsoft.com/office/powerpoint/2010/main" val="23182563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577152630"/>
              </p:ext>
            </p:extLst>
          </p:nvPr>
        </p:nvGraphicFramePr>
        <p:xfrm>
          <a:off x="251519" y="1556792"/>
          <a:ext cx="8640960" cy="3728464"/>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11-17-1843</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t>TGaz</a:t>
                      </a:r>
                      <a:r>
                        <a:rPr lang="en-US" sz="1600" kern="1200" dirty="0" smtClean="0"/>
                        <a:t> Jan. 2018</a:t>
                      </a:r>
                      <a:r>
                        <a:rPr lang="en-US" sz="1600" kern="1200" baseline="0" dirty="0" smtClean="0"/>
                        <a:t> </a:t>
                      </a:r>
                      <a:r>
                        <a:rPr lang="en-US" sz="1600" kern="1200" dirty="0" smtClean="0"/>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10 min</a:t>
                      </a:r>
                      <a:endParaRPr lang="en-US" sz="1600" kern="1200" dirty="0">
                        <a:solidFill>
                          <a:schemeClr val="dk1"/>
                        </a:solidFill>
                        <a:latin typeface="+mn-lt"/>
                        <a:ea typeface="+mn-ea"/>
                        <a:cs typeface="+mn-cs"/>
                      </a:endParaRPr>
                    </a:p>
                  </a:txBody>
                  <a:tcPr marT="45712" marB="45712"/>
                </a:tc>
              </a:tr>
              <a:tr h="487675">
                <a:tc>
                  <a:txBody>
                    <a:bodyPr/>
                    <a:lstStyle/>
                    <a:p>
                      <a:pPr marL="0" algn="l" defTabSz="914400" rtl="0" eaLnBrk="1" latinLnBrk="0" hangingPunct="1"/>
                      <a:r>
                        <a:rPr lang="en-US" sz="1600" strike="noStrike" kern="1200" dirty="0" smtClean="0">
                          <a:solidFill>
                            <a:schemeClr val="dk1"/>
                          </a:solidFill>
                          <a:latin typeface="+mn-lt"/>
                          <a:ea typeface="+mn-ea"/>
                          <a:cs typeface="+mn-cs"/>
                        </a:rPr>
                        <a:t>11-17-1771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Chun</a:t>
                      </a:r>
                      <a:r>
                        <a:rPr lang="en-US" sz="1600" strike="noStrike" kern="1200" baseline="0" dirty="0" smtClean="0">
                          <a:solidFill>
                            <a:schemeClr val="dk1"/>
                          </a:solidFill>
                          <a:latin typeface="+mn-lt"/>
                          <a:ea typeface="+mn-ea"/>
                          <a:cs typeface="+mn-cs"/>
                        </a:rPr>
                        <a:t>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Proposed draft specification</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Draft spec</a:t>
                      </a:r>
                    </a:p>
                  </a:txBody>
                  <a:tcPr marT="45712" marB="45712"/>
                </a:tc>
                <a:tc>
                  <a:txBody>
                    <a:bodyPr/>
                    <a:lstStyle/>
                    <a:p>
                      <a:r>
                        <a:rPr lang="en-US" sz="1600" dirty="0" smtClean="0"/>
                        <a:t>As needed</a:t>
                      </a:r>
                      <a:endParaRPr lang="en-US" sz="1600" dirty="0"/>
                    </a:p>
                  </a:txBody>
                  <a:tcPr marT="45712" marB="45712"/>
                </a:tc>
              </a:tr>
              <a:tr h="2895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11-18-236</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Chao Chun Wang</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FTM Overview and </a:t>
                      </a:r>
                      <a:r>
                        <a:rPr lang="en-US" sz="1600" strike="noStrike" kern="1200" dirty="0" err="1" smtClean="0">
                          <a:solidFill>
                            <a:schemeClr val="dk1"/>
                          </a:solidFill>
                          <a:latin typeface="+mn-lt"/>
                          <a:ea typeface="+mn-ea"/>
                          <a:cs typeface="+mn-cs"/>
                        </a:rPr>
                        <a:t>HEz</a:t>
                      </a:r>
                      <a:r>
                        <a:rPr lang="en-US" sz="1600" strike="noStrike" kern="1200" dirty="0" smtClean="0">
                          <a:solidFill>
                            <a:schemeClr val="dk1"/>
                          </a:solidFill>
                          <a:latin typeface="+mn-lt"/>
                          <a:ea typeface="+mn-ea"/>
                          <a:cs typeface="+mn-cs"/>
                        </a:rPr>
                        <a:t> Measurement phase</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 text</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45 min</a:t>
                      </a:r>
                      <a:endParaRPr lang="en-US" sz="1600" dirty="0" smtClean="0"/>
                    </a:p>
                  </a:txBody>
                  <a:tcPr marT="45712" marB="45712"/>
                </a:tc>
              </a:tr>
              <a:tr h="289552">
                <a:tc>
                  <a:txBody>
                    <a:bodyPr/>
                    <a:lstStyle/>
                    <a:p>
                      <a:r>
                        <a:rPr lang="en-US" sz="1600" dirty="0" smtClean="0"/>
                        <a:t>11-18-223</a:t>
                      </a:r>
                      <a:endParaRPr lang="en-US" sz="1600" dirty="0"/>
                    </a:p>
                  </a:txBody>
                  <a:tcPr marT="45712" marB="45712"/>
                </a:tc>
                <a:tc>
                  <a:txBody>
                    <a:bodyPr/>
                    <a:lstStyle/>
                    <a:p>
                      <a:r>
                        <a:rPr lang="en-US" sz="1600" dirty="0" smtClean="0"/>
                        <a:t>Mingguang Xu</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Performance evaluation on zero-padded waveform.</a:t>
                      </a:r>
                    </a:p>
                  </a:txBody>
                  <a:tcPr marT="45712" marB="45712"/>
                </a:tc>
                <a:tc>
                  <a:txBody>
                    <a:bodyPr/>
                    <a:lstStyle/>
                    <a:p>
                      <a:r>
                        <a:rPr lang="en-US" sz="1600" dirty="0" smtClean="0"/>
                        <a:t>SFD</a:t>
                      </a:r>
                      <a:endParaRPr lang="en-US" sz="1600" dirty="0"/>
                    </a:p>
                  </a:txBody>
                  <a:tcPr marT="45712" marB="45712"/>
                </a:tc>
                <a:tc>
                  <a:txBody>
                    <a:bodyPr/>
                    <a:lstStyle/>
                    <a:p>
                      <a:r>
                        <a:rPr lang="en-US" sz="1600" dirty="0" smtClean="0"/>
                        <a:t>35min</a:t>
                      </a:r>
                      <a:endParaRPr lang="en-US" sz="1600" dirty="0"/>
                    </a:p>
                  </a:txBody>
                  <a:tcPr marT="45712" marB="45712"/>
                </a:tc>
              </a:tr>
              <a:tr h="289552">
                <a:tc>
                  <a:txBody>
                    <a:bodyPr/>
                    <a:lstStyle/>
                    <a:p>
                      <a:r>
                        <a:rPr lang="en-US" sz="1600" dirty="0" smtClean="0"/>
                        <a:t>11-18-215</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Negotiation Amendment</a:t>
                      </a:r>
                      <a:r>
                        <a:rPr lang="en-US" sz="1600" baseline="0" dirty="0" smtClean="0"/>
                        <a:t> text conversion from SFD</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45 min as time permits</a:t>
                      </a:r>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38</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4192909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4559866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409556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#4</a:t>
            </a:r>
            <a:endParaRPr lang="en-US" altLang="en-US" sz="2000" dirty="0"/>
          </a:p>
          <a:p>
            <a:endParaRPr lang="en-US" sz="3600" dirty="0"/>
          </a:p>
        </p:txBody>
      </p:sp>
    </p:spTree>
    <p:extLst>
      <p:ext uri="{BB962C8B-B14F-4D97-AF65-F5344CB8AC3E}">
        <p14:creationId xmlns:p14="http://schemas.microsoft.com/office/powerpoint/2010/main" val="12626117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4</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p>
          <a:p>
            <a:pPr algn="just">
              <a:spcBef>
                <a:spcPct val="20000"/>
              </a:spcBef>
              <a:buFontTx/>
              <a:buChar char="•"/>
            </a:pPr>
            <a:r>
              <a:rPr lang="en-US" altLang="en-US" sz="2000" b="0" dirty="0" smtClean="0"/>
              <a:t>Review </a:t>
            </a:r>
            <a:r>
              <a:rPr lang="en-US" altLang="en-US" sz="2000" b="0" dirty="0"/>
              <a:t>TG timelines (10 min – special order)</a:t>
            </a:r>
          </a:p>
          <a:p>
            <a:pPr algn="just">
              <a:spcBef>
                <a:spcPct val="20000"/>
              </a:spcBef>
              <a:buFontTx/>
              <a:buChar char="•"/>
            </a:pPr>
            <a:r>
              <a:rPr lang="en-US" altLang="en-US" sz="2000" b="0" dirty="0"/>
              <a:t>Set goals for </a:t>
            </a:r>
            <a:r>
              <a:rPr lang="en-US" altLang="en-US" sz="2000" b="0" dirty="0" smtClean="0"/>
              <a:t>Mar. </a:t>
            </a:r>
            <a:r>
              <a:rPr lang="en-US" altLang="en-US" sz="2000" b="0" dirty="0"/>
              <a:t>meeting (5min – special order)</a:t>
            </a:r>
          </a:p>
          <a:p>
            <a:pPr algn="just">
              <a:spcBef>
                <a:spcPct val="20000"/>
              </a:spcBef>
              <a:buFontTx/>
              <a:buChar char="•"/>
            </a:pPr>
            <a:r>
              <a:rPr lang="en-US" altLang="en-US" sz="2000" b="0" dirty="0"/>
              <a:t>Set teleconference times (5min – special order)</a:t>
            </a:r>
          </a:p>
          <a:p>
            <a:endParaRPr lang="en-US" sz="2000" dirty="0"/>
          </a:p>
        </p:txBody>
      </p:sp>
    </p:spTree>
    <p:extLst>
      <p:ext uri="{BB962C8B-B14F-4D97-AF65-F5344CB8AC3E}">
        <p14:creationId xmlns:p14="http://schemas.microsoft.com/office/powerpoint/2010/main" val="24949694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636204866"/>
              </p:ext>
            </p:extLst>
          </p:nvPr>
        </p:nvGraphicFramePr>
        <p:xfrm>
          <a:off x="323528" y="1556792"/>
          <a:ext cx="8640961" cy="1955656"/>
        </p:xfrm>
        <a:graphic>
          <a:graphicData uri="http://schemas.openxmlformats.org/drawingml/2006/table">
            <a:tbl>
              <a:tblPr firstRow="1" bandRow="1">
                <a:tableStyleId>{21E4AEA4-8DFA-4A89-87EB-49C32662AFE0}</a:tableStyleId>
              </a:tblPr>
              <a:tblGrid>
                <a:gridCol w="1296144"/>
                <a:gridCol w="1656184"/>
                <a:gridCol w="2808312"/>
                <a:gridCol w="1368152"/>
                <a:gridCol w="1512169"/>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274315">
                <a:tc>
                  <a:txBody>
                    <a:bodyPr/>
                    <a:lstStyle/>
                    <a:p>
                      <a:r>
                        <a:rPr lang="en-US" sz="1600" dirty="0" smtClean="0"/>
                        <a:t>11-17-1843</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2018</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 </a:t>
                      </a:r>
                      <a:endParaRPr lang="en-US" sz="1600" kern="1200" dirty="0">
                        <a:solidFill>
                          <a:schemeClr val="dk1"/>
                        </a:solidFill>
                        <a:latin typeface="+mn-lt"/>
                        <a:ea typeface="+mn-ea"/>
                        <a:cs typeface="+mn-cs"/>
                      </a:endParaRPr>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11-18-207</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Allan Zhu</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Amendment text on </a:t>
                      </a:r>
                      <a:r>
                        <a:rPr lang="en-US" sz="1600" strike="noStrike" kern="1200" dirty="0" err="1" smtClean="0">
                          <a:solidFill>
                            <a:schemeClr val="dk1"/>
                          </a:solidFill>
                          <a:latin typeface="+mn-lt"/>
                          <a:ea typeface="+mn-ea"/>
                          <a:cs typeface="+mn-cs"/>
                        </a:rPr>
                        <a:t>VHTz</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 text</a:t>
                      </a:r>
                    </a:p>
                  </a:txBody>
                  <a:tcPr marT="45712" marB="45712"/>
                </a:tc>
                <a:tc>
                  <a:txBody>
                    <a:bodyPr/>
                    <a:lstStyle/>
                    <a:p>
                      <a:r>
                        <a:rPr lang="en-US" sz="1600" smtClean="0"/>
                        <a:t>45</a:t>
                      </a:r>
                      <a:r>
                        <a:rPr lang="en-US" sz="1600" baseline="0" smtClean="0"/>
                        <a:t> min </a:t>
                      </a:r>
                      <a:endParaRPr lang="en-US" sz="1600" dirty="0"/>
                    </a:p>
                  </a:txBody>
                  <a:tcPr marT="45712" marB="45712"/>
                </a:tc>
              </a:tr>
              <a:tr h="167632">
                <a:tc>
                  <a:txBody>
                    <a:bodyPr/>
                    <a:lstStyle/>
                    <a:p>
                      <a:r>
                        <a:rPr lang="en-US" sz="1600" dirty="0" smtClean="0"/>
                        <a:t>11-18-220</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60GHz</a:t>
                      </a:r>
                      <a:r>
                        <a:rPr lang="en-US" sz="1600" baseline="0" dirty="0" smtClean="0"/>
                        <a:t> Passive Location</a:t>
                      </a:r>
                      <a:endParaRPr lang="en-US" sz="1600" dirty="0"/>
                    </a:p>
                  </a:txBody>
                  <a:tcPr marT="45712" marB="45712"/>
                </a:tc>
                <a:tc>
                  <a:txBody>
                    <a:bodyPr/>
                    <a:lstStyle/>
                    <a:p>
                      <a:r>
                        <a:rPr lang="en-US" sz="1600" dirty="0" smtClean="0"/>
                        <a:t>Technical</a:t>
                      </a:r>
                      <a:endParaRPr lang="en-US" sz="16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r h="27431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11-18-209</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Qinghua Li</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Long Token for Secure Ranging</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Technical</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541425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44</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21842258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7923" y="2267934"/>
            <a:ext cx="201612" cy="227013"/>
          </a:xfrm>
          <a:prstGeom prst="triangle">
            <a:avLst>
              <a:gd name="adj" fmla="val 50000"/>
            </a:avLst>
          </a:prstGeom>
          <a:solidFill>
            <a:srgbClr val="00B05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86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 – Update</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err="1" smtClean="0">
                <a:solidFill>
                  <a:schemeClr val="tx1"/>
                </a:solidFill>
              </a:rPr>
              <a:t>nassociated</a:t>
            </a:r>
            <a:r>
              <a:rPr lang="en-US" sz="600" dirty="0" smtClean="0">
                <a:solidFill>
                  <a:schemeClr val="tx1"/>
                </a:solidFill>
              </a:rPr>
              <a:t>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500435" y="4134478"/>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Tree>
    <p:extLst>
      <p:ext uri="{BB962C8B-B14F-4D97-AF65-F5344CB8AC3E}">
        <p14:creationId xmlns:p14="http://schemas.microsoft.com/office/powerpoint/2010/main" val="582089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Rectangle 93"/>
          <p:cNvSpPr/>
          <p:nvPr/>
        </p:nvSpPr>
        <p:spPr>
          <a:xfrm>
            <a:off x="4989332" y="3406393"/>
            <a:ext cx="693783" cy="25261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88" name="Rectangle 87"/>
          <p:cNvSpPr/>
          <p:nvPr/>
        </p:nvSpPr>
        <p:spPr>
          <a:xfrm>
            <a:off x="4989333" y="2882628"/>
            <a:ext cx="693783" cy="15390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86" name="Rectangle 85"/>
          <p:cNvSpPr/>
          <p:nvPr/>
        </p:nvSpPr>
        <p:spPr>
          <a:xfrm>
            <a:off x="3219088" y="2681708"/>
            <a:ext cx="576000" cy="18888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4 M</a:t>
            </a:r>
            <a:endParaRPr lang="en-US" sz="1100"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grpSp>
        <p:nvGrpSpPr>
          <p:cNvPr id="7" name="Group 6"/>
          <p:cNvGrpSpPr/>
          <p:nvPr/>
        </p:nvGrpSpPr>
        <p:grpSpPr>
          <a:xfrm>
            <a:off x="74364" y="1844823"/>
            <a:ext cx="9404908" cy="4176465"/>
            <a:chOff x="74364" y="1844823"/>
            <a:chExt cx="9404908"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2"/>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696635" y="2209947"/>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1-2022</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9277926" y="2252737"/>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83876"/>
              <a:ext cx="2468649" cy="14357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811662"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1709"/>
              <a:ext cx="2033064" cy="18888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893073"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3-2020</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6751502"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6026575"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7-2019</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859763"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715445" y="2244287"/>
              <a:ext cx="671742" cy="359852"/>
              <a:chOff x="3925020" y="1607958"/>
              <a:chExt cx="671742" cy="359852"/>
            </a:xfrm>
          </p:grpSpPr>
          <p:sp>
            <p:nvSpPr>
              <p:cNvPr id="68" name="Text Box 24"/>
              <p:cNvSpPr txBox="1">
                <a:spLocks noChangeArrowheads="1"/>
              </p:cNvSpPr>
              <p:nvPr/>
            </p:nvSpPr>
            <p:spPr bwMode="auto">
              <a:xfrm>
                <a:off x="4078394" y="1607958"/>
                <a:ext cx="51836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Sep.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925020"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96420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24140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2" name="Oval Callout 61"/>
            <p:cNvSpPr/>
            <p:nvPr/>
          </p:nvSpPr>
          <p:spPr bwMode="auto">
            <a:xfrm>
              <a:off x="6987001" y="343544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691611" y="227989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14129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4" name="Text Box 24"/>
            <p:cNvSpPr txBox="1">
              <a:spLocks noChangeArrowheads="1"/>
            </p:cNvSpPr>
            <p:nvPr/>
          </p:nvSpPr>
          <p:spPr bwMode="auto">
            <a:xfrm>
              <a:off x="3060752" y="2138444"/>
              <a:ext cx="681390"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 move to 9-2018</a:t>
              </a:r>
              <a:endParaRPr lang="en-US" altLang="en-US" sz="600" dirty="0">
                <a:latin typeface="Arial" panose="020B0604020202020204" pitchFamily="34" charset="0"/>
                <a:cs typeface="Arial" panose="020B0604020202020204" pitchFamily="34" charset="0"/>
              </a:endParaRP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gr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4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10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Connector 84"/>
          <p:cNvCxnSpPr/>
          <p:nvPr/>
        </p:nvCxnSpPr>
        <p:spPr bwMode="auto">
          <a:xfrm>
            <a:off x="3187445"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Revised Timelines – Complete Scope/under consideration</a:t>
            </a:r>
            <a:endParaRPr lang="en-US" dirty="0"/>
          </a:p>
        </p:txBody>
      </p:sp>
      <p:sp>
        <p:nvSpPr>
          <p:cNvPr id="89" name="Rectangle 88"/>
          <p:cNvSpPr/>
          <p:nvPr/>
        </p:nvSpPr>
        <p:spPr>
          <a:xfrm>
            <a:off x="8696635" y="3033287"/>
            <a:ext cx="693783" cy="1832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050" dirty="0" smtClean="0">
                <a:solidFill>
                  <a:schemeClr val="tx1"/>
                </a:solidFill>
              </a:rPr>
              <a:t>10 M</a:t>
            </a:r>
            <a:endParaRPr lang="en-US" sz="1050" dirty="0">
              <a:solidFill>
                <a:schemeClr val="tx1"/>
              </a:solidFill>
            </a:endParaRPr>
          </a:p>
        </p:txBody>
      </p:sp>
      <p:sp>
        <p:nvSpPr>
          <p:cNvPr id="90" name="Rectangle 89"/>
          <p:cNvSpPr/>
          <p:nvPr/>
        </p:nvSpPr>
        <p:spPr>
          <a:xfrm>
            <a:off x="4996703" y="3952185"/>
            <a:ext cx="693783" cy="15178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1" name="Rectangle 90"/>
          <p:cNvSpPr/>
          <p:nvPr/>
        </p:nvSpPr>
        <p:spPr>
          <a:xfrm>
            <a:off x="4996703" y="4406311"/>
            <a:ext cx="693783" cy="19131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2" name="Rectangle 91"/>
          <p:cNvSpPr/>
          <p:nvPr/>
        </p:nvSpPr>
        <p:spPr>
          <a:xfrm>
            <a:off x="4996703" y="4984149"/>
            <a:ext cx="693783" cy="189572"/>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3" name="Rectangle 92"/>
          <p:cNvSpPr/>
          <p:nvPr/>
        </p:nvSpPr>
        <p:spPr>
          <a:xfrm>
            <a:off x="5006668" y="5485034"/>
            <a:ext cx="693783" cy="20302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Tree>
    <p:extLst>
      <p:ext uri="{BB962C8B-B14F-4D97-AF65-F5344CB8AC3E}">
        <p14:creationId xmlns:p14="http://schemas.microsoft.com/office/powerpoint/2010/main" val="33255227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March 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Continue SFD development.</a:t>
            </a:r>
          </a:p>
          <a:p>
            <a:pPr>
              <a:buFont typeface="Arial" panose="020B0604020202020204" pitchFamily="34" charset="0"/>
              <a:buChar char="•"/>
            </a:pPr>
            <a:r>
              <a:rPr lang="en-US" dirty="0" smtClean="0"/>
              <a:t>Continue draft specification development </a:t>
            </a:r>
          </a:p>
          <a:p>
            <a:pPr>
              <a:buFont typeface="Arial" panose="020B0604020202020204" pitchFamily="34" charset="0"/>
              <a:buChar char="•"/>
            </a:pPr>
            <a:r>
              <a:rPr lang="en-US" dirty="0" smtClean="0"/>
              <a:t>Review technical proposals.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31841802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a:t>
            </a:r>
            <a:r>
              <a:rPr lang="en-US" dirty="0" smtClean="0"/>
              <a:t>March </a:t>
            </a:r>
            <a:r>
              <a:rPr lang="en-US" dirty="0" smtClean="0"/>
              <a:t>meeting Goals</a:t>
            </a:r>
            <a:endParaRPr lang="en-US" dirty="0"/>
          </a:p>
        </p:txBody>
      </p:sp>
      <p:sp>
        <p:nvSpPr>
          <p:cNvPr id="3" name="Content Placeholder 2"/>
          <p:cNvSpPr>
            <a:spLocks noGrp="1"/>
          </p:cNvSpPr>
          <p:nvPr>
            <p:ph idx="1"/>
          </p:nvPr>
        </p:nvSpPr>
        <p:spPr/>
        <p:txBody>
          <a:bodyPr/>
          <a:lstStyle/>
          <a:p>
            <a:pPr marL="0" indent="0"/>
            <a:r>
              <a:rPr lang="en-US" dirty="0" smtClean="0"/>
              <a:t>We commit for the March meeting goals as the TG Plan Of Record.</a:t>
            </a:r>
          </a:p>
          <a:p>
            <a:endParaRPr lang="en-US" dirty="0" smtClean="0"/>
          </a:p>
          <a:p>
            <a:r>
              <a:rPr lang="en-US" dirty="0" smtClean="0"/>
              <a:t>Moved:</a:t>
            </a:r>
          </a:p>
          <a:p>
            <a:r>
              <a:rPr lang="en-US" dirty="0" smtClean="0"/>
              <a:t>2</a:t>
            </a:r>
            <a:r>
              <a:rPr lang="en-US" baseline="30000" dirty="0" smtClean="0"/>
              <a:t>nd</a:t>
            </a:r>
            <a:r>
              <a:rPr lang="en-US" dirty="0" smtClean="0"/>
              <a:t>:</a:t>
            </a:r>
          </a:p>
          <a:p>
            <a:endParaRPr lang="en-US" dirty="0"/>
          </a:p>
          <a:p>
            <a:r>
              <a:rPr lang="en-US" dirty="0" smtClean="0"/>
              <a:t>Y: 			N: 		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29883223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Feb. 28</a:t>
            </a:r>
            <a:r>
              <a:rPr lang="en-US" altLang="en-US" baseline="30000" dirty="0" smtClean="0"/>
              <a:t>th</a:t>
            </a:r>
            <a:r>
              <a:rPr lang="en-US" altLang="en-US" dirty="0" smtClean="0"/>
              <a:t> (Wed</a:t>
            </a:r>
            <a:r>
              <a:rPr lang="en-US" altLang="en-US" dirty="0"/>
              <a:t>.) </a:t>
            </a:r>
            <a:r>
              <a:rPr lang="en-US" altLang="en-US" dirty="0" smtClean="0"/>
              <a:t>11:00AM </a:t>
            </a:r>
            <a:r>
              <a:rPr lang="en-US" altLang="en-US" dirty="0"/>
              <a:t>ET for 1hr. </a:t>
            </a:r>
          </a:p>
          <a:p>
            <a:pPr algn="just">
              <a:spcBef>
                <a:spcPct val="20000"/>
              </a:spcBef>
              <a:buFontTx/>
              <a:buChar char="•"/>
            </a:pPr>
            <a:r>
              <a:rPr lang="en-US" altLang="en-US" dirty="0"/>
              <a:t>Do we need </a:t>
            </a:r>
            <a:r>
              <a:rPr lang="en-US" altLang="en-US" dirty="0" smtClean="0"/>
              <a:t>additional calls?</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3393466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4666546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2556602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solidFill>
                <a:srgbClr val="FF0000"/>
              </a:solidFill>
            </a:endParaRPr>
          </a:p>
          <a:p>
            <a:pPr algn="ctr"/>
            <a:r>
              <a:rPr lang="en-US" sz="5400" dirty="0" smtClean="0">
                <a:solidFill>
                  <a:srgbClr val="FF0000"/>
                </a:solidFill>
              </a:rPr>
              <a:t>Thank </a:t>
            </a:r>
            <a:r>
              <a:rPr lang="en-US" sz="5400" dirty="0">
                <a:solidFill>
                  <a:srgbClr val="FF0000"/>
                </a:solidFill>
              </a:rPr>
              <a:t>you </a:t>
            </a:r>
          </a:p>
          <a:p>
            <a:pPr algn="ctr"/>
            <a:endParaRPr lang="en-US" sz="5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38567215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320822838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(con.) –TBC</a:t>
            </a:r>
            <a:endParaRPr lang="en-US" dirty="0"/>
          </a:p>
        </p:txBody>
      </p:sp>
      <p:sp>
        <p:nvSpPr>
          <p:cNvPr id="3" name="Content Placeholder 2"/>
          <p:cNvSpPr>
            <a:spLocks noGrp="1"/>
          </p:cNvSpPr>
          <p:nvPr>
            <p:ph idx="1"/>
          </p:nvPr>
        </p:nvSpPr>
        <p:spPr>
          <a:xfrm>
            <a:off x="685800" y="1628800"/>
            <a:ext cx="7770813" cy="4465613"/>
          </a:xfrm>
        </p:spPr>
        <p:txBody>
          <a:bodyPr/>
          <a:lstStyle/>
          <a:p>
            <a:pPr>
              <a:buFont typeface="Arial" panose="020B0604020202020204" pitchFamily="34" charset="0"/>
              <a:buChar char="•"/>
            </a:pPr>
            <a:r>
              <a:rPr lang="en-US" dirty="0" smtClean="0"/>
              <a:t>Good progress this meeting:</a:t>
            </a:r>
          </a:p>
          <a:p>
            <a:pPr lvl="1">
              <a:buFont typeface="Arial" panose="020B0604020202020204" pitchFamily="34" charset="0"/>
              <a:buChar char="•"/>
            </a:pPr>
            <a:r>
              <a:rPr lang="en-US" dirty="0" smtClean="0"/>
              <a:t>Approved XXYY new spec framework requirements.</a:t>
            </a:r>
          </a:p>
          <a:p>
            <a:pPr lvl="1">
              <a:buFont typeface="Arial" panose="020B0604020202020204" pitchFamily="34" charset="0"/>
              <a:buChar char="•"/>
            </a:pPr>
            <a:r>
              <a:rPr lang="en-US" dirty="0" smtClean="0"/>
              <a:t>ZZ submissions reviewed.</a:t>
            </a:r>
          </a:p>
          <a:p>
            <a:pPr>
              <a:buFont typeface="Arial" panose="020B0604020202020204" pitchFamily="34" charset="0"/>
              <a:buChar char="•"/>
            </a:pPr>
            <a:r>
              <a:rPr lang="en-US" dirty="0" smtClean="0"/>
              <a:t>However:</a:t>
            </a:r>
          </a:p>
          <a:p>
            <a:pPr lvl="1">
              <a:buFont typeface="Arial" panose="020B0604020202020204" pitchFamily="34" charset="0"/>
              <a:buChar char="•"/>
            </a:pPr>
            <a:r>
              <a:rPr lang="en-US" dirty="0" smtClean="0"/>
              <a:t>Timelines show a N months delay.</a:t>
            </a:r>
          </a:p>
          <a:p>
            <a:pPr lvl="1">
              <a:buFont typeface="Arial" panose="020B0604020202020204" pitchFamily="34" charset="0"/>
              <a:buChar char="•"/>
            </a:pPr>
            <a:r>
              <a:rPr lang="en-US" dirty="0" smtClean="0"/>
              <a:t>Call for amendment text – TG progress key element. </a:t>
            </a:r>
          </a:p>
          <a:p>
            <a:pPr lvl="1">
              <a:buFont typeface="Arial" panose="020B0604020202020204" pitchFamily="34" charset="0"/>
              <a:buChar char="•"/>
            </a:pPr>
            <a:r>
              <a:rPr lang="en-US" dirty="0" smtClean="0"/>
              <a:t>Gap may close – to be evaluated during January meeting.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8303009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PAR Change</a:t>
            </a:r>
            <a:endParaRPr lang="en-US" dirty="0"/>
          </a:p>
        </p:txBody>
      </p:sp>
      <p:sp>
        <p:nvSpPr>
          <p:cNvPr id="3" name="Content Placeholder 2"/>
          <p:cNvSpPr>
            <a:spLocks noGrp="1"/>
          </p:cNvSpPr>
          <p:nvPr>
            <p:ph idx="1"/>
          </p:nvPr>
        </p:nvSpPr>
        <p:spPr/>
        <p:txBody>
          <a:bodyPr/>
          <a:lstStyle/>
          <a:p>
            <a:r>
              <a:rPr lang="en-GB" dirty="0" smtClean="0"/>
              <a:t>Motion</a:t>
            </a:r>
            <a:r>
              <a:rPr lang="en-GB" dirty="0"/>
              <a:t>: </a:t>
            </a:r>
            <a:endParaRPr lang="en-US" dirty="0"/>
          </a:p>
          <a:p>
            <a:pPr marL="0" lvl="0" indent="0"/>
            <a:r>
              <a:rPr lang="en-GB" dirty="0"/>
              <a:t>Believing that the PAR contained in the document referenced below meets IEEE-SA guidelines,</a:t>
            </a:r>
            <a:endParaRPr lang="en-US" dirty="0"/>
          </a:p>
          <a:p>
            <a:pPr marL="0" lvl="0" indent="0"/>
            <a:r>
              <a:rPr lang="en-GB" dirty="0"/>
              <a:t>Request that the PAR contained in &lt;document-reference&gt; be posted to the IEEE 802 Executive Committee (EC) agenda for WG 802 preview and EC approval to submit to </a:t>
            </a:r>
            <a:r>
              <a:rPr lang="en-GB" dirty="0" err="1"/>
              <a:t>NesCom</a:t>
            </a:r>
            <a:r>
              <a:rPr lang="en-GB" dirty="0"/>
              <a:t>.</a:t>
            </a:r>
            <a:endParaRPr lang="en-US" dirty="0"/>
          </a:p>
          <a:p>
            <a:pPr marL="0" indent="0"/>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74951918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CSD Change</a:t>
            </a:r>
            <a:endParaRPr lang="en-US" dirty="0"/>
          </a:p>
        </p:txBody>
      </p:sp>
      <p:sp>
        <p:nvSpPr>
          <p:cNvPr id="3" name="Content Placeholder 2"/>
          <p:cNvSpPr>
            <a:spLocks noGrp="1"/>
          </p:cNvSpPr>
          <p:nvPr>
            <p:ph idx="1"/>
          </p:nvPr>
        </p:nvSpPr>
        <p:spPr/>
        <p:txBody>
          <a:bodyPr/>
          <a:lstStyle/>
          <a:p>
            <a:pPr marL="0" lvl="0" indent="0"/>
            <a:r>
              <a:rPr lang="en-GB" dirty="0"/>
              <a:t>Believing that the </a:t>
            </a:r>
            <a:r>
              <a:rPr lang="en-GB" dirty="0" smtClean="0"/>
              <a:t>CSD contained </a:t>
            </a:r>
            <a:r>
              <a:rPr lang="en-GB" dirty="0"/>
              <a:t>in the document referenced below meets IEEE 802 guidelines,</a:t>
            </a:r>
            <a:endParaRPr lang="en-US" dirty="0"/>
          </a:p>
          <a:p>
            <a:pPr marL="0" lvl="0" indent="0"/>
            <a:r>
              <a:rPr lang="en-GB" dirty="0"/>
              <a:t>Request that the </a:t>
            </a:r>
            <a:r>
              <a:rPr lang="en-GB" dirty="0" smtClean="0"/>
              <a:t>CSD contained </a:t>
            </a:r>
            <a:r>
              <a:rPr lang="en-GB" dirty="0"/>
              <a:t>in &lt;document-reference&gt; be posted to the IEEE 802 Executive Committee (EC) agenda for WG 802 preview and EC approval.</a:t>
            </a:r>
            <a:endParaRPr lang="en-US" dirty="0"/>
          </a:p>
          <a:p>
            <a:pPr marL="0" indent="0"/>
            <a:r>
              <a:rPr lang="en-GB" dirty="0"/>
              <a:t> </a:t>
            </a:r>
            <a:endParaRPr lang="en-US" dirty="0"/>
          </a:p>
          <a:p>
            <a:pPr marL="0" lvl="0" indent="0"/>
            <a:r>
              <a:rPr lang="en-GB" dirty="0"/>
              <a:t>[Moved by &lt;name&gt; on behalf of &lt;group&gt;</a:t>
            </a:r>
            <a:endParaRPr lang="en-US" dirty="0"/>
          </a:p>
          <a:p>
            <a:pPr marL="0" lvl="0" indent="0"/>
            <a:r>
              <a:rPr lang="en-GB" dirty="0"/>
              <a:t>&lt;group&gt; vote: </a:t>
            </a:r>
            <a:endParaRPr lang="en-US" dirty="0"/>
          </a:p>
          <a:p>
            <a:pPr marL="0" lvl="0" indent="0"/>
            <a:r>
              <a:rPr lang="en-GB" dirty="0"/>
              <a:t>Moved: &lt;name&gt;,  Seconded: &lt;name&gt;, Result: y-n-a]</a:t>
            </a:r>
            <a:endParaRPr lang="en-US" dirty="0"/>
          </a:p>
          <a:p>
            <a:pPr marL="0" indent="0"/>
            <a:r>
              <a:rPr lang="en-GB" dirty="0"/>
              <a:t> </a:t>
            </a:r>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325558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01623"/>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179512" y="1124744"/>
            <a:ext cx="8856984" cy="496967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smtClean="0">
                <a:latin typeface="Calibri" panose="020F0502020204030204" pitchFamily="34" charset="0"/>
                <a:cs typeface="Calibri" panose="020F0502020204030204" pitchFamily="34" charset="0"/>
              </a:rPr>
              <a:t>The </a:t>
            </a:r>
            <a:r>
              <a:rPr lang="en-US" altLang="en-US" sz="1800" dirty="0">
                <a:latin typeface="Calibri" panose="020F0502020204030204" pitchFamily="34" charset="0"/>
                <a:cs typeface="Calibri" panose="020F0502020204030204" pitchFamily="34" charset="0"/>
              </a:rPr>
              <a:t>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02817896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60</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61</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62</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63</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64</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66</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685800" y="1268760"/>
            <a:ext cx="7770813" cy="482565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24706176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340768"/>
            <a:ext cx="7770813" cy="4753645"/>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2000" b="0" dirty="0" smtClean="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sz="2000" b="0" dirty="0" smtClean="0">
                <a:latin typeface="Calibri" pitchFamily="34" charset="0"/>
                <a:cs typeface="Calibri" pitchFamily="34" charset="0"/>
              </a:rPr>
              <a:t>If </a:t>
            </a:r>
            <a:r>
              <a:rPr lang="en-US" altLang="en-US" sz="2000" b="0" dirty="0">
                <a:latin typeface="Calibri" pitchFamily="34" charset="0"/>
                <a:cs typeface="Calibri" pitchFamily="34" charset="0"/>
              </a:rPr>
              <a:t>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b="0" dirty="0">
                <a:latin typeface="Calibri" pitchFamily="34" charset="0"/>
                <a:cs typeface="Calibri" pitchFamily="34" charset="0"/>
              </a:rPr>
            </a:br>
            <a:endParaRPr lang="en-US" altLang="en-US" sz="2000" dirty="0">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653226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68760"/>
            <a:ext cx="7770813" cy="4825653"/>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a:t>
            </a:r>
            <a:r>
              <a:rPr lang="en-US" altLang="en-US" sz="1400" dirty="0" smtClean="0">
                <a:latin typeface="Calibri" panose="020F0502020204030204" pitchFamily="34" charset="0"/>
                <a:cs typeface="Calibri" panose="020F0502020204030204" pitchFamily="34" charset="0"/>
                <a:hlinkClick r:id="rId2"/>
              </a:rPr>
              <a:t>standards.ieee.org/develop/policies/antitrust.pdf</a:t>
            </a:r>
            <a:r>
              <a:rPr lang="en-US" altLang="en-US" sz="1400" dirty="0" smtClean="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371114550"/>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38935</TotalTime>
  <Words>3687</Words>
  <Application>Microsoft Office PowerPoint</Application>
  <PresentationFormat>On-screen Show (4:3)</PresentationFormat>
  <Paragraphs>954</Paragraphs>
  <Slides>66</Slides>
  <Notes>20</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66</vt:i4>
      </vt:variant>
    </vt:vector>
  </HeadingPairs>
  <TitlesOfParts>
    <vt:vector size="77" baseType="lpstr">
      <vt:lpstr>Arial Unicode MS</vt:lpstr>
      <vt:lpstr>MS Gothic</vt:lpstr>
      <vt:lpstr>ＭＳ Ｐゴシック</vt:lpstr>
      <vt:lpstr>Arial</vt:lpstr>
      <vt:lpstr>Calibri</vt:lpstr>
      <vt:lpstr>DejaVu Sans</vt:lpstr>
      <vt:lpstr>Monotype Sorts</vt:lpstr>
      <vt:lpstr>Times</vt:lpstr>
      <vt:lpstr>Times New Roman</vt:lpstr>
      <vt:lpstr>Office Theme</vt:lpstr>
      <vt:lpstr>Document</vt:lpstr>
      <vt:lpstr>TGaz Next Generation Positioning  Jan.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TG Process</vt:lpstr>
      <vt:lpstr>PowerPoint Presentation</vt:lpstr>
      <vt:lpstr>Meeting Slot # 1 discussion items</vt:lpstr>
      <vt:lpstr>Submission order – Slot #1</vt:lpstr>
      <vt:lpstr>Approval of previous meeting minutes</vt:lpstr>
      <vt:lpstr>Approval of Dec. 20th Telecon Minutes</vt:lpstr>
      <vt:lpstr>SFD Working Draft Approval</vt:lpstr>
      <vt:lpstr>Presentations</vt:lpstr>
      <vt:lpstr>Attendance reminder</vt:lpstr>
      <vt:lpstr>Recess</vt:lpstr>
      <vt:lpstr>PowerPoint Presentation</vt:lpstr>
      <vt:lpstr>Meeting Slot # 2 discussion items</vt:lpstr>
      <vt:lpstr>Submission order – Slot # 2</vt:lpstr>
      <vt:lpstr>Presentations</vt:lpstr>
      <vt:lpstr>Reminder to do attendance</vt:lpstr>
      <vt:lpstr>Recess</vt:lpstr>
      <vt:lpstr>PowerPoint Presentation</vt:lpstr>
      <vt:lpstr>Meeting Slot # 3 discussion items</vt:lpstr>
      <vt:lpstr>Submission order – Slot #3</vt:lpstr>
      <vt:lpstr>Presentations</vt:lpstr>
      <vt:lpstr>Reminder to do attendance</vt:lpstr>
      <vt:lpstr>Recess</vt:lpstr>
      <vt:lpstr>PowerPoint Presentation</vt:lpstr>
      <vt:lpstr>Meeting Slot # 4 discussion items</vt:lpstr>
      <vt:lpstr>Submission order – Slot #4</vt:lpstr>
      <vt:lpstr>Presentations</vt:lpstr>
      <vt:lpstr>Current Approved Timelines – Update</vt:lpstr>
      <vt:lpstr>Revised Timelines – Complete Scope/under consideration</vt:lpstr>
      <vt:lpstr>Goals for March Meeting</vt:lpstr>
      <vt:lpstr>Motion – approval of March meeting Goals</vt:lpstr>
      <vt:lpstr>Teleconference Schedule</vt:lpstr>
      <vt:lpstr>Reminder to do attendance</vt:lpstr>
      <vt:lpstr>AOB?</vt:lpstr>
      <vt:lpstr>Adjourn</vt:lpstr>
      <vt:lpstr>PowerPoint Presentation</vt:lpstr>
      <vt:lpstr>Timelines (con.) –TBC</vt:lpstr>
      <vt:lpstr>Approval of Telecon Minutes</vt:lpstr>
      <vt:lpstr>Motion to Adopt Text to SFD/FRD</vt:lpstr>
      <vt:lpstr>Motion to Release Liaison to WG</vt:lpstr>
      <vt:lpstr>Motion – Approve PAR Change</vt:lpstr>
      <vt:lpstr>Motion – Approve CSD Change</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keywords>CTPClassification=CTP_IC:VisualMarkings=, CTPClassification=CTP_IC</cp:keywords>
  <cp:lastModifiedBy>Segev, Jonathan</cp:lastModifiedBy>
  <cp:revision>457</cp:revision>
  <cp:lastPrinted>1601-01-01T00:00:00Z</cp:lastPrinted>
  <dcterms:created xsi:type="dcterms:W3CDTF">2017-01-29T08:57:00Z</dcterms:created>
  <dcterms:modified xsi:type="dcterms:W3CDTF">2018-01-17T22:25:20Z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a1672048-5419-4a55-b890-df8b78fbceb4</vt:lpwstr>
  </property>
  <property fmtid="{D5CDD505-2E9C-101B-9397-08002B2CF9AE}" pid="3" name="CTP_BU">
    <vt:lpwstr>NEXT GEN AND STANDARDS GROUP</vt:lpwstr>
  </property>
  <property fmtid="{D5CDD505-2E9C-101B-9397-08002B2CF9AE}" pid="4" name="CTP_TimeStamp">
    <vt:lpwstr>2018-01-17 22:25:19Z</vt:lpwstr>
  </property>
  <property fmtid="{D5CDD505-2E9C-101B-9397-08002B2CF9AE}" pid="5" name="CTPClassification">
    <vt:lpwstr>CTP_IC</vt:lpwstr>
  </property>
</Properties>
</file>