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handoutMasterIdLst>
    <p:handoutMasterId r:id="rId69"/>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315" r:id="rId18"/>
    <p:sldId id="372" r:id="rId19"/>
    <p:sldId id="356" r:id="rId20"/>
    <p:sldId id="281" r:id="rId21"/>
    <p:sldId id="282" r:id="rId22"/>
    <p:sldId id="283" r:id="rId23"/>
    <p:sldId id="284" r:id="rId24"/>
    <p:sldId id="366" r:id="rId25"/>
    <p:sldId id="365" r:id="rId26"/>
    <p:sldId id="285" r:id="rId27"/>
    <p:sldId id="286" r:id="rId28"/>
    <p:sldId id="287" r:id="rId29"/>
    <p:sldId id="290" r:id="rId30"/>
    <p:sldId id="289" r:id="rId31"/>
    <p:sldId id="322" r:id="rId32"/>
    <p:sldId id="327" r:id="rId33"/>
    <p:sldId id="304" r:id="rId34"/>
    <p:sldId id="308" r:id="rId35"/>
    <p:sldId id="306" r:id="rId36"/>
    <p:sldId id="330" r:id="rId37"/>
    <p:sldId id="305" r:id="rId38"/>
    <p:sldId id="328" r:id="rId39"/>
    <p:sldId id="325" r:id="rId40"/>
    <p:sldId id="326" r:id="rId41"/>
    <p:sldId id="349" r:id="rId42"/>
    <p:sldId id="350" r:id="rId43"/>
    <p:sldId id="352" r:id="rId44"/>
    <p:sldId id="353" r:id="rId45"/>
    <p:sldId id="291" r:id="rId46"/>
    <p:sldId id="373" r:id="rId47"/>
    <p:sldId id="314" r:id="rId48"/>
    <p:sldId id="309" r:id="rId49"/>
    <p:sldId id="294" r:id="rId50"/>
    <p:sldId id="354" r:id="rId51"/>
    <p:sldId id="296" r:id="rId52"/>
    <p:sldId id="297" r:id="rId53"/>
    <p:sldId id="298" r:id="rId54"/>
    <p:sldId id="339" r:id="rId55"/>
    <p:sldId id="299" r:id="rId56"/>
    <p:sldId id="300" r:id="rId57"/>
    <p:sldId id="301" r:id="rId58"/>
    <p:sldId id="347" r:id="rId59"/>
    <p:sldId id="348" r:id="rId60"/>
    <p:sldId id="258" r:id="rId61"/>
    <p:sldId id="259" r:id="rId62"/>
    <p:sldId id="260" r:id="rId63"/>
    <p:sldId id="261" r:id="rId64"/>
    <p:sldId id="262" r:id="rId65"/>
    <p:sldId id="263" r:id="rId66"/>
    <p:sldId id="264" r:id="rId6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315"/>
            <p14:sldId id="372"/>
            <p14:sldId id="356"/>
          </p14:sldIdLst>
        </p14:section>
        <p14:section name="Slot # 1" id="{A8BC1F47-3153-4394-9D00-B4D234301B74}">
          <p14:sldIdLst>
            <p14:sldId id="281"/>
            <p14:sldId id="282"/>
            <p14:sldId id="283"/>
            <p14:sldId id="284"/>
            <p14:sldId id="366"/>
            <p14:sldId id="365"/>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5"/>
            <p14:sldId id="328"/>
            <p14:sldId id="325"/>
            <p14:sldId id="326"/>
          </p14:sldIdLst>
        </p14:section>
        <p14:section name="Slot #4" id="{CA1FB867-E760-4F4D-9EED-9A54E56D3125}">
          <p14:sldIdLst>
            <p14:sldId id="349"/>
            <p14:sldId id="350"/>
            <p14:sldId id="352"/>
            <p14:sldId id="353"/>
            <p14:sldId id="291"/>
            <p14:sldId id="373"/>
            <p14:sldId id="314"/>
            <p14:sldId id="309"/>
            <p14:sldId id="294"/>
            <p14:sldId id="354"/>
            <p14:sldId id="296"/>
            <p14:sldId id="297"/>
          </p14:sldIdLst>
        </p14:section>
        <p14:section name="Backup" id="{B751E8CC-DDAE-4922-B3E7-E31F353AC422}">
          <p14:sldIdLst>
            <p14:sldId id="298"/>
            <p14:sldId id="339"/>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99" autoAdjust="0"/>
    <p:restoredTop sz="94660"/>
  </p:normalViewPr>
  <p:slideViewPr>
    <p:cSldViewPr>
      <p:cViewPr>
        <p:scale>
          <a:sx n="125" d="100"/>
          <a:sy n="125" d="100"/>
        </p:scale>
        <p:origin x="605" y="-4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37</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43</a:t>
            </a:fld>
            <a:endParaRPr lang="en-US"/>
          </a:p>
        </p:txBody>
      </p:sp>
    </p:spTree>
    <p:extLst>
      <p:ext uri="{BB962C8B-B14F-4D97-AF65-F5344CB8AC3E}">
        <p14:creationId xmlns:p14="http://schemas.microsoft.com/office/powerpoint/2010/main" val="3441632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45</a:t>
            </a:fld>
            <a:endParaRPr lang="en-US"/>
          </a:p>
        </p:txBody>
      </p:sp>
    </p:spTree>
    <p:extLst>
      <p:ext uri="{BB962C8B-B14F-4D97-AF65-F5344CB8AC3E}">
        <p14:creationId xmlns:p14="http://schemas.microsoft.com/office/powerpoint/2010/main" val="2217308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60</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62</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632759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2062151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802.11-17/1843r03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Jan.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2018-01-16</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80"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244710076"/>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(11-17-1757).  </a:t>
            </a:r>
          </a:p>
          <a:p>
            <a:pPr algn="just">
              <a:spcBef>
                <a:spcPct val="20000"/>
              </a:spcBef>
              <a:buFontTx/>
              <a:buChar char="•"/>
            </a:pPr>
            <a:r>
              <a:rPr lang="en-US" altLang="en-US" sz="2000" b="0" dirty="0" smtClean="0"/>
              <a:t>Approve </a:t>
            </a:r>
            <a:r>
              <a:rPr lang="en-US" altLang="en-US" sz="2000" b="0" dirty="0" err="1" smtClean="0"/>
              <a:t>telecon</a:t>
            </a:r>
            <a:r>
              <a:rPr lang="en-US" altLang="en-US" sz="2000" b="0" dirty="0" smtClean="0"/>
              <a:t> minutes (11-17-1892).</a:t>
            </a:r>
          </a:p>
          <a:p>
            <a:pPr algn="just">
              <a:spcBef>
                <a:spcPct val="20000"/>
              </a:spcBef>
              <a:buFontTx/>
              <a:buChar char="•"/>
            </a:pPr>
            <a:r>
              <a:rPr lang="en-US" altLang="en-US" sz="2000" b="0" dirty="0" smtClean="0"/>
              <a:t>Review </a:t>
            </a:r>
            <a:r>
              <a:rPr lang="en-US" altLang="en-US" sz="2000" b="0" dirty="0"/>
              <a:t>and consider adopting of SFD working draft.</a:t>
            </a:r>
          </a:p>
          <a:p>
            <a:pPr algn="just">
              <a:spcBef>
                <a:spcPct val="20000"/>
              </a:spcBef>
              <a:buFontTx/>
              <a:buChar char="•"/>
            </a:pPr>
            <a:r>
              <a:rPr lang="en-US" altLang="en-US" sz="2000" b="0" dirty="0"/>
              <a:t>Submissions towards SFD text.</a:t>
            </a:r>
          </a:p>
          <a:p>
            <a:pPr algn="just">
              <a:spcBef>
                <a:spcPct val="20000"/>
              </a:spcBef>
              <a:buFontTx/>
              <a:buChar char="•"/>
            </a:pPr>
            <a:r>
              <a:rPr lang="en-US" altLang="en-US" sz="2000" b="0" dirty="0" smtClean="0"/>
              <a:t>Submissions </a:t>
            </a:r>
            <a:r>
              <a:rPr lang="en-US" altLang="en-US" sz="2000" b="0" dirty="0" smtClean="0"/>
              <a:t>toward amendment text.</a:t>
            </a:r>
          </a:p>
          <a:p>
            <a:pPr algn="just">
              <a:spcBef>
                <a:spcPct val="20000"/>
              </a:spcBef>
              <a:buFontTx/>
              <a:buChar char="•"/>
            </a:pPr>
            <a:r>
              <a:rPr lang="en-US" altLang="en-US" sz="2000" b="0" dirty="0" smtClean="0"/>
              <a:t>Presentations </a:t>
            </a:r>
            <a:r>
              <a:rPr lang="en-US" altLang="en-US" sz="2000" b="0" dirty="0"/>
              <a:t>to inform the TG</a:t>
            </a:r>
            <a:r>
              <a:rPr lang="en-US" altLang="en-US" sz="2000" b="0" dirty="0">
                <a:solidFill>
                  <a:srgbClr val="FF33CC"/>
                </a:solidFill>
              </a:rPr>
              <a:t>:</a:t>
            </a:r>
            <a:endParaRPr lang="en-US" altLang="en-US" sz="2000" b="0" dirty="0"/>
          </a:p>
          <a:p>
            <a:pPr lvl="1" algn="just">
              <a:spcBef>
                <a:spcPct val="20000"/>
              </a:spcBef>
              <a:buFontTx/>
              <a:buChar char="•"/>
            </a:pPr>
            <a:r>
              <a:rPr lang="en-US" altLang="en-US" sz="1800" dirty="0" smtClean="0"/>
              <a:t>Supportive </a:t>
            </a:r>
            <a:r>
              <a:rPr lang="en-US" altLang="en-US" sz="1800" dirty="0"/>
              <a:t>technical submissions to inform the TG.</a:t>
            </a:r>
          </a:p>
          <a:p>
            <a:pPr algn="just">
              <a:spcBef>
                <a:spcPct val="20000"/>
              </a:spcBef>
              <a:buFontTx/>
              <a:buChar char="•"/>
            </a:pPr>
            <a:r>
              <a:rPr lang="en-US" altLang="en-US" sz="2000" b="0" dirty="0" smtClean="0"/>
              <a:t>Review </a:t>
            </a:r>
            <a:r>
              <a:rPr lang="en-US" altLang="en-US" sz="2000" b="0" dirty="0"/>
              <a:t>program timelines and consider updated timelines.</a:t>
            </a:r>
          </a:p>
          <a:p>
            <a:pPr algn="just">
              <a:spcBef>
                <a:spcPct val="20000"/>
              </a:spcBef>
              <a:buFontTx/>
              <a:buChar char="•"/>
            </a:pPr>
            <a:r>
              <a:rPr lang="en-US" altLang="en-US" sz="2000" b="0" dirty="0"/>
              <a:t>Schedule teleconference times as needed.</a:t>
            </a:r>
          </a:p>
          <a:p>
            <a:endParaRPr lang="en-US" sz="2800" dirty="0"/>
          </a:p>
          <a:p>
            <a:pPr marL="0" lvl="1" indent="0" algn="just">
              <a:spcBef>
                <a:spcPct val="20000"/>
              </a:spcBef>
            </a:pP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41693066"/>
              </p:ext>
            </p:extLst>
          </p:nvPr>
        </p:nvGraphicFramePr>
        <p:xfrm>
          <a:off x="380206" y="1484784"/>
          <a:ext cx="8458200" cy="3840320"/>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11-17-1843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Jan.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11-17-1757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Nov.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48656">
                <a:tc>
                  <a:txBody>
                    <a:bodyPr/>
                    <a:lstStyle/>
                    <a:p>
                      <a:r>
                        <a:rPr lang="en-US" sz="1600" dirty="0" smtClean="0"/>
                        <a:t>11-17-1892</a:t>
                      </a:r>
                      <a:endParaRPr lang="en-US" sz="1600" dirty="0"/>
                    </a:p>
                  </a:txBody>
                  <a:tcPr marT="45712" marB="45712"/>
                </a:tc>
                <a:tc>
                  <a:txBody>
                    <a:bodyPr/>
                    <a:lstStyle/>
                    <a:p>
                      <a:r>
                        <a:rPr lang="en-US" sz="1600" dirty="0" smtClean="0"/>
                        <a:t>Roy</a:t>
                      </a:r>
                      <a:r>
                        <a:rPr lang="en-US" sz="1600" baseline="0" dirty="0" smtClean="0"/>
                        <a:t> Want</a:t>
                      </a:r>
                      <a:endParaRPr lang="en-US" sz="1600" dirty="0"/>
                    </a:p>
                  </a:txBody>
                  <a:tcPr marT="45712" marB="45712"/>
                </a:tc>
                <a:tc>
                  <a:txBody>
                    <a:bodyPr/>
                    <a:lstStyle/>
                    <a:p>
                      <a:r>
                        <a:rPr lang="en-US" sz="1600" smtClean="0"/>
                        <a:t>Dec. 20</a:t>
                      </a:r>
                      <a:r>
                        <a:rPr lang="en-US" sz="1600" baseline="30000" smtClean="0"/>
                        <a:t>th</a:t>
                      </a:r>
                      <a:r>
                        <a:rPr lang="en-US" sz="1600" baseline="0" smtClean="0"/>
                        <a:t> telecon minutes</a:t>
                      </a:r>
                      <a:endParaRPr lang="en-US" sz="1600"/>
                    </a:p>
                  </a:txBody>
                  <a:tcPr marT="45712" marB="45712"/>
                </a:tc>
                <a:tc>
                  <a:txBody>
                    <a:bodyPr/>
                    <a:lstStyle/>
                    <a:p>
                      <a:r>
                        <a:rPr lang="en-US" sz="1600" smtClean="0"/>
                        <a:t>Telecon minutes</a:t>
                      </a:r>
                      <a:endParaRPr lang="en-US" sz="160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a:t>
                      </a:r>
                      <a:r>
                        <a:rPr lang="en-US" sz="1600" strike="noStrike" kern="1200" dirty="0" smtClean="0">
                          <a:solidFill>
                            <a:schemeClr val="dk1"/>
                          </a:solidFill>
                          <a:latin typeface="+mn-lt"/>
                          <a:ea typeface="+mn-ea"/>
                          <a:cs typeface="+mn-cs"/>
                        </a:rPr>
                        <a:t>Chun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a:t>
                      </a:r>
                      <a:r>
                        <a:rPr lang="en-US" sz="1600" strike="noStrike" kern="1200" dirty="0" smtClean="0">
                          <a:solidFill>
                            <a:schemeClr val="dk1"/>
                          </a:solidFill>
                          <a:latin typeface="+mn-lt"/>
                          <a:ea typeface="+mn-ea"/>
                          <a:cs typeface="+mn-cs"/>
                        </a:rPr>
                        <a:t>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Proposed draft specification</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r>
              <a:tr h="0">
                <a:tc>
                  <a:txBody>
                    <a:bodyPr/>
                    <a:lstStyle/>
                    <a:p>
                      <a:r>
                        <a:rPr lang="en-US" sz="1600" dirty="0" smtClean="0"/>
                        <a:t>11-18-0140</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Direction Measurement SFD text</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11-17-1879r1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a:t>
                      </a:r>
                      <a:r>
                        <a:rPr lang="en-US" sz="1600" strike="noStrike" kern="1200" dirty="0" err="1" smtClean="0">
                          <a:solidFill>
                            <a:schemeClr val="dk1"/>
                          </a:solidFill>
                          <a:latin typeface="+mn-lt"/>
                          <a:ea typeface="+mn-ea"/>
                          <a:cs typeface="+mn-cs"/>
                        </a:rPr>
                        <a:t>Bhandru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SFD text related to pre-association security negotiation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r>
                        <a:rPr lang="en-US" sz="1600" dirty="0" smtClean="0"/>
                        <a:t>11-18-215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Negotiation Amendment</a:t>
                      </a:r>
                      <a:r>
                        <a:rPr lang="en-US" sz="1600" baseline="0" dirty="0" smtClean="0"/>
                        <a:t> text conversion from SFD</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11-18-220</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60GHz</a:t>
                      </a:r>
                      <a:r>
                        <a:rPr lang="en-US" sz="1600" baseline="0" dirty="0" smtClean="0"/>
                        <a:t> Passive Location</a:t>
                      </a:r>
                      <a:endParaRPr lang="en-US" sz="1600" dirty="0"/>
                    </a:p>
                  </a:txBody>
                  <a:tcPr marT="45712" marB="45712"/>
                </a:tc>
                <a:tc>
                  <a:txBody>
                    <a:bodyPr/>
                    <a:lstStyle/>
                    <a:p>
                      <a:r>
                        <a:rPr lang="en-US" sz="1600" dirty="0" smtClean="0"/>
                        <a:t>Technical</a:t>
                      </a:r>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a:t>
            </a:r>
            <a:r>
              <a:rPr lang="en-US" altLang="en-US" dirty="0" smtClean="0">
                <a:solidFill>
                  <a:schemeClr val="tx2"/>
                </a:solidFill>
              </a:rPr>
              <a:t>(2)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711327118"/>
              </p:ext>
            </p:extLst>
          </p:nvPr>
        </p:nvGraphicFramePr>
        <p:xfrm>
          <a:off x="380206" y="1484784"/>
          <a:ext cx="8458200" cy="4480416"/>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59072">
                <a:tc>
                  <a:txBody>
                    <a:bodyPr/>
                    <a:lstStyle/>
                    <a:p>
                      <a:r>
                        <a:rPr lang="en-US" sz="1600" dirty="0" smtClean="0"/>
                        <a:t>11-18-222</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r>
                        <a:rPr lang="en-US" sz="1600" dirty="0" smtClean="0"/>
                        <a:t>Consistency check across multiple channel estimates</a:t>
                      </a:r>
                      <a:endParaRPr lang="en-US" sz="1600" dirty="0"/>
                    </a:p>
                  </a:txBody>
                  <a:tcPr marT="45712" marB="45712"/>
                </a:tc>
                <a:tc>
                  <a:txBody>
                    <a:bodyPr/>
                    <a:lstStyle/>
                    <a:p>
                      <a:r>
                        <a:rPr lang="en-US" sz="1600" dirty="0" smtClean="0"/>
                        <a:t>SFD</a:t>
                      </a:r>
                      <a:endParaRPr lang="en-US" sz="1600" dirty="0"/>
                    </a:p>
                  </a:txBody>
                  <a:tcPr marT="45712" marB="45712"/>
                </a:tc>
              </a:tr>
              <a:tr h="259072">
                <a:tc>
                  <a:txBody>
                    <a:bodyPr/>
                    <a:lstStyle/>
                    <a:p>
                      <a:r>
                        <a:rPr lang="en-US" sz="1600" dirty="0" smtClean="0"/>
                        <a:t>11-18-223</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Performance evaluation on zero-padded waveform.</a:t>
                      </a:r>
                    </a:p>
                  </a:txBody>
                  <a:tcPr marT="45712" marB="45712"/>
                </a:tc>
                <a:tc>
                  <a:txBody>
                    <a:bodyPr/>
                    <a:lstStyle/>
                    <a:p>
                      <a:r>
                        <a:rPr lang="en-US" sz="1600" dirty="0" smtClean="0"/>
                        <a:t>SFD</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11-18-208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Jiang Feng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Replay Attack Detection Using LTF with Zero Prefix</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Long Token for Secure </a:t>
                      </a:r>
                      <a:r>
                        <a:rPr lang="en-US" sz="1600" strike="noStrike" kern="1200" dirty="0" smtClean="0">
                          <a:solidFill>
                            <a:schemeClr val="dk1"/>
                          </a:solidFill>
                          <a:latin typeface="+mn-lt"/>
                          <a:ea typeface="+mn-ea"/>
                          <a:cs typeface="+mn-cs"/>
                        </a:rPr>
                        <a:t>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11-18-xxx</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 submissions formatting conventions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a:t>
                      </a:r>
                      <a:endParaRPr lang="en-US" sz="1600" strike="noStrike" kern="1200" dirty="0" smtClean="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11-18-207</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Allan Zhu</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 text on </a:t>
                      </a:r>
                      <a:r>
                        <a:rPr lang="en-US" sz="1600" strike="noStrike" kern="1200" dirty="0" err="1" smtClean="0">
                          <a:solidFill>
                            <a:schemeClr val="dk1"/>
                          </a:solidFill>
                          <a:latin typeface="+mn-lt"/>
                          <a:ea typeface="+mn-ea"/>
                          <a:cs typeface="+mn-cs"/>
                        </a:rPr>
                        <a:t>VHTz</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11-18-xxx</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FTM Overview and </a:t>
                      </a:r>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Measurement phase</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11-18-229</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Secure Authentication Code Signaling in SU and MU Ranging </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078681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smtClean="0"/>
              <a:t>Approval of SFD working draft.</a:t>
            </a:r>
          </a:p>
          <a:p>
            <a:pPr lvl="1">
              <a:buFont typeface="Arial" panose="020B0604020202020204" pitchFamily="34" charset="0"/>
              <a:buChar char="•"/>
            </a:pPr>
            <a:r>
              <a:rPr lang="en-US" dirty="0"/>
              <a:t>Submissions towards SFD text.</a:t>
            </a:r>
          </a:p>
          <a:p>
            <a:pPr lvl="1">
              <a:buFont typeface="Arial" panose="020B0604020202020204" pitchFamily="34" charset="0"/>
              <a:buChar char="•"/>
            </a:pPr>
            <a:r>
              <a:rPr lang="en-US" dirty="0" smtClean="0"/>
              <a:t>SFD </a:t>
            </a:r>
            <a:r>
              <a:rPr lang="en-US" dirty="0" smtClean="0"/>
              <a:t>conversion to amendment text</a:t>
            </a:r>
          </a:p>
          <a:p>
            <a:pPr lvl="1">
              <a:buFont typeface="Arial" panose="020B0604020202020204" pitchFamily="34" charset="0"/>
              <a:buChar char="•"/>
            </a:pPr>
            <a:r>
              <a:rPr lang="en-US" dirty="0"/>
              <a:t>Submissions toward draft spec.</a:t>
            </a:r>
          </a:p>
          <a:p>
            <a:pPr lvl="1">
              <a:buFont typeface="Arial" panose="020B0604020202020204" pitchFamily="34" charset="0"/>
              <a:buChar char="•"/>
            </a:pPr>
            <a:r>
              <a:rPr lang="en-US" dirty="0" smtClean="0"/>
              <a:t>Technical submissions.</a:t>
            </a:r>
            <a:endParaRPr lang="en-US" dirty="0" smtClean="0"/>
          </a:p>
          <a:p>
            <a:pPr lvl="1">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Irvine, California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Jan. 14</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- 19</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smtClean="0"/>
              <a:t>Agenda setting and presentation ordering for the week (20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minutes (5min</a:t>
            </a:r>
            <a:r>
              <a:rPr lang="en-US" altLang="en-US" sz="2000" b="0" dirty="0" smtClean="0"/>
              <a:t>)</a:t>
            </a:r>
          </a:p>
          <a:p>
            <a:pPr algn="just">
              <a:spcBef>
                <a:spcPct val="20000"/>
              </a:spcBef>
              <a:buFontTx/>
              <a:buChar char="•"/>
            </a:pPr>
            <a:r>
              <a:rPr lang="en-US" altLang="en-US" sz="2000" b="0" dirty="0" smtClean="0"/>
              <a:t>Approval of </a:t>
            </a:r>
            <a:r>
              <a:rPr lang="en-US" altLang="en-US" sz="2000" b="0" dirty="0" err="1" smtClean="0"/>
              <a:t>telecon</a:t>
            </a:r>
            <a:r>
              <a:rPr lang="en-US" altLang="en-US" sz="2000" b="0" dirty="0" smtClean="0"/>
              <a:t> minutes (5min)</a:t>
            </a:r>
          </a:p>
          <a:p>
            <a:pPr algn="just">
              <a:spcBef>
                <a:spcPct val="20000"/>
              </a:spcBef>
              <a:buFontTx/>
              <a:buChar char="•"/>
            </a:pPr>
            <a:r>
              <a:rPr lang="en-US" altLang="en-US" sz="2000" b="0" dirty="0"/>
              <a:t>Approval of SFD working draft </a:t>
            </a:r>
            <a:r>
              <a:rPr lang="en-US" altLang="en-US" sz="2000" b="0" dirty="0" smtClean="0"/>
              <a:t>– </a:t>
            </a:r>
            <a:r>
              <a:rPr lang="en-US" altLang="en-US" sz="2000" b="0" dirty="0"/>
              <a:t>as </a:t>
            </a:r>
            <a:r>
              <a:rPr lang="en-US" altLang="en-US" sz="2000" b="0" dirty="0" smtClean="0"/>
              <a:t>needed</a:t>
            </a:r>
            <a:endParaRPr lang="en-US" altLang="en-US" sz="2000" b="0" dirty="0"/>
          </a:p>
          <a:p>
            <a:pPr algn="just">
              <a:spcBef>
                <a:spcPct val="20000"/>
              </a:spcBef>
              <a:buFontTx/>
              <a:buChar char="•"/>
            </a:pPr>
            <a:r>
              <a:rPr lang="en-US" altLang="en-US" sz="2000" b="0" dirty="0"/>
              <a:t>Review proposed SFD text for adoption – as </a:t>
            </a:r>
            <a:r>
              <a:rPr lang="en-US" altLang="en-US" sz="2000" b="0" dirty="0" smtClean="0"/>
              <a:t>needed</a:t>
            </a:r>
            <a:endParaRPr lang="en-US" altLang="en-US" sz="1600" dirty="0"/>
          </a:p>
          <a:p>
            <a:pPr algn="just">
              <a:spcBef>
                <a:spcPct val="20000"/>
              </a:spcBef>
              <a:buFontTx/>
              <a:buChar char="•"/>
            </a:pPr>
            <a:r>
              <a:rPr lang="en-US" altLang="en-US" sz="2000" b="0" dirty="0" smtClean="0"/>
              <a:t>Review </a:t>
            </a:r>
            <a:r>
              <a:rPr lang="en-US" altLang="en-US" sz="2000" b="0" dirty="0" smtClean="0"/>
              <a:t>of draft spec conversion (as </a:t>
            </a:r>
            <a:r>
              <a:rPr lang="en-US" altLang="en-US" sz="2000" b="0" dirty="0" smtClean="0"/>
              <a:t>time permits)</a:t>
            </a:r>
            <a:endParaRPr lang="en-US" altLang="en-US" sz="2000" b="0" dirty="0" smtClean="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684499651"/>
              </p:ext>
            </p:extLst>
          </p:nvPr>
        </p:nvGraphicFramePr>
        <p:xfrm>
          <a:off x="288826" y="1507333"/>
          <a:ext cx="8640960" cy="4114672"/>
        </p:xfrm>
        <a:graphic>
          <a:graphicData uri="http://schemas.openxmlformats.org/drawingml/2006/table">
            <a:tbl>
              <a:tblPr firstRow="1" bandRow="1">
                <a:tableStyleId>{21E4AEA4-8DFA-4A89-87EB-49C32662AFE0}</a:tableStyleId>
              </a:tblPr>
              <a:tblGrid>
                <a:gridCol w="1186830"/>
                <a:gridCol w="1512168"/>
                <a:gridCol w="3168352"/>
                <a:gridCol w="1739650"/>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11-17-1843</a:t>
                      </a:r>
                      <a:r>
                        <a:rPr lang="en-US" sz="1600" baseline="0" dirty="0" smtClean="0"/>
                        <a:t> </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Jan. 2018</a:t>
                      </a:r>
                      <a:r>
                        <a:rPr lang="en-US" sz="1600" baseline="0" dirty="0" smtClean="0"/>
                        <a:t> </a:t>
                      </a:r>
                      <a:r>
                        <a:rPr lang="en-US" sz="1600" dirty="0" smtClean="0"/>
                        <a:t>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600" dirty="0" smtClean="0"/>
                        <a:t>20min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11-17-1757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smtClean="0">
                          <a:solidFill>
                            <a:schemeClr val="dk1"/>
                          </a:solidFill>
                          <a:latin typeface="+mn-lt"/>
                          <a:ea typeface="+mn-ea"/>
                          <a:cs typeface="+mn-cs"/>
                        </a:rPr>
                        <a:t>Nov.</a:t>
                      </a:r>
                      <a:r>
                        <a:rPr lang="en-US" sz="1600" kern="1200" baseline="0" smtClean="0">
                          <a:solidFill>
                            <a:schemeClr val="dk1"/>
                          </a:solidFill>
                          <a:latin typeface="+mn-lt"/>
                          <a:ea typeface="+mn-ea"/>
                          <a:cs typeface="+mn-cs"/>
                        </a:rPr>
                        <a:t> </a:t>
                      </a:r>
                      <a:r>
                        <a:rPr lang="en-US" sz="1600" kern="1200" dirty="0" smtClean="0">
                          <a:solidFill>
                            <a:schemeClr val="dk1"/>
                          </a:solidFill>
                          <a:latin typeface="+mn-lt"/>
                          <a:ea typeface="+mn-ea"/>
                          <a:cs typeface="+mn-cs"/>
                        </a:rPr>
                        <a:t>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05408">
                <a:tc>
                  <a:txBody>
                    <a:bodyPr/>
                    <a:lstStyle/>
                    <a:p>
                      <a:r>
                        <a:rPr lang="en-US" sz="1600" dirty="0" smtClean="0"/>
                        <a:t>11-17-1892</a:t>
                      </a:r>
                      <a:endParaRPr lang="en-US" sz="1600" dirty="0"/>
                    </a:p>
                  </a:txBody>
                  <a:tcPr marT="45712" marB="45712"/>
                </a:tc>
                <a:tc>
                  <a:txBody>
                    <a:bodyPr/>
                    <a:lstStyle/>
                    <a:p>
                      <a:r>
                        <a:rPr lang="en-US" sz="1600" smtClean="0"/>
                        <a:t>Roy</a:t>
                      </a:r>
                      <a:r>
                        <a:rPr lang="en-US" sz="1600" baseline="0" smtClean="0"/>
                        <a:t> Want</a:t>
                      </a:r>
                      <a:endParaRPr lang="en-US" sz="1600"/>
                    </a:p>
                  </a:txBody>
                  <a:tcPr marT="45712" marB="45712"/>
                </a:tc>
                <a:tc>
                  <a:txBody>
                    <a:bodyPr/>
                    <a:lstStyle/>
                    <a:p>
                      <a:r>
                        <a:rPr lang="en-US" sz="1600" smtClean="0"/>
                        <a:t>Dec.</a:t>
                      </a:r>
                      <a:r>
                        <a:rPr lang="en-US" sz="1600" baseline="0" smtClean="0"/>
                        <a:t> 20</a:t>
                      </a:r>
                      <a:r>
                        <a:rPr lang="en-US" sz="1600" baseline="30000" smtClean="0"/>
                        <a:t>th</a:t>
                      </a:r>
                      <a:r>
                        <a:rPr lang="en-US" sz="1600" baseline="0" smtClean="0"/>
                        <a:t> telecon minutes</a:t>
                      </a:r>
                      <a:endParaRPr lang="en-US" sz="1600"/>
                    </a:p>
                  </a:txBody>
                  <a:tcPr marT="45712" marB="45712"/>
                </a:tc>
                <a:tc>
                  <a:txBody>
                    <a:bodyPr/>
                    <a:lstStyle/>
                    <a:p>
                      <a:r>
                        <a:rPr lang="en-US" sz="1600" smtClean="0"/>
                        <a:t>Telecon minutes</a:t>
                      </a:r>
                      <a:endParaRPr lang="en-US" sz="1600"/>
                    </a:p>
                  </a:txBody>
                  <a:tcPr marT="45712" marB="45712"/>
                </a:tc>
                <a:tc>
                  <a:txBody>
                    <a:bodyPr/>
                    <a:lstStyle/>
                    <a:p>
                      <a:r>
                        <a:rPr lang="en-US" sz="1600" smtClean="0"/>
                        <a:t>5min</a:t>
                      </a:r>
                      <a:endParaRPr lang="en-US" sz="1600"/>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a:t>
                      </a:r>
                      <a:r>
                        <a:rPr lang="en-US" sz="1600" kern="1200" baseline="0" dirty="0" smtClean="0">
                          <a:solidFill>
                            <a:schemeClr val="dk1"/>
                          </a:solidFill>
                          <a:latin typeface="+mn-lt"/>
                          <a:ea typeface="+mn-ea"/>
                          <a:cs typeface="+mn-cs"/>
                        </a:rPr>
                        <a:t>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 min</a:t>
                      </a:r>
                    </a:p>
                  </a:txBody>
                  <a:tcPr marT="45712" marB="45712"/>
                </a:tc>
              </a:tr>
              <a:tr h="365752">
                <a:tc>
                  <a:txBody>
                    <a:bodyPr/>
                    <a:lstStyle/>
                    <a:p>
                      <a:r>
                        <a:rPr lang="en-US" sz="1600" dirty="0" smtClean="0"/>
                        <a:t>11-18-0140</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Direction Measurement SFD text</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dirty="0" smtClean="0"/>
                        <a:t>35min</a:t>
                      </a:r>
                      <a:endParaRPr lang="en-US"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11-17-1879r1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a:t>
                      </a:r>
                      <a:r>
                        <a:rPr lang="en-US" sz="1600" strike="noStrike" kern="1200" dirty="0" err="1" smtClean="0">
                          <a:solidFill>
                            <a:schemeClr val="dk1"/>
                          </a:solidFill>
                          <a:latin typeface="+mn-lt"/>
                          <a:ea typeface="+mn-ea"/>
                          <a:cs typeface="+mn-cs"/>
                        </a:rPr>
                        <a:t>Bhandru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SFD text related to pre-association security negotiation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dirty="0" smtClean="0"/>
                        <a:t>35min</a:t>
                      </a:r>
                      <a:endParaRPr lang="en-US"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11-18-208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Jiang Feng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Replay Attack Detection Using LTF with Zero Prefix</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c>
                  <a:txBody>
                    <a:bodyPr/>
                    <a:lstStyle/>
                    <a:p>
                      <a:r>
                        <a:rPr lang="en-US" dirty="0" smtClean="0"/>
                        <a:t>As time permits</a:t>
                      </a:r>
                      <a:endParaRPr lang="en-US" dirty="0"/>
                    </a:p>
                  </a:txBody>
                  <a:tcPr marT="45712" marB="45712"/>
                </a:tc>
              </a:tr>
              <a:tr h="365752">
                <a:tc>
                  <a:txBody>
                    <a:bodyPr/>
                    <a:lstStyle/>
                    <a:p>
                      <a:r>
                        <a:rPr lang="en-US" sz="1600" dirty="0" smtClean="0"/>
                        <a:t>11-18-222</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r>
                        <a:rPr lang="en-US" sz="1600" dirty="0" smtClean="0"/>
                        <a:t>Consistency check across multiple channel estimates</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As time</a:t>
                      </a:r>
                      <a:r>
                        <a:rPr lang="en-US" sz="1600" baseline="0" dirty="0" smtClean="0"/>
                        <a:t> </a:t>
                      </a:r>
                      <a:r>
                        <a:rPr lang="en-US" sz="1600" dirty="0" smtClean="0"/>
                        <a:t>permits</a:t>
                      </a:r>
                      <a:endParaRPr lang="en-US" sz="16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11-17/1757 “</a:t>
            </a:r>
            <a:r>
              <a:rPr lang="en-US" dirty="0"/>
              <a:t>Meeting Minutes November 2017 Session</a:t>
            </a:r>
            <a:r>
              <a:rPr lang="en-US" b="0" dirty="0" smtClean="0"/>
              <a:t>” </a:t>
            </a:r>
            <a:r>
              <a:rPr lang="en-US" b="0" dirty="0"/>
              <a:t>posted to Mentor </a:t>
            </a:r>
            <a:r>
              <a:rPr lang="en-US" b="0" dirty="0" smtClean="0"/>
              <a:t>on Nov. 17</a:t>
            </a:r>
            <a:r>
              <a:rPr lang="en-US" b="0" baseline="30000" dirty="0" smtClean="0"/>
              <a:t>th</a:t>
            </a:r>
            <a:r>
              <a:rPr lang="en-US" b="0" dirty="0" smtClean="0"/>
              <a:t> 2017.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11-17/1757r1 </a:t>
            </a:r>
            <a:r>
              <a:rPr lang="en-US" b="0" dirty="0" smtClean="0"/>
              <a:t>as </a:t>
            </a:r>
            <a:r>
              <a:rPr lang="en-US" b="0" dirty="0" err="1" smtClean="0"/>
              <a:t>TGaz</a:t>
            </a:r>
            <a:r>
              <a:rPr lang="en-US" b="0" dirty="0" smtClean="0"/>
              <a:t> </a:t>
            </a:r>
            <a:r>
              <a:rPr lang="en-US" b="0" dirty="0"/>
              <a:t>meeting minutes for the </a:t>
            </a:r>
            <a:r>
              <a:rPr lang="en-US" b="0" dirty="0" smtClean="0"/>
              <a:t>November meeting</a:t>
            </a:r>
            <a:r>
              <a:rPr lang="en-US" b="0" dirty="0"/>
              <a:t>. </a:t>
            </a:r>
          </a:p>
          <a:p>
            <a:r>
              <a:rPr lang="en-US" b="0" dirty="0" smtClean="0"/>
              <a:t>Moved </a:t>
            </a:r>
            <a:r>
              <a:rPr lang="en-US" b="0" dirty="0" smtClean="0"/>
              <a:t>by</a:t>
            </a:r>
            <a:r>
              <a:rPr lang="en-US" b="0" dirty="0" smtClean="0"/>
              <a:t>: Roy Want </a:t>
            </a:r>
            <a:endParaRPr lang="en-US" b="0" dirty="0"/>
          </a:p>
          <a:p>
            <a:r>
              <a:rPr lang="en-US" b="0" dirty="0"/>
              <a:t>Seconded </a:t>
            </a:r>
            <a:r>
              <a:rPr lang="en-US" b="0" dirty="0" smtClean="0"/>
              <a:t>by: Chao Chun Wang</a:t>
            </a:r>
            <a:endParaRPr lang="en-US" b="0" dirty="0" smtClean="0"/>
          </a:p>
          <a:p>
            <a:r>
              <a:rPr lang="en-US" b="0" dirty="0" smtClean="0"/>
              <a:t>Results </a:t>
            </a:r>
            <a:r>
              <a:rPr lang="en-US" b="0" dirty="0"/>
              <a:t>(Y/N/A</a:t>
            </a:r>
            <a:r>
              <a:rPr lang="en-US" b="0" dirty="0" smtClean="0"/>
              <a:t>): 17/ 0 / 1</a:t>
            </a:r>
          </a:p>
          <a:p>
            <a:r>
              <a:rPr lang="en-US" b="0" dirty="0" smtClean="0"/>
              <a:t>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Dec. 20</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11-17/1892 “Dec. 20</a:t>
            </a:r>
            <a:r>
              <a:rPr lang="en-US" b="0" baseline="30000" dirty="0" smtClean="0"/>
              <a:t>th</a:t>
            </a:r>
            <a:r>
              <a:rPr lang="en-US" b="0" dirty="0" smtClean="0"/>
              <a:t> </a:t>
            </a:r>
            <a:r>
              <a:rPr lang="en-US" b="0" dirty="0" err="1" smtClean="0"/>
              <a:t>Telecon</a:t>
            </a:r>
            <a:r>
              <a:rPr lang="en-US" b="0" dirty="0" smtClean="0"/>
              <a:t> Minutes” </a:t>
            </a:r>
            <a:r>
              <a:rPr lang="en-US" b="0" dirty="0"/>
              <a:t>posted to Mentor </a:t>
            </a:r>
            <a:r>
              <a:rPr lang="en-US" b="0" dirty="0" smtClean="0"/>
              <a:t>on Jan 7</a:t>
            </a:r>
            <a:r>
              <a:rPr lang="en-US" b="0" baseline="30000" dirty="0" smtClean="0"/>
              <a:t>th</a:t>
            </a:r>
            <a:r>
              <a:rPr lang="en-US" b="0" dirty="0" smtClean="0"/>
              <a:t> 2018.</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11-17/1892r0 as </a:t>
            </a:r>
            <a:r>
              <a:rPr lang="en-US" b="0" dirty="0" err="1" smtClean="0"/>
              <a:t>TGaz</a:t>
            </a:r>
            <a:r>
              <a:rPr lang="en-US" b="0" dirty="0" smtClean="0"/>
              <a:t> Dec. 20</a:t>
            </a:r>
            <a:r>
              <a:rPr lang="en-US" b="0" baseline="30000" dirty="0" smtClean="0"/>
              <a:t>th</a:t>
            </a:r>
            <a:r>
              <a:rPr lang="en-US" b="0" dirty="0" smtClean="0"/>
              <a:t> minutes. </a:t>
            </a:r>
            <a:endParaRPr lang="en-US" b="0" dirty="0"/>
          </a:p>
          <a:p>
            <a:endParaRPr lang="en-US" b="0" dirty="0" smtClean="0"/>
          </a:p>
          <a:p>
            <a:r>
              <a:rPr lang="en-US" b="0" dirty="0" smtClean="0"/>
              <a:t>Moved by</a:t>
            </a:r>
            <a:r>
              <a:rPr lang="en-US" b="0" dirty="0" smtClean="0"/>
              <a:t>: Roy Want </a:t>
            </a:r>
            <a:endParaRPr lang="en-US" b="0" dirty="0"/>
          </a:p>
          <a:p>
            <a:r>
              <a:rPr lang="en-US" b="0" dirty="0"/>
              <a:t>Seconded </a:t>
            </a:r>
            <a:r>
              <a:rPr lang="en-US" b="0" dirty="0" smtClean="0"/>
              <a:t>by: Assaf Kasher</a:t>
            </a:r>
            <a:endParaRPr lang="en-US" b="0" dirty="0" smtClean="0"/>
          </a:p>
          <a:p>
            <a:r>
              <a:rPr lang="en-US" b="0" dirty="0" smtClean="0"/>
              <a:t>Results </a:t>
            </a:r>
            <a:r>
              <a:rPr lang="en-US" b="0" dirty="0"/>
              <a:t>(Y/N/A</a:t>
            </a:r>
            <a:r>
              <a:rPr lang="en-US" b="0" dirty="0" smtClean="0"/>
              <a:t>): 17/0/1</a:t>
            </a:r>
          </a:p>
          <a:p>
            <a:r>
              <a:rPr lang="en-US" b="0" dirty="0" smtClean="0"/>
              <a:t>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04150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 Working Draft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11-17-462r11as TGaz Spec Framework working draft document.</a:t>
            </a:r>
            <a:endParaRPr lang="en-US" b="0" dirty="0"/>
          </a:p>
          <a:p>
            <a:pPr marL="0" indent="0"/>
            <a:r>
              <a:rPr lang="en-GB" dirty="0" smtClean="0"/>
              <a:t>Mover:</a:t>
            </a:r>
            <a:endParaRPr lang="en-GB" b="0" dirty="0" smtClean="0"/>
          </a:p>
          <a:p>
            <a:pPr marL="0" indent="0"/>
            <a:r>
              <a:rPr lang="en-GB" dirty="0" smtClean="0"/>
              <a:t>Seconder:</a:t>
            </a:r>
            <a:endParaRPr lang="en-GB" b="0" dirty="0" smtClean="0"/>
          </a:p>
          <a:p>
            <a:pPr marL="0" indent="0"/>
            <a:r>
              <a:rPr lang="en-GB" dirty="0" smtClean="0"/>
              <a:t>Results </a:t>
            </a:r>
            <a:r>
              <a:rPr lang="en-GB" b="0" dirty="0" smtClean="0"/>
              <a:t>(Y/N/A):</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9961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Jan.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January, Irvine California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838577490"/>
              </p:ext>
            </p:extLst>
          </p:nvPr>
        </p:nvGraphicFramePr>
        <p:xfrm>
          <a:off x="251520" y="1484784"/>
          <a:ext cx="8490778" cy="4871456"/>
        </p:xfrm>
        <a:graphic>
          <a:graphicData uri="http://schemas.openxmlformats.org/drawingml/2006/table">
            <a:tbl>
              <a:tblPr firstRow="1" bandRow="1">
                <a:tableStyleId>{21E4AEA4-8DFA-4A89-87EB-49C32662AFE0}</a:tableStyleId>
              </a:tblPr>
              <a:tblGrid>
                <a:gridCol w="1373652"/>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11-18-222</a:t>
                      </a:r>
                      <a:endParaRPr lang="en-US" sz="1600" dirty="0"/>
                    </a:p>
                  </a:txBody>
                  <a:tcPr marT="45712" marB="45712"/>
                </a:tc>
                <a:tc>
                  <a:txBody>
                    <a:bodyPr/>
                    <a:lstStyle/>
                    <a:p>
                      <a:r>
                        <a:rPr lang="en-US" sz="1600" dirty="0" smtClean="0"/>
                        <a:t>SK Yong</a:t>
                      </a:r>
                      <a:endParaRPr lang="en-US" sz="1600" dirty="0"/>
                    </a:p>
                  </a:txBody>
                  <a:tcPr marT="45712" marB="45712"/>
                </a:tc>
                <a:tc>
                  <a:txBody>
                    <a:bodyPr/>
                    <a:lstStyle/>
                    <a:p>
                      <a:r>
                        <a:rPr lang="en-US" sz="1600" dirty="0" smtClean="0"/>
                        <a:t>Consistency check across multiple channel estimates</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15min</a:t>
                      </a:r>
                      <a:endParaRPr lang="en-US" sz="1600" dirty="0"/>
                    </a:p>
                  </a:txBody>
                  <a:tcPr marT="45712" marB="45712"/>
                </a:tc>
              </a:tr>
              <a:tr h="411472">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c>
                  <a:txBody>
                    <a:bodyPr/>
                    <a:lstStyle/>
                    <a:p>
                      <a:r>
                        <a:rPr lang="en-US" dirty="0" smtClean="0"/>
                        <a:t>12 min</a:t>
                      </a:r>
                      <a:endParaRPr lang="en-US"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11-17-1879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a:t>
                      </a:r>
                      <a:r>
                        <a:rPr lang="en-US" sz="1600" strike="noStrike" kern="1200" dirty="0" err="1" smtClean="0">
                          <a:solidFill>
                            <a:schemeClr val="dk1"/>
                          </a:solidFill>
                          <a:latin typeface="+mn-lt"/>
                          <a:ea typeface="+mn-ea"/>
                          <a:cs typeface="+mn-cs"/>
                        </a:rPr>
                        <a:t>Bhandru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SFD text related to pre-association security negotiation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dirty="0" smtClean="0"/>
                        <a:t>35min</a:t>
                      </a:r>
                      <a:endParaRPr lang="en-US"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11-18-235</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 </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 submissions formatting conventions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r>
                        <a:rPr lang="en-US" sz="1600" strike="noStrike" dirty="0" smtClean="0"/>
                        <a:t>15 min</a:t>
                      </a:r>
                      <a:endParaRPr lang="en-US" sz="1600" strike="noStrike"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11-17-1884</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FTM FAP SFD text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dirty="0" smtClean="0"/>
                        <a:t>10min</a:t>
                      </a:r>
                      <a:endParaRPr lang="en-US" sz="16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11-18-236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FTM Overview and </a:t>
                      </a:r>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Measurement phase</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Moved to next slot</a:t>
                      </a:r>
                    </a:p>
                  </a:txBody>
                  <a:tcPr marT="45712" marB="45712"/>
                </a:tc>
              </a:tr>
              <a:tr h="365752">
                <a:tc>
                  <a:txBody>
                    <a:bodyPr/>
                    <a:lstStyle/>
                    <a:p>
                      <a:r>
                        <a:rPr lang="en-US" sz="1600" dirty="0" smtClean="0"/>
                        <a:t>11-18-215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Negotiation Amendment</a:t>
                      </a:r>
                      <a:r>
                        <a:rPr lang="en-US" sz="1600" baseline="0" dirty="0" smtClean="0"/>
                        <a:t> text conversion from SFD</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Moved</a:t>
                      </a:r>
                      <a:r>
                        <a:rPr lang="en-US" sz="1600" baseline="0" dirty="0" smtClean="0"/>
                        <a:t> to next slot</a:t>
                      </a:r>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endParaRPr lang="en-US" dirty="0"/>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094648027"/>
              </p:ext>
            </p:extLst>
          </p:nvPr>
        </p:nvGraphicFramePr>
        <p:xfrm>
          <a:off x="251519" y="1556792"/>
          <a:ext cx="8640960" cy="3972304"/>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Jan. 2018</a:t>
                      </a:r>
                      <a:r>
                        <a:rPr lang="en-US" sz="1600" kern="1200" baseline="0" dirty="0" smtClean="0"/>
                        <a:t> </a:t>
                      </a:r>
                      <a:r>
                        <a:rPr lang="en-US" sz="1600" kern="1200" dirty="0" smtClean="0"/>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487675">
                <a:tc>
                  <a:txBody>
                    <a:bodyPr/>
                    <a:lstStyle/>
                    <a:p>
                      <a:pPr marL="0" algn="l" defTabSz="914400" rtl="0" eaLnBrk="1" latinLnBrk="0" hangingPunct="1"/>
                      <a:r>
                        <a:rPr lang="en-US" sz="1600" strike="noStrike" kern="1200" dirty="0" smtClean="0">
                          <a:solidFill>
                            <a:schemeClr val="dk1"/>
                          </a:solidFill>
                          <a:latin typeface="+mn-lt"/>
                          <a:ea typeface="+mn-ea"/>
                          <a:cs typeface="+mn-cs"/>
                        </a:rPr>
                        <a:t>11-17-1771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Proposed draft specification</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c>
                  <a:txBody>
                    <a:bodyPr/>
                    <a:lstStyle/>
                    <a:p>
                      <a:r>
                        <a:rPr lang="en-US" sz="1600" dirty="0" smtClean="0"/>
                        <a:t>As needed</a:t>
                      </a:r>
                      <a:endParaRPr lang="en-US" sz="1600"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11-18-236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FTM Overview and </a:t>
                      </a:r>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Measurement phase</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45 min</a:t>
                      </a:r>
                      <a:endParaRPr lang="en-US" sz="1600" dirty="0" smtClean="0"/>
                    </a:p>
                  </a:txBody>
                  <a:tcPr marT="45712" marB="45712"/>
                </a:tc>
              </a:tr>
              <a:tr h="289552">
                <a:tc>
                  <a:txBody>
                    <a:bodyPr/>
                    <a:lstStyle/>
                    <a:p>
                      <a:r>
                        <a:rPr lang="en-US" sz="1600" dirty="0" smtClean="0"/>
                        <a:t>11-18-223</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Performance evaluation on zero-padded waveform.</a:t>
                      </a:r>
                    </a:p>
                  </a:txBody>
                  <a:tcPr marT="45712" marB="45712"/>
                </a:tc>
                <a:tc>
                  <a:txBody>
                    <a:bodyPr/>
                    <a:lstStyle/>
                    <a:p>
                      <a:r>
                        <a:rPr lang="en-US" sz="1600" dirty="0" smtClean="0"/>
                        <a:t>SFD</a:t>
                      </a:r>
                      <a:endParaRPr lang="en-US" sz="1600" dirty="0"/>
                    </a:p>
                  </a:txBody>
                  <a:tcPr marT="45712" marB="45712"/>
                </a:tc>
                <a:tc>
                  <a:txBody>
                    <a:bodyPr/>
                    <a:lstStyle/>
                    <a:p>
                      <a:r>
                        <a:rPr lang="en-US" sz="1600" dirty="0" smtClean="0"/>
                        <a:t>35min</a:t>
                      </a:r>
                      <a:endParaRPr lang="en-US" sz="1600" dirty="0"/>
                    </a:p>
                  </a:txBody>
                  <a:tcPr marT="45712" marB="45712"/>
                </a:tc>
              </a:tr>
              <a:tr h="289552">
                <a:tc>
                  <a:txBody>
                    <a:bodyPr/>
                    <a:lstStyle/>
                    <a:p>
                      <a:r>
                        <a:rPr lang="en-US" sz="1600" dirty="0" smtClean="0"/>
                        <a:t>11-18-215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Negotiation Amendment</a:t>
                      </a:r>
                      <a:r>
                        <a:rPr lang="en-US" sz="1600" baseline="0" dirty="0" smtClean="0"/>
                        <a:t> text conversion from SFD</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45 as time permits</a:t>
                      </a:r>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11-18-207</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Allan Zhu</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 text on </a:t>
                      </a:r>
                      <a:r>
                        <a:rPr lang="en-US" sz="1600" strike="noStrike" kern="1200" dirty="0" err="1" smtClean="0">
                          <a:solidFill>
                            <a:schemeClr val="dk1"/>
                          </a:solidFill>
                          <a:latin typeface="+mn-lt"/>
                          <a:ea typeface="+mn-ea"/>
                          <a:cs typeface="+mn-cs"/>
                        </a:rPr>
                        <a:t>VHTz</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r>
                        <a:rPr lang="en-US" sz="1600" dirty="0" smtClean="0"/>
                        <a:t>As time permits</a:t>
                      </a:r>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Mar.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494969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36204866"/>
              </p:ext>
            </p:extLst>
          </p:nvPr>
        </p:nvGraphicFramePr>
        <p:xfrm>
          <a:off x="323528" y="1556792"/>
          <a:ext cx="8640961" cy="1955656"/>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11-18-207</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Allan Zhu</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 text on </a:t>
                      </a:r>
                      <a:r>
                        <a:rPr lang="en-US" sz="1600" strike="noStrike" kern="1200" dirty="0" err="1" smtClean="0">
                          <a:solidFill>
                            <a:schemeClr val="dk1"/>
                          </a:solidFill>
                          <a:latin typeface="+mn-lt"/>
                          <a:ea typeface="+mn-ea"/>
                          <a:cs typeface="+mn-cs"/>
                        </a:rPr>
                        <a:t>VHTz</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r>
                        <a:rPr lang="en-US" sz="1600" smtClean="0"/>
                        <a:t>45</a:t>
                      </a:r>
                      <a:r>
                        <a:rPr lang="en-US" sz="1600" baseline="0" smtClean="0"/>
                        <a:t> min </a:t>
                      </a:r>
                      <a:endParaRPr lang="en-US" sz="1600" dirty="0"/>
                    </a:p>
                  </a:txBody>
                  <a:tcPr marT="45712" marB="45712"/>
                </a:tc>
              </a:tr>
              <a:tr h="167632">
                <a:tc>
                  <a:txBody>
                    <a:bodyPr/>
                    <a:lstStyle/>
                    <a:p>
                      <a:r>
                        <a:rPr lang="en-US" sz="1600" dirty="0" smtClean="0"/>
                        <a:t>11-18-220</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60GHz</a:t>
                      </a:r>
                      <a:r>
                        <a:rPr lang="en-US" sz="1600" baseline="0" dirty="0" smtClean="0"/>
                        <a:t> Passive Location</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2743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Long Token for Secure 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54142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184225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00B05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86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 – Update</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err="1" smtClean="0">
                <a:solidFill>
                  <a:schemeClr val="tx1"/>
                </a:solidFill>
              </a:rPr>
              <a:t>nassociated</a:t>
            </a:r>
            <a:r>
              <a:rPr lang="en-US" sz="600" dirty="0" smtClean="0">
                <a:solidFill>
                  <a:schemeClr val="tx1"/>
                </a:solidFill>
              </a:rPr>
              <a:t>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500435" y="4134478"/>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582089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93"/>
          <p:cNvSpPr/>
          <p:nvPr/>
        </p:nvSpPr>
        <p:spPr>
          <a:xfrm>
            <a:off x="4989332" y="3406393"/>
            <a:ext cx="693783" cy="25261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8" name="Rectangle 87"/>
          <p:cNvSpPr/>
          <p:nvPr/>
        </p:nvSpPr>
        <p:spPr>
          <a:xfrm>
            <a:off x="4989333" y="2882628"/>
            <a:ext cx="693783" cy="15390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6" name="Rectangle 85"/>
          <p:cNvSpPr/>
          <p:nvPr/>
        </p:nvSpPr>
        <p:spPr>
          <a:xfrm>
            <a:off x="3219088" y="2681708"/>
            <a:ext cx="576000" cy="18888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4 M</a:t>
            </a:r>
            <a:endParaRPr lang="en-US" sz="11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grpSp>
        <p:nvGrpSpPr>
          <p:cNvPr id="7" name="Group 6"/>
          <p:cNvGrpSpPr/>
          <p:nvPr/>
        </p:nvGrpSpPr>
        <p:grpSpPr>
          <a:xfrm>
            <a:off x="74364" y="1844823"/>
            <a:ext cx="9404908" cy="4176465"/>
            <a:chOff x="74364" y="1844823"/>
            <a:chExt cx="9404908"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2"/>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696635" y="2209947"/>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1-2022</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9277926" y="2252737"/>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83876"/>
              <a:ext cx="2468649" cy="14357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811662"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1709"/>
              <a:ext cx="2033064" cy="18888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893073"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3-2020</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6751502"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6026575"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7-2019</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859763"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715445" y="2244287"/>
              <a:ext cx="671742" cy="359852"/>
              <a:chOff x="3925020" y="1607958"/>
              <a:chExt cx="671742" cy="359852"/>
            </a:xfrm>
          </p:grpSpPr>
          <p:sp>
            <p:nvSpPr>
              <p:cNvPr id="68" name="Text Box 24"/>
              <p:cNvSpPr txBox="1">
                <a:spLocks noChangeArrowheads="1"/>
              </p:cNvSpPr>
              <p:nvPr/>
            </p:nvSpPr>
            <p:spPr bwMode="auto">
              <a:xfrm>
                <a:off x="4078394" y="1607958"/>
                <a:ext cx="51836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Sep.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925020"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96420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2" name="Oval Callout 61"/>
            <p:cNvSpPr/>
            <p:nvPr/>
          </p:nvSpPr>
          <p:spPr bwMode="auto">
            <a:xfrm>
              <a:off x="6987001" y="343544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691611" y="227989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 Box 24"/>
            <p:cNvSpPr txBox="1">
              <a:spLocks noChangeArrowheads="1"/>
            </p:cNvSpPr>
            <p:nvPr/>
          </p:nvSpPr>
          <p:spPr bwMode="auto">
            <a:xfrm>
              <a:off x="3060752" y="2138444"/>
              <a:ext cx="681390"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 move to 9-2018</a:t>
              </a:r>
              <a:endParaRPr lang="en-US" altLang="en-US" sz="600" dirty="0">
                <a:latin typeface="Arial" panose="020B0604020202020204" pitchFamily="34" charset="0"/>
                <a:cs typeface="Arial" panose="020B0604020202020204" pitchFamily="34" charset="0"/>
              </a:endParaRP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Revised Timelines – Complete Scope/under consideration</a:t>
            </a:r>
            <a:endParaRPr lang="en-US" dirty="0"/>
          </a:p>
        </p:txBody>
      </p:sp>
      <p:sp>
        <p:nvSpPr>
          <p:cNvPr id="89" name="Rectangle 88"/>
          <p:cNvSpPr/>
          <p:nvPr/>
        </p:nvSpPr>
        <p:spPr>
          <a:xfrm>
            <a:off x="8696635" y="3033287"/>
            <a:ext cx="693783" cy="1832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50" dirty="0" smtClean="0">
                <a:solidFill>
                  <a:schemeClr val="tx1"/>
                </a:solidFill>
              </a:rPr>
              <a:t>10 M</a:t>
            </a:r>
            <a:endParaRPr lang="en-US" sz="1050" dirty="0">
              <a:solidFill>
                <a:schemeClr val="tx1"/>
              </a:solidFill>
            </a:endParaRPr>
          </a:p>
        </p:txBody>
      </p:sp>
      <p:sp>
        <p:nvSpPr>
          <p:cNvPr id="90" name="Rectangle 89"/>
          <p:cNvSpPr/>
          <p:nvPr/>
        </p:nvSpPr>
        <p:spPr>
          <a:xfrm>
            <a:off x="4996703" y="3952185"/>
            <a:ext cx="693783" cy="1517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1" name="Rectangle 90"/>
          <p:cNvSpPr/>
          <p:nvPr/>
        </p:nvSpPr>
        <p:spPr>
          <a:xfrm>
            <a:off x="4996703" y="4406311"/>
            <a:ext cx="693783" cy="19131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2" name="Rectangle 91"/>
          <p:cNvSpPr/>
          <p:nvPr/>
        </p:nvSpPr>
        <p:spPr>
          <a:xfrm>
            <a:off x="4996703" y="4984149"/>
            <a:ext cx="693783" cy="18957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3" name="Rectangle 92"/>
          <p:cNvSpPr/>
          <p:nvPr/>
        </p:nvSpPr>
        <p:spPr>
          <a:xfrm>
            <a:off x="5006668" y="5485034"/>
            <a:ext cx="693783" cy="20302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Tree>
    <p:extLst>
      <p:ext uri="{BB962C8B-B14F-4D97-AF65-F5344CB8AC3E}">
        <p14:creationId xmlns:p14="http://schemas.microsoft.com/office/powerpoint/2010/main" val="3325522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March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Continue draft specification development </a:t>
            </a:r>
          </a:p>
          <a:p>
            <a:pPr>
              <a:buFont typeface="Arial" panose="020B0604020202020204" pitchFamily="34" charset="0"/>
              <a:buChar char="•"/>
            </a:pPr>
            <a:r>
              <a:rPr lang="en-US" dirty="0" smtClean="0"/>
              <a:t>Review technical proposals.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184180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a:t>
            </a:r>
            <a:r>
              <a:rPr lang="en-US" dirty="0" smtClean="0"/>
              <a:t>March </a:t>
            </a:r>
            <a:r>
              <a:rPr lang="en-US" dirty="0" smtClean="0"/>
              <a:t>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March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988322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Feb. 28</a:t>
            </a:r>
            <a:r>
              <a:rPr lang="en-US" altLang="en-US" baseline="30000" dirty="0" smtClean="0"/>
              <a:t>th</a:t>
            </a:r>
            <a:r>
              <a:rPr lang="en-US" altLang="en-US" dirty="0" smtClean="0"/>
              <a:t> (Wed</a:t>
            </a:r>
            <a:r>
              <a:rPr lang="en-US" altLang="en-US" dirty="0"/>
              <a:t>.) </a:t>
            </a:r>
            <a:r>
              <a:rPr lang="en-US" altLang="en-US" dirty="0" smtClean="0"/>
              <a:t>11:00AM </a:t>
            </a:r>
            <a:r>
              <a:rPr lang="en-US" altLang="en-US" dirty="0"/>
              <a:t>ET for 1hr. </a:t>
            </a:r>
          </a:p>
          <a:p>
            <a:pPr algn="just">
              <a:spcBef>
                <a:spcPct val="20000"/>
              </a:spcBef>
              <a:buFontTx/>
              <a:buChar char="•"/>
            </a:pPr>
            <a:r>
              <a:rPr lang="en-US" altLang="en-US" dirty="0"/>
              <a:t>Do 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39346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466654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556602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856721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 –TBC</a:t>
            </a:r>
            <a:endParaRPr lang="en-US" dirty="0"/>
          </a:p>
        </p:txBody>
      </p:sp>
      <p:sp>
        <p:nvSpPr>
          <p:cNvPr id="3" name="Content Placeholder 2"/>
          <p:cNvSpPr>
            <a:spLocks noGrp="1"/>
          </p:cNvSpPr>
          <p:nvPr>
            <p:ph idx="1"/>
          </p:nvPr>
        </p:nvSpPr>
        <p:spPr>
          <a:xfrm>
            <a:off x="685800" y="1628800"/>
            <a:ext cx="7770813" cy="4465613"/>
          </a:xfrm>
        </p:spPr>
        <p:txBody>
          <a:bodyPr/>
          <a:lstStyle/>
          <a:p>
            <a:pPr>
              <a:buFont typeface="Arial" panose="020B0604020202020204" pitchFamily="34" charset="0"/>
              <a:buChar char="•"/>
            </a:pPr>
            <a:r>
              <a:rPr lang="en-US" dirty="0" smtClean="0"/>
              <a:t>Good progress this meeting:</a:t>
            </a:r>
          </a:p>
          <a:p>
            <a:pPr lvl="1">
              <a:buFont typeface="Arial" panose="020B0604020202020204" pitchFamily="34" charset="0"/>
              <a:buChar char="•"/>
            </a:pPr>
            <a:r>
              <a:rPr lang="en-US" dirty="0" smtClean="0"/>
              <a:t>Approved XXYY new spec framework requirements.</a:t>
            </a:r>
          </a:p>
          <a:p>
            <a:pPr lvl="1">
              <a:buFont typeface="Arial" panose="020B0604020202020204" pitchFamily="34" charset="0"/>
              <a:buChar char="•"/>
            </a:pPr>
            <a:r>
              <a:rPr lang="en-US" dirty="0" smtClean="0"/>
              <a:t>ZZ submissions reviewed.</a:t>
            </a:r>
          </a:p>
          <a:p>
            <a:pPr>
              <a:buFont typeface="Arial" panose="020B0604020202020204" pitchFamily="34" charset="0"/>
              <a:buChar char="•"/>
            </a:pPr>
            <a:r>
              <a:rPr lang="en-US" dirty="0" smtClean="0"/>
              <a:t>However:</a:t>
            </a:r>
          </a:p>
          <a:p>
            <a:pPr lvl="1">
              <a:buFont typeface="Arial" panose="020B0604020202020204" pitchFamily="34" charset="0"/>
              <a:buChar char="•"/>
            </a:pPr>
            <a:r>
              <a:rPr lang="en-US" dirty="0" smtClean="0"/>
              <a:t>Timelines show a N months delay.</a:t>
            </a:r>
          </a:p>
          <a:p>
            <a:pPr lvl="1">
              <a:buFont typeface="Arial" panose="020B0604020202020204" pitchFamily="34" charset="0"/>
              <a:buChar char="•"/>
            </a:pPr>
            <a:r>
              <a:rPr lang="en-US" dirty="0" smtClean="0"/>
              <a:t>Call for amendment text – TG progress key element. </a:t>
            </a:r>
          </a:p>
          <a:p>
            <a:pPr lvl="1">
              <a:buFont typeface="Arial" panose="020B0604020202020204" pitchFamily="34" charset="0"/>
              <a:buChar char="•"/>
            </a:pPr>
            <a:r>
              <a:rPr lang="en-US" dirty="0" smtClean="0"/>
              <a:t>Gap may close – to be evaluated during January meeting.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830300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60</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61</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62</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63</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371114550"/>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38665</TotalTime>
  <Words>3697</Words>
  <Application>Microsoft Office PowerPoint</Application>
  <PresentationFormat>On-screen Show (4:3)</PresentationFormat>
  <Paragraphs>958</Paragraphs>
  <Slides>66</Slides>
  <Notes>20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7"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Jan.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Approval of Dec. 20th Telecon Minutes</vt:lpstr>
      <vt:lpstr>SFD Working Draft Approval</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3 discussion items</vt:lpstr>
      <vt:lpstr>Submission order – Slot #3</vt:lpstr>
      <vt:lpstr>Presentations</vt:lpstr>
      <vt:lpstr>Reminder to do attendance</vt:lpstr>
      <vt:lpstr>Recess</vt:lpstr>
      <vt:lpstr>PowerPoint Presentation</vt:lpstr>
      <vt:lpstr>Meeting Slot # 4 discussion items</vt:lpstr>
      <vt:lpstr>Submission order – Slot #4</vt:lpstr>
      <vt:lpstr>Presentations</vt:lpstr>
      <vt:lpstr>Current Approved Timelines – Update</vt:lpstr>
      <vt:lpstr>Revised Timelines – Complete Scope/under consideration</vt:lpstr>
      <vt:lpstr>Goals for March Meeting</vt:lpstr>
      <vt:lpstr>Motion – approval of March meeting Goals</vt:lpstr>
      <vt:lpstr>Teleconference Schedule</vt:lpstr>
      <vt:lpstr>Reminder to do attendance</vt:lpstr>
      <vt:lpstr>AOB?</vt:lpstr>
      <vt:lpstr>Adjourn</vt:lpstr>
      <vt:lpstr>PowerPoint Presentation</vt:lpstr>
      <vt:lpstr>Timelines (con.) –TBC</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452</cp:revision>
  <cp:lastPrinted>1601-01-01T00:00:00Z</cp:lastPrinted>
  <dcterms:created xsi:type="dcterms:W3CDTF">2017-01-29T08:57:00Z</dcterms:created>
  <dcterms:modified xsi:type="dcterms:W3CDTF">2018-01-17T17:54:56Z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a1672048-5419-4a55-b890-df8b78fbceb4</vt:lpwstr>
  </property>
  <property fmtid="{D5CDD505-2E9C-101B-9397-08002B2CF9AE}" pid="3" name="CTP_BU">
    <vt:lpwstr>NEXT GEN AND STANDARDS GROUP</vt:lpwstr>
  </property>
  <property fmtid="{D5CDD505-2E9C-101B-9397-08002B2CF9AE}" pid="4" name="CTP_TimeStamp">
    <vt:lpwstr>2018-01-17 17:54:55Z</vt:lpwstr>
  </property>
  <property fmtid="{D5CDD505-2E9C-101B-9397-08002B2CF9AE}" pid="5" name="CTPClassification">
    <vt:lpwstr>CTP_IC</vt:lpwstr>
  </property>
</Properties>
</file>