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72" r:id="rId19"/>
    <p:sldId id="356" r:id="rId20"/>
    <p:sldId id="281" r:id="rId21"/>
    <p:sldId id="282" r:id="rId22"/>
    <p:sldId id="283" r:id="rId23"/>
    <p:sldId id="284" r:id="rId24"/>
    <p:sldId id="366" r:id="rId25"/>
    <p:sldId id="365" r:id="rId26"/>
    <p:sldId id="285" r:id="rId27"/>
    <p:sldId id="286" r:id="rId28"/>
    <p:sldId id="287" r:id="rId29"/>
    <p:sldId id="290" r:id="rId30"/>
    <p:sldId id="289" r:id="rId31"/>
    <p:sldId id="322" r:id="rId32"/>
    <p:sldId id="327" r:id="rId33"/>
    <p:sldId id="304" r:id="rId34"/>
    <p:sldId id="308" r:id="rId35"/>
    <p:sldId id="306" r:id="rId36"/>
    <p:sldId id="330" r:id="rId37"/>
    <p:sldId id="305" r:id="rId38"/>
    <p:sldId id="328" r:id="rId39"/>
    <p:sldId id="325" r:id="rId40"/>
    <p:sldId id="326" r:id="rId41"/>
    <p:sldId id="349" r:id="rId42"/>
    <p:sldId id="350" r:id="rId43"/>
    <p:sldId id="352" r:id="rId44"/>
    <p:sldId id="353" r:id="rId45"/>
    <p:sldId id="291" r:id="rId46"/>
    <p:sldId id="373" r:id="rId47"/>
    <p:sldId id="314" r:id="rId48"/>
    <p:sldId id="309" r:id="rId49"/>
    <p:sldId id="294" r:id="rId50"/>
    <p:sldId id="354" r:id="rId51"/>
    <p:sldId id="296" r:id="rId52"/>
    <p:sldId id="297" r:id="rId53"/>
    <p:sldId id="298" r:id="rId54"/>
    <p:sldId id="339" r:id="rId55"/>
    <p:sldId id="299" r:id="rId56"/>
    <p:sldId id="300" r:id="rId57"/>
    <p:sldId id="301" r:id="rId58"/>
    <p:sldId id="347" r:id="rId59"/>
    <p:sldId id="348" r:id="rId60"/>
    <p:sldId id="258" r:id="rId61"/>
    <p:sldId id="259" r:id="rId62"/>
    <p:sldId id="260" r:id="rId63"/>
    <p:sldId id="261" r:id="rId64"/>
    <p:sldId id="262" r:id="rId65"/>
    <p:sldId id="263" r:id="rId66"/>
    <p:sldId id="264" r:id="rId6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72"/>
            <p14:sldId id="356"/>
          </p14:sldIdLst>
        </p14:section>
        <p14:section name="Slot # 1" id="{A8BC1F47-3153-4394-9D00-B4D234301B74}">
          <p14:sldIdLst>
            <p14:sldId id="281"/>
            <p14:sldId id="282"/>
            <p14:sldId id="283"/>
            <p14:sldId id="284"/>
            <p14:sldId id="366"/>
            <p14:sldId id="365"/>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50"/>
            <p14:sldId id="352"/>
            <p14:sldId id="353"/>
            <p14:sldId id="291"/>
            <p14:sldId id="373"/>
            <p14:sldId id="314"/>
            <p14:sldId id="309"/>
            <p14:sldId id="294"/>
            <p14:sldId id="354"/>
            <p14:sldId id="296"/>
            <p14:sldId id="297"/>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43" autoAdjust="0"/>
    <p:restoredTop sz="94660"/>
  </p:normalViewPr>
  <p:slideViewPr>
    <p:cSldViewPr>
      <p:cViewPr>
        <p:scale>
          <a:sx n="100" d="100"/>
          <a:sy n="100" d="100"/>
        </p:scale>
        <p:origin x="744"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3441632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45</a:t>
            </a:fld>
            <a:endParaRPr lang="en-US"/>
          </a:p>
        </p:txBody>
      </p:sp>
    </p:spTree>
    <p:extLst>
      <p:ext uri="{BB962C8B-B14F-4D97-AF65-F5344CB8AC3E}">
        <p14:creationId xmlns:p14="http://schemas.microsoft.com/office/powerpoint/2010/main" val="2217308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60</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62</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66</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632759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802.11-17/1843r02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Jan.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Jan.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2018-01-16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7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24471007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(11-17-1757).  </a:t>
            </a:r>
          </a:p>
          <a:p>
            <a:pPr algn="just">
              <a:spcBef>
                <a:spcPct val="20000"/>
              </a:spcBef>
              <a:buFontTx/>
              <a:buChar char="•"/>
            </a:pPr>
            <a:r>
              <a:rPr lang="en-US" altLang="en-US" sz="2000" b="0" dirty="0" smtClean="0"/>
              <a:t>Approve </a:t>
            </a:r>
            <a:r>
              <a:rPr lang="en-US" altLang="en-US" sz="2000" b="0" dirty="0" err="1" smtClean="0"/>
              <a:t>telecon</a:t>
            </a:r>
            <a:r>
              <a:rPr lang="en-US" altLang="en-US" sz="2000" b="0" dirty="0" smtClean="0"/>
              <a:t> minutes (11-17-1892).</a:t>
            </a:r>
          </a:p>
          <a:p>
            <a:pPr algn="just">
              <a:spcBef>
                <a:spcPct val="20000"/>
              </a:spcBef>
              <a:buFontTx/>
              <a:buChar char="•"/>
            </a:pPr>
            <a:r>
              <a:rPr lang="en-US" altLang="en-US" sz="2000" b="0" dirty="0" smtClean="0"/>
              <a:t>Review </a:t>
            </a:r>
            <a:r>
              <a:rPr lang="en-US" altLang="en-US" sz="2000" b="0" dirty="0"/>
              <a:t>and consider adopting of SFD working draft.</a:t>
            </a:r>
          </a:p>
          <a:p>
            <a:pPr algn="just">
              <a:spcBef>
                <a:spcPct val="20000"/>
              </a:spcBef>
              <a:buFontTx/>
              <a:buChar char="•"/>
            </a:pPr>
            <a:r>
              <a:rPr lang="en-US" altLang="en-US" sz="2000" b="0" dirty="0"/>
              <a:t>Submissions towards SFD text.</a:t>
            </a:r>
          </a:p>
          <a:p>
            <a:pPr algn="just">
              <a:spcBef>
                <a:spcPct val="20000"/>
              </a:spcBef>
              <a:buFontTx/>
              <a:buChar char="•"/>
            </a:pPr>
            <a:r>
              <a:rPr lang="en-US" altLang="en-US" sz="2000" b="0" dirty="0" smtClean="0"/>
              <a:t>Submissions </a:t>
            </a:r>
            <a:r>
              <a:rPr lang="en-US" altLang="en-US" sz="2000" b="0" dirty="0" smtClean="0"/>
              <a:t>toward amendment text.</a:t>
            </a:r>
          </a:p>
          <a:p>
            <a:pPr algn="just">
              <a:spcBef>
                <a:spcPct val="20000"/>
              </a:spcBef>
              <a:buFontTx/>
              <a:buChar char="•"/>
            </a:pP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timelines and consider updated timelines.</a:t>
            </a:r>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1693066"/>
              </p:ext>
            </p:extLst>
          </p:nvPr>
        </p:nvGraphicFramePr>
        <p:xfrm>
          <a:off x="380206" y="1484784"/>
          <a:ext cx="8458200" cy="384032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11-17-1843</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Jan.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Nov.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48656">
                <a:tc>
                  <a:txBody>
                    <a:bodyPr/>
                    <a:lstStyle/>
                    <a:p>
                      <a:r>
                        <a:rPr lang="en-US" sz="1600" dirty="0" smtClean="0"/>
                        <a:t>11-17-1892</a:t>
                      </a:r>
                      <a:endParaRPr lang="en-US" sz="1600" dirty="0"/>
                    </a:p>
                  </a:txBody>
                  <a:tcPr marT="45712" marB="45712"/>
                </a:tc>
                <a:tc>
                  <a:txBody>
                    <a:bodyPr/>
                    <a:lstStyle/>
                    <a:p>
                      <a:r>
                        <a:rPr lang="en-US" sz="1600" dirty="0" smtClean="0"/>
                        <a:t>Roy</a:t>
                      </a:r>
                      <a:r>
                        <a:rPr lang="en-US" sz="1600" baseline="0" dirty="0" smtClean="0"/>
                        <a:t> Want</a:t>
                      </a:r>
                      <a:endParaRPr lang="en-US" sz="1600" dirty="0"/>
                    </a:p>
                  </a:txBody>
                  <a:tcPr marT="45712" marB="45712"/>
                </a:tc>
                <a:tc>
                  <a:txBody>
                    <a:bodyPr/>
                    <a:lstStyle/>
                    <a:p>
                      <a:r>
                        <a:rPr lang="en-US" sz="1600" smtClean="0"/>
                        <a:t>Dec.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a:t>
                      </a:r>
                      <a:endParaRPr lang="en-US" sz="1600" strike="noStrike"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a:t>
                      </a:r>
                      <a:r>
                        <a:rPr lang="en-US" sz="1600" strike="noStrike" kern="1200" dirty="0" smtClean="0">
                          <a:solidFill>
                            <a:schemeClr val="dk1"/>
                          </a:solidFill>
                          <a:latin typeface="+mn-lt"/>
                          <a:ea typeface="+mn-ea"/>
                          <a:cs typeface="+mn-cs"/>
                        </a:rPr>
                        <a:t>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r h="0">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711327118"/>
              </p:ext>
            </p:extLst>
          </p:nvPr>
        </p:nvGraphicFramePr>
        <p:xfrm>
          <a:off x="380206" y="1484784"/>
          <a:ext cx="8458200" cy="44804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590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r>
              <a:tr h="25907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a:t>
                      </a:r>
                      <a:r>
                        <a:rPr lang="en-US" sz="1600" strike="noStrike" kern="1200" dirty="0" smtClean="0">
                          <a:solidFill>
                            <a:schemeClr val="dk1"/>
                          </a:solidFill>
                          <a:latin typeface="+mn-lt"/>
                          <a:ea typeface="+mn-ea"/>
                          <a:cs typeface="+mn-cs"/>
                        </a:rPr>
                        <a:t>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11-18-207</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11-18-229</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err="1" smtClean="0">
                          <a:solidFill>
                            <a:schemeClr val="dk1"/>
                          </a:solidFill>
                          <a:latin typeface="+mn-lt"/>
                          <a:ea typeface="+mn-ea"/>
                          <a:cs typeface="+mn-cs"/>
                        </a:rPr>
                        <a:t>Chitto</a:t>
                      </a:r>
                      <a:r>
                        <a:rPr lang="en-US" sz="1600" strike="noStrike" kern="1200" dirty="0" smtClean="0">
                          <a:solidFill>
                            <a:schemeClr val="dk1"/>
                          </a:solidFill>
                          <a:latin typeface="+mn-lt"/>
                          <a:ea typeface="+mn-ea"/>
                          <a:cs typeface="+mn-cs"/>
                        </a:rPr>
                        <a:t> Ghosh</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Secure Authentication Code Signaling in SU and MU Ranging </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078681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a:t>Submissions towards SFD text.</a:t>
            </a:r>
          </a:p>
          <a:p>
            <a:pPr lvl="1">
              <a:buFont typeface="Arial" panose="020B0604020202020204" pitchFamily="34" charset="0"/>
              <a:buChar char="•"/>
            </a:pPr>
            <a:r>
              <a:rPr lang="en-US" dirty="0" smtClean="0"/>
              <a:t>SFD </a:t>
            </a:r>
            <a:r>
              <a:rPr lang="en-US" dirty="0" smtClean="0"/>
              <a:t>conversion to amendment text</a:t>
            </a:r>
          </a:p>
          <a:p>
            <a:pPr lvl="1">
              <a:buFont typeface="Arial" panose="020B0604020202020204" pitchFamily="34" charset="0"/>
              <a:buChar char="•"/>
            </a:pPr>
            <a:r>
              <a:rPr lang="en-US" dirty="0"/>
              <a:t>Submissions toward draft spec.</a:t>
            </a:r>
          </a:p>
          <a:p>
            <a:pPr lvl="1">
              <a:buFont typeface="Arial" panose="020B0604020202020204" pitchFamily="34" charset="0"/>
              <a:buChar char="•"/>
            </a:pPr>
            <a:r>
              <a:rPr lang="en-US" dirty="0" smtClean="0"/>
              <a:t>Technical submissions.</a:t>
            </a:r>
            <a:endParaRPr lang="en-US" dirty="0" smtClean="0"/>
          </a:p>
          <a:p>
            <a:pPr lvl="1">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Irvine, California</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Jan. 14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smtClean="0"/>
              <a:t>Agenda setting and presentation ordering for the week (20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a:t>Approval of SFD working draft </a:t>
            </a:r>
            <a:r>
              <a:rPr lang="en-US" altLang="en-US" sz="2000" b="0" dirty="0" smtClean="0"/>
              <a:t>– </a:t>
            </a:r>
            <a:r>
              <a:rPr lang="en-US" altLang="en-US" sz="2000" b="0" dirty="0"/>
              <a:t>as </a:t>
            </a:r>
            <a:r>
              <a:rPr lang="en-US" altLang="en-US" sz="2000" b="0" dirty="0" smtClean="0"/>
              <a:t>needed</a:t>
            </a:r>
            <a:endParaRPr lang="en-US" altLang="en-US" sz="2000" b="0" dirty="0"/>
          </a:p>
          <a:p>
            <a:pPr algn="just">
              <a:spcBef>
                <a:spcPct val="20000"/>
              </a:spcBef>
              <a:buFontTx/>
              <a:buChar char="•"/>
            </a:pPr>
            <a:r>
              <a:rPr lang="en-US" altLang="en-US" sz="2000" b="0" dirty="0"/>
              <a:t>Review proposed SFD text for adoption – as </a:t>
            </a:r>
            <a:r>
              <a:rPr lang="en-US" altLang="en-US" sz="2000" b="0" dirty="0" smtClean="0"/>
              <a:t>needed</a:t>
            </a:r>
            <a:endParaRPr lang="en-US" altLang="en-US" sz="1600" dirty="0"/>
          </a:p>
          <a:p>
            <a:pPr algn="just">
              <a:spcBef>
                <a:spcPct val="20000"/>
              </a:spcBef>
              <a:buFontTx/>
              <a:buChar char="•"/>
            </a:pPr>
            <a:r>
              <a:rPr lang="en-US" altLang="en-US" sz="2000" b="0" dirty="0" smtClean="0"/>
              <a:t>Review </a:t>
            </a:r>
            <a:r>
              <a:rPr lang="en-US" altLang="en-US" sz="2000" b="0" dirty="0" smtClean="0"/>
              <a:t>of draft spec conversion (as </a:t>
            </a:r>
            <a:r>
              <a:rPr lang="en-US" altLang="en-US" sz="2000" b="0" dirty="0" smtClean="0"/>
              <a:t>time permits)</a:t>
            </a:r>
            <a:endParaRPr lang="en-US" altLang="en-US" sz="2000" b="0" dirty="0" smtClean="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684499651"/>
              </p:ext>
            </p:extLst>
          </p:nvPr>
        </p:nvGraphicFramePr>
        <p:xfrm>
          <a:off x="288826" y="1507333"/>
          <a:ext cx="8640960" cy="4114672"/>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11-17-1843</a:t>
                      </a:r>
                      <a:r>
                        <a:rPr lang="en-US" sz="1600" baseline="0" dirty="0" smtClean="0"/>
                        <a:t> </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Jan. 2018</a:t>
                      </a:r>
                      <a:r>
                        <a:rPr lang="en-US" sz="1600" baseline="0" dirty="0" smtClean="0"/>
                        <a:t>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600" dirty="0" smtClean="0"/>
                        <a:t>20min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11-17-1757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kern="1200" smtClean="0">
                          <a:solidFill>
                            <a:schemeClr val="dk1"/>
                          </a:solidFill>
                          <a:latin typeface="+mn-lt"/>
                          <a:ea typeface="+mn-ea"/>
                          <a:cs typeface="+mn-cs"/>
                        </a:rPr>
                        <a:t>Nov.</a:t>
                      </a:r>
                      <a:r>
                        <a:rPr lang="en-US" sz="1600" kern="1200" baseline="0" smtClean="0">
                          <a:solidFill>
                            <a:schemeClr val="dk1"/>
                          </a:solidFill>
                          <a:latin typeface="+mn-lt"/>
                          <a:ea typeface="+mn-ea"/>
                          <a:cs typeface="+mn-cs"/>
                        </a:rPr>
                        <a:t> </a:t>
                      </a:r>
                      <a:r>
                        <a:rPr lang="en-US" sz="1600" kern="1200" dirty="0" smtClean="0">
                          <a:solidFill>
                            <a:schemeClr val="dk1"/>
                          </a:solidFill>
                          <a:latin typeface="+mn-lt"/>
                          <a:ea typeface="+mn-ea"/>
                          <a:cs typeface="+mn-cs"/>
                        </a:rPr>
                        <a:t>meeting minutes</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05408">
                <a:tc>
                  <a:txBody>
                    <a:bodyPr/>
                    <a:lstStyle/>
                    <a:p>
                      <a:r>
                        <a:rPr lang="en-US" sz="1600" dirty="0" smtClean="0"/>
                        <a:t>11-17-1892</a:t>
                      </a:r>
                      <a:endParaRPr lang="en-US" sz="1600" dirty="0"/>
                    </a:p>
                  </a:txBody>
                  <a:tcPr marT="45712" marB="45712"/>
                </a:tc>
                <a:tc>
                  <a:txBody>
                    <a:bodyPr/>
                    <a:lstStyle/>
                    <a:p>
                      <a:r>
                        <a:rPr lang="en-US" sz="1600" smtClean="0"/>
                        <a:t>Roy</a:t>
                      </a:r>
                      <a:r>
                        <a:rPr lang="en-US" sz="1600" baseline="0" smtClean="0"/>
                        <a:t> Want</a:t>
                      </a:r>
                      <a:endParaRPr lang="en-US" sz="1600"/>
                    </a:p>
                  </a:txBody>
                  <a:tcPr marT="45712" marB="45712"/>
                </a:tc>
                <a:tc>
                  <a:txBody>
                    <a:bodyPr/>
                    <a:lstStyle/>
                    <a:p>
                      <a:r>
                        <a:rPr lang="en-US" sz="1600" smtClean="0"/>
                        <a:t>Dec.</a:t>
                      </a:r>
                      <a:r>
                        <a:rPr lang="en-US" sz="1600" baseline="0" smtClean="0"/>
                        <a:t> 20</a:t>
                      </a:r>
                      <a:r>
                        <a:rPr lang="en-US" sz="1600" baseline="30000" smtClean="0"/>
                        <a:t>th</a:t>
                      </a:r>
                      <a:r>
                        <a:rPr lang="en-US" sz="1600" baseline="0" smtClean="0"/>
                        <a:t> telecon minutes</a:t>
                      </a:r>
                      <a:endParaRPr lang="en-US" sz="1600"/>
                    </a:p>
                  </a:txBody>
                  <a:tcPr marT="45712" marB="45712"/>
                </a:tc>
                <a:tc>
                  <a:txBody>
                    <a:bodyPr/>
                    <a:lstStyle/>
                    <a:p>
                      <a:r>
                        <a:rPr lang="en-US" sz="1600" smtClean="0"/>
                        <a:t>Telecon minutes</a:t>
                      </a:r>
                      <a:endParaRPr lang="en-US" sz="1600"/>
                    </a:p>
                  </a:txBody>
                  <a:tcPr marT="45712" marB="45712"/>
                </a:tc>
                <a:tc>
                  <a:txBody>
                    <a:bodyPr/>
                    <a:lstStyle/>
                    <a:p>
                      <a:r>
                        <a:rPr lang="en-US" sz="1600" smtClean="0"/>
                        <a:t>5min</a:t>
                      </a:r>
                      <a:endParaRPr lang="en-US" sz="1600"/>
                    </a:p>
                  </a:txBody>
                  <a:tcPr marT="45712" marB="45712"/>
                </a:tc>
              </a:tr>
              <a:tr h="365752">
                <a:tc>
                  <a:txBody>
                    <a:bodyPr/>
                    <a:lstStyle/>
                    <a:p>
                      <a:pPr marL="0" algn="l" defTabSz="914400" rtl="0" eaLnBrk="1" latinLnBrk="0" hangingPunct="1"/>
                      <a:r>
                        <a:rPr lang="en-US" sz="1600"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 Working</a:t>
                      </a:r>
                      <a:r>
                        <a:rPr lang="en-US" sz="1600" kern="1200" baseline="0" dirty="0" smtClean="0">
                          <a:solidFill>
                            <a:schemeClr val="dk1"/>
                          </a:solidFill>
                          <a:latin typeface="+mn-lt"/>
                          <a:ea typeface="+mn-ea"/>
                          <a:cs typeface="+mn-cs"/>
                        </a:rPr>
                        <a:t>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SFD</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15 min</a:t>
                      </a:r>
                    </a:p>
                  </a:txBody>
                  <a:tcPr marT="45712" marB="45712"/>
                </a:tc>
              </a:tr>
              <a:tr h="365752">
                <a:tc>
                  <a:txBody>
                    <a:bodyPr/>
                    <a:lstStyle/>
                    <a:p>
                      <a:r>
                        <a:rPr lang="en-US" sz="1600" dirty="0" smtClean="0"/>
                        <a:t>11-18-0140</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Direction Measurement SFD text</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11-17-1879r1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Nehru </a:t>
                      </a:r>
                      <a:r>
                        <a:rPr lang="en-US" sz="1600" strike="noStrike" kern="1200" dirty="0" err="1" smtClean="0">
                          <a:solidFill>
                            <a:schemeClr val="dk1"/>
                          </a:solidFill>
                          <a:latin typeface="+mn-lt"/>
                          <a:ea typeface="+mn-ea"/>
                          <a:cs typeface="+mn-cs"/>
                        </a:rPr>
                        <a:t>Bhandru</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SFD text related to pre-association security negotiation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dirty="0" smtClean="0"/>
                        <a:t>35min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As time permits</a:t>
                      </a:r>
                      <a:endParaRPr lang="en-US" dirty="0"/>
                    </a:p>
                  </a:txBody>
                  <a:tcPr marT="45712" marB="45712"/>
                </a:tc>
              </a:tr>
              <a:tr h="36575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11-17/1757 “</a:t>
            </a:r>
            <a:r>
              <a:rPr lang="en-US" dirty="0"/>
              <a:t>Meeting Minutes November 2017 Session</a:t>
            </a:r>
            <a:r>
              <a:rPr lang="en-US" b="0" dirty="0" smtClean="0"/>
              <a:t>” </a:t>
            </a:r>
            <a:r>
              <a:rPr lang="en-US" b="0" dirty="0"/>
              <a:t>posted to Mentor </a:t>
            </a:r>
            <a:r>
              <a:rPr lang="en-US" b="0" dirty="0" smtClean="0"/>
              <a:t>on Nov. 17</a:t>
            </a:r>
            <a:r>
              <a:rPr lang="en-US" b="0" baseline="30000" dirty="0" smtClean="0"/>
              <a:t>th</a:t>
            </a:r>
            <a:r>
              <a:rPr lang="en-US" b="0" dirty="0" smtClean="0"/>
              <a:t> 2017.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11-17/1757r1 </a:t>
            </a:r>
            <a:r>
              <a:rPr lang="en-US" b="0" dirty="0" smtClean="0"/>
              <a:t>as </a:t>
            </a:r>
            <a:r>
              <a:rPr lang="en-US" b="0" dirty="0" err="1" smtClean="0"/>
              <a:t>TGaz</a:t>
            </a:r>
            <a:r>
              <a:rPr lang="en-US" b="0" dirty="0" smtClean="0"/>
              <a:t> </a:t>
            </a:r>
            <a:r>
              <a:rPr lang="en-US" b="0" dirty="0"/>
              <a:t>meeting minutes for the </a:t>
            </a:r>
            <a:r>
              <a:rPr lang="en-US" b="0" dirty="0" smtClean="0"/>
              <a:t>November meeting</a:t>
            </a:r>
            <a:r>
              <a:rPr lang="en-US" b="0" dirty="0"/>
              <a:t>. </a:t>
            </a:r>
          </a:p>
          <a:p>
            <a:r>
              <a:rPr lang="en-US" b="0" dirty="0" smtClean="0"/>
              <a:t>Moved </a:t>
            </a:r>
            <a:r>
              <a:rPr lang="en-US" b="0" dirty="0" smtClean="0"/>
              <a:t>by</a:t>
            </a:r>
            <a:r>
              <a:rPr lang="en-US" b="0" dirty="0" smtClean="0"/>
              <a:t>: Roy Want </a:t>
            </a:r>
            <a:endParaRPr lang="en-US" b="0" dirty="0"/>
          </a:p>
          <a:p>
            <a:r>
              <a:rPr lang="en-US" b="0" dirty="0"/>
              <a:t>Seconded </a:t>
            </a:r>
            <a:r>
              <a:rPr lang="en-US" b="0" dirty="0" smtClean="0"/>
              <a:t>by: Chao Chun Wang</a:t>
            </a:r>
            <a:endParaRPr lang="en-US" b="0" dirty="0" smtClean="0"/>
          </a:p>
          <a:p>
            <a:r>
              <a:rPr lang="en-US" b="0" dirty="0" smtClean="0"/>
              <a:t>Results </a:t>
            </a:r>
            <a:r>
              <a:rPr lang="en-US" b="0" dirty="0"/>
              <a:t>(Y/N/A</a:t>
            </a:r>
            <a:r>
              <a:rPr lang="en-US" b="0" dirty="0" smtClean="0"/>
              <a:t>): 17/ 0 / 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a:t>
            </a:r>
            <a:r>
              <a:rPr lang="en-US" altLang="en-US" b="0"/>
              <a:t>of </a:t>
            </a:r>
            <a:r>
              <a:rPr lang="en-US" altLang="en-US" b="0" smtClean="0"/>
              <a:t>Dec. 20</a:t>
            </a:r>
            <a:r>
              <a:rPr lang="en-US" altLang="en-US" b="0" baseline="30000" smtClean="0"/>
              <a:t>th</a:t>
            </a:r>
            <a:r>
              <a:rPr lang="en-US" altLang="en-US" b="0" smtClean="0"/>
              <a:t> Telecon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11-17/1892 “Dec. 20</a:t>
            </a:r>
            <a:r>
              <a:rPr lang="en-US" b="0" baseline="30000" dirty="0" smtClean="0"/>
              <a:t>th</a:t>
            </a:r>
            <a:r>
              <a:rPr lang="en-US" b="0" dirty="0" smtClean="0"/>
              <a:t> </a:t>
            </a:r>
            <a:r>
              <a:rPr lang="en-US" b="0" dirty="0" err="1" smtClean="0"/>
              <a:t>Telecon</a:t>
            </a:r>
            <a:r>
              <a:rPr lang="en-US" b="0" dirty="0" smtClean="0"/>
              <a:t> Minutes” </a:t>
            </a:r>
            <a:r>
              <a:rPr lang="en-US" b="0" dirty="0"/>
              <a:t>posted to Mentor </a:t>
            </a:r>
            <a:r>
              <a:rPr lang="en-US" b="0" dirty="0" smtClean="0"/>
              <a:t>on Jan 7</a:t>
            </a:r>
            <a:r>
              <a:rPr lang="en-US" b="0" baseline="30000" dirty="0" smtClean="0"/>
              <a:t>th</a:t>
            </a:r>
            <a:r>
              <a:rPr lang="en-US" b="0" dirty="0" smtClean="0"/>
              <a:t> 2018.</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11-17/1892r0 as </a:t>
            </a:r>
            <a:r>
              <a:rPr lang="en-US" b="0" dirty="0" err="1" smtClean="0"/>
              <a:t>TGaz</a:t>
            </a:r>
            <a:r>
              <a:rPr lang="en-US" b="0" dirty="0" smtClean="0"/>
              <a:t> Dec. 20</a:t>
            </a:r>
            <a:r>
              <a:rPr lang="en-US" b="0" baseline="30000" dirty="0" smtClean="0"/>
              <a:t>th</a:t>
            </a:r>
            <a:r>
              <a:rPr lang="en-US" b="0" dirty="0" smtClean="0"/>
              <a:t> minutes. </a:t>
            </a:r>
            <a:endParaRPr lang="en-US" b="0" dirty="0"/>
          </a:p>
          <a:p>
            <a:endParaRPr lang="en-US" b="0" dirty="0" smtClean="0"/>
          </a:p>
          <a:p>
            <a:r>
              <a:rPr lang="en-US" b="0" dirty="0" smtClean="0"/>
              <a:t>Moved by</a:t>
            </a:r>
            <a:r>
              <a:rPr lang="en-US" b="0" dirty="0" smtClean="0"/>
              <a:t>: Roy Want </a:t>
            </a:r>
            <a:endParaRPr lang="en-US" b="0" dirty="0"/>
          </a:p>
          <a:p>
            <a:r>
              <a:rPr lang="en-US" b="0" dirty="0"/>
              <a:t>Seconded </a:t>
            </a:r>
            <a:r>
              <a:rPr lang="en-US" b="0" dirty="0" smtClean="0"/>
              <a:t>by: Assaf Kasher</a:t>
            </a:r>
            <a:endParaRPr lang="en-US" b="0" dirty="0" smtClean="0"/>
          </a:p>
          <a:p>
            <a:r>
              <a:rPr lang="en-US" b="0" dirty="0" smtClean="0"/>
              <a:t>Results </a:t>
            </a:r>
            <a:r>
              <a:rPr lang="en-US" b="0" dirty="0"/>
              <a:t>(Y/N/A</a:t>
            </a:r>
            <a:r>
              <a:rPr lang="en-US" b="0" dirty="0" smtClean="0"/>
              <a:t>): 17/0/1</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04150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SFD Working </a:t>
            </a:r>
            <a:r>
              <a:rPr lang="en-US" dirty="0" smtClean="0"/>
              <a:t>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11-17-462r11as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9610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Jan.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January, Irvine California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367281368"/>
              </p:ext>
            </p:extLst>
          </p:nvPr>
        </p:nvGraphicFramePr>
        <p:xfrm>
          <a:off x="400113" y="1484784"/>
          <a:ext cx="8342185" cy="284458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11-18-208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Jiang Feng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Replay Attack Detection Using LTF with Zero Prefix</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411472">
                <a:tc>
                  <a:txBody>
                    <a:bodyPr/>
                    <a:lstStyle/>
                    <a:p>
                      <a:r>
                        <a:rPr lang="en-US" sz="1600" dirty="0" smtClean="0"/>
                        <a:t>11-18-222</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r>
                        <a:rPr lang="en-US" sz="1600" dirty="0" smtClean="0"/>
                        <a:t>Consistency check across multiple channel estimates</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365752">
                <a:tc>
                  <a:txBody>
                    <a:bodyPr/>
                    <a:lstStyle/>
                    <a:p>
                      <a:r>
                        <a:rPr lang="en-US" sz="1600" dirty="0" smtClean="0"/>
                        <a:t>11-18-223</a:t>
                      </a:r>
                      <a:endParaRPr lang="en-US" sz="1600" dirty="0"/>
                    </a:p>
                  </a:txBody>
                  <a:tcPr marT="45712" marB="45712"/>
                </a:tc>
                <a:tc>
                  <a:txBody>
                    <a:bodyPr/>
                    <a:lstStyle/>
                    <a:p>
                      <a:r>
                        <a:rPr lang="en-US" sz="1600" dirty="0" smtClean="0"/>
                        <a:t>Mingguang Xu</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Performance evaluation on zero-padded waveform.</a:t>
                      </a:r>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35min</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endParaRPr lang="en-US" dirty="0"/>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726119953"/>
              </p:ext>
            </p:extLst>
          </p:nvPr>
        </p:nvGraphicFramePr>
        <p:xfrm>
          <a:off x="251519" y="1556792"/>
          <a:ext cx="8640960" cy="3637040"/>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algn="l" defTabSz="914400" rtl="0" eaLnBrk="1" latinLnBrk="0" hangingPunct="1"/>
                      <a:r>
                        <a:rPr lang="en-US" sz="1600" strike="noStrike" kern="1200" dirty="0" smtClean="0">
                          <a:solidFill>
                            <a:schemeClr val="dk1"/>
                          </a:solidFill>
                          <a:latin typeface="+mn-lt"/>
                          <a:ea typeface="+mn-ea"/>
                          <a:cs typeface="+mn-cs"/>
                        </a:rPr>
                        <a:t>11-17-1771</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 submissions formatting conventions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smtClean="0">
                        <a:solidFill>
                          <a:schemeClr val="dk1"/>
                        </a:solidFill>
                        <a:latin typeface="+mn-lt"/>
                        <a:ea typeface="+mn-ea"/>
                        <a:cs typeface="+mn-cs"/>
                      </a:endParaRPr>
                    </a:p>
                  </a:txBody>
                  <a:tcPr marT="45712" marB="45712"/>
                </a:tc>
                <a:tc>
                  <a:txBody>
                    <a:bodyPr/>
                    <a:lstStyle/>
                    <a:p>
                      <a:r>
                        <a:rPr lang="en-US" sz="1600" strike="noStrike" dirty="0" smtClean="0"/>
                        <a:t>15min</a:t>
                      </a:r>
                      <a:endParaRPr lang="en-US" sz="1600" strike="noStrike" dirty="0"/>
                    </a:p>
                  </a:txBody>
                  <a:tcPr marT="45712" marB="45712"/>
                </a:tc>
              </a:tr>
              <a:tr h="167632">
                <a:tc>
                  <a:txBody>
                    <a:bodyPr/>
                    <a:lstStyle/>
                    <a:p>
                      <a:r>
                        <a:rPr lang="en-US" sz="1600" dirty="0" smtClean="0"/>
                        <a:t>11-18-215</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Negotiation Amendment</a:t>
                      </a:r>
                      <a:r>
                        <a:rPr lang="en-US" sz="1600" baseline="0" dirty="0" smtClean="0"/>
                        <a:t> text conversion from SFD</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45 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Chao Chun Wang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FTM Overview and </a:t>
                      </a:r>
                      <a:r>
                        <a:rPr lang="en-US" sz="1600" strike="noStrike" kern="1200" dirty="0" err="1" smtClean="0">
                          <a:solidFill>
                            <a:schemeClr val="dk1"/>
                          </a:solidFill>
                          <a:latin typeface="+mn-lt"/>
                          <a:ea typeface="+mn-ea"/>
                          <a:cs typeface="+mn-cs"/>
                        </a:rPr>
                        <a:t>HEz</a:t>
                      </a:r>
                      <a:r>
                        <a:rPr lang="en-US" sz="1600" strike="noStrike" kern="1200" dirty="0" smtClean="0">
                          <a:solidFill>
                            <a:schemeClr val="dk1"/>
                          </a:solidFill>
                          <a:latin typeface="+mn-lt"/>
                          <a:ea typeface="+mn-ea"/>
                          <a:cs typeface="+mn-cs"/>
                        </a:rPr>
                        <a:t> Measurement phase</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45 min</a:t>
                      </a:r>
                      <a:endParaRPr lang="en-US" sz="1600" dirty="0" smtClean="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494969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19372741"/>
              </p:ext>
            </p:extLst>
          </p:nvPr>
        </p:nvGraphicFramePr>
        <p:xfrm>
          <a:off x="323528" y="1556792"/>
          <a:ext cx="8640961" cy="195565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11-18-xxx</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Allan Zhu</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 text on </a:t>
                      </a:r>
                      <a:r>
                        <a:rPr lang="en-US" sz="1600" strike="noStrike" kern="1200" dirty="0" err="1" smtClean="0">
                          <a:solidFill>
                            <a:schemeClr val="dk1"/>
                          </a:solidFill>
                          <a:latin typeface="+mn-lt"/>
                          <a:ea typeface="+mn-ea"/>
                          <a:cs typeface="+mn-cs"/>
                        </a:rPr>
                        <a:t>VHTz</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Amendment text</a:t>
                      </a:r>
                    </a:p>
                  </a:txBody>
                  <a:tcPr marT="45712" marB="45712"/>
                </a:tc>
                <a:tc>
                  <a:txBody>
                    <a:bodyPr/>
                    <a:lstStyle/>
                    <a:p>
                      <a:r>
                        <a:rPr lang="en-US" sz="1600" smtClean="0"/>
                        <a:t>45</a:t>
                      </a:r>
                      <a:r>
                        <a:rPr lang="en-US" sz="1600" baseline="0" smtClean="0"/>
                        <a:t> min </a:t>
                      </a:r>
                      <a:endParaRPr lang="en-US" sz="1600" dirty="0"/>
                    </a:p>
                  </a:txBody>
                  <a:tcPr marT="45712" marB="45712"/>
                </a:tc>
              </a:tr>
              <a:tr h="167632">
                <a:tc>
                  <a:txBody>
                    <a:bodyPr/>
                    <a:lstStyle/>
                    <a:p>
                      <a:r>
                        <a:rPr lang="en-US" sz="1600" dirty="0" smtClean="0"/>
                        <a:t>11-18-220</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60GHz</a:t>
                      </a:r>
                      <a:r>
                        <a:rPr lang="en-US" sz="1600" baseline="0" dirty="0" smtClean="0"/>
                        <a:t> Passive Location</a:t>
                      </a:r>
                      <a:endParaRPr lang="en-US" sz="1600" dirty="0"/>
                    </a:p>
                  </a:txBody>
                  <a:tcPr marT="45712" marB="45712"/>
                </a:tc>
                <a:tc>
                  <a:txBody>
                    <a:bodyPr/>
                    <a:lstStyle/>
                    <a:p>
                      <a:r>
                        <a:rPr lang="en-US" sz="1600" dirty="0" smtClean="0"/>
                        <a:t>Technical</a:t>
                      </a:r>
                      <a:endParaRPr lang="en-US" sz="16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7431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11-18-209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Qinghua Li</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Long Token for Secure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41425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21842258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5820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Scope/under consideration</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3325522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March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p>
          <a:p>
            <a:pPr>
              <a:buFont typeface="Arial" panose="020B0604020202020204" pitchFamily="34" charset="0"/>
              <a:buChar char="•"/>
            </a:pPr>
            <a:r>
              <a:rPr lang="en-US" dirty="0" smtClean="0"/>
              <a:t>Continue draft specification development </a:t>
            </a:r>
          </a:p>
          <a:p>
            <a:pPr>
              <a:buFont typeface="Arial" panose="020B0604020202020204" pitchFamily="34" charset="0"/>
              <a:buChar char="•"/>
            </a:pPr>
            <a:r>
              <a:rPr lang="en-US" dirty="0" smtClean="0"/>
              <a:t>Review technical proposals.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184180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March </a:t>
            </a:r>
            <a:r>
              <a:rPr lang="en-US" dirty="0" smtClean="0"/>
              <a:t>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March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988322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Feb. 28</a:t>
            </a:r>
            <a:r>
              <a:rPr lang="en-US" altLang="en-US" baseline="30000" dirty="0" smtClean="0"/>
              <a:t>th</a:t>
            </a:r>
            <a:r>
              <a:rPr lang="en-US" altLang="en-US" dirty="0" smtClean="0"/>
              <a:t> (Wed</a:t>
            </a:r>
            <a:r>
              <a:rPr lang="en-US" altLang="en-US" dirty="0"/>
              <a:t>.) </a:t>
            </a:r>
            <a:r>
              <a:rPr lang="en-US" altLang="en-US" dirty="0" smtClean="0"/>
              <a:t>11:00AM </a:t>
            </a:r>
            <a:r>
              <a:rPr lang="en-US" altLang="en-US" dirty="0"/>
              <a:t>ET for 1hr. </a:t>
            </a:r>
          </a:p>
          <a:p>
            <a:pPr algn="just">
              <a:spcBef>
                <a:spcPct val="20000"/>
              </a:spcBef>
              <a:buFontTx/>
              <a:buChar char="•"/>
            </a:pPr>
            <a:r>
              <a:rPr lang="en-US" altLang="en-US" dirty="0"/>
              <a:t>Do 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934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4666546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556602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856721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60</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61</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62</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63</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Jan.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66</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38545</TotalTime>
  <Words>3642</Words>
  <Application>Microsoft Office PowerPoint</Application>
  <PresentationFormat>On-screen Show (4:3)</PresentationFormat>
  <Paragraphs>937</Paragraphs>
  <Slides>66</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66</vt:i4>
      </vt:variant>
    </vt:vector>
  </HeadingPairs>
  <TitlesOfParts>
    <vt:vector size="7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Jan.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Approval of Dec. 20th Telecon Minutes</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Current Approved Timelines – Update</vt:lpstr>
      <vt:lpstr>Revised Timelines – Complete Scope/under consideration</vt:lpstr>
      <vt:lpstr>Goals for March Meeting</vt:lpstr>
      <vt:lpstr>Motion – approval of March meeting Goals</vt:lpstr>
      <vt:lpstr>Teleconference Schedule</vt:lpstr>
      <vt:lpstr>Reminder to do attendance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442</cp:revision>
  <cp:lastPrinted>1601-01-01T00:00:00Z</cp:lastPrinted>
  <dcterms:created xsi:type="dcterms:W3CDTF">2017-01-29T08:57:00Z</dcterms:created>
  <dcterms:modified xsi:type="dcterms:W3CDTF">2018-01-17T15:55:30Z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a1672048-5419-4a55-b890-df8b78fbceb4</vt:lpwstr>
  </property>
  <property fmtid="{D5CDD505-2E9C-101B-9397-08002B2CF9AE}" pid="3" name="CTP_BU">
    <vt:lpwstr>NEXT GEN AND STANDARDS GROUP</vt:lpwstr>
  </property>
  <property fmtid="{D5CDD505-2E9C-101B-9397-08002B2CF9AE}" pid="4" name="CTP_TimeStamp">
    <vt:lpwstr>2018-01-17 15:55:25Z</vt:lpwstr>
  </property>
  <property fmtid="{D5CDD505-2E9C-101B-9397-08002B2CF9AE}" pid="5" name="CTPClassification">
    <vt:lpwstr>CTP_IC</vt:lpwstr>
  </property>
</Properties>
</file>