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65" r:id="rId3"/>
    <p:sldId id="257" r:id="rId4"/>
    <p:sldId id="267" r:id="rId5"/>
    <p:sldId id="268" r:id="rId6"/>
    <p:sldId id="371" r:id="rId7"/>
    <p:sldId id="367" r:id="rId8"/>
    <p:sldId id="368" r:id="rId9"/>
    <p:sldId id="369" r:id="rId10"/>
    <p:sldId id="370" r:id="rId11"/>
    <p:sldId id="272" r:id="rId12"/>
    <p:sldId id="273" r:id="rId13"/>
    <p:sldId id="274" r:id="rId14"/>
    <p:sldId id="275" r:id="rId15"/>
    <p:sldId id="276" r:id="rId16"/>
    <p:sldId id="278" r:id="rId17"/>
    <p:sldId id="279" r:id="rId18"/>
    <p:sldId id="315" r:id="rId19"/>
    <p:sldId id="372" r:id="rId20"/>
    <p:sldId id="356" r:id="rId21"/>
    <p:sldId id="357" r:id="rId22"/>
    <p:sldId id="281" r:id="rId23"/>
    <p:sldId id="282" r:id="rId24"/>
    <p:sldId id="283" r:id="rId25"/>
    <p:sldId id="284" r:id="rId26"/>
    <p:sldId id="366" r:id="rId27"/>
    <p:sldId id="365" r:id="rId28"/>
    <p:sldId id="285" r:id="rId29"/>
    <p:sldId id="286" r:id="rId30"/>
    <p:sldId id="287" r:id="rId31"/>
    <p:sldId id="290" r:id="rId32"/>
    <p:sldId id="289" r:id="rId33"/>
    <p:sldId id="322" r:id="rId34"/>
    <p:sldId id="327" r:id="rId35"/>
    <p:sldId id="304" r:id="rId36"/>
    <p:sldId id="308" r:id="rId37"/>
    <p:sldId id="306" r:id="rId38"/>
    <p:sldId id="330" r:id="rId39"/>
    <p:sldId id="305" r:id="rId40"/>
    <p:sldId id="328" r:id="rId41"/>
    <p:sldId id="325" r:id="rId42"/>
    <p:sldId id="326" r:id="rId43"/>
    <p:sldId id="349" r:id="rId44"/>
    <p:sldId id="350" r:id="rId45"/>
    <p:sldId id="352" r:id="rId46"/>
    <p:sldId id="353" r:id="rId47"/>
    <p:sldId id="291" r:id="rId48"/>
    <p:sldId id="373" r:id="rId49"/>
    <p:sldId id="314" r:id="rId50"/>
    <p:sldId id="309" r:id="rId51"/>
    <p:sldId id="294" r:id="rId52"/>
    <p:sldId id="354" r:id="rId53"/>
    <p:sldId id="296" r:id="rId54"/>
    <p:sldId id="297" r:id="rId55"/>
    <p:sldId id="298" r:id="rId56"/>
    <p:sldId id="339" r:id="rId57"/>
    <p:sldId id="299" r:id="rId58"/>
    <p:sldId id="300" r:id="rId59"/>
    <p:sldId id="301" r:id="rId60"/>
    <p:sldId id="347" r:id="rId61"/>
    <p:sldId id="348" r:id="rId62"/>
    <p:sldId id="258" r:id="rId63"/>
    <p:sldId id="259" r:id="rId64"/>
    <p:sldId id="260" r:id="rId65"/>
    <p:sldId id="261" r:id="rId66"/>
    <p:sldId id="262" r:id="rId67"/>
    <p:sldId id="263" r:id="rId68"/>
    <p:sldId id="264" r:id="rId6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2"/>
            <p14:sldId id="273"/>
            <p14:sldId id="274"/>
            <p14:sldId id="275"/>
            <p14:sldId id="276"/>
            <p14:sldId id="278"/>
            <p14:sldId id="279"/>
            <p14:sldId id="315"/>
            <p14:sldId id="372"/>
            <p14:sldId id="356"/>
            <p14:sldId id="357"/>
          </p14:sldIdLst>
        </p14:section>
        <p14:section name="Slot # 1" id="{A8BC1F47-3153-4394-9D00-B4D234301B74}">
          <p14:sldIdLst>
            <p14:sldId id="281"/>
            <p14:sldId id="282"/>
            <p14:sldId id="283"/>
            <p14:sldId id="284"/>
            <p14:sldId id="366"/>
            <p14:sldId id="365"/>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25"/>
            <p14:sldId id="326"/>
          </p14:sldIdLst>
        </p14:section>
        <p14:section name="Slot #4" id="{CA1FB867-E760-4F4D-9EED-9A54E56D3125}">
          <p14:sldIdLst>
            <p14:sldId id="349"/>
            <p14:sldId id="350"/>
            <p14:sldId id="352"/>
            <p14:sldId id="353"/>
            <p14:sldId id="291"/>
            <p14:sldId id="373"/>
            <p14:sldId id="314"/>
            <p14:sldId id="309"/>
            <p14:sldId id="294"/>
            <p14:sldId id="354"/>
            <p14:sldId id="296"/>
            <p14:sldId id="297"/>
          </p14:sldIdLst>
        </p14:section>
        <p14:section name="Backup" id="{B751E8CC-DDAE-4922-B3E7-E31F353AC422}">
          <p14:sldIdLst>
            <p14:sldId id="298"/>
            <p14:sldId id="339"/>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43" autoAdjust="0"/>
    <p:restoredTop sz="94660"/>
  </p:normalViewPr>
  <p:slideViewPr>
    <p:cSldViewPr>
      <p:cViewPr varScale="1">
        <p:scale>
          <a:sx n="97" d="100"/>
          <a:sy n="97" d="100"/>
        </p:scale>
        <p:origin x="840"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3441632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2217308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62</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64</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632759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802.11-17/1843r01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2018-01-16</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73"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24471007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(11-17-1757).  </a:t>
            </a:r>
          </a:p>
          <a:p>
            <a:pPr algn="just">
              <a:spcBef>
                <a:spcPct val="20000"/>
              </a:spcBef>
              <a:buFontTx/>
              <a:buChar char="•"/>
            </a:pPr>
            <a:r>
              <a:rPr lang="en-US" altLang="en-US" sz="2000" b="0" dirty="0" smtClean="0"/>
              <a:t>Approve </a:t>
            </a:r>
            <a:r>
              <a:rPr lang="en-US" altLang="en-US" sz="2000" b="0" dirty="0" err="1" smtClean="0"/>
              <a:t>telecon</a:t>
            </a:r>
            <a:r>
              <a:rPr lang="en-US" altLang="en-US" sz="2000" b="0" dirty="0" smtClean="0"/>
              <a:t> minutes (11-17-1892).</a:t>
            </a:r>
          </a:p>
          <a:p>
            <a:pPr algn="just">
              <a:spcBef>
                <a:spcPct val="20000"/>
              </a:spcBef>
              <a:buFontTx/>
              <a:buChar char="•"/>
            </a:pPr>
            <a:r>
              <a:rPr lang="en-US" altLang="en-US" sz="2000" b="0" dirty="0" smtClean="0"/>
              <a:t>Review </a:t>
            </a:r>
            <a:r>
              <a:rPr lang="en-US" altLang="en-US" sz="2000" b="0" dirty="0"/>
              <a:t>and consider adopting of SFD working draft.</a:t>
            </a:r>
          </a:p>
          <a:p>
            <a:pPr algn="just">
              <a:spcBef>
                <a:spcPct val="20000"/>
              </a:spcBef>
              <a:buFontTx/>
              <a:buChar char="•"/>
            </a:pPr>
            <a:r>
              <a:rPr lang="en-US" altLang="en-US" sz="2000" b="0" dirty="0" smtClean="0"/>
              <a:t>Submissions toward amendment text.</a:t>
            </a:r>
          </a:p>
          <a:p>
            <a:pPr algn="just">
              <a:spcBef>
                <a:spcPct val="20000"/>
              </a:spcBef>
              <a:buFontTx/>
              <a:buChar char="•"/>
            </a:pPr>
            <a:r>
              <a:rPr lang="en-US" altLang="en-US" sz="2000" b="0" dirty="0"/>
              <a:t>Submissions towards SFD text.</a:t>
            </a:r>
          </a:p>
          <a:p>
            <a:pPr algn="just">
              <a:spcBef>
                <a:spcPct val="20000"/>
              </a:spcBef>
              <a:buFontTx/>
              <a:buChar char="•"/>
            </a:pPr>
            <a:r>
              <a:rPr lang="en-US" altLang="en-US" sz="2000" b="0" dirty="0" smtClean="0"/>
              <a:t>Approval of 11az amendment document structure. </a:t>
            </a:r>
          </a:p>
          <a:p>
            <a:pPr algn="just">
              <a:spcBef>
                <a:spcPct val="20000"/>
              </a:spcBef>
              <a:buFontTx/>
              <a:buChar char="•"/>
            </a:pPr>
            <a:r>
              <a:rPr lang="en-US" altLang="en-US" sz="2000" b="0" dirty="0" smtClean="0"/>
              <a:t>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timelines and consider updated timelines.</a:t>
            </a:r>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41693066"/>
              </p:ext>
            </p:extLst>
          </p:nvPr>
        </p:nvGraphicFramePr>
        <p:xfrm>
          <a:off x="380206" y="1484784"/>
          <a:ext cx="8458200" cy="3840320"/>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11-17-1843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Jan.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11-17-1757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Nov.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48656">
                <a:tc>
                  <a:txBody>
                    <a:bodyPr/>
                    <a:lstStyle/>
                    <a:p>
                      <a:r>
                        <a:rPr lang="en-US" sz="1600" dirty="0" smtClean="0"/>
                        <a:t>11-17-1892</a:t>
                      </a:r>
                      <a:endParaRPr lang="en-US" sz="1600" dirty="0"/>
                    </a:p>
                  </a:txBody>
                  <a:tcPr marT="45712" marB="45712"/>
                </a:tc>
                <a:tc>
                  <a:txBody>
                    <a:bodyPr/>
                    <a:lstStyle/>
                    <a:p>
                      <a:r>
                        <a:rPr lang="en-US" sz="1600" dirty="0" smtClean="0"/>
                        <a:t>Roy</a:t>
                      </a:r>
                      <a:r>
                        <a:rPr lang="en-US" sz="1600" baseline="0" dirty="0" smtClean="0"/>
                        <a:t> Want</a:t>
                      </a:r>
                      <a:endParaRPr lang="en-US" sz="1600" dirty="0"/>
                    </a:p>
                  </a:txBody>
                  <a:tcPr marT="45712" marB="45712"/>
                </a:tc>
                <a:tc>
                  <a:txBody>
                    <a:bodyPr/>
                    <a:lstStyle/>
                    <a:p>
                      <a:r>
                        <a:rPr lang="en-US" sz="1600" smtClean="0"/>
                        <a:t>Dec. 20</a:t>
                      </a:r>
                      <a:r>
                        <a:rPr lang="en-US" sz="1600" baseline="30000" smtClean="0"/>
                        <a:t>th</a:t>
                      </a:r>
                      <a:r>
                        <a:rPr lang="en-US" sz="1600" baseline="0" smtClean="0"/>
                        <a:t> telecon minutes</a:t>
                      </a:r>
                      <a:endParaRPr lang="en-US" sz="1600"/>
                    </a:p>
                  </a:txBody>
                  <a:tcPr marT="45712" marB="45712"/>
                </a:tc>
                <a:tc>
                  <a:txBody>
                    <a:bodyPr/>
                    <a:lstStyle/>
                    <a:p>
                      <a:r>
                        <a:rPr lang="en-US" sz="1600" smtClean="0"/>
                        <a:t>Telecon minutes</a:t>
                      </a:r>
                      <a:endParaRPr lang="en-US" sz="160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a:t>
                      </a:r>
                      <a:r>
                        <a:rPr lang="en-US" sz="1600" strike="noStrike" kern="1200" dirty="0" smtClean="0">
                          <a:solidFill>
                            <a:schemeClr val="dk1"/>
                          </a:solidFill>
                          <a:latin typeface="+mn-lt"/>
                          <a:ea typeface="+mn-ea"/>
                          <a:cs typeface="+mn-cs"/>
                        </a:rPr>
                        <a:t>Chun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a:t>
                      </a:r>
                      <a:r>
                        <a:rPr lang="en-US" sz="1600" strike="noStrike" kern="1200" dirty="0" smtClean="0">
                          <a:solidFill>
                            <a:schemeClr val="dk1"/>
                          </a:solidFill>
                          <a:latin typeface="+mn-lt"/>
                          <a:ea typeface="+mn-ea"/>
                          <a:cs typeface="+mn-cs"/>
                        </a:rPr>
                        <a:t>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r>
              <a:tr h="0">
                <a:tc>
                  <a:txBody>
                    <a:bodyPr/>
                    <a:lstStyle/>
                    <a:p>
                      <a:r>
                        <a:rPr lang="en-US" sz="1600" dirty="0" smtClean="0"/>
                        <a:t>11-18-0140</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Direction Measurement SFD text</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11-17-1879r1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317708706"/>
              </p:ext>
            </p:extLst>
          </p:nvPr>
        </p:nvGraphicFramePr>
        <p:xfrm>
          <a:off x="380206" y="1484784"/>
          <a:ext cx="8458200" cy="3901312"/>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59072">
                <a:tc>
                  <a:txBody>
                    <a:bodyPr/>
                    <a:lstStyle/>
                    <a:p>
                      <a:r>
                        <a:rPr lang="en-US" sz="1600" dirty="0" smtClean="0"/>
                        <a:t>11-18-222</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r>
              <a:tr h="259072">
                <a:tc>
                  <a:txBody>
                    <a:bodyPr/>
                    <a:lstStyle/>
                    <a:p>
                      <a:r>
                        <a:rPr lang="en-US" sz="1600" dirty="0" smtClean="0"/>
                        <a:t>11-18-223</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Performance evaluation on zero-padded waveform.</a:t>
                      </a:r>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11-18-208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Jiang Feng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Replay Attack Detection Using LTF with Zero Prefix</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a:t>
                      </a:r>
                      <a:r>
                        <a:rPr lang="en-US" sz="1600" strike="noStrike" kern="1200" dirty="0" smtClean="0">
                          <a:solidFill>
                            <a:schemeClr val="dk1"/>
                          </a:solidFill>
                          <a:latin typeface="+mn-lt"/>
                          <a:ea typeface="+mn-ea"/>
                          <a:cs typeface="+mn-cs"/>
                        </a:rPr>
                        <a:t>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11-18-xxx</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 submissions formatting conventions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smtClean="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11-18-xxx</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11-18-xxx</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78681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Irvine, California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Jan. 14</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SFD working draft.</a:t>
            </a:r>
          </a:p>
          <a:p>
            <a:pPr lvl="1">
              <a:buFont typeface="Arial" panose="020B0604020202020204" pitchFamily="34" charset="0"/>
              <a:buChar char="•"/>
            </a:pPr>
            <a:r>
              <a:rPr lang="en-US" dirty="0"/>
              <a:t>Submissions towards SFD text.</a:t>
            </a:r>
          </a:p>
          <a:p>
            <a:pPr lvl="1">
              <a:buFont typeface="Arial" panose="020B0604020202020204" pitchFamily="34" charset="0"/>
              <a:buChar char="•"/>
            </a:pPr>
            <a:r>
              <a:rPr lang="en-US" dirty="0" smtClean="0"/>
              <a:t>SFD </a:t>
            </a:r>
            <a:r>
              <a:rPr lang="en-US" dirty="0" smtClean="0"/>
              <a:t>conversion to amendment text</a:t>
            </a:r>
          </a:p>
          <a:p>
            <a:pPr lvl="1">
              <a:buFont typeface="Arial" panose="020B0604020202020204" pitchFamily="34" charset="0"/>
              <a:buChar char="•"/>
            </a:pPr>
            <a:r>
              <a:rPr lang="en-US" dirty="0"/>
              <a:t>Submissions toward draft spec.</a:t>
            </a:r>
          </a:p>
          <a:p>
            <a:pPr lvl="1">
              <a:buFont typeface="Arial" panose="020B0604020202020204" pitchFamily="34" charset="0"/>
              <a:buChar char="•"/>
            </a:pPr>
            <a:r>
              <a:rPr lang="en-US" dirty="0" smtClean="0"/>
              <a:t>Technical submissions.</a:t>
            </a:r>
            <a:endParaRPr lang="en-US" dirty="0" smtClean="0"/>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1"/>
            <a:ext cx="7770813" cy="726976"/>
          </a:xfrm>
        </p:spPr>
        <p:txBody>
          <a:bodyPr/>
          <a:lstStyle/>
          <a:p>
            <a:r>
              <a:rPr lang="en-US" altLang="en-US" dirty="0" smtClean="0">
                <a:solidFill>
                  <a:schemeClr val="tx2"/>
                </a:solidFill>
              </a:rPr>
              <a:t>Agenda For The Week</a:t>
            </a:r>
            <a:endParaRPr lang="en-US" dirty="0"/>
          </a:p>
        </p:txBody>
      </p:sp>
      <p:sp>
        <p:nvSpPr>
          <p:cNvPr id="13" name="Content Placeholder 2"/>
          <p:cNvSpPr>
            <a:spLocks noGrp="1"/>
          </p:cNvSpPr>
          <p:nvPr>
            <p:ph idx="1"/>
          </p:nvPr>
        </p:nvSpPr>
        <p:spPr>
          <a:xfrm>
            <a:off x="685800" y="1556792"/>
            <a:ext cx="7770813" cy="4537622"/>
          </a:xfrm>
        </p:spPr>
        <p:txBody>
          <a:bodyPr/>
          <a:lstStyle/>
          <a:p>
            <a:pPr algn="just">
              <a:spcBef>
                <a:spcPct val="20000"/>
              </a:spcBef>
              <a:buFontTx/>
              <a:buChar char="•"/>
            </a:pPr>
            <a:r>
              <a:rPr lang="en-US" altLang="en-US" sz="2000" b="0" dirty="0"/>
              <a:t>Call Meeting to </a:t>
            </a:r>
            <a:r>
              <a:rPr lang="en-US" altLang="en-US" sz="2000" b="0" dirty="0" smtClean="0"/>
              <a:t>Order</a:t>
            </a:r>
            <a:endParaRPr lang="en-US" altLang="en-US" sz="2000" b="0" dirty="0"/>
          </a:p>
          <a:p>
            <a:pPr algn="just">
              <a:spcBef>
                <a:spcPct val="20000"/>
              </a:spcBef>
              <a:buFontTx/>
              <a:buChar char="•"/>
            </a:pPr>
            <a:r>
              <a:rPr lang="en-US" altLang="en-US" sz="2000" b="0" dirty="0"/>
              <a:t>Patent Policy and </a:t>
            </a:r>
            <a:r>
              <a:rPr lang="en-US" altLang="en-US" sz="2000" b="0" dirty="0" smtClean="0"/>
              <a:t>Logistics</a:t>
            </a:r>
            <a:endParaRPr lang="en-US" altLang="en-US" sz="2000" b="0" dirty="0"/>
          </a:p>
          <a:p>
            <a:pPr algn="just">
              <a:spcBef>
                <a:spcPct val="20000"/>
              </a:spcBef>
              <a:buFontTx/>
              <a:buChar char="•"/>
            </a:pPr>
            <a:r>
              <a:rPr lang="en-US" altLang="en-US" sz="2000" b="0" dirty="0"/>
              <a:t>Last call for </a:t>
            </a:r>
            <a:r>
              <a:rPr lang="en-US" altLang="en-US" sz="2000" b="0" dirty="0" smtClean="0"/>
              <a:t>Submission</a:t>
            </a:r>
            <a:endParaRPr lang="en-US" altLang="en-US" sz="2000" b="0" dirty="0"/>
          </a:p>
          <a:p>
            <a:pPr algn="just">
              <a:spcBef>
                <a:spcPct val="20000"/>
              </a:spcBef>
              <a:buFontTx/>
              <a:buChar char="•"/>
            </a:pPr>
            <a:r>
              <a:rPr lang="en-US" altLang="en-US" sz="2000" b="0" dirty="0"/>
              <a:t>Agenda </a:t>
            </a:r>
            <a:r>
              <a:rPr lang="en-US" altLang="en-US" sz="2000" b="0" dirty="0" smtClean="0"/>
              <a:t>Setting.</a:t>
            </a:r>
            <a:endParaRPr lang="en-US" altLang="en-US" sz="2000" b="0" dirty="0"/>
          </a:p>
          <a:p>
            <a:pPr algn="just">
              <a:spcBef>
                <a:spcPct val="20000"/>
              </a:spcBef>
              <a:buFontTx/>
              <a:buChar char="•"/>
            </a:pPr>
            <a:r>
              <a:rPr lang="en-US" altLang="en-US" sz="2000" b="0" dirty="0"/>
              <a:t>Approval </a:t>
            </a:r>
            <a:r>
              <a:rPr lang="en-US" altLang="en-US" sz="2000" b="0" dirty="0" smtClean="0"/>
              <a:t>of </a:t>
            </a:r>
            <a:r>
              <a:rPr lang="en-US" altLang="en-US" sz="2000" b="0" dirty="0"/>
              <a:t>minutes </a:t>
            </a:r>
            <a:r>
              <a:rPr lang="en-US" altLang="en-US" sz="2000" b="0" dirty="0" smtClean="0"/>
              <a:t>from previous </a:t>
            </a:r>
            <a:r>
              <a:rPr lang="en-US" altLang="en-US" sz="2000" b="0" dirty="0"/>
              <a:t>meeting </a:t>
            </a:r>
            <a:r>
              <a:rPr lang="en-US" altLang="en-US" sz="2000" b="0" dirty="0" smtClean="0"/>
              <a:t>and </a:t>
            </a:r>
            <a:r>
              <a:rPr lang="en-US" altLang="en-US" sz="2000" b="0" dirty="0" err="1" smtClean="0"/>
              <a:t>telecon</a:t>
            </a:r>
            <a:r>
              <a:rPr lang="en-US" altLang="en-US" sz="2000" b="0" dirty="0"/>
              <a:t>.</a:t>
            </a:r>
            <a:endParaRPr lang="en-US" altLang="en-US" sz="2000" b="0" dirty="0" smtClean="0"/>
          </a:p>
          <a:p>
            <a:pPr algn="just">
              <a:spcBef>
                <a:spcPct val="20000"/>
              </a:spcBef>
              <a:buFontTx/>
              <a:buChar char="•"/>
            </a:pPr>
            <a:r>
              <a:rPr lang="en-US" altLang="en-US" sz="2000" b="0" dirty="0" smtClean="0"/>
              <a:t>Approval of SFD working draft.</a:t>
            </a:r>
          </a:p>
          <a:p>
            <a:pPr algn="just">
              <a:spcBef>
                <a:spcPct val="20000"/>
              </a:spcBef>
              <a:buFontTx/>
              <a:buChar char="•"/>
            </a:pPr>
            <a:r>
              <a:rPr lang="en-US" altLang="en-US" sz="2000" b="0" dirty="0" smtClean="0"/>
              <a:t>Submissions </a:t>
            </a:r>
            <a:r>
              <a:rPr lang="en-US" altLang="en-US" sz="2000" b="0" dirty="0"/>
              <a:t>towards SFD text.</a:t>
            </a:r>
          </a:p>
          <a:p>
            <a:pPr algn="just">
              <a:spcBef>
                <a:spcPct val="20000"/>
              </a:spcBef>
              <a:buFontTx/>
              <a:buChar char="•"/>
            </a:pPr>
            <a:r>
              <a:rPr lang="en-US" sz="2000" b="0" dirty="0"/>
              <a:t>SFD conversion to amendment text</a:t>
            </a:r>
          </a:p>
          <a:p>
            <a:pPr algn="just">
              <a:spcBef>
                <a:spcPct val="20000"/>
              </a:spcBef>
              <a:buFontTx/>
              <a:buChar char="•"/>
            </a:pPr>
            <a:r>
              <a:rPr lang="en-US" altLang="en-US" sz="2000" b="0" dirty="0"/>
              <a:t>Submissions toward draft spec.</a:t>
            </a:r>
          </a:p>
          <a:p>
            <a:pPr algn="just">
              <a:spcBef>
                <a:spcPct val="20000"/>
              </a:spcBef>
              <a:buFontTx/>
              <a:buChar char="•"/>
            </a:pPr>
            <a:r>
              <a:rPr lang="en-US" altLang="en-US" sz="2000" b="0" dirty="0" smtClean="0"/>
              <a:t>Technical </a:t>
            </a:r>
            <a:r>
              <a:rPr lang="en-US" altLang="en-US" sz="2000" b="0" dirty="0"/>
              <a:t>submissions.</a:t>
            </a:r>
          </a:p>
          <a:p>
            <a:pPr algn="just">
              <a:spcBef>
                <a:spcPct val="20000"/>
              </a:spcBef>
              <a:buFontTx/>
              <a:buChar char="•"/>
            </a:pPr>
            <a:r>
              <a:rPr lang="en-US" altLang="en-US" sz="2000" b="0" dirty="0" smtClean="0"/>
              <a:t>Review timelines.</a:t>
            </a:r>
          </a:p>
          <a:p>
            <a:pPr algn="just">
              <a:spcBef>
                <a:spcPct val="20000"/>
              </a:spcBef>
              <a:buFontTx/>
              <a:buChar char="•"/>
            </a:pPr>
            <a:r>
              <a:rPr lang="en-US" altLang="en-US" sz="2000" b="0" dirty="0" smtClean="0"/>
              <a:t>Adjourn.</a:t>
            </a:r>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202666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smtClean="0"/>
              <a:t>Agenda setting and presentation ordering for the week (20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a:t>
            </a:r>
            <a:r>
              <a:rPr lang="en-US" altLang="en-US" sz="2000" b="0"/>
              <a:t>5min</a:t>
            </a:r>
            <a:r>
              <a:rPr lang="en-US" altLang="en-US" sz="2000" b="0" smtClean="0"/>
              <a:t>)</a:t>
            </a:r>
          </a:p>
          <a:p>
            <a:pPr algn="just">
              <a:spcBef>
                <a:spcPct val="20000"/>
              </a:spcBef>
              <a:buFontTx/>
              <a:buChar char="•"/>
            </a:pPr>
            <a:r>
              <a:rPr lang="en-US" altLang="en-US" sz="2000" b="0" smtClean="0"/>
              <a:t>Approval of telecon minutes (5min)</a:t>
            </a:r>
            <a:endParaRPr lang="en-US" altLang="en-US" sz="2000" b="0" dirty="0" smtClean="0"/>
          </a:p>
          <a:p>
            <a:pPr algn="just">
              <a:spcBef>
                <a:spcPct val="20000"/>
              </a:spcBef>
              <a:buFontTx/>
              <a:buChar char="•"/>
            </a:pPr>
            <a:r>
              <a:rPr lang="en-US" altLang="en-US" sz="2000" b="0" dirty="0" smtClean="0"/>
              <a:t>Review of draft spec conversion (as needed)</a:t>
            </a:r>
          </a:p>
          <a:p>
            <a:pPr algn="just">
              <a:spcBef>
                <a:spcPct val="20000"/>
              </a:spcBef>
              <a:buFontTx/>
              <a:buChar char="•"/>
            </a:pPr>
            <a:r>
              <a:rPr lang="en-US" altLang="en-US" sz="2000" b="0" dirty="0" smtClean="0"/>
              <a:t>Approval of SFD working draft (15min) – as time permits</a:t>
            </a:r>
          </a:p>
          <a:p>
            <a:pPr algn="just">
              <a:spcBef>
                <a:spcPct val="20000"/>
              </a:spcBef>
              <a:buFontTx/>
              <a:buChar char="•"/>
            </a:pPr>
            <a:r>
              <a:rPr lang="en-US" altLang="en-US" sz="2000" b="0" dirty="0" smtClean="0"/>
              <a:t>Review proposed SFD text for adoption – as time permits</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803274661"/>
              </p:ext>
            </p:extLst>
          </p:nvPr>
        </p:nvGraphicFramePr>
        <p:xfrm>
          <a:off x="288826" y="1507333"/>
          <a:ext cx="8640960" cy="3566048"/>
        </p:xfrm>
        <a:graphic>
          <a:graphicData uri="http://schemas.openxmlformats.org/drawingml/2006/table">
            <a:tbl>
              <a:tblPr firstRow="1" bandRow="1">
                <a:tableStyleId>{21E4AEA4-8DFA-4A89-87EB-49C32662AFE0}</a:tableStyleId>
              </a:tblPr>
              <a:tblGrid>
                <a:gridCol w="1186830"/>
                <a:gridCol w="1800200"/>
                <a:gridCol w="2376264"/>
                <a:gridCol w="2243706"/>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11-17-1843</a:t>
                      </a:r>
                      <a:r>
                        <a:rPr lang="en-US" sz="1600" baseline="0" dirty="0" smtClean="0"/>
                        <a:t> </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Jan. 2018</a:t>
                      </a:r>
                      <a:r>
                        <a:rPr lang="en-US" sz="1600" baseline="0" dirty="0" smtClean="0"/>
                        <a:t> </a:t>
                      </a:r>
                      <a:r>
                        <a:rPr lang="en-US" sz="1600" dirty="0" smtClean="0"/>
                        <a:t>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20min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11-17-1757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smtClean="0">
                          <a:solidFill>
                            <a:schemeClr val="dk1"/>
                          </a:solidFill>
                          <a:latin typeface="+mn-lt"/>
                          <a:ea typeface="+mn-ea"/>
                          <a:cs typeface="+mn-cs"/>
                        </a:rPr>
                        <a:t>Nov.</a:t>
                      </a:r>
                      <a:r>
                        <a:rPr lang="en-US" sz="1600" kern="1200" baseline="0" smtClean="0">
                          <a:solidFill>
                            <a:schemeClr val="dk1"/>
                          </a:solidFill>
                          <a:latin typeface="+mn-lt"/>
                          <a:ea typeface="+mn-ea"/>
                          <a:cs typeface="+mn-cs"/>
                        </a:rPr>
                        <a:t> </a:t>
                      </a:r>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r>
                        <a:rPr lang="en-US" sz="1600" dirty="0" smtClean="0"/>
                        <a:t>11-17-1892</a:t>
                      </a:r>
                      <a:endParaRPr lang="en-US" sz="1600" dirty="0"/>
                    </a:p>
                  </a:txBody>
                  <a:tcPr marT="45712" marB="45712"/>
                </a:tc>
                <a:tc>
                  <a:txBody>
                    <a:bodyPr/>
                    <a:lstStyle/>
                    <a:p>
                      <a:r>
                        <a:rPr lang="en-US" sz="1600" smtClean="0"/>
                        <a:t>Roy</a:t>
                      </a:r>
                      <a:r>
                        <a:rPr lang="en-US" sz="1600" baseline="0" smtClean="0"/>
                        <a:t> Want</a:t>
                      </a:r>
                      <a:endParaRPr lang="en-US" sz="1600"/>
                    </a:p>
                  </a:txBody>
                  <a:tcPr marT="45712" marB="45712"/>
                </a:tc>
                <a:tc>
                  <a:txBody>
                    <a:bodyPr/>
                    <a:lstStyle/>
                    <a:p>
                      <a:r>
                        <a:rPr lang="en-US" sz="1600" smtClean="0"/>
                        <a:t>Dec.</a:t>
                      </a:r>
                      <a:r>
                        <a:rPr lang="en-US" sz="1600" baseline="0" smtClean="0"/>
                        <a:t> 20</a:t>
                      </a:r>
                      <a:r>
                        <a:rPr lang="en-US" sz="1600" baseline="30000" smtClean="0"/>
                        <a:t>th</a:t>
                      </a:r>
                      <a:r>
                        <a:rPr lang="en-US" sz="1600" baseline="0" smtClean="0"/>
                        <a:t> telecon minutes</a:t>
                      </a:r>
                      <a:endParaRPr lang="en-US" sz="1600"/>
                    </a:p>
                  </a:txBody>
                  <a:tcPr marT="45712" marB="45712"/>
                </a:tc>
                <a:tc>
                  <a:txBody>
                    <a:bodyPr/>
                    <a:lstStyle/>
                    <a:p>
                      <a:r>
                        <a:rPr lang="en-US" sz="1600" smtClean="0"/>
                        <a:t>Telecon minutes</a:t>
                      </a:r>
                      <a:endParaRPr lang="en-US" sz="1600"/>
                    </a:p>
                  </a:txBody>
                  <a:tcPr marT="45712" marB="45712"/>
                </a:tc>
                <a:tc>
                  <a:txBody>
                    <a:bodyPr/>
                    <a:lstStyle/>
                    <a:p>
                      <a:r>
                        <a:rPr lang="en-US" sz="1600" smtClean="0"/>
                        <a:t>5min</a:t>
                      </a:r>
                      <a:endParaRPr lang="en-US" sz="1600"/>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365752">
                <a:tc>
                  <a:txBody>
                    <a:bodyPr/>
                    <a:lstStyle/>
                    <a:p>
                      <a:r>
                        <a:rPr lang="en-US" sz="1600" dirty="0" smtClean="0"/>
                        <a:t>11-18-0140</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Direction Measurement SFD text</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dirty="0" smtClean="0"/>
                        <a:t>35min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11-17-1879r1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35min</a:t>
                      </a:r>
                      <a:endParaRPr lang="en-US"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11-17/1757 “</a:t>
            </a:r>
            <a:r>
              <a:rPr lang="en-US" dirty="0"/>
              <a:t>Meeting Minutes November 2017 Session</a:t>
            </a:r>
            <a:r>
              <a:rPr lang="en-US" b="0" dirty="0" smtClean="0"/>
              <a:t>” </a:t>
            </a:r>
            <a:r>
              <a:rPr lang="en-US" b="0" dirty="0"/>
              <a:t>posted to Mentor </a:t>
            </a:r>
            <a:r>
              <a:rPr lang="en-US" b="0" dirty="0" smtClean="0"/>
              <a:t>on Nov. 17</a:t>
            </a:r>
            <a:r>
              <a:rPr lang="en-US" b="0" baseline="30000" dirty="0" smtClean="0"/>
              <a:t>th</a:t>
            </a:r>
            <a:r>
              <a:rPr lang="en-US" b="0" dirty="0" smtClean="0"/>
              <a:t> 2017.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11-17/1757r0 as </a:t>
            </a:r>
            <a:r>
              <a:rPr lang="en-US" b="0" dirty="0" err="1" smtClean="0"/>
              <a:t>TGaz</a:t>
            </a:r>
            <a:r>
              <a:rPr lang="en-US" b="0" dirty="0" smtClean="0"/>
              <a:t> </a:t>
            </a:r>
            <a:r>
              <a:rPr lang="en-US" b="0" dirty="0"/>
              <a:t>meeting minutes for the </a:t>
            </a:r>
            <a:r>
              <a:rPr lang="en-US" b="0" dirty="0" smtClean="0"/>
              <a:t>November meeting</a:t>
            </a:r>
            <a:r>
              <a:rPr lang="en-US" b="0" dirty="0"/>
              <a:t>. </a:t>
            </a:r>
          </a:p>
          <a:p>
            <a:endParaRPr lang="en-US" b="0" dirty="0" smtClean="0"/>
          </a:p>
          <a:p>
            <a:r>
              <a:rPr lang="en-US" b="0" dirty="0" smtClean="0"/>
              <a:t>Moved by:</a:t>
            </a:r>
            <a:endParaRPr lang="en-US" b="0" dirty="0"/>
          </a:p>
          <a:p>
            <a:r>
              <a:rPr lang="en-US" b="0" dirty="0"/>
              <a:t>Seconded by</a:t>
            </a:r>
            <a:r>
              <a:rPr lang="en-US" b="0" dirty="0" smtClean="0"/>
              <a:t>:</a:t>
            </a:r>
          </a:p>
          <a:p>
            <a:r>
              <a:rPr lang="en-US" b="0" dirty="0" smtClean="0"/>
              <a:t>Results </a:t>
            </a:r>
            <a:r>
              <a:rPr lang="en-US" b="0" dirty="0"/>
              <a:t>(Y/N/A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a:t>
            </a:r>
            <a:r>
              <a:rPr lang="en-US" altLang="en-US" b="0"/>
              <a:t>of </a:t>
            </a:r>
            <a:r>
              <a:rPr lang="en-US" altLang="en-US" b="0" smtClean="0"/>
              <a:t>Dec. 20</a:t>
            </a:r>
            <a:r>
              <a:rPr lang="en-US" altLang="en-US" b="0" baseline="30000" smtClean="0"/>
              <a:t>th</a:t>
            </a:r>
            <a:r>
              <a:rPr lang="en-US" altLang="en-US" b="0" smtClean="0"/>
              <a:t> Telecon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11-17/1892 “Dec. 20</a:t>
            </a:r>
            <a:r>
              <a:rPr lang="en-US" b="0" baseline="30000" dirty="0" smtClean="0"/>
              <a:t>th</a:t>
            </a:r>
            <a:r>
              <a:rPr lang="en-US" b="0" dirty="0" smtClean="0"/>
              <a:t> </a:t>
            </a:r>
            <a:r>
              <a:rPr lang="en-US" b="0" dirty="0" err="1" smtClean="0"/>
              <a:t>Telecon</a:t>
            </a:r>
            <a:r>
              <a:rPr lang="en-US" b="0" dirty="0" smtClean="0"/>
              <a:t> Minutes” </a:t>
            </a:r>
            <a:r>
              <a:rPr lang="en-US" b="0" dirty="0"/>
              <a:t>posted to Mentor </a:t>
            </a:r>
            <a:r>
              <a:rPr lang="en-US" b="0" dirty="0" smtClean="0"/>
              <a:t>on Jan 7</a:t>
            </a:r>
            <a:r>
              <a:rPr lang="en-US" b="0" baseline="30000" dirty="0" smtClean="0"/>
              <a:t>th</a:t>
            </a:r>
            <a:r>
              <a:rPr lang="en-US" b="0" dirty="0" smtClean="0"/>
              <a:t> 2018.</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11-17/1892r0 as </a:t>
            </a:r>
            <a:r>
              <a:rPr lang="en-US" b="0" dirty="0" err="1" smtClean="0"/>
              <a:t>TGaz</a:t>
            </a:r>
            <a:r>
              <a:rPr lang="en-US" b="0" dirty="0" smtClean="0"/>
              <a:t> Dec. 20</a:t>
            </a:r>
            <a:r>
              <a:rPr lang="en-US" b="0" baseline="30000" dirty="0" smtClean="0"/>
              <a:t>th</a:t>
            </a:r>
            <a:r>
              <a:rPr lang="en-US" b="0" dirty="0" smtClean="0"/>
              <a:t> minutes. </a:t>
            </a:r>
            <a:endParaRPr lang="en-US" b="0" dirty="0"/>
          </a:p>
          <a:p>
            <a:endParaRPr lang="en-US" b="0" dirty="0" smtClean="0"/>
          </a:p>
          <a:p>
            <a:r>
              <a:rPr lang="en-US" b="0" dirty="0" smtClean="0"/>
              <a:t>Moved by:</a:t>
            </a:r>
            <a:endParaRPr lang="en-US" b="0" dirty="0"/>
          </a:p>
          <a:p>
            <a:r>
              <a:rPr lang="en-US" b="0" dirty="0"/>
              <a:t>Seconded by</a:t>
            </a:r>
            <a:r>
              <a:rPr lang="en-US" b="0" dirty="0" smtClean="0"/>
              <a:t>:</a:t>
            </a:r>
          </a:p>
          <a:p>
            <a:r>
              <a:rPr lang="en-US" b="0" dirty="0" smtClean="0"/>
              <a:t>Results </a:t>
            </a:r>
            <a:r>
              <a:rPr lang="en-US" b="0" dirty="0"/>
              <a:t>(Y/N/A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04150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SFD Working </a:t>
            </a:r>
            <a:r>
              <a:rPr lang="en-US" dirty="0" smtClean="0"/>
              <a:t>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11-17-462r11as TGaz Spec Framework working draft document.</a:t>
            </a:r>
            <a:endParaRPr lang="en-US" b="0" dirty="0"/>
          </a:p>
          <a:p>
            <a:pPr marL="0" indent="0"/>
            <a:r>
              <a:rPr lang="en-GB" dirty="0" smtClean="0"/>
              <a:t>Mover:</a:t>
            </a:r>
            <a:endParaRPr lang="en-GB" b="0" dirty="0" smtClean="0"/>
          </a:p>
          <a:p>
            <a:pPr marL="0" indent="0"/>
            <a:r>
              <a:rPr lang="en-GB" dirty="0" smtClean="0"/>
              <a:t>Seconder:</a:t>
            </a:r>
            <a:endParaRPr lang="en-GB" b="0" dirty="0" smtClean="0"/>
          </a:p>
          <a:p>
            <a:pPr marL="0" indent="0"/>
            <a:r>
              <a:rPr lang="en-GB" dirty="0" smtClean="0"/>
              <a:t>Results </a:t>
            </a:r>
            <a:r>
              <a:rPr lang="en-GB" b="0" dirty="0" smtClean="0"/>
              <a:t>(Y/N/A):</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9961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January, Irvine California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367281368"/>
              </p:ext>
            </p:extLst>
          </p:nvPr>
        </p:nvGraphicFramePr>
        <p:xfrm>
          <a:off x="400113" y="1484784"/>
          <a:ext cx="8342185" cy="2844584"/>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11-18-208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Jiang Feng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Replay Attack Detection Using LTF with Zero Prefix</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411472">
                <a:tc>
                  <a:txBody>
                    <a:bodyPr/>
                    <a:lstStyle/>
                    <a:p>
                      <a:r>
                        <a:rPr lang="en-US" sz="1600" dirty="0" smtClean="0"/>
                        <a:t>11-18-222</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35min</a:t>
                      </a:r>
                      <a:endParaRPr lang="en-US" sz="1600" dirty="0"/>
                    </a:p>
                  </a:txBody>
                  <a:tcPr marT="45712" marB="45712"/>
                </a:tc>
              </a:tr>
              <a:tr h="365752">
                <a:tc>
                  <a:txBody>
                    <a:bodyPr/>
                    <a:lstStyle/>
                    <a:p>
                      <a:r>
                        <a:rPr lang="en-US" sz="1600" dirty="0" smtClean="0"/>
                        <a:t>11-18-223</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Performance evaluation on zero-padded waveform.</a:t>
                      </a:r>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35min</a:t>
                      </a:r>
                      <a:endParaRPr lang="en-US" sz="1600"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endParaRPr lang="en-US" dirty="0"/>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73372561"/>
              </p:ext>
            </p:extLst>
          </p:nvPr>
        </p:nvGraphicFramePr>
        <p:xfrm>
          <a:off x="251519" y="1556792"/>
          <a:ext cx="8640960" cy="3393200"/>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Jan. 2018</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487675">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11-18-xxx</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 submissions formatting conventions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smtClean="0">
                        <a:solidFill>
                          <a:schemeClr val="dk1"/>
                        </a:solidFill>
                        <a:latin typeface="+mn-lt"/>
                        <a:ea typeface="+mn-ea"/>
                        <a:cs typeface="+mn-cs"/>
                      </a:endParaRPr>
                    </a:p>
                  </a:txBody>
                  <a:tcPr marT="45712" marB="45712"/>
                </a:tc>
                <a:tc>
                  <a:txBody>
                    <a:bodyPr/>
                    <a:lstStyle/>
                    <a:p>
                      <a:endParaRPr lang="en-US" sz="1600" strike="noStrike" dirty="0"/>
                    </a:p>
                  </a:txBody>
                  <a:tcPr marT="45712" marB="45712"/>
                </a:tc>
              </a:tr>
              <a:tr h="167632">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11-18-xxx</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11-18-xxx</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494969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913800186"/>
              </p:ext>
            </p:extLst>
          </p:nvPr>
        </p:nvGraphicFramePr>
        <p:xfrm>
          <a:off x="323528" y="1556792"/>
          <a:ext cx="8640961" cy="1376552"/>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274315">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27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184225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00B05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 – Update</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err="1" smtClean="0">
                <a:solidFill>
                  <a:schemeClr val="tx1"/>
                </a:solidFill>
              </a:rPr>
              <a:t>nassociated</a:t>
            </a:r>
            <a:r>
              <a:rPr lang="en-US" sz="600" dirty="0" smtClean="0">
                <a:solidFill>
                  <a:schemeClr val="tx1"/>
                </a:solidFill>
              </a:rPr>
              <a:t>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582089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Scope/under consideration</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3325522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March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Continue draft specification development </a:t>
            </a:r>
          </a:p>
          <a:p>
            <a:pPr>
              <a:buFont typeface="Arial" panose="020B0604020202020204" pitchFamily="34" charset="0"/>
              <a:buChar char="•"/>
            </a:pPr>
            <a:r>
              <a:rPr lang="en-US" dirty="0" smtClean="0"/>
              <a:t>Review technical proposals.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184180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a:t>
            </a:r>
            <a:r>
              <a:rPr lang="en-US" dirty="0" smtClean="0"/>
              <a:t>March </a:t>
            </a:r>
            <a:r>
              <a:rPr lang="en-US" dirty="0" smtClean="0"/>
              <a:t>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March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988322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Feb. 28</a:t>
            </a:r>
            <a:r>
              <a:rPr lang="en-US" altLang="en-US" baseline="30000" dirty="0" smtClean="0"/>
              <a:t>th</a:t>
            </a:r>
            <a:r>
              <a:rPr lang="en-US" altLang="en-US" dirty="0" smtClean="0"/>
              <a:t> (Wed</a:t>
            </a:r>
            <a:r>
              <a:rPr lang="en-US" altLang="en-US" dirty="0"/>
              <a:t>.) </a:t>
            </a:r>
            <a:r>
              <a:rPr lang="en-US" altLang="en-US" dirty="0" smtClean="0"/>
              <a:t>11:00AM </a:t>
            </a:r>
            <a:r>
              <a:rPr lang="en-US" altLang="en-US" dirty="0"/>
              <a:t>ET for 1hr. </a:t>
            </a:r>
          </a:p>
          <a:p>
            <a:pPr algn="just">
              <a:spcBef>
                <a:spcPct val="20000"/>
              </a:spcBef>
              <a:buFontTx/>
              <a:buChar char="•"/>
            </a:pPr>
            <a:r>
              <a:rPr lang="en-US" altLang="en-US" dirty="0"/>
              <a:t>Do 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39346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66654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556602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856721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62</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63</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64</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65</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37525</TotalTime>
  <Words>3810</Words>
  <Application>Microsoft Office PowerPoint</Application>
  <PresentationFormat>On-screen Show (4:3)</PresentationFormat>
  <Paragraphs>952</Paragraphs>
  <Slides>68</Slides>
  <Notes>20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9"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Other Guidelines for IEEE WG Meetings</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(1)</vt:lpstr>
      <vt:lpstr>TG Process</vt:lpstr>
      <vt:lpstr>Agenda For The Week</vt:lpstr>
      <vt:lpstr>PowerPoint Presentation</vt:lpstr>
      <vt:lpstr>Meeting Slot # 1 discussion items</vt:lpstr>
      <vt:lpstr>Submission order – Slot #1</vt:lpstr>
      <vt:lpstr>Approval of previous meeting minutes</vt:lpstr>
      <vt:lpstr>Approval of Dec. 20th Telecon Minutes</vt:lpstr>
      <vt:lpstr>SFD Working Draft Approval</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Current Approved Timelines – Update</vt:lpstr>
      <vt:lpstr>Revised Timelines – Complete Scope/under consideration</vt:lpstr>
      <vt:lpstr>Goals for March Meeting</vt:lpstr>
      <vt:lpstr>Motion – approval of March meeting Goals</vt:lpstr>
      <vt:lpstr>Teleconference Schedule</vt:lpstr>
      <vt:lpstr>Reminder to do attendance</vt:lpstr>
      <vt:lpstr>AOB?</vt:lpstr>
      <vt:lpstr>Adjourn</vt:lpstr>
      <vt:lpstr>PowerPoint Presentation</vt:lpstr>
      <vt:lpstr>Timelines (con.) –TBC</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431</cp:revision>
  <cp:lastPrinted>1601-01-01T00:00:00Z</cp:lastPrinted>
  <dcterms:created xsi:type="dcterms:W3CDTF">2017-01-29T08:57:00Z</dcterms:created>
  <dcterms:modified xsi:type="dcterms:W3CDTF">2018-01-16T22:55:32Z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a1672048-5419-4a55-b890-df8b78fbceb4</vt:lpwstr>
  </property>
  <property fmtid="{D5CDD505-2E9C-101B-9397-08002B2CF9AE}" pid="3" name="CTP_BU">
    <vt:lpwstr>NEXT GEN AND STANDARDS GROUP</vt:lpwstr>
  </property>
  <property fmtid="{D5CDD505-2E9C-101B-9397-08002B2CF9AE}" pid="4" name="CTP_TimeStamp">
    <vt:lpwstr>2018-01-16 22:55:31Z</vt:lpwstr>
  </property>
  <property fmtid="{D5CDD505-2E9C-101B-9397-08002B2CF9AE}" pid="5" name="CTPClassification">
    <vt:lpwstr>CTP_IC</vt:lpwstr>
  </property>
</Properties>
</file>