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6"/>
  </p:notesMasterIdLst>
  <p:handoutMasterIdLst>
    <p:handoutMasterId r:id="rId67"/>
  </p:handoutMasterIdLst>
  <p:sldIdLst>
    <p:sldId id="256" r:id="rId2"/>
    <p:sldId id="265" r:id="rId3"/>
    <p:sldId id="257"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315" r:id="rId18"/>
    <p:sldId id="356" r:id="rId19"/>
    <p:sldId id="357" r:id="rId20"/>
    <p:sldId id="281" r:id="rId21"/>
    <p:sldId id="282" r:id="rId22"/>
    <p:sldId id="283" r:id="rId23"/>
    <p:sldId id="284" r:id="rId24"/>
    <p:sldId id="365" r:id="rId25"/>
    <p:sldId id="285" r:id="rId26"/>
    <p:sldId id="286" r:id="rId27"/>
    <p:sldId id="287" r:id="rId28"/>
    <p:sldId id="290" r:id="rId29"/>
    <p:sldId id="289" r:id="rId30"/>
    <p:sldId id="322" r:id="rId31"/>
    <p:sldId id="327" r:id="rId32"/>
    <p:sldId id="304" r:id="rId33"/>
    <p:sldId id="308" r:id="rId34"/>
    <p:sldId id="306" r:id="rId35"/>
    <p:sldId id="330" r:id="rId36"/>
    <p:sldId id="305" r:id="rId37"/>
    <p:sldId id="328" r:id="rId38"/>
    <p:sldId id="325" r:id="rId39"/>
    <p:sldId id="326" r:id="rId40"/>
    <p:sldId id="298" r:id="rId41"/>
    <p:sldId id="339" r:id="rId42"/>
    <p:sldId id="349" r:id="rId43"/>
    <p:sldId id="350" r:id="rId44"/>
    <p:sldId id="352" r:id="rId45"/>
    <p:sldId id="353" r:id="rId46"/>
    <p:sldId id="291" r:id="rId47"/>
    <p:sldId id="314" r:id="rId48"/>
    <p:sldId id="309" r:id="rId49"/>
    <p:sldId id="294" r:id="rId50"/>
    <p:sldId id="354" r:id="rId51"/>
    <p:sldId id="296" r:id="rId52"/>
    <p:sldId id="297" r:id="rId53"/>
    <p:sldId id="299" r:id="rId54"/>
    <p:sldId id="300" r:id="rId55"/>
    <p:sldId id="301" r:id="rId56"/>
    <p:sldId id="347" r:id="rId57"/>
    <p:sldId id="348" r:id="rId58"/>
    <p:sldId id="258" r:id="rId59"/>
    <p:sldId id="259" r:id="rId60"/>
    <p:sldId id="260" r:id="rId61"/>
    <p:sldId id="261" r:id="rId62"/>
    <p:sldId id="262" r:id="rId63"/>
    <p:sldId id="263" r:id="rId64"/>
    <p:sldId id="264" r:id="rId6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269"/>
            <p14:sldId id="270"/>
            <p14:sldId id="271"/>
            <p14:sldId id="272"/>
            <p14:sldId id="273"/>
            <p14:sldId id="274"/>
            <p14:sldId id="275"/>
            <p14:sldId id="276"/>
            <p14:sldId id="277"/>
            <p14:sldId id="278"/>
            <p14:sldId id="279"/>
            <p14:sldId id="315"/>
            <p14:sldId id="356"/>
            <p14:sldId id="357"/>
          </p14:sldIdLst>
        </p14:section>
        <p14:section name="Slot # 1" id="{A8BC1F47-3153-4394-9D00-B4D234301B74}">
          <p14:sldIdLst>
            <p14:sldId id="281"/>
            <p14:sldId id="282"/>
            <p14:sldId id="283"/>
            <p14:sldId id="284"/>
            <p14:sldId id="365"/>
            <p14:sldId id="285"/>
            <p14:sldId id="286"/>
            <p14:sldId id="287"/>
          </p14:sldIdLst>
        </p14:section>
        <p14:section name="Slot # 2" id="{5DEA695E-ACCD-4583-8C8C-713FC3EAA3F2}">
          <p14:sldIdLst>
            <p14:sldId id="290"/>
            <p14:sldId id="289"/>
            <p14:sldId id="322"/>
            <p14:sldId id="327"/>
            <p14:sldId id="304"/>
            <p14:sldId id="308"/>
          </p14:sldIdLst>
        </p14:section>
        <p14:section name="Slot #3" id="{630C644C-9DFD-4620-9650-24BD26CEB6E3}">
          <p14:sldIdLst>
            <p14:sldId id="306"/>
            <p14:sldId id="330"/>
            <p14:sldId id="305"/>
            <p14:sldId id="328"/>
            <p14:sldId id="325"/>
            <p14:sldId id="326"/>
          </p14:sldIdLst>
        </p14:section>
        <p14:section name="Backup" id="{B751E8CC-DDAE-4922-B3E7-E31F353AC422}">
          <p14:sldIdLst>
            <p14:sldId id="298"/>
            <p14:sldId id="339"/>
          </p14:sldIdLst>
        </p14:section>
        <p14:section name="Slot #4" id="{BC53A078-CFD0-4CD3-BEED-747D5107E17F}">
          <p14:sldIdLst>
            <p14:sldId id="349"/>
            <p14:sldId id="350"/>
            <p14:sldId id="352"/>
            <p14:sldId id="353"/>
            <p14:sldId id="291"/>
            <p14:sldId id="314"/>
            <p14:sldId id="309"/>
            <p14:sldId id="294"/>
            <p14:sldId id="354"/>
            <p14:sldId id="296"/>
            <p14:sldId id="297"/>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43" autoAdjust="0"/>
    <p:restoredTop sz="94660"/>
  </p:normalViewPr>
  <p:slideViewPr>
    <p:cSldViewPr>
      <p:cViewPr varScale="1">
        <p:scale>
          <a:sx n="98" d="100"/>
          <a:sy n="98" d="100"/>
        </p:scale>
        <p:origin x="816" y="8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36</a:t>
            </a:fld>
            <a:endParaRPr lang="en-US"/>
          </a:p>
        </p:txBody>
      </p:sp>
    </p:spTree>
    <p:extLst>
      <p:ext uri="{BB962C8B-B14F-4D97-AF65-F5344CB8AC3E}">
        <p14:creationId xmlns:p14="http://schemas.microsoft.com/office/powerpoint/2010/main" val="2798522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44</a:t>
            </a:fld>
            <a:endParaRPr lang="en-US"/>
          </a:p>
        </p:txBody>
      </p:sp>
    </p:spTree>
    <p:extLst>
      <p:ext uri="{BB962C8B-B14F-4D97-AF65-F5344CB8AC3E}">
        <p14:creationId xmlns:p14="http://schemas.microsoft.com/office/powerpoint/2010/main" val="34416329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46</a:t>
            </a:fld>
            <a:endParaRPr lang="en-US"/>
          </a:p>
        </p:txBody>
      </p:sp>
    </p:spTree>
    <p:extLst>
      <p:ext uri="{BB962C8B-B14F-4D97-AF65-F5344CB8AC3E}">
        <p14:creationId xmlns:p14="http://schemas.microsoft.com/office/powerpoint/2010/main" val="22173084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49</a:t>
            </a:fld>
            <a:endParaRPr lang="en-US"/>
          </a:p>
        </p:txBody>
      </p:sp>
    </p:spTree>
    <p:extLst>
      <p:ext uri="{BB962C8B-B14F-4D97-AF65-F5344CB8AC3E}">
        <p14:creationId xmlns:p14="http://schemas.microsoft.com/office/powerpoint/2010/main" val="25735195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58</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60</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62</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4188809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64</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668017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36387453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1156105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3249153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30</a:t>
            </a:fld>
            <a:endParaRPr lang="en-US"/>
          </a:p>
        </p:txBody>
      </p:sp>
    </p:spTree>
    <p:extLst>
      <p:ext uri="{BB962C8B-B14F-4D97-AF65-F5344CB8AC3E}">
        <p14:creationId xmlns:p14="http://schemas.microsoft.com/office/powerpoint/2010/main" val="2062151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 2018</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 2018</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 2018</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 2018</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802.11-17/1843r00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policy_rev.pdf" TargetMode="External"/><Relationship Id="rId7" Type="http://schemas.openxmlformats.org/officeDocument/2006/relationships/hyperlink" Target="http://standards.ieee.org/about/sasb/0316sasbmin.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about/sasb/0616sasbmin.pdf" TargetMode="External"/><Relationship Id="rId5" Type="http://schemas.openxmlformats.org/officeDocument/2006/relationships/hyperlink" Target="http://standards.ieee.org/about/sasb/0916sasbmin.pdf" TargetMode="External"/><Relationship Id="rId4" Type="http://schemas.openxmlformats.org/officeDocument/2006/relationships/hyperlink" Target="http://standards.ieee.org/about/sasb/1216sasbmin.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Jan.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Jan</a:t>
            </a:r>
            <a:r>
              <a:rPr lang="en-US" altLang="en-US" dirty="0" smtClean="0"/>
              <a:t>. </a:t>
            </a:r>
            <a:r>
              <a:rPr lang="en-US" altLang="en-US" dirty="0" smtClean="0"/>
              <a:t>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2017-12-06</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261"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14</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Jonathan Segev, Intel Corporation</a:t>
            </a:r>
            <a:endParaRPr lang="en-GB" dirty="0"/>
          </a:p>
        </p:txBody>
      </p:sp>
      <p:sp>
        <p:nvSpPr>
          <p:cNvPr id="10"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rgbClr val="000000"/>
                </a:solidFill>
                <a:effectLst/>
                <a:uLnTx/>
                <a:uFillTx/>
                <a:latin typeface="Times New Roman"/>
                <a:ea typeface="+mj-ea"/>
                <a:cs typeface="+mj-cs"/>
              </a:rPr>
              <a:t>IEEE-SA Rule documents updates 2016</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1"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changes are listed here: </a:t>
            </a:r>
            <a:r>
              <a:rPr kumimoji="0" lang="en-US" sz="2000" b="1" i="0" u="sng" strike="noStrike" kern="0" cap="none" spc="0" normalizeH="0" baseline="0" noProof="0" dirty="0" smtClean="0">
                <a:ln>
                  <a:noFill/>
                </a:ln>
                <a:solidFill>
                  <a:srgbClr val="000000"/>
                </a:solidFill>
                <a:effectLst/>
                <a:uLnTx/>
                <a:uFillTx/>
                <a:latin typeface="Times New Roman"/>
                <a:ea typeface="+mn-ea"/>
                <a:cs typeface="+mn-cs"/>
                <a:hlinkClick r:id="rId3"/>
              </a:rPr>
              <a:t>http://standards.ieee.org/develop/policies/policy_rev.pdf</a:t>
            </a:r>
            <a:endParaRPr kumimoji="0" lang="en-US"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The Standards Board minutes are here: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4"/>
              </a:rPr>
              <a:t>http://standards.ieee.org/about/sasb/1216sasbmin.pdf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5"/>
              </a:rPr>
              <a:t>http://standards.ieee.org/about/sasb/0916sasbmin.pdf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6"/>
              </a:rPr>
              <a:t>http://standards.ieee.org/about/sasb/0616sasbmin.pdf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7"/>
              </a:rPr>
              <a:t>http://standards.ieee.org/about/sasb/0316sasbmin.pdf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695643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1748051302"/>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AZ</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dirty="0"/>
                    </a:p>
                  </a:txBody>
                  <a:tcPr marT="45746" marB="45746"/>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a:t>
            </a:r>
            <a:r>
              <a:rPr lang="en-US" altLang="en-US" sz="2000" b="0" dirty="0" smtClean="0"/>
              <a:t>11-17-1757).  </a:t>
            </a:r>
            <a:endParaRPr lang="en-US" altLang="en-US" sz="2000" b="0" dirty="0" smtClean="0"/>
          </a:p>
          <a:p>
            <a:pPr algn="just">
              <a:spcBef>
                <a:spcPct val="20000"/>
              </a:spcBef>
              <a:buFontTx/>
              <a:buChar char="•"/>
            </a:pPr>
            <a:r>
              <a:rPr lang="en-US" altLang="en-US" sz="2000" b="0" dirty="0" smtClean="0"/>
              <a:t>Review </a:t>
            </a:r>
            <a:r>
              <a:rPr lang="en-US" altLang="en-US" sz="2000" b="0" dirty="0"/>
              <a:t>and consider adopting of SFD working draft.</a:t>
            </a:r>
          </a:p>
          <a:p>
            <a:pPr algn="just">
              <a:spcBef>
                <a:spcPct val="20000"/>
              </a:spcBef>
              <a:buFontTx/>
              <a:buChar char="•"/>
            </a:pPr>
            <a:r>
              <a:rPr lang="en-US" altLang="en-US" sz="2000" b="0" dirty="0" smtClean="0"/>
              <a:t>Submissions toward amendment text.</a:t>
            </a:r>
          </a:p>
          <a:p>
            <a:pPr algn="just">
              <a:spcBef>
                <a:spcPct val="20000"/>
              </a:spcBef>
              <a:buFontTx/>
              <a:buChar char="•"/>
            </a:pPr>
            <a:r>
              <a:rPr lang="en-US" altLang="en-US" sz="2000" b="0" dirty="0"/>
              <a:t>Submissions towards SFD text.</a:t>
            </a:r>
          </a:p>
          <a:p>
            <a:pPr algn="just">
              <a:spcBef>
                <a:spcPct val="20000"/>
              </a:spcBef>
              <a:buFontTx/>
              <a:buChar char="•"/>
            </a:pPr>
            <a:r>
              <a:rPr lang="en-US" altLang="en-US" sz="2000" b="0" dirty="0" smtClean="0"/>
              <a:t>Approval of 11az amendment document structure. </a:t>
            </a:r>
          </a:p>
          <a:p>
            <a:pPr algn="just">
              <a:spcBef>
                <a:spcPct val="20000"/>
              </a:spcBef>
              <a:buFontTx/>
              <a:buChar char="•"/>
            </a:pPr>
            <a:r>
              <a:rPr lang="en-US" altLang="en-US" sz="2000" b="0" dirty="0" smtClean="0"/>
              <a:t>Presentations </a:t>
            </a:r>
            <a:r>
              <a:rPr lang="en-US" altLang="en-US" sz="2000" b="0" dirty="0"/>
              <a:t>to inform the TG</a:t>
            </a:r>
            <a:r>
              <a:rPr lang="en-US" altLang="en-US" sz="2000" b="0" dirty="0">
                <a:solidFill>
                  <a:srgbClr val="FF33CC"/>
                </a:solidFill>
              </a:rPr>
              <a:t>:</a:t>
            </a:r>
            <a:endParaRPr lang="en-US" altLang="en-US" sz="2000" b="0" dirty="0"/>
          </a:p>
          <a:p>
            <a:pPr lvl="1" algn="just">
              <a:spcBef>
                <a:spcPct val="20000"/>
              </a:spcBef>
              <a:buFontTx/>
              <a:buChar char="•"/>
            </a:pPr>
            <a:r>
              <a:rPr lang="en-US" altLang="en-US" sz="1800" dirty="0" smtClean="0"/>
              <a:t>Supportive </a:t>
            </a:r>
            <a:r>
              <a:rPr lang="en-US" altLang="en-US" sz="1800" dirty="0"/>
              <a:t>technical submissions to inform the TG.</a:t>
            </a:r>
          </a:p>
          <a:p>
            <a:pPr algn="just">
              <a:spcBef>
                <a:spcPct val="20000"/>
              </a:spcBef>
              <a:buFontTx/>
              <a:buChar char="•"/>
            </a:pPr>
            <a:r>
              <a:rPr lang="en-US" altLang="en-US" sz="2000" b="0" dirty="0" smtClean="0"/>
              <a:t>Review </a:t>
            </a:r>
            <a:r>
              <a:rPr lang="en-US" altLang="en-US" sz="2000" b="0" dirty="0"/>
              <a:t>program timelines and consider updated timelines.</a:t>
            </a:r>
          </a:p>
          <a:p>
            <a:pPr algn="just">
              <a:spcBef>
                <a:spcPct val="20000"/>
              </a:spcBef>
              <a:buFontTx/>
              <a:buChar char="•"/>
            </a:pPr>
            <a:r>
              <a:rPr lang="en-US" altLang="en-US" sz="2000" b="0" dirty="0"/>
              <a:t>Schedule teleconference times as needed.</a:t>
            </a:r>
          </a:p>
          <a:p>
            <a:endParaRPr lang="en-US" sz="2800" dirty="0"/>
          </a:p>
          <a:p>
            <a:pPr marL="0" lvl="1" indent="0" algn="just">
              <a:spcBef>
                <a:spcPct val="20000"/>
              </a:spcBef>
            </a:pPr>
            <a:endParaRPr lang="en-US" altLang="en-US" dirty="0"/>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3370726076"/>
              </p:ext>
            </p:extLst>
          </p:nvPr>
        </p:nvGraphicFramePr>
        <p:xfrm>
          <a:off x="380206" y="1484784"/>
          <a:ext cx="8458200" cy="3047856"/>
        </p:xfrm>
        <a:graphic>
          <a:graphicData uri="http://schemas.openxmlformats.org/drawingml/2006/table">
            <a:tbl>
              <a:tblPr firstRow="1" bandRow="1">
                <a:tableStyleId>{21E4AEA4-8DFA-4A89-87EB-49C32662AFE0}</a:tableStyleId>
              </a:tblPr>
              <a:tblGrid>
                <a:gridCol w="1205558"/>
                <a:gridCol w="1834108"/>
                <a:gridCol w="3672408"/>
                <a:gridCol w="1746126"/>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11-17-1843</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Jan. 2018</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11-17-1757</a:t>
                      </a: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Nov. </a:t>
                      </a:r>
                      <a:r>
                        <a:rPr lang="en-US" sz="1600" strike="noStrike" kern="1200" dirty="0" smtClean="0">
                          <a:solidFill>
                            <a:schemeClr val="dk1"/>
                          </a:solidFill>
                          <a:latin typeface="+mn-lt"/>
                          <a:ea typeface="+mn-ea"/>
                          <a:cs typeface="+mn-cs"/>
                        </a:rPr>
                        <a:t>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48656">
                <a:tc>
                  <a:txBody>
                    <a:bodyPr/>
                    <a:lstStyle/>
                    <a:p>
                      <a:pPr marL="0" algn="l" defTabSz="914400" rtl="0" eaLnBrk="1" latinLnBrk="0" hangingPunct="1"/>
                      <a:r>
                        <a:rPr lang="en-US" sz="1600" strike="noStrike"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a:t>
                      </a:r>
                      <a:endParaRPr lang="en-US" sz="1600" strike="noStrike"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11-17-1771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Proposed draft specification</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Draft spec</a:t>
                      </a:r>
                      <a:endParaRPr lang="en-US" sz="1600" strike="noStrike"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Process</a:t>
            </a:r>
            <a:endParaRPr lang="en-US" dirty="0"/>
          </a:p>
        </p:txBody>
      </p:sp>
      <p:sp>
        <p:nvSpPr>
          <p:cNvPr id="3" name="Content Placeholder 2"/>
          <p:cNvSpPr>
            <a:spLocks noGrp="1"/>
          </p:cNvSpPr>
          <p:nvPr>
            <p:ph idx="1"/>
          </p:nvPr>
        </p:nvSpPr>
        <p:spPr>
          <a:xfrm>
            <a:off x="685801" y="1751014"/>
            <a:ext cx="6766520" cy="4343400"/>
          </a:xfrm>
        </p:spPr>
        <p:txBody>
          <a:bodyPr/>
          <a:lstStyle/>
          <a:p>
            <a:pPr>
              <a:buFont typeface="Arial" panose="020B0604020202020204" pitchFamily="34" charset="0"/>
              <a:buChar char="•"/>
            </a:pPr>
            <a:r>
              <a:rPr lang="en-US" dirty="0" smtClean="0"/>
              <a:t>Submissions ordering:</a:t>
            </a:r>
          </a:p>
          <a:p>
            <a:pPr lvl="1">
              <a:buFont typeface="Arial" panose="020B0604020202020204" pitchFamily="34" charset="0"/>
              <a:buChar char="•"/>
            </a:pPr>
            <a:r>
              <a:rPr lang="en-US" dirty="0" smtClean="0"/>
              <a:t>Approval of </a:t>
            </a:r>
            <a:r>
              <a:rPr lang="en-US" dirty="0" smtClean="0"/>
              <a:t>SFD working draft.</a:t>
            </a:r>
            <a:endParaRPr lang="en-US" dirty="0" smtClean="0"/>
          </a:p>
          <a:p>
            <a:pPr lvl="1">
              <a:buFont typeface="Arial" panose="020B0604020202020204" pitchFamily="34" charset="0"/>
              <a:buChar char="•"/>
            </a:pPr>
            <a:r>
              <a:rPr lang="en-US" dirty="0" smtClean="0"/>
              <a:t>SFD conversion to amendment text</a:t>
            </a:r>
            <a:endParaRPr lang="en-US" dirty="0" smtClean="0"/>
          </a:p>
          <a:p>
            <a:pPr lvl="1">
              <a:buFont typeface="Arial" panose="020B0604020202020204" pitchFamily="34" charset="0"/>
              <a:buChar char="•"/>
            </a:pPr>
            <a:r>
              <a:rPr lang="en-US" dirty="0"/>
              <a:t>Submissions toward draft spec.</a:t>
            </a:r>
          </a:p>
          <a:p>
            <a:pPr lvl="1">
              <a:buFont typeface="Arial" panose="020B0604020202020204" pitchFamily="34" charset="0"/>
              <a:buChar char="•"/>
            </a:pPr>
            <a:r>
              <a:rPr lang="en-US" dirty="0" smtClean="0"/>
              <a:t>Submissions towards SFD text.</a:t>
            </a:r>
            <a:endParaRPr lang="en-US" dirty="0" smtClean="0"/>
          </a:p>
          <a:p>
            <a:pPr lvl="1">
              <a:buFont typeface="Arial" panose="020B0604020202020204" pitchFamily="34" charset="0"/>
              <a:buChar char="•"/>
            </a:pPr>
            <a:r>
              <a:rPr lang="en-US" dirty="0" smtClean="0"/>
              <a:t>Technical submissions.</a:t>
            </a:r>
            <a:endParaRPr lang="en-US" dirty="0" smtClean="0"/>
          </a:p>
          <a:p>
            <a:pPr lvl="1">
              <a:buFont typeface="Arial" panose="020B0604020202020204" pitchFamily="34" charset="0"/>
              <a:buChar char="•"/>
            </a:pPr>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grpSp>
        <p:nvGrpSpPr>
          <p:cNvPr id="15" name="Group 14"/>
          <p:cNvGrpSpPr/>
          <p:nvPr/>
        </p:nvGrpSpPr>
        <p:grpSpPr>
          <a:xfrm>
            <a:off x="7740352" y="1916832"/>
            <a:ext cx="1008112" cy="1726756"/>
            <a:chOff x="7164288" y="2386457"/>
            <a:chExt cx="1008112" cy="1726756"/>
          </a:xfrm>
        </p:grpSpPr>
        <p:cxnSp>
          <p:nvCxnSpPr>
            <p:cNvPr id="8" name="Straight Arrow Connector 7"/>
            <p:cNvCxnSpPr>
              <a:stCxn id="10" idx="2"/>
              <a:endCxn id="11"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1"/>
            <a:ext cx="7770813" cy="726976"/>
          </a:xfrm>
        </p:spPr>
        <p:txBody>
          <a:bodyPr/>
          <a:lstStyle/>
          <a:p>
            <a:r>
              <a:rPr lang="en-US" altLang="en-US" dirty="0" smtClean="0">
                <a:solidFill>
                  <a:schemeClr val="tx2"/>
                </a:solidFill>
              </a:rPr>
              <a:t>Agenda For The Week</a:t>
            </a:r>
            <a:endParaRPr lang="en-US" dirty="0"/>
          </a:p>
        </p:txBody>
      </p:sp>
      <p:sp>
        <p:nvSpPr>
          <p:cNvPr id="13" name="Content Placeholder 2"/>
          <p:cNvSpPr>
            <a:spLocks noGrp="1"/>
          </p:cNvSpPr>
          <p:nvPr>
            <p:ph idx="1"/>
          </p:nvPr>
        </p:nvSpPr>
        <p:spPr>
          <a:xfrm>
            <a:off x="685800" y="1556792"/>
            <a:ext cx="7770813" cy="4537622"/>
          </a:xfrm>
        </p:spPr>
        <p:txBody>
          <a:bodyPr/>
          <a:lstStyle/>
          <a:p>
            <a:pPr algn="just">
              <a:spcBef>
                <a:spcPct val="20000"/>
              </a:spcBef>
              <a:buFontTx/>
              <a:buChar char="•"/>
            </a:pPr>
            <a:r>
              <a:rPr lang="en-US" altLang="en-US" sz="2000" b="0" dirty="0"/>
              <a:t>Call Meeting to </a:t>
            </a:r>
            <a:r>
              <a:rPr lang="en-US" altLang="en-US" sz="2000" b="0" dirty="0" smtClean="0"/>
              <a:t>Order</a:t>
            </a:r>
            <a:endParaRPr lang="en-US" altLang="en-US" sz="2000" b="0" dirty="0"/>
          </a:p>
          <a:p>
            <a:pPr algn="just">
              <a:spcBef>
                <a:spcPct val="20000"/>
              </a:spcBef>
              <a:buFontTx/>
              <a:buChar char="•"/>
            </a:pPr>
            <a:r>
              <a:rPr lang="en-US" altLang="en-US" sz="2000" b="0" dirty="0"/>
              <a:t>Patent Policy and </a:t>
            </a:r>
            <a:r>
              <a:rPr lang="en-US" altLang="en-US" sz="2000" b="0" dirty="0" smtClean="0"/>
              <a:t>Logistics</a:t>
            </a:r>
            <a:endParaRPr lang="en-US" altLang="en-US" sz="2000" b="0" dirty="0"/>
          </a:p>
          <a:p>
            <a:pPr algn="just">
              <a:spcBef>
                <a:spcPct val="20000"/>
              </a:spcBef>
              <a:buFontTx/>
              <a:buChar char="•"/>
            </a:pPr>
            <a:r>
              <a:rPr lang="en-US" altLang="en-US" sz="2000" b="0" dirty="0"/>
              <a:t>Last call for </a:t>
            </a:r>
            <a:r>
              <a:rPr lang="en-US" altLang="en-US" sz="2000" b="0" dirty="0" smtClean="0"/>
              <a:t>Submission</a:t>
            </a:r>
            <a:endParaRPr lang="en-US" altLang="en-US" sz="2000" b="0" dirty="0"/>
          </a:p>
          <a:p>
            <a:pPr algn="just">
              <a:spcBef>
                <a:spcPct val="20000"/>
              </a:spcBef>
              <a:buFontTx/>
              <a:buChar char="•"/>
            </a:pPr>
            <a:r>
              <a:rPr lang="en-US" altLang="en-US" sz="2000" b="0" dirty="0"/>
              <a:t>Agenda </a:t>
            </a:r>
            <a:r>
              <a:rPr lang="en-US" altLang="en-US" sz="2000" b="0" dirty="0" smtClean="0"/>
              <a:t>Setting.</a:t>
            </a:r>
            <a:endParaRPr lang="en-US" altLang="en-US" sz="2000" b="0" dirty="0"/>
          </a:p>
          <a:p>
            <a:pPr algn="just">
              <a:spcBef>
                <a:spcPct val="20000"/>
              </a:spcBef>
              <a:buFontTx/>
              <a:buChar char="•"/>
            </a:pPr>
            <a:r>
              <a:rPr lang="en-US" altLang="en-US" sz="2000" b="0" dirty="0"/>
              <a:t>Approval </a:t>
            </a:r>
            <a:r>
              <a:rPr lang="en-US" altLang="en-US" sz="2000" b="0" dirty="0" smtClean="0"/>
              <a:t>of </a:t>
            </a:r>
            <a:r>
              <a:rPr lang="en-US" altLang="en-US" sz="2000" b="0" dirty="0"/>
              <a:t>minutes </a:t>
            </a:r>
            <a:r>
              <a:rPr lang="en-US" altLang="en-US" sz="2000" b="0" dirty="0" smtClean="0"/>
              <a:t>from previous </a:t>
            </a:r>
            <a:r>
              <a:rPr lang="en-US" altLang="en-US" sz="2000" b="0" dirty="0"/>
              <a:t>meeting </a:t>
            </a:r>
            <a:r>
              <a:rPr lang="en-US" altLang="en-US" sz="2000" b="0" dirty="0" smtClean="0"/>
              <a:t>and </a:t>
            </a:r>
            <a:r>
              <a:rPr lang="en-US" altLang="en-US" sz="2000" b="0" dirty="0" err="1" smtClean="0"/>
              <a:t>telecon</a:t>
            </a:r>
            <a:r>
              <a:rPr lang="en-US" altLang="en-US" sz="2000" b="0" dirty="0"/>
              <a:t>.</a:t>
            </a:r>
            <a:endParaRPr lang="en-US" altLang="en-US" sz="2000" b="0" dirty="0" smtClean="0"/>
          </a:p>
          <a:p>
            <a:pPr algn="just">
              <a:spcBef>
                <a:spcPct val="20000"/>
              </a:spcBef>
              <a:buFontTx/>
              <a:buChar char="•"/>
            </a:pPr>
            <a:r>
              <a:rPr lang="en-US" altLang="en-US" sz="2000" b="0" dirty="0" smtClean="0"/>
              <a:t>Approval of SFD working </a:t>
            </a:r>
            <a:r>
              <a:rPr lang="en-US" altLang="en-US" sz="2000" b="0" dirty="0" smtClean="0"/>
              <a:t>draft.</a:t>
            </a:r>
          </a:p>
          <a:p>
            <a:pPr algn="just">
              <a:spcBef>
                <a:spcPct val="20000"/>
              </a:spcBef>
              <a:buFontTx/>
              <a:buChar char="•"/>
            </a:pPr>
            <a:r>
              <a:rPr lang="en-US" sz="2000" b="0" dirty="0" smtClean="0"/>
              <a:t>SFD conversion to amendment text</a:t>
            </a:r>
          </a:p>
          <a:p>
            <a:pPr algn="just">
              <a:spcBef>
                <a:spcPct val="20000"/>
              </a:spcBef>
              <a:buFontTx/>
              <a:buChar char="•"/>
            </a:pPr>
            <a:r>
              <a:rPr lang="en-US" altLang="en-US" sz="2000" b="0" dirty="0" smtClean="0"/>
              <a:t>Submissions </a:t>
            </a:r>
            <a:r>
              <a:rPr lang="en-US" altLang="en-US" sz="2000" b="0" dirty="0"/>
              <a:t>toward draft spec.</a:t>
            </a:r>
          </a:p>
          <a:p>
            <a:pPr algn="just">
              <a:spcBef>
                <a:spcPct val="20000"/>
              </a:spcBef>
              <a:buFontTx/>
              <a:buChar char="•"/>
            </a:pPr>
            <a:r>
              <a:rPr lang="en-US" altLang="en-US" sz="2000" b="0" dirty="0"/>
              <a:t>Submissions towards SFD text.</a:t>
            </a:r>
          </a:p>
          <a:p>
            <a:pPr algn="just">
              <a:spcBef>
                <a:spcPct val="20000"/>
              </a:spcBef>
              <a:buFontTx/>
              <a:buChar char="•"/>
            </a:pPr>
            <a:r>
              <a:rPr lang="en-US" altLang="en-US" sz="2000" b="0" dirty="0"/>
              <a:t>Technical submissions.</a:t>
            </a:r>
          </a:p>
          <a:p>
            <a:pPr algn="just">
              <a:spcBef>
                <a:spcPct val="20000"/>
              </a:spcBef>
              <a:buFontTx/>
              <a:buChar char="•"/>
            </a:pPr>
            <a:r>
              <a:rPr lang="en-US" altLang="en-US" sz="2000" b="0" dirty="0" smtClean="0"/>
              <a:t>Review timelines</a:t>
            </a:r>
            <a:r>
              <a:rPr lang="en-US" altLang="en-US" sz="2000" b="0" dirty="0" smtClean="0"/>
              <a:t>.</a:t>
            </a:r>
          </a:p>
          <a:p>
            <a:pPr algn="just">
              <a:spcBef>
                <a:spcPct val="20000"/>
              </a:spcBef>
              <a:buFontTx/>
              <a:buChar char="•"/>
            </a:pPr>
            <a:r>
              <a:rPr lang="en-US" altLang="en-US" sz="2000" b="0" dirty="0" smtClean="0"/>
              <a:t>Adjourn.</a:t>
            </a:r>
          </a:p>
          <a:p>
            <a:pPr marL="0" indent="0" algn="just">
              <a:spcBef>
                <a:spcPct val="20000"/>
              </a:spcBef>
            </a:pPr>
            <a:endParaRPr lang="en-US" altLang="en-US" sz="1600" dirty="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19</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42026660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Irvine, California</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Jan. 14</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- 19</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 </a:t>
            </a:r>
            <a:r>
              <a:rPr lang="en-US" altLang="en-US" sz="4000" dirty="0" smtClean="0">
                <a:cs typeface="Times New Roman" panose="02020603050405020304" pitchFamily="18" charset="0"/>
              </a:rPr>
              <a:t>2018</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smtClean="0"/>
              <a:t>Agenda setting and presentation ordering for the week </a:t>
            </a:r>
            <a:r>
              <a:rPr lang="en-US" altLang="en-US" sz="2000" b="0" dirty="0" smtClean="0"/>
              <a:t>(</a:t>
            </a:r>
            <a:r>
              <a:rPr lang="en-US" altLang="en-US" sz="2000" b="0" dirty="0" smtClean="0"/>
              <a:t>20</a:t>
            </a:r>
            <a:r>
              <a:rPr lang="en-US" altLang="en-US" sz="2000" b="0" dirty="0" smtClean="0"/>
              <a:t> </a:t>
            </a:r>
            <a:r>
              <a:rPr lang="en-US" altLang="en-US" sz="2000" b="0" dirty="0"/>
              <a:t>min)</a:t>
            </a:r>
          </a:p>
          <a:p>
            <a:pPr algn="just">
              <a:spcBef>
                <a:spcPct val="20000"/>
              </a:spcBef>
              <a:buFontTx/>
              <a:buChar char="•"/>
            </a:pPr>
            <a:r>
              <a:rPr lang="en-US" altLang="en-US" sz="2000" b="0" dirty="0"/>
              <a:t>Approval </a:t>
            </a:r>
            <a:r>
              <a:rPr lang="en-US" altLang="en-US" sz="2000" b="0" dirty="0" smtClean="0"/>
              <a:t>of </a:t>
            </a:r>
            <a:r>
              <a:rPr lang="en-US" altLang="en-US" sz="2000" b="0" dirty="0"/>
              <a:t>previous meeting minutes (5min</a:t>
            </a:r>
            <a:r>
              <a:rPr lang="en-US" altLang="en-US" sz="2000" b="0" dirty="0" smtClean="0"/>
              <a:t>)</a:t>
            </a:r>
          </a:p>
          <a:p>
            <a:pPr algn="just">
              <a:spcBef>
                <a:spcPct val="20000"/>
              </a:spcBef>
              <a:buFontTx/>
              <a:buChar char="•"/>
            </a:pPr>
            <a:r>
              <a:rPr lang="en-US" altLang="en-US" sz="2000" b="0" dirty="0" smtClean="0"/>
              <a:t>Review of draft spec conversion (as needed)</a:t>
            </a:r>
          </a:p>
          <a:p>
            <a:pPr algn="just">
              <a:spcBef>
                <a:spcPct val="20000"/>
              </a:spcBef>
              <a:buFontTx/>
              <a:buChar char="•"/>
            </a:pPr>
            <a:r>
              <a:rPr lang="en-US" altLang="en-US" sz="2000" b="0" dirty="0" smtClean="0"/>
              <a:t>Approval </a:t>
            </a:r>
            <a:r>
              <a:rPr lang="en-US" altLang="en-US" sz="2000" b="0" dirty="0" smtClean="0"/>
              <a:t>of SFD working draft (15min</a:t>
            </a:r>
            <a:r>
              <a:rPr lang="en-US" altLang="en-US" sz="2000" b="0" dirty="0" smtClean="0"/>
              <a:t>) – </a:t>
            </a:r>
            <a:r>
              <a:rPr lang="en-US" altLang="en-US" sz="2000" b="0" dirty="0" smtClean="0"/>
              <a:t>as time permits</a:t>
            </a:r>
            <a:endParaRPr lang="en-US" altLang="en-US" sz="2000" b="0" dirty="0" smtClean="0"/>
          </a:p>
          <a:p>
            <a:pPr algn="just">
              <a:spcBef>
                <a:spcPct val="20000"/>
              </a:spcBef>
              <a:buFontTx/>
              <a:buChar char="•"/>
            </a:pPr>
            <a:r>
              <a:rPr lang="en-US" altLang="en-US" sz="2000" b="0" dirty="0" smtClean="0"/>
              <a:t>Review proposed SFD text for adoption – as time permits</a:t>
            </a:r>
            <a:endParaRPr lang="en-US" altLang="en-US" sz="1600" dirty="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2885626866"/>
              </p:ext>
            </p:extLst>
          </p:nvPr>
        </p:nvGraphicFramePr>
        <p:xfrm>
          <a:off x="288826" y="1507333"/>
          <a:ext cx="8640960" cy="3322216"/>
        </p:xfrm>
        <a:graphic>
          <a:graphicData uri="http://schemas.openxmlformats.org/drawingml/2006/table">
            <a:tbl>
              <a:tblPr firstRow="1" bandRow="1">
                <a:tableStyleId>{21E4AEA4-8DFA-4A89-87EB-49C32662AFE0}</a:tableStyleId>
              </a:tblPr>
              <a:tblGrid>
                <a:gridCol w="1186830"/>
                <a:gridCol w="1471927"/>
                <a:gridCol w="2704537"/>
                <a:gridCol w="2243706"/>
                <a:gridCol w="103396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r>
                        <a:rPr lang="en-US" sz="1600" dirty="0" smtClean="0"/>
                        <a:t>11-17-1843</a:t>
                      </a:r>
                      <a:r>
                        <a:rPr lang="en-US" sz="1600" baseline="0" dirty="0" smtClean="0"/>
                        <a:t> </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a:t>
                      </a:r>
                      <a:r>
                        <a:rPr lang="en-US" sz="1600" dirty="0" smtClean="0"/>
                        <a:t>Jan. 2018</a:t>
                      </a:r>
                      <a:r>
                        <a:rPr lang="en-US" sz="1600" baseline="0" dirty="0" smtClean="0"/>
                        <a:t> </a:t>
                      </a:r>
                      <a:r>
                        <a:rPr lang="en-US" sz="1600" dirty="0" smtClean="0"/>
                        <a:t>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c>
                  <a:txBody>
                    <a:bodyPr/>
                    <a:lstStyle/>
                    <a:p>
                      <a:r>
                        <a:rPr lang="en-US" sz="1600" dirty="0" smtClean="0"/>
                        <a:t>20min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11-17-1757</a:t>
                      </a:r>
                      <a:endParaRPr lang="en-US" sz="16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Jan.</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meeting 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min</a:t>
                      </a:r>
                    </a:p>
                  </a:txBody>
                  <a:tcPr marT="45712" marB="45712"/>
                </a:tc>
              </a:tr>
              <a:tr h="305408">
                <a:tc>
                  <a:txBody>
                    <a:bodyPr/>
                    <a:lstStyle/>
                    <a:p>
                      <a:r>
                        <a:rPr lang="en-US" sz="1600" dirty="0" smtClean="0"/>
                        <a:t>11-17-1771</a:t>
                      </a:r>
                      <a:endParaRPr lang="en-US" dirty="0"/>
                    </a:p>
                  </a:txBody>
                  <a:tcPr marT="45712" marB="45712"/>
                </a:tc>
                <a:tc>
                  <a:txBody>
                    <a:bodyPr/>
                    <a:lstStyle/>
                    <a:p>
                      <a:r>
                        <a:rPr lang="en-US" dirty="0" smtClean="0"/>
                        <a:t>Chao-Chun Wang </a:t>
                      </a:r>
                      <a:endParaRPr lang="en-US" dirty="0"/>
                    </a:p>
                  </a:txBody>
                  <a:tcPr marT="45712" marB="45712"/>
                </a:tc>
                <a:tc>
                  <a:txBody>
                    <a:bodyPr/>
                    <a:lstStyle/>
                    <a:p>
                      <a:r>
                        <a:rPr lang="en-US" dirty="0" smtClean="0"/>
                        <a:t>Draft spec </a:t>
                      </a:r>
                      <a:endParaRPr lang="en-US" dirty="0"/>
                    </a:p>
                  </a:txBody>
                  <a:tcPr marT="45712" marB="45712"/>
                </a:tc>
                <a:tc>
                  <a:txBody>
                    <a:bodyPr/>
                    <a:lstStyle/>
                    <a:p>
                      <a:r>
                        <a:rPr lang="en-US" dirty="0" smtClean="0"/>
                        <a:t>Conversion of SFD to draft spec</a:t>
                      </a:r>
                      <a:endParaRPr lang="en-US" dirty="0"/>
                    </a:p>
                  </a:txBody>
                  <a:tcPr marT="45712" marB="45712"/>
                </a:tc>
                <a:tc>
                  <a:txBody>
                    <a:bodyPr/>
                    <a:lstStyle/>
                    <a:p>
                      <a:r>
                        <a:rPr lang="en-US" dirty="0" smtClean="0"/>
                        <a:t>As needed</a:t>
                      </a:r>
                      <a:endParaRPr lang="en-US" dirty="0"/>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 Working</a:t>
                      </a:r>
                      <a:r>
                        <a:rPr lang="en-US" sz="1600" kern="1200" baseline="0" dirty="0" smtClean="0">
                          <a:solidFill>
                            <a:schemeClr val="dk1"/>
                          </a:solidFill>
                          <a:latin typeface="+mn-lt"/>
                          <a:ea typeface="+mn-ea"/>
                          <a:cs typeface="+mn-cs"/>
                        </a:rPr>
                        <a:t>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15 min</a:t>
                      </a:r>
                    </a:p>
                  </a:txBody>
                  <a:tcPr marT="45712" marB="45712"/>
                </a:tc>
              </a:tr>
              <a:tr h="365752">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365752">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400" dirty="0"/>
                    </a:p>
                  </a:txBody>
                  <a:tcPr marT="45712" marB="45712"/>
                </a:tc>
              </a:tr>
              <a:tr h="365752">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11-17/1757 “</a:t>
            </a:r>
            <a:r>
              <a:rPr lang="en-US" dirty="0"/>
              <a:t>Meeting Minutes November 2017 Session</a:t>
            </a:r>
            <a:r>
              <a:rPr lang="en-US" b="0" dirty="0" smtClean="0"/>
              <a:t>” </a:t>
            </a:r>
            <a:r>
              <a:rPr lang="en-US" b="0" dirty="0"/>
              <a:t>posted to Mentor </a:t>
            </a:r>
            <a:r>
              <a:rPr lang="en-US" b="0" dirty="0" smtClean="0"/>
              <a:t>on </a:t>
            </a:r>
            <a:r>
              <a:rPr lang="en-US" b="0" dirty="0" smtClean="0"/>
              <a:t>Nov. 17</a:t>
            </a:r>
            <a:r>
              <a:rPr lang="en-US" b="0" baseline="30000" dirty="0" smtClean="0"/>
              <a:t>th</a:t>
            </a:r>
            <a:r>
              <a:rPr lang="en-US" b="0" dirty="0" smtClean="0"/>
              <a:t> 2017.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11-17/1757r0 </a:t>
            </a:r>
            <a:r>
              <a:rPr lang="en-US" b="0" dirty="0" smtClean="0"/>
              <a:t>as </a:t>
            </a:r>
            <a:r>
              <a:rPr lang="en-US" b="0" dirty="0" err="1" smtClean="0"/>
              <a:t>TGaz</a:t>
            </a:r>
            <a:r>
              <a:rPr lang="en-US" b="0" dirty="0" smtClean="0"/>
              <a:t> </a:t>
            </a:r>
            <a:r>
              <a:rPr lang="en-US" b="0" dirty="0"/>
              <a:t>meeting minutes for the </a:t>
            </a:r>
            <a:r>
              <a:rPr lang="en-US" b="0" dirty="0" smtClean="0"/>
              <a:t>November </a:t>
            </a:r>
            <a:r>
              <a:rPr lang="en-US" b="0" dirty="0" smtClean="0"/>
              <a:t>meeting</a:t>
            </a:r>
            <a:r>
              <a:rPr lang="en-US" b="0" dirty="0"/>
              <a:t>. </a:t>
            </a:r>
          </a:p>
          <a:p>
            <a:endParaRPr lang="en-US" b="0" dirty="0" smtClean="0"/>
          </a:p>
          <a:p>
            <a:r>
              <a:rPr lang="en-US" b="0" dirty="0" smtClean="0"/>
              <a:t>Moved by</a:t>
            </a:r>
            <a:r>
              <a:rPr lang="en-US" b="0" dirty="0" smtClean="0"/>
              <a:t>:</a:t>
            </a:r>
            <a:endParaRPr lang="en-US" b="0" dirty="0"/>
          </a:p>
          <a:p>
            <a:r>
              <a:rPr lang="en-US" b="0" dirty="0"/>
              <a:t>Seconded by</a:t>
            </a:r>
            <a:r>
              <a:rPr lang="en-US" b="0" dirty="0" smtClean="0"/>
              <a:t>:</a:t>
            </a:r>
            <a:endParaRPr lang="en-US" b="0" dirty="0" smtClean="0"/>
          </a:p>
          <a:p>
            <a:r>
              <a:rPr lang="en-US" b="0" dirty="0" smtClean="0"/>
              <a:t>Results </a:t>
            </a:r>
            <a:r>
              <a:rPr lang="en-US" b="0" dirty="0"/>
              <a:t>(Y/N/A</a:t>
            </a:r>
            <a:r>
              <a:rPr lang="en-US" b="0" dirty="0" smtClean="0"/>
              <a:t>):</a:t>
            </a:r>
            <a:endParaRPr lang="en-US" b="0" dirty="0" smtClean="0"/>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FRD Working Draft Approval</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GB" b="0" dirty="0" smtClean="0"/>
              <a:t>Move </a:t>
            </a:r>
            <a:r>
              <a:rPr lang="en-GB" b="0" dirty="0"/>
              <a:t>to adopt document </a:t>
            </a:r>
            <a:r>
              <a:rPr lang="en-GB" b="0" dirty="0" smtClean="0"/>
              <a:t>11-17-462r?? </a:t>
            </a:r>
            <a:r>
              <a:rPr lang="en-GB" b="0" dirty="0" smtClean="0"/>
              <a:t>as </a:t>
            </a:r>
            <a:r>
              <a:rPr lang="en-GB" b="0" dirty="0" err="1" smtClean="0"/>
              <a:t>TGaz</a:t>
            </a:r>
            <a:r>
              <a:rPr lang="en-GB" b="0" dirty="0" smtClean="0"/>
              <a:t> </a:t>
            </a:r>
            <a:r>
              <a:rPr lang="en-GB" b="0" dirty="0" smtClean="0"/>
              <a:t>Spec </a:t>
            </a:r>
            <a:r>
              <a:rPr lang="en-GB" b="0" dirty="0" smtClean="0"/>
              <a:t>Framework working draft d</a:t>
            </a:r>
            <a:r>
              <a:rPr lang="en-GB" b="0" dirty="0" smtClean="0"/>
              <a:t>ocument</a:t>
            </a:r>
            <a:r>
              <a:rPr lang="en-GB" b="0" dirty="0" smtClean="0"/>
              <a:t>.</a:t>
            </a:r>
            <a:endParaRPr lang="en-US" b="0" dirty="0"/>
          </a:p>
          <a:p>
            <a:pPr marL="0" indent="0"/>
            <a:r>
              <a:rPr lang="en-GB" dirty="0" smtClean="0"/>
              <a:t>Mover</a:t>
            </a:r>
            <a:r>
              <a:rPr lang="en-GB" dirty="0" smtClean="0"/>
              <a:t>:</a:t>
            </a:r>
            <a:endParaRPr lang="en-GB" b="0" dirty="0" smtClean="0"/>
          </a:p>
          <a:p>
            <a:pPr marL="0" indent="0"/>
            <a:r>
              <a:rPr lang="en-GB" dirty="0" smtClean="0"/>
              <a:t>Seconder</a:t>
            </a:r>
            <a:r>
              <a:rPr lang="en-GB" dirty="0" smtClean="0"/>
              <a:t>:</a:t>
            </a:r>
            <a:endParaRPr lang="en-GB" b="0" dirty="0" smtClean="0"/>
          </a:p>
          <a:p>
            <a:pPr marL="0" indent="0"/>
            <a:r>
              <a:rPr lang="en-GB" dirty="0" smtClean="0"/>
              <a:t>Results </a:t>
            </a:r>
            <a:r>
              <a:rPr lang="en-GB" b="0" dirty="0" smtClean="0"/>
              <a:t>(Y/N/A</a:t>
            </a:r>
            <a:r>
              <a:rPr lang="en-GB" b="0" dirty="0" smtClean="0"/>
              <a:t>):</a:t>
            </a:r>
            <a:endParaRPr lang="en-GB" b="0" dirty="0" smtClean="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299610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25</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endParaRPr lang="en-US" dirty="0"/>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Jan.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January, Irvine California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270156279"/>
              </p:ext>
            </p:extLst>
          </p:nvPr>
        </p:nvGraphicFramePr>
        <p:xfrm>
          <a:off x="400113" y="1484784"/>
          <a:ext cx="8342185" cy="2920760"/>
        </p:xfrm>
        <a:graphic>
          <a:graphicData uri="http://schemas.openxmlformats.org/drawingml/2006/table">
            <a:tbl>
              <a:tblPr firstRow="1" bandRow="1">
                <a:tableStyleId>{21E4AEA4-8DFA-4A89-87EB-49C32662AFE0}</a:tableStyleId>
              </a:tblPr>
              <a:tblGrid>
                <a:gridCol w="1225059"/>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11-17-1843</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a:t>
                      </a:r>
                      <a:r>
                        <a:rPr lang="en-US" sz="1600" kern="1200" dirty="0" smtClean="0">
                          <a:solidFill>
                            <a:schemeClr val="dk1"/>
                          </a:solidFill>
                          <a:latin typeface="+mn-lt"/>
                          <a:ea typeface="+mn-ea"/>
                          <a:cs typeface="+mn-cs"/>
                        </a:rPr>
                        <a:t>Jan. 2018</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182872">
                <a:tc>
                  <a:txBody>
                    <a:bodyPr/>
                    <a:lstStyle/>
                    <a:p>
                      <a:endParaRPr lang="en-US" sz="1600" dirty="0"/>
                    </a:p>
                  </a:txBody>
                  <a:tcPr marT="45712" marB="45712"/>
                </a:tc>
                <a:tc>
                  <a:txBody>
                    <a:bodyPr/>
                    <a:lstStyle/>
                    <a:p>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noProof="0" dirty="0" smtClean="0">
                        <a:solidFill>
                          <a:schemeClr val="dk1"/>
                        </a:solidFill>
                        <a:latin typeface="+mn-lt"/>
                        <a:ea typeface="+mn-ea"/>
                        <a:cs typeface="+mn-cs"/>
                      </a:endParaRPr>
                    </a:p>
                  </a:txBody>
                  <a:tcPr marT="45712" marB="45712"/>
                </a:tc>
                <a:tc>
                  <a:txBody>
                    <a:bodyPr/>
                    <a:lstStyle/>
                    <a:p>
                      <a:endParaRPr lang="en-US" sz="1600" dirty="0"/>
                    </a:p>
                  </a:txBody>
                  <a:tcPr marT="45712" marB="45712"/>
                </a:tc>
                <a:tc>
                  <a:txBody>
                    <a:bodyPr/>
                    <a:lstStyle/>
                    <a:p>
                      <a:endParaRPr lang="en-US" sz="1600" dirty="0"/>
                    </a:p>
                  </a:txBody>
                  <a:tcPr marT="45712" marB="45712"/>
                </a:tc>
              </a:tr>
              <a:tr h="182872">
                <a:tc>
                  <a:txBody>
                    <a:bodyPr/>
                    <a:lstStyle/>
                    <a:p>
                      <a:endParaRPr lang="en-US" sz="1600" dirty="0"/>
                    </a:p>
                  </a:txBody>
                  <a:tcPr marT="45712" marB="45712"/>
                </a:tc>
                <a:tc>
                  <a:txBody>
                    <a:bodyPr/>
                    <a:lstStyle/>
                    <a:p>
                      <a:endParaRPr lang="en-US"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289552">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dirty="0"/>
                    </a:p>
                  </a:txBody>
                  <a:tcPr marT="45712" marB="45712"/>
                </a:tc>
              </a:tr>
              <a:tr h="0">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411472">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400" dirty="0"/>
                    </a:p>
                  </a:txBody>
                  <a:tcPr marT="45712" marB="45712"/>
                </a:tc>
              </a:tr>
              <a:tr h="365752">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31</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endParaRPr lang="en-US" dirty="0"/>
          </a:p>
        </p:txBody>
      </p:sp>
    </p:spTree>
    <p:extLst>
      <p:ext uri="{BB962C8B-B14F-4D97-AF65-F5344CB8AC3E}">
        <p14:creationId xmlns:p14="http://schemas.microsoft.com/office/powerpoint/2010/main" val="2318256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83368662"/>
              </p:ext>
            </p:extLst>
          </p:nvPr>
        </p:nvGraphicFramePr>
        <p:xfrm>
          <a:off x="251519" y="1556792"/>
          <a:ext cx="8640960" cy="2570251"/>
        </p:xfrm>
        <a:graphic>
          <a:graphicData uri="http://schemas.openxmlformats.org/drawingml/2006/table">
            <a:tbl>
              <a:tblPr firstRow="1" bandRow="1">
                <a:tableStyleId>{21E4AEA4-8DFA-4A89-87EB-49C32662AFE0}</a:tableStyleId>
              </a:tblPr>
              <a:tblGrid>
                <a:gridCol w="1200233"/>
                <a:gridCol w="1575305"/>
                <a:gridCol w="2841087"/>
                <a:gridCol w="1778192"/>
                <a:gridCol w="1246143"/>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11-17-1843</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t>TGaz</a:t>
                      </a:r>
                      <a:r>
                        <a:rPr lang="en-US" sz="1600" kern="1200" dirty="0" smtClean="0"/>
                        <a:t> </a:t>
                      </a:r>
                      <a:r>
                        <a:rPr lang="en-US" sz="1600" kern="1200" dirty="0" smtClean="0"/>
                        <a:t>Jan. 2018</a:t>
                      </a:r>
                      <a:r>
                        <a:rPr lang="en-US" sz="1600" kern="1200" baseline="0" dirty="0" smtClean="0"/>
                        <a:t> </a:t>
                      </a:r>
                      <a:r>
                        <a:rPr lang="en-US" sz="1600" kern="1200" dirty="0" smtClean="0"/>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t>10 min</a:t>
                      </a:r>
                      <a:endParaRPr lang="en-US" sz="1600" kern="1200" dirty="0">
                        <a:solidFill>
                          <a:schemeClr val="dk1"/>
                        </a:solidFill>
                        <a:latin typeface="+mn-lt"/>
                        <a:ea typeface="+mn-ea"/>
                        <a:cs typeface="+mn-cs"/>
                      </a:endParaRPr>
                    </a:p>
                  </a:txBody>
                  <a:tcPr marT="45712" marB="45712"/>
                </a:tc>
              </a:tr>
              <a:tr h="487675">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c>
                  <a:txBody>
                    <a:bodyPr/>
                    <a:lstStyle/>
                    <a:p>
                      <a:endParaRPr lang="en-US" sz="1600" dirty="0"/>
                    </a:p>
                  </a:txBody>
                  <a:tcPr marT="45712" marB="45712"/>
                </a:tc>
              </a:tr>
              <a:tr h="167632">
                <a:tc>
                  <a:txBody>
                    <a:bodyPr/>
                    <a:lstStyle/>
                    <a:p>
                      <a:pPr marL="0" algn="l" defTabSz="914400" rtl="0" eaLnBrk="1" latinLnBrk="0" hangingPunct="1"/>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endParaRPr lang="en-US" sz="1600" strike="noStrike" dirty="0"/>
                    </a:p>
                  </a:txBody>
                  <a:tcPr marT="45712" marB="45712"/>
                </a:tc>
              </a:tr>
              <a:tr h="167632">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167632">
                <a:tc>
                  <a:txBody>
                    <a:bodyPr/>
                    <a:lstStyle/>
                    <a:p>
                      <a:endParaRPr lang="en-US" sz="1600" strike="noStrike" dirty="0"/>
                    </a:p>
                  </a:txBody>
                  <a:tcPr marT="45712" marB="45712"/>
                </a:tc>
                <a:tc>
                  <a:txBody>
                    <a:bodyPr/>
                    <a:lstStyle/>
                    <a:p>
                      <a:endParaRPr lang="en-US" sz="1600" strike="noStrike" dirty="0"/>
                    </a:p>
                  </a:txBody>
                  <a:tcPr marT="45712" marB="45712"/>
                </a:tc>
                <a:tc>
                  <a:txBody>
                    <a:bodyPr/>
                    <a:lstStyle/>
                    <a:p>
                      <a:endParaRPr lang="en-US" sz="1600" strike="noStrike" dirty="0"/>
                    </a:p>
                  </a:txBody>
                  <a:tcPr marT="45712" marB="45712"/>
                </a:tc>
                <a:tc>
                  <a:txBody>
                    <a:bodyPr/>
                    <a:lstStyle/>
                    <a:p>
                      <a:endParaRPr lang="en-US" sz="1600" strike="noStrike" dirty="0"/>
                    </a:p>
                  </a:txBody>
                  <a:tcPr marT="45712" marB="45712"/>
                </a:tc>
                <a:tc>
                  <a:txBody>
                    <a:bodyPr/>
                    <a:lstStyle/>
                    <a:p>
                      <a:endParaRPr lang="en-US" sz="1600" dirty="0"/>
                    </a:p>
                  </a:txBody>
                  <a:tcPr marT="45712" marB="45712"/>
                </a:tc>
              </a:tr>
              <a:tr h="16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37</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4192909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455986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409556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(con.) –TBC</a:t>
            </a:r>
            <a:endParaRPr lang="en-US" dirty="0"/>
          </a:p>
        </p:txBody>
      </p:sp>
      <p:sp>
        <p:nvSpPr>
          <p:cNvPr id="3" name="Content Placeholder 2"/>
          <p:cNvSpPr>
            <a:spLocks noGrp="1"/>
          </p:cNvSpPr>
          <p:nvPr>
            <p:ph idx="1"/>
          </p:nvPr>
        </p:nvSpPr>
        <p:spPr>
          <a:xfrm>
            <a:off x="685800" y="1628800"/>
            <a:ext cx="7770813" cy="4465613"/>
          </a:xfrm>
        </p:spPr>
        <p:txBody>
          <a:bodyPr/>
          <a:lstStyle/>
          <a:p>
            <a:pPr>
              <a:buFont typeface="Arial" panose="020B0604020202020204" pitchFamily="34" charset="0"/>
              <a:buChar char="•"/>
            </a:pPr>
            <a:r>
              <a:rPr lang="en-US" dirty="0" smtClean="0"/>
              <a:t>Good progress this meeting:</a:t>
            </a:r>
          </a:p>
          <a:p>
            <a:pPr lvl="1">
              <a:buFont typeface="Arial" panose="020B0604020202020204" pitchFamily="34" charset="0"/>
              <a:buChar char="•"/>
            </a:pPr>
            <a:r>
              <a:rPr lang="en-US" dirty="0" smtClean="0"/>
              <a:t>Approved XXYY new spec framework requirements.</a:t>
            </a:r>
          </a:p>
          <a:p>
            <a:pPr lvl="1">
              <a:buFont typeface="Arial" panose="020B0604020202020204" pitchFamily="34" charset="0"/>
              <a:buChar char="•"/>
            </a:pPr>
            <a:r>
              <a:rPr lang="en-US" dirty="0" smtClean="0"/>
              <a:t>ZZ submissions reviewed.</a:t>
            </a:r>
          </a:p>
          <a:p>
            <a:pPr>
              <a:buFont typeface="Arial" panose="020B0604020202020204" pitchFamily="34" charset="0"/>
              <a:buChar char="•"/>
            </a:pPr>
            <a:r>
              <a:rPr lang="en-US" dirty="0" smtClean="0"/>
              <a:t>However:</a:t>
            </a:r>
          </a:p>
          <a:p>
            <a:pPr lvl="1">
              <a:buFont typeface="Arial" panose="020B0604020202020204" pitchFamily="34" charset="0"/>
              <a:buChar char="•"/>
            </a:pPr>
            <a:r>
              <a:rPr lang="en-US" dirty="0" smtClean="0"/>
              <a:t>Timelines show a N months delay.</a:t>
            </a:r>
          </a:p>
          <a:p>
            <a:pPr lvl="1">
              <a:buFont typeface="Arial" panose="020B0604020202020204" pitchFamily="34" charset="0"/>
              <a:buChar char="•"/>
            </a:pPr>
            <a:r>
              <a:rPr lang="en-US" dirty="0" smtClean="0"/>
              <a:t>Call for amendment text – TG progress key element. </a:t>
            </a:r>
          </a:p>
          <a:p>
            <a:pPr lvl="1">
              <a:buFont typeface="Arial" panose="020B0604020202020204" pitchFamily="34" charset="0"/>
              <a:buChar char="•"/>
            </a:pPr>
            <a:r>
              <a:rPr lang="en-US" dirty="0" smtClean="0"/>
              <a:t>Gap may close – to be evaluated during January meeting.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830300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#4</a:t>
            </a:r>
            <a:endParaRPr lang="en-US" altLang="en-US" sz="2000" dirty="0"/>
          </a:p>
          <a:p>
            <a:endParaRPr lang="en-US" sz="3600" dirty="0"/>
          </a:p>
        </p:txBody>
      </p:sp>
    </p:spTree>
    <p:extLst>
      <p:ext uri="{BB962C8B-B14F-4D97-AF65-F5344CB8AC3E}">
        <p14:creationId xmlns:p14="http://schemas.microsoft.com/office/powerpoint/2010/main" val="1262611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a:solidFill>
                  <a:schemeClr val="tx2"/>
                </a:solidFill>
              </a:rPr>
              <a:t>4</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algn="just">
              <a:spcBef>
                <a:spcPct val="20000"/>
              </a:spcBef>
              <a:buFontTx/>
              <a:buChar char="•"/>
            </a:pPr>
            <a:r>
              <a:rPr lang="en-US" altLang="en-US" sz="2000" b="0" dirty="0" smtClean="0"/>
              <a:t>Review </a:t>
            </a:r>
            <a:r>
              <a:rPr lang="en-US" altLang="en-US" sz="2000" b="0" dirty="0"/>
              <a:t>TG timelines (10 min – special order)</a:t>
            </a:r>
          </a:p>
          <a:p>
            <a:pPr algn="just">
              <a:spcBef>
                <a:spcPct val="20000"/>
              </a:spcBef>
              <a:buFontTx/>
              <a:buChar char="•"/>
            </a:pPr>
            <a:r>
              <a:rPr lang="en-US" altLang="en-US" sz="2000" b="0" dirty="0"/>
              <a:t>Set goals for </a:t>
            </a:r>
            <a:r>
              <a:rPr lang="en-US" altLang="en-US" sz="2000" b="0" dirty="0" smtClean="0"/>
              <a:t>Mar</a:t>
            </a:r>
            <a:r>
              <a:rPr lang="en-US" altLang="en-US" sz="2000" b="0" dirty="0" smtClean="0"/>
              <a:t>. </a:t>
            </a:r>
            <a:r>
              <a:rPr lang="en-US" altLang="en-US" sz="2000" b="0" dirty="0"/>
              <a:t>meeting (5min – special order)</a:t>
            </a:r>
          </a:p>
          <a:p>
            <a:pPr algn="just">
              <a:spcBef>
                <a:spcPct val="20000"/>
              </a:spcBef>
              <a:buFontTx/>
              <a:buChar char="•"/>
            </a:pPr>
            <a:r>
              <a:rPr lang="en-US" altLang="en-US" sz="2000" b="0" dirty="0"/>
              <a:t>Set teleconference times (5min – special order)</a:t>
            </a:r>
          </a:p>
          <a:p>
            <a:endParaRPr lang="en-US" sz="2000" dirty="0"/>
          </a:p>
        </p:txBody>
      </p:sp>
    </p:spTree>
    <p:extLst>
      <p:ext uri="{BB962C8B-B14F-4D97-AF65-F5344CB8AC3E}">
        <p14:creationId xmlns:p14="http://schemas.microsoft.com/office/powerpoint/2010/main" val="24949694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014641912"/>
              </p:ext>
            </p:extLst>
          </p:nvPr>
        </p:nvGraphicFramePr>
        <p:xfrm>
          <a:off x="323528" y="1556792"/>
          <a:ext cx="8640961" cy="1041288"/>
        </p:xfrm>
        <a:graphic>
          <a:graphicData uri="http://schemas.openxmlformats.org/drawingml/2006/table">
            <a:tbl>
              <a:tblPr firstRow="1" bandRow="1">
                <a:tableStyleId>{21E4AEA4-8DFA-4A89-87EB-49C32662AFE0}</a:tableStyleId>
              </a:tblPr>
              <a:tblGrid>
                <a:gridCol w="1296144"/>
                <a:gridCol w="1656184"/>
                <a:gridCol w="2808312"/>
                <a:gridCol w="1368152"/>
                <a:gridCol w="1512169"/>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274315">
                <a:tc>
                  <a:txBody>
                    <a:bodyPr/>
                    <a:lstStyle/>
                    <a:p>
                      <a:r>
                        <a:rPr lang="en-US" sz="1600" dirty="0" smtClean="0"/>
                        <a:t>11-17-1843</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a:t>
                      </a:r>
                      <a:r>
                        <a:rPr lang="en-US" sz="1600" kern="1200" dirty="0" smtClean="0">
                          <a:solidFill>
                            <a:schemeClr val="dk1"/>
                          </a:solidFill>
                          <a:latin typeface="+mn-lt"/>
                          <a:ea typeface="+mn-ea"/>
                          <a:cs typeface="+mn-cs"/>
                        </a:rPr>
                        <a:t>Jan. 2018</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 </a:t>
                      </a:r>
                      <a:endParaRPr lang="en-US" sz="1600" kern="1200" dirty="0">
                        <a:solidFill>
                          <a:schemeClr val="dk1"/>
                        </a:solidFill>
                        <a:latin typeface="+mn-lt"/>
                        <a:ea typeface="+mn-ea"/>
                        <a:cs typeface="+mn-cs"/>
                      </a:endParaRPr>
                    </a:p>
                  </a:txBody>
                  <a:tcPr marT="45712" marB="45712"/>
                </a:tc>
              </a:tr>
              <a:tr h="274315">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strike="noStrike"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541425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45</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Jan. 2018</a:t>
            </a:r>
            <a:endParaRPr lang="en-GB" dirty="0"/>
          </a:p>
        </p:txBody>
      </p:sp>
    </p:spTree>
    <p:extLst>
      <p:ext uri="{BB962C8B-B14F-4D97-AF65-F5344CB8AC3E}">
        <p14:creationId xmlns:p14="http://schemas.microsoft.com/office/powerpoint/2010/main" val="21842258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4" y="4434263"/>
            <a:ext cx="2052000"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99765" y="3429000"/>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70516" y="4996494"/>
            <a:ext cx="2052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00B05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2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86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a:t>
            </a:r>
            <a:r>
              <a:rPr lang="en-US" dirty="0" smtClean="0"/>
              <a:t>Timelines – Update</a:t>
            </a:r>
            <a:endParaRPr lang="en-US" dirty="0"/>
          </a:p>
        </p:txBody>
      </p:sp>
      <p:sp>
        <p:nvSpPr>
          <p:cNvPr id="88" name="Rectangle 87"/>
          <p:cNvSpPr/>
          <p:nvPr/>
        </p:nvSpPr>
        <p:spPr>
          <a:xfrm>
            <a:off x="3799051" y="3940038"/>
            <a:ext cx="61623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91" name="Rectangle 90"/>
          <p:cNvSpPr/>
          <p:nvPr/>
        </p:nvSpPr>
        <p:spPr>
          <a:xfrm>
            <a:off x="4427985" y="3933056"/>
            <a:ext cx="563806"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err="1" smtClean="0">
                <a:solidFill>
                  <a:schemeClr val="tx1"/>
                </a:solidFill>
              </a:rPr>
              <a:t>nassociated</a:t>
            </a:r>
            <a:r>
              <a:rPr lang="en-US" sz="600" dirty="0" smtClean="0">
                <a:solidFill>
                  <a:schemeClr val="tx1"/>
                </a:solidFill>
              </a:rPr>
              <a:t> </a:t>
            </a:r>
          </a:p>
          <a:p>
            <a:pPr algn="ctr">
              <a:defRPr/>
            </a:pPr>
            <a:r>
              <a:rPr lang="en-US" sz="600" dirty="0" smtClean="0">
                <a:solidFill>
                  <a:schemeClr val="tx1"/>
                </a:solidFill>
              </a:rPr>
              <a:t>neg.</a:t>
            </a:r>
            <a:endParaRPr lang="en-US" sz="600" dirty="0">
              <a:solidFill>
                <a:schemeClr val="tx1"/>
              </a:solidFill>
            </a:endParaRPr>
          </a:p>
        </p:txBody>
      </p:sp>
      <p:cxnSp>
        <p:nvCxnSpPr>
          <p:cNvPr id="92" name="Straight Connector 91"/>
          <p:cNvCxnSpPr/>
          <p:nvPr/>
        </p:nvCxnSpPr>
        <p:spPr bwMode="auto">
          <a:xfrm>
            <a:off x="4500435" y="4134478"/>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6" name="Rectangle 85"/>
          <p:cNvSpPr/>
          <p:nvPr/>
        </p:nvSpPr>
        <p:spPr>
          <a:xfrm>
            <a:off x="3194458" y="3940038"/>
            <a:ext cx="60577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85" name="Straight Connector 84"/>
          <p:cNvCxnSpPr/>
          <p:nvPr/>
        </p:nvCxnSpPr>
        <p:spPr bwMode="auto">
          <a:xfrm>
            <a:off x="3187445" y="4141460"/>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779928"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tangle 8"/>
          <p:cNvSpPr/>
          <p:nvPr/>
        </p:nvSpPr>
        <p:spPr>
          <a:xfrm>
            <a:off x="2507489" y="3406394"/>
            <a:ext cx="2489948"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2" name="Straight Connector 51"/>
          <p:cNvCxnSpPr/>
          <p:nvPr/>
        </p:nvCxnSpPr>
        <p:spPr bwMode="auto">
          <a:xfrm>
            <a:off x="2506801" y="3685282"/>
            <a:ext cx="68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32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Straight Connector 80"/>
          <p:cNvCxnSpPr/>
          <p:nvPr/>
        </p:nvCxnSpPr>
        <p:spPr bwMode="auto">
          <a:xfrm>
            <a:off x="3800232" y="3680842"/>
            <a:ext cx="54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50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Tree>
    <p:extLst>
      <p:ext uri="{BB962C8B-B14F-4D97-AF65-F5344CB8AC3E}">
        <p14:creationId xmlns:p14="http://schemas.microsoft.com/office/powerpoint/2010/main" val="582089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a:t>
            </a:r>
            <a:r>
              <a:rPr lang="en-US" dirty="0" smtClean="0"/>
              <a:t>March </a:t>
            </a:r>
            <a:r>
              <a:rPr lang="en-US" dirty="0" smtClean="0"/>
              <a:t>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 SFD development.</a:t>
            </a:r>
          </a:p>
          <a:p>
            <a:pPr>
              <a:buFont typeface="Arial" panose="020B0604020202020204" pitchFamily="34" charset="0"/>
              <a:buChar char="•"/>
            </a:pPr>
            <a:r>
              <a:rPr lang="en-US" dirty="0" smtClean="0"/>
              <a:t>Continue </a:t>
            </a:r>
            <a:r>
              <a:rPr lang="en-US" dirty="0" smtClean="0"/>
              <a:t>draft specification development </a:t>
            </a:r>
          </a:p>
          <a:p>
            <a:pPr>
              <a:buFont typeface="Arial" panose="020B0604020202020204" pitchFamily="34" charset="0"/>
              <a:buChar char="•"/>
            </a:pPr>
            <a:r>
              <a:rPr lang="en-US" dirty="0" smtClean="0"/>
              <a:t>Review </a:t>
            </a:r>
            <a:r>
              <a:rPr lang="en-US" dirty="0" smtClean="0"/>
              <a:t>technical proposals.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31841802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Jan. 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a:t>
            </a:r>
            <a:r>
              <a:rPr lang="en-US" dirty="0" smtClean="0"/>
              <a:t>March </a:t>
            </a:r>
            <a:r>
              <a:rPr lang="en-US" dirty="0" smtClean="0"/>
              <a:t>meeting goals as the TG Plan Of Record.</a:t>
            </a:r>
          </a:p>
          <a:p>
            <a:endParaRPr lang="en-US" dirty="0" smtClean="0"/>
          </a:p>
          <a:p>
            <a:r>
              <a:rPr lang="en-US" dirty="0" smtClean="0"/>
              <a:t>Moved</a:t>
            </a:r>
            <a:r>
              <a:rPr lang="en-US" dirty="0" smtClean="0"/>
              <a:t>:</a:t>
            </a:r>
            <a:endParaRPr lang="en-US" dirty="0" smtClean="0"/>
          </a:p>
          <a:p>
            <a:r>
              <a:rPr lang="en-US" dirty="0" smtClean="0"/>
              <a:t>2</a:t>
            </a:r>
            <a:r>
              <a:rPr lang="en-US" baseline="30000" dirty="0" smtClean="0"/>
              <a:t>nd</a:t>
            </a:r>
            <a:r>
              <a:rPr lang="en-US" dirty="0" smtClean="0"/>
              <a:t>:</a:t>
            </a:r>
            <a:endParaRPr lang="en-US" dirty="0" smtClean="0"/>
          </a:p>
          <a:p>
            <a:endParaRPr lang="en-US" dirty="0"/>
          </a:p>
          <a:p>
            <a:r>
              <a:rPr lang="en-US" dirty="0" smtClean="0"/>
              <a:t>Y: 			N: 		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2988322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Feb</a:t>
            </a:r>
            <a:r>
              <a:rPr lang="en-US" altLang="en-US" dirty="0" smtClean="0"/>
              <a:t>. 28</a:t>
            </a:r>
            <a:r>
              <a:rPr lang="en-US" altLang="en-US" baseline="30000" dirty="0" smtClean="0"/>
              <a:t>th</a:t>
            </a:r>
            <a:r>
              <a:rPr lang="en-US" altLang="en-US" dirty="0" smtClean="0"/>
              <a:t> </a:t>
            </a:r>
            <a:r>
              <a:rPr lang="en-US" altLang="en-US" dirty="0" smtClean="0"/>
              <a:t>(Wed</a:t>
            </a:r>
            <a:r>
              <a:rPr lang="en-US" altLang="en-US" dirty="0"/>
              <a:t>.) </a:t>
            </a:r>
            <a:r>
              <a:rPr lang="en-US" altLang="en-US" dirty="0" smtClean="0"/>
              <a:t>11:00AM </a:t>
            </a:r>
            <a:r>
              <a:rPr lang="en-US" altLang="en-US" dirty="0"/>
              <a:t>ET for 1hr. </a:t>
            </a:r>
          </a:p>
          <a:p>
            <a:pPr algn="just">
              <a:spcBef>
                <a:spcPct val="20000"/>
              </a:spcBef>
              <a:buFontTx/>
              <a:buChar char="•"/>
            </a:pPr>
            <a:r>
              <a:rPr lang="en-US" altLang="en-US" dirty="0"/>
              <a:t>Do we need </a:t>
            </a:r>
            <a:r>
              <a:rPr lang="en-US" altLang="en-US" dirty="0" smtClean="0"/>
              <a:t>additional calls?</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3393466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4666546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25566027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pPr algn="ctr"/>
            <a:endParaRPr lang="en-US" sz="5400" dirty="0">
              <a:solidFill>
                <a:srgbClr val="FF0000"/>
              </a:solidFill>
            </a:endParaRPr>
          </a:p>
          <a:p>
            <a:pPr algn="ctr"/>
            <a:r>
              <a:rPr lang="en-US" sz="5400" dirty="0" smtClean="0">
                <a:solidFill>
                  <a:srgbClr val="FF0000"/>
                </a:solidFill>
              </a:rPr>
              <a:t>Thank </a:t>
            </a:r>
            <a:r>
              <a:rPr lang="en-US" sz="5400" dirty="0">
                <a:solidFill>
                  <a:srgbClr val="FF0000"/>
                </a:solidFill>
              </a:rPr>
              <a:t>you </a:t>
            </a:r>
          </a:p>
          <a:p>
            <a:pPr algn="ctr"/>
            <a:endParaRPr lang="en-US" sz="5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3856721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58</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59</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accent2"/>
                </a:solidFill>
              </a:rPr>
              <a:t>Participants, Patents, and Duty to Inform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Rectangle 1027"/>
          <p:cNvSpPr txBox="1">
            <a:spLocks noChangeArrowheads="1"/>
          </p:cNvSpPr>
          <p:nvPr/>
        </p:nvSpPr>
        <p:spPr bwMode="auto">
          <a:xfrm>
            <a:off x="0" y="1340768"/>
            <a:ext cx="9144000" cy="53340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 typeface="Monotype Sorts"/>
              <a:buNone/>
            </a:pPr>
            <a:r>
              <a:rPr lang="en-US" altLang="en-US" sz="1800" kern="0" dirty="0" smtClean="0"/>
              <a:t>All participants in this meeting have certain obligations under the IEEE-SA Patent Policy. </a:t>
            </a:r>
          </a:p>
          <a:p>
            <a:pPr lvl="1">
              <a:buFont typeface="Arial" pitchFamily="34" charset="0"/>
              <a:buChar char="•"/>
            </a:pPr>
            <a:r>
              <a:rPr lang="en-US" altLang="en-US" sz="1800" b="1" kern="0" dirty="0" smtClean="0">
                <a:solidFill>
                  <a:srgbClr val="003399"/>
                </a:solidFill>
              </a:rPr>
              <a:t>Participants [Note: </a:t>
            </a:r>
            <a:r>
              <a:rPr lang="en-GB" altLang="en-US" sz="1800" b="1" kern="0" dirty="0" smtClean="0">
                <a:solidFill>
                  <a:srgbClr val="003399"/>
                </a:solidFill>
              </a:rPr>
              <a:t>Quoted text excerpted from IEEE-SA Standards Board Bylaws </a:t>
            </a:r>
            <a:r>
              <a:rPr lang="en-GB" altLang="en-US" sz="1800" b="1" kern="0" dirty="0" err="1" smtClean="0">
                <a:solidFill>
                  <a:srgbClr val="003399"/>
                </a:solidFill>
              </a:rPr>
              <a:t>subclause</a:t>
            </a:r>
            <a:r>
              <a:rPr lang="en-GB" altLang="en-US" sz="1800" b="1" kern="0" dirty="0" smtClean="0">
                <a:solidFill>
                  <a:srgbClr val="003399"/>
                </a:solidFill>
              </a:rPr>
              <a:t> 6.2</a:t>
            </a:r>
            <a:r>
              <a:rPr lang="en-US" altLang="en-US" sz="1800" b="1" kern="0" dirty="0" smtClean="0">
                <a:solidFill>
                  <a:srgbClr val="003399"/>
                </a:solidFill>
              </a:rPr>
              <a:t>]:</a:t>
            </a:r>
          </a:p>
          <a:p>
            <a:pPr lvl="2">
              <a:buFont typeface="Arial" pitchFamily="34" charset="0"/>
              <a:buChar char="•"/>
            </a:pPr>
            <a:r>
              <a:rPr lang="en-US" altLang="en-US" sz="1800" b="1" kern="0"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800" kern="0" dirty="0" smtClean="0"/>
          </a:p>
          <a:p>
            <a:pPr lvl="2">
              <a:buFont typeface="Arial" pitchFamily="34" charset="0"/>
              <a:buChar char="•"/>
            </a:pPr>
            <a:r>
              <a:rPr lang="en-US" altLang="en-US" sz="1800" b="1" kern="0"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kern="0"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kern="0" dirty="0" smtClean="0">
                <a:solidFill>
                  <a:srgbClr val="003399"/>
                </a:solidFill>
              </a:rPr>
              <a:t>Early identification of holders of potential Essential Patent Claims is strongly encouraged</a:t>
            </a:r>
          </a:p>
          <a:p>
            <a:pPr lvl="1">
              <a:buFont typeface="Arial" pitchFamily="34" charset="0"/>
              <a:buChar char="•"/>
            </a:pPr>
            <a:r>
              <a:rPr lang="en-US" altLang="en-US" sz="1800" b="1" kern="0" dirty="0" smtClean="0">
                <a:solidFill>
                  <a:srgbClr val="003399"/>
                </a:solidFill>
              </a:rPr>
              <a:t>No duty to perform a patent search</a:t>
            </a:r>
            <a:endParaRPr lang="en-US" altLang="en-US" sz="1800" kern="0" dirty="0"/>
          </a:p>
        </p:txBody>
      </p:sp>
    </p:spTree>
    <p:extLst>
      <p:ext uri="{BB962C8B-B14F-4D97-AF65-F5344CB8AC3E}">
        <p14:creationId xmlns:p14="http://schemas.microsoft.com/office/powerpoint/2010/main" val="313156423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60</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61</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62</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Jan.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64</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735987"/>
            <a:ext cx="7770813" cy="1065213"/>
          </a:xfrm>
        </p:spPr>
        <p:txBody>
          <a:bodyPr/>
          <a:lstStyle/>
          <a:p>
            <a:r>
              <a:rPr lang="en-GB" altLang="en-US" u="sng" dirty="0">
                <a:solidFill>
                  <a:schemeClr val="accent2"/>
                </a:solidFill>
              </a:rPr>
              <a:t>Patent Related Links</a:t>
            </a:r>
            <a:endParaRPr lang="en-US" dirty="0"/>
          </a:p>
        </p:txBody>
      </p:sp>
      <p:sp>
        <p:nvSpPr>
          <p:cNvPr id="8" name="Rectangle 3"/>
          <p:cNvSpPr txBox="1">
            <a:spLocks noChangeArrowheads="1"/>
          </p:cNvSpPr>
          <p:nvPr/>
        </p:nvSpPr>
        <p:spPr bwMode="auto">
          <a:xfrm>
            <a:off x="-19127" y="1556792"/>
            <a:ext cx="8991600" cy="38862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lnSpc>
                <a:spcPct val="90000"/>
              </a:lnSpc>
              <a:buFont typeface="Monotype Sorts"/>
              <a:buNone/>
            </a:pPr>
            <a:r>
              <a:rPr lang="en-US" sz="1800" kern="0" dirty="0" smtClean="0">
                <a:cs typeface="Times New Roman" pitchFamily="18" charset="0"/>
              </a:rPr>
              <a:t>	</a:t>
            </a:r>
            <a:r>
              <a:rPr lang="en-US" altLang="en-US" sz="2400" kern="0" dirty="0" smtClean="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kern="0" dirty="0" smtClean="0">
                <a:solidFill>
                  <a:schemeClr val="accent6">
                    <a:lumMod val="75000"/>
                  </a:schemeClr>
                </a:solidFill>
              </a:rPr>
              <a:t>		IEEE-SA Standards Boards Bylaws</a:t>
            </a:r>
          </a:p>
          <a:p>
            <a:pPr lvl="1">
              <a:lnSpc>
                <a:spcPct val="90000"/>
              </a:lnSpc>
              <a:buFont typeface="Monotype Sorts"/>
              <a:buNone/>
            </a:pPr>
            <a:r>
              <a:rPr lang="en-US" altLang="en-US" sz="2100" kern="0" dirty="0" smtClean="0">
                <a:solidFill>
                  <a:schemeClr val="accent6">
                    <a:lumMod val="75000"/>
                  </a:schemeClr>
                </a:solidFill>
              </a:rPr>
              <a:t>		</a:t>
            </a:r>
            <a:r>
              <a:rPr lang="en-US" altLang="en-US" sz="2100" i="1" kern="0" dirty="0" smtClean="0">
                <a:solidFill>
                  <a:schemeClr val="accent6">
                    <a:lumMod val="75000"/>
                  </a:schemeClr>
                </a:solidFill>
                <a:hlinkClick r:id="rId2"/>
              </a:rPr>
              <a:t>http://standards.ieee.org/develop/policies/bylaws/sect6-7.html#6</a:t>
            </a:r>
            <a:r>
              <a:rPr lang="en-US" altLang="en-US" sz="2100" i="1" kern="0" dirty="0" smtClean="0">
                <a:solidFill>
                  <a:schemeClr val="accent6">
                    <a:lumMod val="75000"/>
                  </a:schemeClr>
                </a:solidFill>
              </a:rPr>
              <a:t> </a:t>
            </a:r>
          </a:p>
          <a:p>
            <a:pPr lvl="1">
              <a:lnSpc>
                <a:spcPct val="90000"/>
              </a:lnSpc>
              <a:buFont typeface="Monotype Sorts"/>
              <a:buNone/>
            </a:pPr>
            <a:r>
              <a:rPr lang="en-GB" altLang="en-US" sz="2400" kern="0" dirty="0" smtClean="0">
                <a:solidFill>
                  <a:schemeClr val="accent6">
                    <a:lumMod val="75000"/>
                  </a:schemeClr>
                </a:solidFill>
              </a:rPr>
              <a:t>		IEEE-SA Standards Board Operations Manual</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3"/>
              </a:rPr>
              <a:t>http://standards.ieee.org/develop/policies/opman/sect6.html#6.3</a:t>
            </a:r>
            <a:r>
              <a:rPr lang="en-US" altLang="en-US" sz="2100" i="1" kern="0" dirty="0" smtClean="0">
                <a:solidFill>
                  <a:schemeClr val="accent6">
                    <a:lumMod val="75000"/>
                  </a:schemeClr>
                </a:solidFill>
              </a:rPr>
              <a:t> </a:t>
            </a:r>
            <a:endParaRPr lang="en-US" altLang="en-US" sz="2400" kern="0" dirty="0" smtClean="0">
              <a:solidFill>
                <a:schemeClr val="accent6">
                  <a:lumMod val="75000"/>
                </a:schemeClr>
              </a:solidFill>
            </a:endParaRP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Material about the patent policy is available at</a:t>
            </a:r>
            <a:r>
              <a:rPr lang="en-US" altLang="en-US" sz="2400" kern="0" dirty="0" smtClean="0">
                <a:solidFill>
                  <a:schemeClr val="accent6">
                    <a:lumMod val="75000"/>
                  </a:schemeClr>
                </a:solidFill>
              </a:rPr>
              <a:t> </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4"/>
              </a:rPr>
              <a:t>http://standards.ieee.org/about/sasb/patcom/materials.html</a:t>
            </a:r>
            <a:r>
              <a:rPr lang="en-US" altLang="en-US" sz="2100" i="1" kern="0" dirty="0" smtClean="0">
                <a:solidFill>
                  <a:schemeClr val="accent6">
                    <a:lumMod val="75000"/>
                  </a:schemeClr>
                </a:solidFill>
              </a:rPr>
              <a:t> </a:t>
            </a:r>
            <a:endParaRPr lang="en-US" altLang="en-US" sz="2100" i="1" kern="0" dirty="0">
              <a:solidFill>
                <a:schemeClr val="accent6">
                  <a:lumMod val="75000"/>
                </a:schemeClr>
              </a:solidFill>
            </a:endParaRPr>
          </a:p>
        </p:txBody>
      </p:sp>
    </p:spTree>
    <p:extLst>
      <p:ext uri="{BB962C8B-B14F-4D97-AF65-F5344CB8AC3E}">
        <p14:creationId xmlns:p14="http://schemas.microsoft.com/office/powerpoint/2010/main" val="37099702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dirty="0">
                <a:solidFill>
                  <a:schemeClr val="accent2">
                    <a:lumMod val="75000"/>
                  </a:schemeClr>
                </a:solidFill>
              </a:rPr>
              <a:t>Call for Potentially Essential Patents</a:t>
            </a:r>
            <a:endParaRPr lang="en-US" dirty="0"/>
          </a:p>
        </p:txBody>
      </p:sp>
      <p:sp>
        <p:nvSpPr>
          <p:cNvPr id="8" name="Rectangle 1027"/>
          <p:cNvSpPr txBox="1">
            <a:spLocks noChangeArrowheads="1"/>
          </p:cNvSpPr>
          <p:nvPr/>
        </p:nvSpPr>
        <p:spPr bwMode="auto">
          <a:xfrm>
            <a:off x="685800" y="1751013"/>
            <a:ext cx="8077200" cy="47244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en-US" sz="2800" kern="0" smtClean="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kern="0" smtClean="0">
                <a:solidFill>
                  <a:schemeClr val="accent6">
                    <a:lumMod val="75000"/>
                  </a:schemeClr>
                </a:solidFill>
              </a:rPr>
              <a:t>Either speak up now or</a:t>
            </a:r>
          </a:p>
          <a:p>
            <a:pPr lvl="1">
              <a:buFont typeface="Arial" pitchFamily="34" charset="0"/>
              <a:buChar char="•"/>
            </a:pPr>
            <a:r>
              <a:rPr lang="en-US" altLang="en-US" kern="0" smtClean="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kern="0" smtClean="0">
                <a:solidFill>
                  <a:schemeClr val="accent6">
                    <a:lumMod val="75000"/>
                  </a:schemeClr>
                </a:solidFill>
              </a:rPr>
              <a:t>Cause an LOA to be submitted</a:t>
            </a:r>
            <a:endParaRPr lang="en-US" altLang="en-US" kern="0" dirty="0">
              <a:solidFill>
                <a:schemeClr val="accent6">
                  <a:lumMod val="75000"/>
                </a:schemeClr>
              </a:solidFill>
            </a:endParaRPr>
          </a:p>
        </p:txBody>
      </p:sp>
    </p:spTree>
    <p:extLst>
      <p:ext uri="{BB962C8B-B14F-4D97-AF65-F5344CB8AC3E}">
        <p14:creationId xmlns:p14="http://schemas.microsoft.com/office/powerpoint/2010/main" val="256025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Jan. 2018</a:t>
            </a:r>
            <a:endParaRPr lang="en-GB" dirty="0"/>
          </a:p>
        </p:txBody>
      </p:sp>
      <p:sp>
        <p:nvSpPr>
          <p:cNvPr id="7" name="Title 1"/>
          <p:cNvSpPr>
            <a:spLocks noGrp="1"/>
          </p:cNvSpPr>
          <p:nvPr>
            <p:ph type="title"/>
          </p:nvPr>
        </p:nvSpPr>
        <p:spPr>
          <a:xfrm>
            <a:off x="685800" y="685800"/>
            <a:ext cx="7770813" cy="1065213"/>
          </a:xfrm>
        </p:spPr>
        <p:txBody>
          <a:bodyPr/>
          <a:lstStyle/>
          <a:p>
            <a:r>
              <a:rPr lang="en-US" u="sng" dirty="0">
                <a:solidFill>
                  <a:schemeClr val="accent2">
                    <a:lumMod val="75000"/>
                  </a:schemeClr>
                </a:solidFill>
              </a:rPr>
              <a:t>Other Guidelines for IEEE WG Meetings</a:t>
            </a:r>
            <a:endParaRPr lang="en-US" dirty="0"/>
          </a:p>
        </p:txBody>
      </p:sp>
      <p:sp>
        <p:nvSpPr>
          <p:cNvPr id="8"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2396559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26801</TotalTime>
  <Words>3190</Words>
  <Application>Microsoft Office PowerPoint</Application>
  <PresentationFormat>On-screen Show (4:3)</PresentationFormat>
  <Paragraphs>737</Paragraphs>
  <Slides>64</Slides>
  <Notes>20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74" baseType="lpstr">
      <vt:lpstr>Arial Unicode MS</vt:lpstr>
      <vt:lpstr>MS Gothic</vt:lpstr>
      <vt:lpstr>MS PGothic</vt:lpstr>
      <vt:lpstr>Arial</vt:lpstr>
      <vt:lpstr>DejaVu Sans</vt:lpstr>
      <vt:lpstr>Monotype Sorts</vt:lpstr>
      <vt:lpstr>Times</vt:lpstr>
      <vt:lpstr>Times New Roman</vt:lpstr>
      <vt:lpstr>Office Theme</vt:lpstr>
      <vt:lpstr>Document</vt:lpstr>
      <vt:lpstr>TGaz Next Generation Positioning  Jan. Meeting Agenda</vt:lpstr>
      <vt:lpstr>IEEE 802.11 Task Group AZ Next Generation Positioning </vt:lpstr>
      <vt:lpstr>Abstract</vt:lpstr>
      <vt:lpstr>Logistics</vt:lpstr>
      <vt:lpstr>Patent Policy</vt:lpstr>
      <vt:lpstr>Participants, Patents, and Duty to Inform</vt:lpstr>
      <vt:lpstr>Patent Related Links</vt:lpstr>
      <vt:lpstr>Call for Potentially Essential Patents</vt:lpstr>
      <vt:lpstr>Other Guidelines for IEEE WG Meetings</vt:lpstr>
      <vt:lpstr>Participation in IEEE 802 Meetings</vt:lpstr>
      <vt:lpstr>802 Ground rules </vt:lpstr>
      <vt:lpstr>IEEE-SA policy documents</vt:lpstr>
      <vt:lpstr>PowerPoint Presentation</vt:lpstr>
      <vt:lpstr>PowerPoint Presentation</vt:lpstr>
      <vt:lpstr>TGaz Schedule at a glance</vt:lpstr>
      <vt:lpstr>Agenda for the Week</vt:lpstr>
      <vt:lpstr>Submission List for the week (1)</vt:lpstr>
      <vt:lpstr>TG Process</vt:lpstr>
      <vt:lpstr>Agenda For The Week</vt:lpstr>
      <vt:lpstr>PowerPoint Presentation</vt:lpstr>
      <vt:lpstr>Meeting Slot # 1 discussion items</vt:lpstr>
      <vt:lpstr>Submission order – Slot #1</vt:lpstr>
      <vt:lpstr>Approval of previous meeting minutes</vt:lpstr>
      <vt:lpstr>FRD Working Draft Approval</vt:lpstr>
      <vt:lpstr>Presentations</vt:lpstr>
      <vt:lpstr>Attendance reminder</vt:lpstr>
      <vt:lpstr>Recess</vt:lpstr>
      <vt:lpstr>PowerPoint Presentation</vt:lpstr>
      <vt:lpstr>Meeting Slot # 2 discussion items</vt:lpstr>
      <vt:lpstr>Submission order – Slot # 2</vt:lpstr>
      <vt:lpstr>Presentations</vt:lpstr>
      <vt:lpstr>Reminder to do attendance</vt:lpstr>
      <vt:lpstr>Recess</vt:lpstr>
      <vt:lpstr>PowerPoint Presentation</vt:lpstr>
      <vt:lpstr>Meeting Slot # 3 discussion items</vt:lpstr>
      <vt:lpstr>Submission order – Slot #3</vt:lpstr>
      <vt:lpstr>Presentations</vt:lpstr>
      <vt:lpstr>Reminder to do attendance</vt:lpstr>
      <vt:lpstr>Recess</vt:lpstr>
      <vt:lpstr>PowerPoint Presentation</vt:lpstr>
      <vt:lpstr>Timelines (con.) –TBC</vt:lpstr>
      <vt:lpstr>PowerPoint Presentation</vt:lpstr>
      <vt:lpstr>Meeting Slot # 4 discussion items</vt:lpstr>
      <vt:lpstr>Submission order – Slot #4</vt:lpstr>
      <vt:lpstr>Presentations</vt:lpstr>
      <vt:lpstr>Current Approved Timelines – Update</vt:lpstr>
      <vt:lpstr>Goals for March Meeting</vt:lpstr>
      <vt:lpstr>Motion – approval of Jan. meeting Goals</vt:lpstr>
      <vt:lpstr>Teleconference Schedule</vt:lpstr>
      <vt:lpstr>Reminder to do attendance</vt:lpstr>
      <vt:lpstr>AOB?</vt:lpstr>
      <vt:lpstr>Adjourn</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keywords>CTPClassification=CTP_IC:VisualMarkings=</cp:keywords>
  <cp:lastModifiedBy>Segev, Jonathan</cp:lastModifiedBy>
  <cp:revision>410</cp:revision>
  <cp:lastPrinted>1601-01-01T00:00:00Z</cp:lastPrinted>
  <dcterms:created xsi:type="dcterms:W3CDTF">2017-01-29T08:57:00Z</dcterms:created>
  <dcterms:modified xsi:type="dcterms:W3CDTF">2017-12-06T13:28:03Z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ab095f8e-d13f-44e3-95d7-df9cc27fda29</vt:lpwstr>
  </property>
  <property fmtid="{D5CDD505-2E9C-101B-9397-08002B2CF9AE}" pid="3" name="CTP_BU">
    <vt:lpwstr>NEXT GEN AND STANDARDS GROUP</vt:lpwstr>
  </property>
  <property fmtid="{D5CDD505-2E9C-101B-9397-08002B2CF9AE}" pid="4" name="CTP_TimeStamp">
    <vt:lpwstr>2017-12-06 13:28:03Z</vt:lpwstr>
  </property>
  <property fmtid="{D5CDD505-2E9C-101B-9397-08002B2CF9AE}" pid="5" name="CTPClassification">
    <vt:lpwstr>CTP_IC</vt:lpwstr>
  </property>
</Properties>
</file>