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sldIdLst>
    <p:sldId id="283" r:id="rId2"/>
    <p:sldId id="257" r:id="rId3"/>
    <p:sldId id="286" r:id="rId4"/>
    <p:sldId id="278" r:id="rId5"/>
    <p:sldId id="287" r:id="rId6"/>
    <p:sldId id="288" r:id="rId7"/>
    <p:sldId id="292" r:id="rId8"/>
    <p:sldId id="290" r:id="rId9"/>
    <p:sldId id="291" r:id="rId10"/>
    <p:sldId id="289" r:id="rId11"/>
    <p:sldId id="274" r:id="rId12"/>
    <p:sldId id="284" r:id="rId13"/>
    <p:sldId id="28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4"/>
    <p:restoredTop sz="96341"/>
  </p:normalViewPr>
  <p:slideViewPr>
    <p:cSldViewPr snapToGrid="0" snapToObjects="1">
      <p:cViewPr>
        <p:scale>
          <a:sx n="150" d="100"/>
          <a:sy n="150" d="100"/>
        </p:scale>
        <p:origin x="19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8" d="100"/>
          <a:sy n="118" d="100"/>
        </p:scale>
        <p:origin x="299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94454-FEDD-5845-A87C-6B71D10B2C8F}" type="datetimeFigureOut">
              <a:rPr lang="en-US" smtClean="0"/>
              <a:t>12/6/17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0A975-C448-7C48-9657-0E485E45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47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172200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3994610" y="96239"/>
            <a:ext cx="23561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205569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0A975-C448-7C48-9657-0E485E4521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0A975-C448-7C48-9657-0E485E4521E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0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0A975-C448-7C48-9657-0E485E4521E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46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0A975-C448-7C48-9657-0E485E4521E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4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18E555C-AA27-A74F-AF94-06001C10B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18E555C-AA27-A74F-AF94-06001C10B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18E555C-AA27-A74F-AF94-06001C10B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Payam Torab, Facebook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Header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out Header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18E555C-AA27-A74F-AF94-06001C10B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508759"/>
            <a:ext cx="5077884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508759"/>
            <a:ext cx="508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18E555C-AA27-A74F-AF94-06001C10B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18E555C-AA27-A74F-AF94-06001C10B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18E555C-AA27-A74F-AF94-06001C10B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18E555C-AA27-A74F-AF94-06001C10B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594360"/>
            <a:ext cx="105156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65760"/>
            <a:ext cx="36576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772400" y="365760"/>
            <a:ext cx="36576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802.11-17/1841r0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08760"/>
            <a:ext cx="1051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11957" y="6537960"/>
            <a:ext cx="1070768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218E555C-AA27-A74F-AF94-06001C10B3A2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396" y="594360"/>
            <a:ext cx="10515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537960"/>
            <a:ext cx="71814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537960"/>
            <a:ext cx="10515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315201" y="6537961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Payam Torab, Facebook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7" r:id="rId3"/>
    <p:sldLayoutId id="2147483706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321-00-00ay-features-for-mmw-distribution-network-use-case.pdf" TargetMode="External"/><Relationship Id="rId4" Type="http://schemas.openxmlformats.org/officeDocument/2006/relationships/hyperlink" Target="https://mentor.ieee.org/802.11/dcn/17/11-17-1679-00-00ay-beamforming-protocol-reuse-for-mmwave-distribution-networks.pptx" TargetMode="External"/><Relationship Id="rId5" Type="http://schemas.openxmlformats.org/officeDocument/2006/relationships/hyperlink" Target="https://mentor.ieee.org/802.11/dcn/17/11-17-1646-01-00ay-beamforming-for-mmwave-distribution-networks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7/11-17-1019-02-00ay-mmwave-mesh-network-usage-model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Beamforming protocol differences for</a:t>
            </a:r>
            <a:br>
              <a:rPr lang="en-US" dirty="0" smtClean="0"/>
            </a:br>
            <a:r>
              <a:rPr lang="en-US" dirty="0" smtClean="0"/>
              <a:t>mmWave Distribution Networks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2017-12-13</a:t>
            </a:r>
            <a:endParaRPr lang="en-US" altLang="en-US" sz="2000" b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385981"/>
              </p:ext>
            </p:extLst>
          </p:nvPr>
        </p:nvGraphicFramePr>
        <p:xfrm>
          <a:off x="2021805" y="3233936"/>
          <a:ext cx="8498711" cy="121920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96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09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703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03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03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Payam Torab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Facebook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Way, Menlo Park, CA 94025, USA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ptorab@fb.com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0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Krishna Gomadam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kgomadam@fb.com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03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Djordje Tujkovic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djordjet@fb.com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Payam Torab, Facebook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7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Payam Torab, Facebook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0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Initiator </a:t>
            </a:r>
            <a:r>
              <a:rPr lang="mr-IN" dirty="0" smtClean="0"/>
              <a:t>–</a:t>
            </a:r>
            <a:r>
              <a:rPr lang="en-US" dirty="0" smtClean="0"/>
              <a:t> synchronized to network timing</a:t>
            </a:r>
          </a:p>
          <a:p>
            <a:pPr lvl="1"/>
            <a:r>
              <a:rPr lang="en-US" dirty="0" smtClean="0"/>
              <a:t>Sweeping total </a:t>
            </a:r>
            <a:r>
              <a:rPr lang="en-US" dirty="0"/>
              <a:t>o</a:t>
            </a:r>
            <a:r>
              <a:rPr lang="en-US" dirty="0" smtClean="0"/>
              <a:t>f </a:t>
            </a:r>
            <a:r>
              <a:rPr lang="en-US" i="1" dirty="0" smtClean="0"/>
              <a:t>N</a:t>
            </a:r>
            <a:r>
              <a:rPr lang="en-US" dirty="0" smtClean="0"/>
              <a:t> Tx beams (e.g., </a:t>
            </a:r>
            <a:r>
              <a:rPr lang="en-US" i="1" dirty="0" smtClean="0"/>
              <a:t>N</a:t>
            </a:r>
            <a:r>
              <a:rPr lang="en-US" dirty="0" smtClean="0"/>
              <a:t>=31)</a:t>
            </a:r>
          </a:p>
          <a:p>
            <a:pPr lvl="1"/>
            <a:r>
              <a:rPr lang="en-US" dirty="0" smtClean="0"/>
              <a:t>Using the same Tx beam during a </a:t>
            </a:r>
            <a:r>
              <a:rPr lang="en-US" i="1" dirty="0" smtClean="0"/>
              <a:t>beamforming window </a:t>
            </a:r>
            <a:r>
              <a:rPr lang="en-US" dirty="0" smtClean="0"/>
              <a:t>of </a:t>
            </a:r>
            <a:r>
              <a:rPr lang="en-US" i="1" dirty="0"/>
              <a:t>N</a:t>
            </a:r>
            <a:r>
              <a:rPr lang="en-US" dirty="0" smtClean="0"/>
              <a:t> frames (</a:t>
            </a:r>
            <a:r>
              <a:rPr lang="en-US" i="1" dirty="0" smtClean="0"/>
              <a:t>F</a:t>
            </a:r>
            <a:r>
              <a:rPr lang="en-US" dirty="0" smtClean="0"/>
              <a:t> frame duration)</a:t>
            </a:r>
          </a:p>
          <a:p>
            <a:pPr lvl="2"/>
            <a:r>
              <a:rPr lang="en-US" dirty="0" smtClean="0"/>
              <a:t>Duration per Tx beam </a:t>
            </a:r>
            <a:r>
              <a:rPr lang="en-US" i="1" dirty="0" smtClean="0"/>
              <a:t>N</a:t>
            </a:r>
            <a:r>
              <a:rPr lang="en-US" dirty="0" smtClean="0"/>
              <a:t>×</a:t>
            </a:r>
            <a:r>
              <a:rPr lang="en-US" i="1" dirty="0" smtClean="0"/>
              <a:t>F</a:t>
            </a:r>
            <a:r>
              <a:rPr lang="en-US" dirty="0" smtClean="0"/>
              <a:t>, (e.g</a:t>
            </a:r>
            <a:r>
              <a:rPr lang="en-US" dirty="0"/>
              <a:t>., 31×400 </a:t>
            </a:r>
            <a:r>
              <a:rPr lang="en-US" dirty="0" smtClean="0"/>
              <a:t>µs = 12.4 milliseconds)</a:t>
            </a:r>
          </a:p>
          <a:p>
            <a:pPr lvl="1"/>
            <a:r>
              <a:rPr lang="en-US" dirty="0" smtClean="0"/>
              <a:t>Each Tx beam used once during a designated slot in each of the frames 0, </a:t>
            </a:r>
            <a:r>
              <a:rPr lang="mr-IN" dirty="0" smtClean="0"/>
              <a:t>…</a:t>
            </a:r>
            <a:r>
              <a:rPr lang="en-US" dirty="0" smtClean="0"/>
              <a:t>, </a:t>
            </a:r>
            <a:r>
              <a:rPr lang="en-US" i="1" dirty="0" smtClean="0"/>
              <a:t>N</a:t>
            </a:r>
            <a:r>
              <a:rPr lang="en-US" dirty="0" smtClean="0"/>
              <a:t>-1 within a beamforming window to </a:t>
            </a:r>
            <a:r>
              <a:rPr lang="en-US" dirty="0"/>
              <a:t>send </a:t>
            </a:r>
            <a:r>
              <a:rPr lang="en-US" dirty="0" smtClean="0"/>
              <a:t>multiple </a:t>
            </a:r>
            <a:r>
              <a:rPr lang="en-US" i="1" dirty="0" smtClean="0"/>
              <a:t>TDD SSW</a:t>
            </a:r>
            <a:r>
              <a:rPr lang="en-US" dirty="0" smtClean="0"/>
              <a:t> packets (typically two)</a:t>
            </a:r>
          </a:p>
          <a:p>
            <a:pPr lvl="1"/>
            <a:r>
              <a:rPr lang="en-US" dirty="0" smtClean="0"/>
              <a:t>Rx Slot 0 in Frame (</a:t>
            </a:r>
            <a:r>
              <a:rPr lang="en-US" i="1" dirty="0" smtClean="0"/>
              <a:t>N</a:t>
            </a:r>
            <a:r>
              <a:rPr lang="en-US" dirty="0" smtClean="0"/>
              <a:t>-1)/2 of beamforming window </a:t>
            </a:r>
            <a:r>
              <a:rPr lang="en-US" i="1" dirty="0" smtClean="0"/>
              <a:t>W</a:t>
            </a:r>
            <a:r>
              <a:rPr lang="en-US" dirty="0" smtClean="0"/>
              <a:t> used to receive on the Rx beam that matches the TX beam in beamforming window </a:t>
            </a:r>
            <a:r>
              <a:rPr lang="en-US" i="1" dirty="0" smtClean="0"/>
              <a:t>W</a:t>
            </a:r>
            <a:r>
              <a:rPr lang="en-US" dirty="0" smtClean="0"/>
              <a:t>-1</a:t>
            </a:r>
          </a:p>
          <a:p>
            <a:r>
              <a:rPr lang="en-US" dirty="0" smtClean="0"/>
              <a:t>Responder </a:t>
            </a:r>
            <a:r>
              <a:rPr lang="mr-IN" dirty="0" smtClean="0"/>
              <a:t>–</a:t>
            </a:r>
            <a:r>
              <a:rPr lang="en-US" dirty="0" smtClean="0"/>
              <a:t> continuously sweeping at the beginning</a:t>
            </a:r>
          </a:p>
          <a:p>
            <a:pPr lvl="1"/>
            <a:r>
              <a:rPr lang="en-US" dirty="0" smtClean="0"/>
              <a:t>Sweeping receive beams continuously back to back, keeping each Rx beam for a programmable “Single </a:t>
            </a:r>
            <a:r>
              <a:rPr lang="en-US" dirty="0"/>
              <a:t>Rx beam index </a:t>
            </a:r>
            <a:r>
              <a:rPr lang="en-US" dirty="0" smtClean="0"/>
              <a:t>duration”</a:t>
            </a:r>
          </a:p>
          <a:p>
            <a:pPr lvl="2"/>
            <a:r>
              <a:rPr lang="en-US" dirty="0" smtClean="0"/>
              <a:t>For example twice the </a:t>
            </a:r>
            <a:r>
              <a:rPr lang="en-US" i="1" dirty="0" smtClean="0"/>
              <a:t>TDD SSW</a:t>
            </a:r>
            <a:r>
              <a:rPr lang="en-US" dirty="0" smtClean="0"/>
              <a:t> duration + IFS</a:t>
            </a:r>
          </a:p>
          <a:p>
            <a:pPr lvl="1"/>
            <a:r>
              <a:rPr lang="en-US" dirty="0" smtClean="0"/>
              <a:t>Switching from </a:t>
            </a:r>
            <a:r>
              <a:rPr lang="en-US" dirty="0"/>
              <a:t>b</a:t>
            </a:r>
            <a:r>
              <a:rPr lang="en-US" dirty="0" smtClean="0"/>
              <a:t>ack to back sweeping pattern to slotted (once per “Periodicity”) when first </a:t>
            </a:r>
            <a:r>
              <a:rPr lang="en-US" i="1" dirty="0" smtClean="0"/>
              <a:t>TDD SSW </a:t>
            </a:r>
            <a:r>
              <a:rPr lang="en-US" dirty="0" smtClean="0"/>
              <a:t>packet successfully received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beamforming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78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5153753" y="5819007"/>
            <a:ext cx="2202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/>
              <a:t>Initiator</a:t>
            </a:r>
          </a:p>
        </p:txBody>
      </p:sp>
      <p:sp>
        <p:nvSpPr>
          <p:cNvPr id="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smtClean="0"/>
              <a:t>Protocol</a:t>
            </a:r>
            <a:br>
              <a:rPr lang="en-US" sz="2800" dirty="0" smtClean="0"/>
            </a:br>
            <a:r>
              <a:rPr lang="en-US" sz="2800" dirty="0" smtClean="0"/>
              <a:t>description (1)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t>12</a:t>
            </a:fld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739984" y="2441202"/>
            <a:ext cx="772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Beamforming window 1</a:t>
            </a:r>
          </a:p>
          <a:p>
            <a:pPr algn="ctr"/>
            <a:r>
              <a:rPr lang="en-US" sz="800" dirty="0" smtClean="0"/>
              <a:t>(Transmit on Tx beam 1)</a:t>
            </a:r>
            <a:endParaRPr lang="en-US" sz="800" dirty="0"/>
          </a:p>
        </p:txBody>
      </p:sp>
      <p:sp>
        <p:nvSpPr>
          <p:cNvPr id="59" name="Left Brace 58"/>
          <p:cNvSpPr/>
          <p:nvPr/>
        </p:nvSpPr>
        <p:spPr>
          <a:xfrm>
            <a:off x="4462998" y="2066548"/>
            <a:ext cx="122274" cy="1087862"/>
          </a:xfrm>
          <a:prstGeom prst="leftBrace">
            <a:avLst>
              <a:gd name="adj1" fmla="val 11640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3739984" y="3898911"/>
            <a:ext cx="772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Beamforming window 30</a:t>
            </a:r>
          </a:p>
          <a:p>
            <a:pPr algn="ctr"/>
            <a:r>
              <a:rPr lang="en-US" sz="800" dirty="0" smtClean="0"/>
              <a:t>(Transmit on Tx beam 30)</a:t>
            </a:r>
            <a:endParaRPr lang="en-US" sz="800" dirty="0"/>
          </a:p>
        </p:txBody>
      </p:sp>
      <p:sp>
        <p:nvSpPr>
          <p:cNvPr id="68" name="Left Brace 67"/>
          <p:cNvSpPr/>
          <p:nvPr/>
        </p:nvSpPr>
        <p:spPr>
          <a:xfrm>
            <a:off x="4462998" y="3524257"/>
            <a:ext cx="122274" cy="1087862"/>
          </a:xfrm>
          <a:prstGeom prst="leftBrace">
            <a:avLst>
              <a:gd name="adj1" fmla="val 11640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793101" y="2610479"/>
            <a:ext cx="871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smtClean="0"/>
              <a:t>One complete Tx </a:t>
            </a:r>
            <a:r>
              <a:rPr lang="en-US" sz="800" dirty="0" smtClean="0"/>
              <a:t>sector sweep</a:t>
            </a:r>
          </a:p>
          <a:p>
            <a:pPr algn="ctr"/>
            <a:r>
              <a:rPr lang="en-US" sz="800" dirty="0" smtClean="0"/>
              <a:t>(384.4 ms)</a:t>
            </a:r>
            <a:endParaRPr lang="en-US" sz="800" dirty="0"/>
          </a:p>
        </p:txBody>
      </p:sp>
      <p:sp>
        <p:nvSpPr>
          <p:cNvPr id="72" name="Freeform 71"/>
          <p:cNvSpPr/>
          <p:nvPr/>
        </p:nvSpPr>
        <p:spPr>
          <a:xfrm>
            <a:off x="5659509" y="1960322"/>
            <a:ext cx="574401" cy="603250"/>
          </a:xfrm>
          <a:custGeom>
            <a:avLst/>
            <a:gdLst>
              <a:gd name="connsiteX0" fmla="*/ 0 w 467402"/>
              <a:gd name="connsiteY0" fmla="*/ 0 h 1390650"/>
              <a:gd name="connsiteX1" fmla="*/ 457200 w 467402"/>
              <a:gd name="connsiteY1" fmla="*/ 381000 h 1390650"/>
              <a:gd name="connsiteX2" fmla="*/ 273050 w 467402"/>
              <a:gd name="connsiteY2" fmla="*/ 1390650 h 1390650"/>
              <a:gd name="connsiteX0" fmla="*/ 0 w 298053"/>
              <a:gd name="connsiteY0" fmla="*/ 0 h 1390650"/>
              <a:gd name="connsiteX1" fmla="*/ 27014 w 298053"/>
              <a:gd name="connsiteY1" fmla="*/ 947890 h 1390650"/>
              <a:gd name="connsiteX2" fmla="*/ 273050 w 298053"/>
              <a:gd name="connsiteY2" fmla="*/ 1390650 h 1390650"/>
              <a:gd name="connsiteX0" fmla="*/ 0 w 301322"/>
              <a:gd name="connsiteY0" fmla="*/ 0 h 1390650"/>
              <a:gd name="connsiteX1" fmla="*/ 73300 w 301322"/>
              <a:gd name="connsiteY1" fmla="*/ 761879 h 1390650"/>
              <a:gd name="connsiteX2" fmla="*/ 273050 w 301322"/>
              <a:gd name="connsiteY2" fmla="*/ 1390650 h 1390650"/>
              <a:gd name="connsiteX0" fmla="*/ 0 w 297229"/>
              <a:gd name="connsiteY0" fmla="*/ 0 h 1390650"/>
              <a:gd name="connsiteX1" fmla="*/ 13401 w 297229"/>
              <a:gd name="connsiteY1" fmla="*/ 921317 h 1390650"/>
              <a:gd name="connsiteX2" fmla="*/ 273050 w 297229"/>
              <a:gd name="connsiteY2" fmla="*/ 1390650 h 1390650"/>
              <a:gd name="connsiteX0" fmla="*/ 0 w 330996"/>
              <a:gd name="connsiteY0" fmla="*/ 0 h 1443796"/>
              <a:gd name="connsiteX1" fmla="*/ 13401 w 330996"/>
              <a:gd name="connsiteY1" fmla="*/ 921317 h 1443796"/>
              <a:gd name="connsiteX2" fmla="*/ 308445 w 330996"/>
              <a:gd name="connsiteY2" fmla="*/ 1443796 h 1443796"/>
              <a:gd name="connsiteX0" fmla="*/ 0 w 308445"/>
              <a:gd name="connsiteY0" fmla="*/ 0 h 1443796"/>
              <a:gd name="connsiteX1" fmla="*/ 13401 w 308445"/>
              <a:gd name="connsiteY1" fmla="*/ 921317 h 1443796"/>
              <a:gd name="connsiteX2" fmla="*/ 308445 w 308445"/>
              <a:gd name="connsiteY2" fmla="*/ 1443796 h 1443796"/>
              <a:gd name="connsiteX0" fmla="*/ 0 w 273050"/>
              <a:gd name="connsiteY0" fmla="*/ 0 h 1381792"/>
              <a:gd name="connsiteX1" fmla="*/ 13401 w 273050"/>
              <a:gd name="connsiteY1" fmla="*/ 921317 h 1381792"/>
              <a:gd name="connsiteX2" fmla="*/ 273050 w 273050"/>
              <a:gd name="connsiteY2" fmla="*/ 1381792 h 1381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050" h="1381792">
                <a:moveTo>
                  <a:pt x="0" y="0"/>
                </a:moveTo>
                <a:cubicBezTo>
                  <a:pt x="205846" y="74612"/>
                  <a:pt x="-32107" y="691018"/>
                  <a:pt x="13401" y="921317"/>
                </a:cubicBezTo>
                <a:cubicBezTo>
                  <a:pt x="58909" y="1151616"/>
                  <a:pt x="156450" y="789129"/>
                  <a:pt x="273050" y="1381792"/>
                </a:cubicBezTo>
              </a:path>
            </a:pathLst>
          </a:custGeom>
          <a:noFill/>
          <a:ln w="6350">
            <a:solidFill>
              <a:srgbClr val="C00000"/>
            </a:solidFill>
            <a:headEnd type="none" w="sm" len="med"/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5659509" y="4519848"/>
            <a:ext cx="574401" cy="603250"/>
          </a:xfrm>
          <a:custGeom>
            <a:avLst/>
            <a:gdLst>
              <a:gd name="connsiteX0" fmla="*/ 0 w 467402"/>
              <a:gd name="connsiteY0" fmla="*/ 0 h 1390650"/>
              <a:gd name="connsiteX1" fmla="*/ 457200 w 467402"/>
              <a:gd name="connsiteY1" fmla="*/ 381000 h 1390650"/>
              <a:gd name="connsiteX2" fmla="*/ 273050 w 467402"/>
              <a:gd name="connsiteY2" fmla="*/ 1390650 h 1390650"/>
              <a:gd name="connsiteX0" fmla="*/ 0 w 298053"/>
              <a:gd name="connsiteY0" fmla="*/ 0 h 1390650"/>
              <a:gd name="connsiteX1" fmla="*/ 27014 w 298053"/>
              <a:gd name="connsiteY1" fmla="*/ 947890 h 1390650"/>
              <a:gd name="connsiteX2" fmla="*/ 273050 w 298053"/>
              <a:gd name="connsiteY2" fmla="*/ 1390650 h 1390650"/>
              <a:gd name="connsiteX0" fmla="*/ 0 w 301322"/>
              <a:gd name="connsiteY0" fmla="*/ 0 h 1390650"/>
              <a:gd name="connsiteX1" fmla="*/ 73300 w 301322"/>
              <a:gd name="connsiteY1" fmla="*/ 761879 h 1390650"/>
              <a:gd name="connsiteX2" fmla="*/ 273050 w 301322"/>
              <a:gd name="connsiteY2" fmla="*/ 1390650 h 1390650"/>
              <a:gd name="connsiteX0" fmla="*/ 0 w 297229"/>
              <a:gd name="connsiteY0" fmla="*/ 0 h 1390650"/>
              <a:gd name="connsiteX1" fmla="*/ 13401 w 297229"/>
              <a:gd name="connsiteY1" fmla="*/ 921317 h 1390650"/>
              <a:gd name="connsiteX2" fmla="*/ 273050 w 297229"/>
              <a:gd name="connsiteY2" fmla="*/ 1390650 h 1390650"/>
              <a:gd name="connsiteX0" fmla="*/ 0 w 330996"/>
              <a:gd name="connsiteY0" fmla="*/ 0 h 1443796"/>
              <a:gd name="connsiteX1" fmla="*/ 13401 w 330996"/>
              <a:gd name="connsiteY1" fmla="*/ 921317 h 1443796"/>
              <a:gd name="connsiteX2" fmla="*/ 308445 w 330996"/>
              <a:gd name="connsiteY2" fmla="*/ 1443796 h 1443796"/>
              <a:gd name="connsiteX0" fmla="*/ 0 w 308445"/>
              <a:gd name="connsiteY0" fmla="*/ 0 h 1443796"/>
              <a:gd name="connsiteX1" fmla="*/ 13401 w 308445"/>
              <a:gd name="connsiteY1" fmla="*/ 921317 h 1443796"/>
              <a:gd name="connsiteX2" fmla="*/ 308445 w 308445"/>
              <a:gd name="connsiteY2" fmla="*/ 1443796 h 1443796"/>
              <a:gd name="connsiteX0" fmla="*/ 0 w 273050"/>
              <a:gd name="connsiteY0" fmla="*/ 0 h 1381792"/>
              <a:gd name="connsiteX1" fmla="*/ 13401 w 273050"/>
              <a:gd name="connsiteY1" fmla="*/ 921317 h 1381792"/>
              <a:gd name="connsiteX2" fmla="*/ 273050 w 273050"/>
              <a:gd name="connsiteY2" fmla="*/ 1381792 h 1381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050" h="1381792">
                <a:moveTo>
                  <a:pt x="0" y="0"/>
                </a:moveTo>
                <a:cubicBezTo>
                  <a:pt x="205846" y="74612"/>
                  <a:pt x="-32107" y="691018"/>
                  <a:pt x="13401" y="921317"/>
                </a:cubicBezTo>
                <a:cubicBezTo>
                  <a:pt x="58909" y="1151616"/>
                  <a:pt x="156450" y="789129"/>
                  <a:pt x="273050" y="1381792"/>
                </a:cubicBezTo>
              </a:path>
            </a:pathLst>
          </a:custGeom>
          <a:noFill/>
          <a:ln w="6350">
            <a:solidFill>
              <a:srgbClr val="C00000"/>
            </a:solidFill>
            <a:headEnd type="none" w="sm" len="med"/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4197036" y="3747241"/>
            <a:ext cx="817320" cy="109883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2636058" y="4707192"/>
            <a:ext cx="1828800" cy="948332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002276" y="5163150"/>
            <a:ext cx="365760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600" dirty="0" smtClean="0">
                <a:latin typeface="Calibri Light" charset="0"/>
                <a:ea typeface="Calibri Light" charset="0"/>
                <a:cs typeface="Calibri Light" charset="0"/>
              </a:rPr>
              <a:t>TDD SSW</a:t>
            </a:r>
            <a:endParaRPr lang="en-US" sz="600" dirty="0"/>
          </a:p>
        </p:txBody>
      </p:sp>
      <p:sp>
        <p:nvSpPr>
          <p:cNvPr id="94" name="Rectangle 93"/>
          <p:cNvSpPr/>
          <p:nvPr/>
        </p:nvSpPr>
        <p:spPr>
          <a:xfrm>
            <a:off x="3425084" y="5163150"/>
            <a:ext cx="365760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600" dirty="0" smtClean="0">
                <a:latin typeface="Calibri Light" charset="0"/>
                <a:ea typeface="Calibri Light" charset="0"/>
                <a:cs typeface="Calibri Light" charset="0"/>
              </a:rPr>
              <a:t>TDD SSW</a:t>
            </a:r>
            <a:endParaRPr lang="en-US" sz="600" dirty="0"/>
          </a:p>
        </p:txBody>
      </p:sp>
      <p:sp>
        <p:nvSpPr>
          <p:cNvPr id="95" name="TextBox 94"/>
          <p:cNvSpPr txBox="1"/>
          <p:nvPr/>
        </p:nvSpPr>
        <p:spPr>
          <a:xfrm>
            <a:off x="2741663" y="4738252"/>
            <a:ext cx="1634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" dirty="0"/>
          </a:p>
          <a:p>
            <a:pPr algn="ctr"/>
            <a:r>
              <a:rPr lang="en-US" sz="600" dirty="0" smtClean="0"/>
              <a:t>Every Tx </a:t>
            </a:r>
            <a:r>
              <a:rPr lang="en-US" sz="600" dirty="0"/>
              <a:t>slot filled with two or more </a:t>
            </a:r>
            <a:r>
              <a:rPr lang="en-US" sz="600" dirty="0" smtClean="0"/>
              <a:t>TDD SSW </a:t>
            </a:r>
            <a:r>
              <a:rPr lang="en-US" sz="600" dirty="0"/>
              <a:t>packets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748478" y="5342225"/>
            <a:ext cx="163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/>
              <a:t>IFS options (RIFS, SBIFS, SIFS or programmable) under study</a:t>
            </a:r>
          </a:p>
        </p:txBody>
      </p:sp>
      <p:sp>
        <p:nvSpPr>
          <p:cNvPr id="97" name="Rectangle 96"/>
          <p:cNvSpPr/>
          <p:nvPr/>
        </p:nvSpPr>
        <p:spPr>
          <a:xfrm>
            <a:off x="3002276" y="5163150"/>
            <a:ext cx="1097376" cy="187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/>
          <p:cNvCxnSpPr/>
          <p:nvPr/>
        </p:nvCxnSpPr>
        <p:spPr>
          <a:xfrm flipH="1">
            <a:off x="5298707" y="5876684"/>
            <a:ext cx="1426" cy="179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Payam Torab, Facebook</a:t>
            </a:r>
            <a:endParaRPr lang="en-US" dirty="0"/>
          </a:p>
        </p:txBody>
      </p:sp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439885"/>
              </p:ext>
            </p:extLst>
          </p:nvPr>
        </p:nvGraphicFramePr>
        <p:xfrm>
          <a:off x="9037540" y="752771"/>
          <a:ext cx="2377667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561"/>
                <a:gridCol w="541291"/>
                <a:gridCol w="374073"/>
                <a:gridCol w="190005"/>
                <a:gridCol w="540327"/>
                <a:gridCol w="370101"/>
                <a:gridCol w="167309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bg2"/>
                          </a:solidFill>
                        </a:rPr>
                        <a:t>Receive slots</a:t>
                      </a:r>
                      <a:endParaRPr lang="en-US" sz="600" dirty="0">
                        <a:solidFill>
                          <a:schemeClr val="bg2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bg2"/>
                          </a:solidFill>
                        </a:rPr>
                        <a:t>Transmit slots</a:t>
                      </a:r>
                      <a:endParaRPr lang="en-US" sz="600" dirty="0">
                        <a:solidFill>
                          <a:schemeClr val="bg2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 smtClean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 smtClean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 smtClean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 smtClean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 smtClean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 smtClean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smtClean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smtClean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1" dirty="0" smtClean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/>
                        <a:t>Tx</a:t>
                      </a:r>
                      <a:r>
                        <a:rPr lang="en-US" sz="600" baseline="0" dirty="0" smtClean="0"/>
                        <a:t> beam 24</a:t>
                      </a:r>
                      <a:endParaRPr lang="en-US" sz="600" dirty="0" smtClean="0"/>
                    </a:p>
                  </a:txBody>
                  <a:tcPr marL="45720" marR="45720">
                    <a:pattFill prst="wd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 smtClean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 smtClean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544890"/>
              </p:ext>
            </p:extLst>
          </p:nvPr>
        </p:nvGraphicFramePr>
        <p:xfrm>
          <a:off x="4634726" y="776523"/>
          <a:ext cx="2654026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548640"/>
                <a:gridCol w="365760"/>
                <a:gridCol w="185146"/>
                <a:gridCol w="548640"/>
                <a:gridCol w="365760"/>
                <a:gridCol w="18288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Transmit slots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Receive slots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Frame 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</a:t>
                      </a:r>
                      <a:r>
                        <a:rPr lang="en-US" sz="600" baseline="0" dirty="0" smtClean="0"/>
                        <a:t> beam 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Frame 1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0 + 15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</a:t>
                      </a:r>
                      <a:r>
                        <a:rPr lang="en-US" sz="600" baseline="0" dirty="0" smtClean="0"/>
                        <a:t> beam 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Reserved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0</a:t>
                      </a:r>
                      <a:r>
                        <a:rPr lang="en-US" sz="600" baseline="0" dirty="0" smtClean="0">
                          <a:latin typeface="+mn-lt"/>
                        </a:rPr>
                        <a:t> + </a:t>
                      </a:r>
                      <a:r>
                        <a:rPr lang="en-US" sz="600" dirty="0" smtClean="0">
                          <a:latin typeface="+mn-lt"/>
                        </a:rPr>
                        <a:t>30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0 *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31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1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32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1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31 + 15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</a:t>
                      </a:r>
                      <a:r>
                        <a:rPr lang="en-US" sz="600" baseline="0" dirty="0" smtClean="0"/>
                        <a:t> beam 1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Rx beam 0</a:t>
                      </a:r>
                      <a:endParaRPr lang="en-US" sz="600" dirty="0"/>
                    </a:p>
                  </a:txBody>
                  <a:tcPr marL="45720" marR="45720">
                    <a:pattFill prst="ltDn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31 + 30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1 *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31 x 30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30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931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930 + 15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</a:t>
                      </a:r>
                      <a:r>
                        <a:rPr lang="en-US" sz="600" baseline="0" dirty="0" smtClean="0"/>
                        <a:t> beam 30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Rx</a:t>
                      </a:r>
                      <a:r>
                        <a:rPr lang="en-US" sz="600" baseline="0" dirty="0" smtClean="0"/>
                        <a:t> beam 29</a:t>
                      </a:r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930 + 30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30 *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961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962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961 + 15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Rx beam 30</a:t>
                      </a:r>
                      <a:endParaRPr lang="en-US" sz="600" dirty="0"/>
                    </a:p>
                  </a:txBody>
                  <a:tcPr marL="45720" marR="45720">
                    <a:pattFill prst="zigZ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961 + 30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0 |30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1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3739984" y="1328508"/>
            <a:ext cx="772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Beamforming window 0</a:t>
            </a:r>
          </a:p>
          <a:p>
            <a:pPr algn="ctr"/>
            <a:r>
              <a:rPr lang="en-US" sz="800" dirty="0" smtClean="0"/>
              <a:t>(Transmit on</a:t>
            </a:r>
          </a:p>
          <a:p>
            <a:pPr algn="ctr"/>
            <a:r>
              <a:rPr lang="en-US" sz="800" dirty="0" smtClean="0"/>
              <a:t>Tx beam 0)</a:t>
            </a:r>
          </a:p>
          <a:p>
            <a:pPr algn="ctr"/>
            <a:r>
              <a:rPr lang="en-US" sz="800" dirty="0" smtClean="0"/>
              <a:t>(12.400 ms)</a:t>
            </a:r>
            <a:endParaRPr lang="en-US" sz="800" dirty="0"/>
          </a:p>
        </p:txBody>
      </p:sp>
      <p:sp>
        <p:nvSpPr>
          <p:cNvPr id="48" name="Left Brace 47"/>
          <p:cNvSpPr/>
          <p:nvPr/>
        </p:nvSpPr>
        <p:spPr>
          <a:xfrm>
            <a:off x="4462998" y="953854"/>
            <a:ext cx="122274" cy="1087862"/>
          </a:xfrm>
          <a:prstGeom prst="leftBrace">
            <a:avLst>
              <a:gd name="adj1" fmla="val 11640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Left Brace 70"/>
          <p:cNvSpPr/>
          <p:nvPr/>
        </p:nvSpPr>
        <p:spPr>
          <a:xfrm flipH="1">
            <a:off x="5603608" y="1054399"/>
            <a:ext cx="106701" cy="901700"/>
          </a:xfrm>
          <a:prstGeom prst="leftBrace">
            <a:avLst>
              <a:gd name="adj1" fmla="val 11640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Connector 103"/>
          <p:cNvCxnSpPr/>
          <p:nvPr/>
        </p:nvCxnSpPr>
        <p:spPr>
          <a:xfrm flipH="1">
            <a:off x="4585272" y="953660"/>
            <a:ext cx="2883078" cy="65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947522" y="953660"/>
            <a:ext cx="3724384" cy="66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5091979" y="588721"/>
            <a:ext cx="1097280" cy="182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/>
              <a:t>200 µs </a:t>
            </a:r>
            <a:endParaRPr lang="en-US" sz="600" dirty="0" smtClean="0"/>
          </a:p>
        </p:txBody>
      </p:sp>
      <p:cxnSp>
        <p:nvCxnSpPr>
          <p:cNvPr id="126" name="Straight Arrow Connector 125"/>
          <p:cNvCxnSpPr/>
          <p:nvPr/>
        </p:nvCxnSpPr>
        <p:spPr>
          <a:xfrm>
            <a:off x="5091979" y="770426"/>
            <a:ext cx="1094664" cy="3544"/>
          </a:xfrm>
          <a:prstGeom prst="straightConnector1">
            <a:avLst/>
          </a:prstGeom>
          <a:ln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6193351" y="590573"/>
            <a:ext cx="1097280" cy="182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/>
              <a:t>200 µs </a:t>
            </a:r>
            <a:endParaRPr lang="en-US" sz="600" dirty="0" smtClean="0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6193351" y="772278"/>
            <a:ext cx="1094664" cy="3544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Left Brace 68"/>
          <p:cNvSpPr/>
          <p:nvPr/>
        </p:nvSpPr>
        <p:spPr>
          <a:xfrm>
            <a:off x="3646226" y="1005296"/>
            <a:ext cx="178817" cy="3550532"/>
          </a:xfrm>
          <a:prstGeom prst="leftBrace">
            <a:avLst>
              <a:gd name="adj1" fmla="val 11640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6382807" y="2094722"/>
            <a:ext cx="760229" cy="55399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rgbClr val="C00000"/>
                </a:solidFill>
              </a:rPr>
              <a:t>Rx beam 0 matching the Tx beam 0 direction</a:t>
            </a:r>
          </a:p>
          <a:p>
            <a:pPr algn="ctr"/>
            <a:r>
              <a:rPr lang="en-US" sz="600" dirty="0" smtClean="0">
                <a:solidFill>
                  <a:srgbClr val="C00000"/>
                </a:solidFill>
              </a:rPr>
              <a:t>(different AWV in general)</a:t>
            </a:r>
            <a:endParaRPr lang="en-US" sz="600" dirty="0">
              <a:solidFill>
                <a:srgbClr val="C0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382807" y="4662037"/>
            <a:ext cx="760229" cy="55399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rgbClr val="C00000"/>
                </a:solidFill>
              </a:rPr>
              <a:t>Rx beam 30 matching the Tx beam 30 direction</a:t>
            </a:r>
          </a:p>
          <a:p>
            <a:pPr algn="ctr"/>
            <a:r>
              <a:rPr lang="en-US" sz="600" dirty="0" smtClean="0">
                <a:solidFill>
                  <a:srgbClr val="C00000"/>
                </a:solidFill>
              </a:rPr>
              <a:t>( different AWV in general)</a:t>
            </a:r>
            <a:endParaRPr lang="en-US" sz="6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0283" y="1592293"/>
            <a:ext cx="20563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200" dirty="0" smtClean="0"/>
              <a:t>Responder starts in continuous sweep mode, unaware of the transmit pattern and timing</a:t>
            </a:r>
          </a:p>
          <a:p>
            <a:pPr marL="171450" indent="-171450">
              <a:buFont typeface="Arial" charset="0"/>
              <a:buChar char="•"/>
            </a:pPr>
            <a:endParaRPr lang="en-US" sz="1200" dirty="0" smtClean="0"/>
          </a:p>
          <a:p>
            <a:pPr marL="171450" indent="-171450">
              <a:buFont typeface="Arial" charset="0"/>
              <a:buChar char="•"/>
            </a:pPr>
            <a:r>
              <a:rPr lang="en-US" sz="1200" dirty="0">
                <a:ea typeface="Calibri Light" charset="0"/>
                <a:cs typeface="Calibri Light" charset="0"/>
              </a:rPr>
              <a:t>Assuming there is at least one Tx-Rx beam combination that will close the link, it can be shown that responder will be hit for any phase difference in sweeping if all of the following are </a:t>
            </a:r>
            <a:r>
              <a:rPr lang="en-US" sz="1200" dirty="0" smtClean="0">
                <a:ea typeface="Calibri Light" charset="0"/>
                <a:cs typeface="Calibri Light" charset="0"/>
              </a:rPr>
              <a:t>true:</a:t>
            </a:r>
          </a:p>
          <a:p>
            <a:pPr marL="171450" indent="-171450">
              <a:buFont typeface="Arial" charset="0"/>
              <a:buChar char="•"/>
            </a:pPr>
            <a:endParaRPr lang="en-US" sz="1200" dirty="0">
              <a:ea typeface="Calibri Light" charset="0"/>
              <a:cs typeface="Calibri Light" charset="0"/>
            </a:endParaRPr>
          </a:p>
          <a:p>
            <a:pPr marL="228600" indent="-228600">
              <a:buFont typeface="+mj-lt"/>
              <a:buAutoNum type="arabicParenR"/>
            </a:pPr>
            <a:r>
              <a:rPr lang="en-US" sz="1200" dirty="0">
                <a:ea typeface="Calibri Light" charset="0"/>
                <a:cs typeface="Calibri Light" charset="0"/>
              </a:rPr>
              <a:t>Receive </a:t>
            </a:r>
            <a:r>
              <a:rPr lang="en-US" sz="1200" dirty="0" smtClean="0">
                <a:ea typeface="Calibri Light" charset="0"/>
                <a:cs typeface="Calibri Light" charset="0"/>
              </a:rPr>
              <a:t>“</a:t>
            </a:r>
            <a:r>
              <a:rPr lang="en-US" sz="1200" dirty="0" smtClean="0"/>
              <a:t>Single </a:t>
            </a:r>
            <a:r>
              <a:rPr lang="en-US" sz="1200" dirty="0"/>
              <a:t>Rx beam index </a:t>
            </a:r>
            <a:r>
              <a:rPr lang="en-US" sz="1200" dirty="0" smtClean="0"/>
              <a:t>duration” </a:t>
            </a:r>
            <a:r>
              <a:rPr lang="en-US" sz="1200" dirty="0" smtClean="0">
                <a:ea typeface="Calibri Light" charset="0"/>
                <a:cs typeface="Calibri Light" charset="0"/>
              </a:rPr>
              <a:t>(50 </a:t>
            </a:r>
            <a:r>
              <a:rPr lang="en-US" sz="1200" dirty="0">
                <a:ea typeface="Calibri Light" charset="0"/>
                <a:cs typeface="Calibri Light" charset="0"/>
              </a:rPr>
              <a:t>µs in this </a:t>
            </a:r>
            <a:r>
              <a:rPr lang="en-US" sz="1200" dirty="0" smtClean="0">
                <a:ea typeface="Calibri Light" charset="0"/>
                <a:cs typeface="Calibri Light" charset="0"/>
              </a:rPr>
              <a:t>example) </a:t>
            </a:r>
            <a:r>
              <a:rPr lang="en-US" sz="1200" dirty="0">
                <a:ea typeface="Calibri Light" charset="0"/>
                <a:cs typeface="Calibri Light" charset="0"/>
              </a:rPr>
              <a:t>counts the transmit periodicity (400 µs in this </a:t>
            </a:r>
            <a:r>
              <a:rPr lang="en-US" sz="1200" dirty="0" smtClean="0">
                <a:ea typeface="Calibri Light" charset="0"/>
                <a:cs typeface="Calibri Light" charset="0"/>
              </a:rPr>
              <a:t>example)</a:t>
            </a:r>
            <a:endParaRPr lang="en-US" sz="1200" dirty="0">
              <a:ea typeface="Calibri Light" charset="0"/>
              <a:cs typeface="Calibri Light" charset="0"/>
            </a:endParaRPr>
          </a:p>
          <a:p>
            <a:pPr marL="228600" indent="-228600">
              <a:buFont typeface="+mj-lt"/>
              <a:buAutoNum type="arabicParenR"/>
            </a:pPr>
            <a:r>
              <a:rPr lang="en-US" sz="1200" dirty="0">
                <a:ea typeface="Calibri Light" charset="0"/>
                <a:cs typeface="Calibri Light" charset="0"/>
              </a:rPr>
              <a:t>Number of transmit beams and number of receive beams are the same</a:t>
            </a:r>
          </a:p>
          <a:p>
            <a:pPr marL="228600" indent="-228600">
              <a:buFont typeface="+mj-lt"/>
              <a:buAutoNum type="arabicParenR"/>
            </a:pPr>
            <a:r>
              <a:rPr lang="en-US" sz="1200" dirty="0">
                <a:ea typeface="Calibri Light" charset="0"/>
                <a:cs typeface="Calibri Light" charset="0"/>
              </a:rPr>
              <a:t>Number of beams is a prime </a:t>
            </a:r>
            <a:r>
              <a:rPr lang="en-US" sz="1200" dirty="0" smtClean="0">
                <a:ea typeface="Calibri Light" charset="0"/>
                <a:cs typeface="Calibri Light" charset="0"/>
              </a:rPr>
              <a:t>number</a:t>
            </a:r>
            <a:endParaRPr lang="en-US" sz="1200" dirty="0">
              <a:ea typeface="Calibri Light" charset="0"/>
              <a:cs typeface="Calibri Light" charset="0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7976053" y="702196"/>
            <a:ext cx="4060123" cy="2598635"/>
          </a:xfrm>
          <a:prstGeom prst="rect">
            <a:avLst/>
          </a:prstGeom>
          <a:solidFill>
            <a:schemeClr val="accent5">
              <a:lumMod val="20000"/>
              <a:lumOff val="80000"/>
              <a:alpha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9281160" y="5799703"/>
            <a:ext cx="2202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/>
              <a:t>Responder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 bwMode="auto">
          <a:xfrm>
            <a:off x="9313448" y="960314"/>
            <a:ext cx="274320" cy="184151"/>
          </a:xfrm>
          <a:prstGeom prst="rect">
            <a:avLst/>
          </a:prstGeom>
          <a:pattFill prst="ltUpDiag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0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9587768" y="960314"/>
            <a:ext cx="274320" cy="184151"/>
          </a:xfrm>
          <a:prstGeom prst="rect">
            <a:avLst/>
          </a:prstGeom>
          <a:pattFill prst="ltDnDiag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133" name="Rectangle 132"/>
          <p:cNvSpPr/>
          <p:nvPr/>
        </p:nvSpPr>
        <p:spPr bwMode="auto">
          <a:xfrm>
            <a:off x="9862088" y="960314"/>
            <a:ext cx="274320" cy="184151"/>
          </a:xfrm>
          <a:prstGeom prst="rect">
            <a:avLst/>
          </a:prstGeom>
          <a:pattFill prst="pct20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10136408" y="960314"/>
            <a:ext cx="274320" cy="184151"/>
          </a:xfrm>
          <a:prstGeom prst="rect">
            <a:avLst/>
          </a:prstGeom>
          <a:pattFill prst="divot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3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10409102" y="960314"/>
            <a:ext cx="274320" cy="184151"/>
          </a:xfrm>
          <a:prstGeom prst="rect">
            <a:avLst/>
          </a:prstGeom>
          <a:pattFill prst="pct20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latin typeface="Times New Roman" pitchFamily="16" charset="0"/>
                <a:ea typeface="MS Gothic" charset="-128"/>
              </a:rPr>
              <a:t>4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10683422" y="960314"/>
            <a:ext cx="274320" cy="184151"/>
          </a:xfrm>
          <a:prstGeom prst="rect">
            <a:avLst/>
          </a:prstGeom>
          <a:pattFill prst="pct25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5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10957742" y="960314"/>
            <a:ext cx="274320" cy="184151"/>
          </a:xfrm>
          <a:prstGeom prst="rect">
            <a:avLst/>
          </a:prstGeom>
          <a:pattFill prst="ltUpDiag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6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1232062" y="960314"/>
            <a:ext cx="194932" cy="184151"/>
          </a:xfrm>
          <a:prstGeom prst="rect">
            <a:avLst/>
          </a:prstGeom>
          <a:pattFill prst="ltDnDiag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7</a:t>
            </a:r>
          </a:p>
        </p:txBody>
      </p:sp>
      <p:sp>
        <p:nvSpPr>
          <p:cNvPr id="148" name="Rectangle 147"/>
          <p:cNvSpPr/>
          <p:nvPr/>
        </p:nvSpPr>
        <p:spPr bwMode="auto">
          <a:xfrm>
            <a:off x="9244486" y="1143604"/>
            <a:ext cx="74011" cy="184151"/>
          </a:xfrm>
          <a:prstGeom prst="rect">
            <a:avLst/>
          </a:prstGeom>
          <a:pattFill prst="ltUpDiag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9314532" y="1144494"/>
            <a:ext cx="274320" cy="184151"/>
          </a:xfrm>
          <a:prstGeom prst="rect">
            <a:avLst/>
          </a:prstGeom>
          <a:pattFill prst="ltDnDiag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8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9588852" y="1144494"/>
            <a:ext cx="274320" cy="184151"/>
          </a:xfrm>
          <a:prstGeom prst="rect">
            <a:avLst/>
          </a:prstGeom>
          <a:pattFill prst="pct20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9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9863172" y="1144494"/>
            <a:ext cx="274320" cy="184151"/>
          </a:xfrm>
          <a:prstGeom prst="rect">
            <a:avLst/>
          </a:prstGeom>
          <a:pattFill prst="divot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10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10135866" y="1144494"/>
            <a:ext cx="274320" cy="184151"/>
          </a:xfrm>
          <a:prstGeom prst="rect">
            <a:avLst/>
          </a:prstGeom>
          <a:pattFill prst="pct20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latin typeface="Times New Roman" pitchFamily="16" charset="0"/>
                <a:ea typeface="MS Gothic" charset="-128"/>
              </a:rPr>
              <a:t>11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10410186" y="1144494"/>
            <a:ext cx="274320" cy="184151"/>
          </a:xfrm>
          <a:prstGeom prst="rect">
            <a:avLst/>
          </a:prstGeom>
          <a:pattFill prst="pct25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12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10684506" y="1144494"/>
            <a:ext cx="274320" cy="184151"/>
          </a:xfrm>
          <a:prstGeom prst="rect">
            <a:avLst/>
          </a:prstGeom>
          <a:pattFill prst="ltUpDiag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13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10958826" y="1144494"/>
            <a:ext cx="274320" cy="184151"/>
          </a:xfrm>
          <a:prstGeom prst="rect">
            <a:avLst/>
          </a:prstGeom>
          <a:pattFill prst="ltDnDiag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latin typeface="Times New Roman" pitchFamily="16" charset="0"/>
                <a:ea typeface="MS Gothic" charset="-128"/>
              </a:rPr>
              <a:t>14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1487150" y="1230548"/>
            <a:ext cx="298450" cy="0"/>
          </a:xfrm>
          <a:prstGeom prst="line">
            <a:avLst/>
          </a:prstGeom>
          <a:solidFill>
            <a:srgbClr val="00B8FF"/>
          </a:solidFill>
          <a:ln w="349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Rectangle 155"/>
          <p:cNvSpPr/>
          <p:nvPr/>
        </p:nvSpPr>
        <p:spPr>
          <a:xfrm>
            <a:off x="8313535" y="1399031"/>
            <a:ext cx="354359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200" dirty="0">
                <a:ea typeface="Calibri Light" charset="0"/>
                <a:cs typeface="Calibri Light" charset="0"/>
              </a:rPr>
              <a:t>Responder continuously sweeping Rx beams, camping on each Rx beam for “</a:t>
            </a:r>
            <a:r>
              <a:rPr lang="en-US" sz="1200" dirty="0"/>
              <a:t>Single Rx beam index duration</a:t>
            </a:r>
            <a:r>
              <a:rPr lang="en-US" sz="1200" dirty="0" smtClean="0"/>
              <a:t>”</a:t>
            </a:r>
            <a:endParaRPr lang="en-US" sz="1200" dirty="0" smtClean="0">
              <a:ea typeface="Calibri Light" charset="0"/>
              <a:cs typeface="Calibri Light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ea typeface="Calibri Light" charset="0"/>
                <a:cs typeface="Calibri Light" charset="0"/>
              </a:rPr>
              <a:t>Responder switches to a slotted Rx beam sweep </a:t>
            </a:r>
            <a:r>
              <a:rPr lang="en-US" sz="1200" dirty="0">
                <a:ea typeface="Calibri Light" charset="0"/>
                <a:cs typeface="Calibri Light" charset="0"/>
              </a:rPr>
              <a:t>(following the initiator </a:t>
            </a:r>
            <a:r>
              <a:rPr lang="en-US" sz="1200" dirty="0" smtClean="0">
                <a:ea typeface="Calibri Light" charset="0"/>
                <a:cs typeface="Calibri Light" charset="0"/>
              </a:rPr>
              <a:t>periodicity) after receiving the first training frame (</a:t>
            </a:r>
            <a:r>
              <a:rPr lang="en-US" sz="1200" i="1" dirty="0" smtClean="0"/>
              <a:t>TDD SSW)</a:t>
            </a:r>
            <a:endParaRPr lang="en-US" sz="1200" dirty="0">
              <a:ea typeface="Calibri Light" charset="0"/>
              <a:cs typeface="Calibri Light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ea typeface="Calibri Light" charset="0"/>
                <a:cs typeface="Calibri Light" charset="0"/>
              </a:rPr>
              <a:t>Training frame needs to indicate (1) Initiator offset and transmit period, (2) when responder can send a response if hit with a Tx beam transmission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9494676" y="3316884"/>
            <a:ext cx="22909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C00000"/>
                </a:solidFill>
              </a:rPr>
              <a:t>First </a:t>
            </a:r>
            <a:r>
              <a:rPr lang="en-US" sz="800" dirty="0" err="1" smtClean="0">
                <a:solidFill>
                  <a:srgbClr val="C00000"/>
                </a:solidFill>
              </a:rPr>
              <a:t>Tx</a:t>
            </a:r>
            <a:r>
              <a:rPr lang="en-US" sz="800" dirty="0" smtClean="0">
                <a:solidFill>
                  <a:srgbClr val="C00000"/>
                </a:solidFill>
              </a:rPr>
              <a:t>/Rx beam hit, switching to slotted sweeping</a:t>
            </a:r>
            <a:endParaRPr lang="en-US" sz="800" dirty="0">
              <a:solidFill>
                <a:srgbClr val="C00000"/>
              </a:solidFill>
            </a:endParaRPr>
          </a:p>
        </p:txBody>
      </p:sp>
      <p:sp>
        <p:nvSpPr>
          <p:cNvPr id="160" name="Left Brace 159"/>
          <p:cNvSpPr/>
          <p:nvPr/>
        </p:nvSpPr>
        <p:spPr>
          <a:xfrm>
            <a:off x="8847820" y="3508204"/>
            <a:ext cx="122274" cy="1087862"/>
          </a:xfrm>
          <a:prstGeom prst="leftBrace">
            <a:avLst>
              <a:gd name="adj1" fmla="val 116403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TextBox 160"/>
          <p:cNvSpPr txBox="1"/>
          <p:nvPr/>
        </p:nvSpPr>
        <p:spPr>
          <a:xfrm>
            <a:off x="7598243" y="3512604"/>
            <a:ext cx="1370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C00000"/>
                </a:solidFill>
              </a:rPr>
              <a:t>Sweeping 31 Rx beams</a:t>
            </a:r>
          </a:p>
          <a:p>
            <a:pPr algn="ctr"/>
            <a:r>
              <a:rPr lang="en-US" sz="800" dirty="0" smtClean="0">
                <a:solidFill>
                  <a:srgbClr val="C00000"/>
                </a:solidFill>
              </a:rPr>
              <a:t>(12.400 ms)</a:t>
            </a:r>
          </a:p>
          <a:p>
            <a:pPr algn="ctr"/>
            <a:r>
              <a:rPr lang="en-US" sz="800" dirty="0">
                <a:solidFill>
                  <a:srgbClr val="C00000"/>
                </a:solidFill>
              </a:rPr>
              <a:t>[</a:t>
            </a:r>
            <a:r>
              <a:rPr lang="en-US" sz="800" dirty="0" smtClean="0">
                <a:solidFill>
                  <a:srgbClr val="C00000"/>
                </a:solidFill>
              </a:rPr>
              <a:t>all 31 Rx beams are scanned every 31 frames in arbitrary order, </a:t>
            </a:r>
            <a:r>
              <a:rPr lang="en-US" sz="800" dirty="0" err="1" smtClean="0">
                <a:solidFill>
                  <a:srgbClr val="C00000"/>
                </a:solidFill>
              </a:rPr>
              <a:t>eg</a:t>
            </a:r>
            <a:r>
              <a:rPr lang="en-US" sz="800" dirty="0">
                <a:solidFill>
                  <a:srgbClr val="C00000"/>
                </a:solidFill>
              </a:rPr>
              <a:t>, one way to implement f(k</a:t>
            </a:r>
            <a:r>
              <a:rPr lang="en-US" sz="800" dirty="0" smtClean="0">
                <a:solidFill>
                  <a:srgbClr val="C00000"/>
                </a:solidFill>
              </a:rPr>
              <a:t>)=mod(</a:t>
            </a:r>
            <a:r>
              <a:rPr lang="en-US" sz="800" i="1" dirty="0" err="1" smtClean="0">
                <a:solidFill>
                  <a:srgbClr val="C00000"/>
                </a:solidFill>
              </a:rPr>
              <a:t>x</a:t>
            </a:r>
            <a:r>
              <a:rPr lang="en-US" sz="800" dirty="0" err="1" smtClean="0">
                <a:solidFill>
                  <a:srgbClr val="C00000"/>
                </a:solidFill>
              </a:rPr>
              <a:t>+</a:t>
            </a:r>
            <a:r>
              <a:rPr lang="en-US" sz="800" i="1" dirty="0" err="1" smtClean="0">
                <a:solidFill>
                  <a:srgbClr val="C00000"/>
                </a:solidFill>
              </a:rPr>
              <a:t>k</a:t>
            </a:r>
            <a:r>
              <a:rPr lang="en-US" sz="800" dirty="0" smtClean="0">
                <a:solidFill>
                  <a:srgbClr val="C00000"/>
                </a:solidFill>
              </a:rPr>
              <a:t>*8,30)+1 to make Rx sweep follow the original pattern]</a:t>
            </a:r>
          </a:p>
        </p:txBody>
      </p:sp>
      <p:sp>
        <p:nvSpPr>
          <p:cNvPr id="163" name="Left Brace 162"/>
          <p:cNvSpPr/>
          <p:nvPr/>
        </p:nvSpPr>
        <p:spPr>
          <a:xfrm>
            <a:off x="8847820" y="4612119"/>
            <a:ext cx="122274" cy="1087862"/>
          </a:xfrm>
          <a:prstGeom prst="leftBrace">
            <a:avLst>
              <a:gd name="adj1" fmla="val 116403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TextBox 163"/>
          <p:cNvSpPr txBox="1"/>
          <p:nvPr/>
        </p:nvSpPr>
        <p:spPr>
          <a:xfrm>
            <a:off x="5117304" y="5896724"/>
            <a:ext cx="14423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Continued (next slide)</a:t>
            </a:r>
            <a:endParaRPr lang="en-US" sz="800" dirty="0"/>
          </a:p>
        </p:txBody>
      </p:sp>
      <p:sp>
        <p:nvSpPr>
          <p:cNvPr id="76" name="Rectangle 75"/>
          <p:cNvSpPr/>
          <p:nvPr/>
        </p:nvSpPr>
        <p:spPr bwMode="auto">
          <a:xfrm>
            <a:off x="11422955" y="961286"/>
            <a:ext cx="74011" cy="184151"/>
          </a:xfrm>
          <a:prstGeom prst="rect">
            <a:avLst/>
          </a:prstGeom>
          <a:pattFill prst="ltUpDiag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7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11415208" y="952563"/>
            <a:ext cx="200756" cy="234695"/>
          </a:xfrm>
          <a:prstGeom prst="rect">
            <a:avLst/>
          </a:prstGeom>
          <a:solidFill>
            <a:schemeClr val="accent5">
              <a:lumMod val="20000"/>
              <a:lumOff val="80000"/>
              <a:alpha val="92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9158376" y="618982"/>
            <a:ext cx="2936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Responder sweep start time asynchronous (power ON upon installation) 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9308594" y="806552"/>
            <a:ext cx="0" cy="1446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" name="Freeform 88"/>
          <p:cNvSpPr/>
          <p:nvPr/>
        </p:nvSpPr>
        <p:spPr>
          <a:xfrm>
            <a:off x="9580830" y="3681293"/>
            <a:ext cx="768513" cy="1481858"/>
          </a:xfrm>
          <a:custGeom>
            <a:avLst/>
            <a:gdLst>
              <a:gd name="connsiteX0" fmla="*/ 0 w 467402"/>
              <a:gd name="connsiteY0" fmla="*/ 0 h 1390650"/>
              <a:gd name="connsiteX1" fmla="*/ 457200 w 467402"/>
              <a:gd name="connsiteY1" fmla="*/ 381000 h 1390650"/>
              <a:gd name="connsiteX2" fmla="*/ 273050 w 467402"/>
              <a:gd name="connsiteY2" fmla="*/ 1390650 h 1390650"/>
              <a:gd name="connsiteX0" fmla="*/ 0 w 298053"/>
              <a:gd name="connsiteY0" fmla="*/ 0 h 1390650"/>
              <a:gd name="connsiteX1" fmla="*/ 27014 w 298053"/>
              <a:gd name="connsiteY1" fmla="*/ 947890 h 1390650"/>
              <a:gd name="connsiteX2" fmla="*/ 273050 w 298053"/>
              <a:gd name="connsiteY2" fmla="*/ 1390650 h 1390650"/>
              <a:gd name="connsiteX0" fmla="*/ 0 w 301322"/>
              <a:gd name="connsiteY0" fmla="*/ 0 h 1390650"/>
              <a:gd name="connsiteX1" fmla="*/ 73300 w 301322"/>
              <a:gd name="connsiteY1" fmla="*/ 761879 h 1390650"/>
              <a:gd name="connsiteX2" fmla="*/ 273050 w 301322"/>
              <a:gd name="connsiteY2" fmla="*/ 1390650 h 1390650"/>
              <a:gd name="connsiteX0" fmla="*/ 0 w 297229"/>
              <a:gd name="connsiteY0" fmla="*/ 0 h 1390650"/>
              <a:gd name="connsiteX1" fmla="*/ 13401 w 297229"/>
              <a:gd name="connsiteY1" fmla="*/ 921317 h 1390650"/>
              <a:gd name="connsiteX2" fmla="*/ 273050 w 297229"/>
              <a:gd name="connsiteY2" fmla="*/ 1390650 h 1390650"/>
              <a:gd name="connsiteX0" fmla="*/ 0 w 330996"/>
              <a:gd name="connsiteY0" fmla="*/ 0 h 1443796"/>
              <a:gd name="connsiteX1" fmla="*/ 13401 w 330996"/>
              <a:gd name="connsiteY1" fmla="*/ 921317 h 1443796"/>
              <a:gd name="connsiteX2" fmla="*/ 308445 w 330996"/>
              <a:gd name="connsiteY2" fmla="*/ 1443796 h 1443796"/>
              <a:gd name="connsiteX0" fmla="*/ 0 w 308445"/>
              <a:gd name="connsiteY0" fmla="*/ 0 h 1443796"/>
              <a:gd name="connsiteX1" fmla="*/ 13401 w 308445"/>
              <a:gd name="connsiteY1" fmla="*/ 921317 h 1443796"/>
              <a:gd name="connsiteX2" fmla="*/ 308445 w 308445"/>
              <a:gd name="connsiteY2" fmla="*/ 1443796 h 1443796"/>
              <a:gd name="connsiteX0" fmla="*/ 0 w 273050"/>
              <a:gd name="connsiteY0" fmla="*/ 0 h 1381792"/>
              <a:gd name="connsiteX1" fmla="*/ 13401 w 273050"/>
              <a:gd name="connsiteY1" fmla="*/ 921317 h 1381792"/>
              <a:gd name="connsiteX2" fmla="*/ 273050 w 273050"/>
              <a:gd name="connsiteY2" fmla="*/ 1381792 h 1381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050" h="1381792">
                <a:moveTo>
                  <a:pt x="0" y="0"/>
                </a:moveTo>
                <a:cubicBezTo>
                  <a:pt x="205846" y="74612"/>
                  <a:pt x="-32107" y="691018"/>
                  <a:pt x="13401" y="921317"/>
                </a:cubicBezTo>
                <a:cubicBezTo>
                  <a:pt x="58909" y="1151616"/>
                  <a:pt x="156450" y="789129"/>
                  <a:pt x="273050" y="1381792"/>
                </a:cubicBezTo>
              </a:path>
            </a:pathLst>
          </a:custGeom>
          <a:noFill/>
          <a:ln w="6350">
            <a:solidFill>
              <a:srgbClr val="C00000"/>
            </a:solidFill>
            <a:headEnd type="none" w="sm" len="med"/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10364138" y="4518120"/>
            <a:ext cx="1492993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C00000"/>
                </a:solidFill>
              </a:rPr>
              <a:t>Tx beam 30/ Rx beam 24 hit happened, offset for response (</a:t>
            </a:r>
            <a:r>
              <a:rPr lang="en-US" sz="800" i="1" dirty="0" smtClean="0">
                <a:solidFill>
                  <a:srgbClr val="C00000"/>
                </a:solidFill>
              </a:rPr>
              <a:t>TDD SSW Feedback) </a:t>
            </a:r>
            <a:r>
              <a:rPr lang="en-US" sz="800" dirty="0" smtClean="0">
                <a:solidFill>
                  <a:srgbClr val="C00000"/>
                </a:solidFill>
              </a:rPr>
              <a:t>and ack communicated in </a:t>
            </a:r>
            <a:r>
              <a:rPr lang="en-US" sz="800" i="1" dirty="0" smtClean="0">
                <a:solidFill>
                  <a:srgbClr val="C00000"/>
                </a:solidFill>
              </a:rPr>
              <a:t>TDD SSW</a:t>
            </a:r>
            <a:endParaRPr lang="en-US" sz="800" i="1" dirty="0">
              <a:solidFill>
                <a:srgbClr val="C00000"/>
              </a:solidFill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9303271" y="3497143"/>
            <a:ext cx="274320" cy="182908"/>
          </a:xfrm>
          <a:prstGeom prst="rect">
            <a:avLst/>
          </a:prstGeom>
          <a:pattFill prst="ltDnDiag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smtClean="0">
                <a:latin typeface="Times New Roman" pitchFamily="16" charset="0"/>
                <a:ea typeface="MS Gothic" charset="-128"/>
              </a:rPr>
              <a:t>x=24</a:t>
            </a:r>
            <a:endParaRPr kumimoji="0" lang="en-US" sz="9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179719" y="3691346"/>
            <a:ext cx="7726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k</a:t>
            </a:r>
            <a:r>
              <a:rPr lang="en-US" sz="700" dirty="0" smtClean="0"/>
              <a:t>=1)</a:t>
            </a:r>
            <a:endParaRPr lang="en-US" sz="700" dirty="0"/>
          </a:p>
        </p:txBody>
      </p:sp>
      <p:sp>
        <p:nvSpPr>
          <p:cNvPr id="108" name="TextBox 107"/>
          <p:cNvSpPr txBox="1"/>
          <p:nvPr/>
        </p:nvSpPr>
        <p:spPr>
          <a:xfrm>
            <a:off x="9194512" y="4062965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k</a:t>
            </a:r>
            <a:r>
              <a:rPr lang="en-US" sz="700" dirty="0" smtClean="0"/>
              <a:t>+14)</a:t>
            </a:r>
            <a:endParaRPr lang="en-US" sz="700" dirty="0"/>
          </a:p>
        </p:txBody>
      </p:sp>
      <p:sp>
        <p:nvSpPr>
          <p:cNvPr id="109" name="TextBox 108"/>
          <p:cNvSpPr txBox="1"/>
          <p:nvPr/>
        </p:nvSpPr>
        <p:spPr>
          <a:xfrm>
            <a:off x="9194511" y="4418094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k</a:t>
            </a:r>
            <a:r>
              <a:rPr lang="en-US" sz="700" dirty="0" smtClean="0"/>
              <a:t>+29)</a:t>
            </a:r>
            <a:endParaRPr lang="en-US" sz="700" dirty="0"/>
          </a:p>
        </p:txBody>
      </p:sp>
      <p:sp>
        <p:nvSpPr>
          <p:cNvPr id="110" name="TextBox 109"/>
          <p:cNvSpPr txBox="1"/>
          <p:nvPr/>
        </p:nvSpPr>
        <p:spPr>
          <a:xfrm>
            <a:off x="9201908" y="4613565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k</a:t>
            </a:r>
            <a:r>
              <a:rPr lang="en-US" sz="700" dirty="0" smtClean="0"/>
              <a:t>+30)</a:t>
            </a:r>
            <a:endParaRPr lang="en-US" sz="700" dirty="0"/>
          </a:p>
        </p:txBody>
      </p:sp>
      <p:sp>
        <p:nvSpPr>
          <p:cNvPr id="111" name="TextBox 110"/>
          <p:cNvSpPr txBox="1"/>
          <p:nvPr/>
        </p:nvSpPr>
        <p:spPr>
          <a:xfrm>
            <a:off x="9179719" y="5502320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k</a:t>
            </a:r>
            <a:r>
              <a:rPr lang="en-US" sz="700" dirty="0" smtClean="0"/>
              <a:t>+60)|24</a:t>
            </a:r>
            <a:endParaRPr lang="en-US" sz="700" dirty="0"/>
          </a:p>
        </p:txBody>
      </p:sp>
      <p:sp>
        <p:nvSpPr>
          <p:cNvPr id="112" name="TextBox 111"/>
          <p:cNvSpPr txBox="1"/>
          <p:nvPr/>
        </p:nvSpPr>
        <p:spPr>
          <a:xfrm>
            <a:off x="9194510" y="5140259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k</a:t>
            </a:r>
            <a:r>
              <a:rPr lang="en-US" sz="700" dirty="0" smtClean="0"/>
              <a:t>+45)</a:t>
            </a:r>
            <a:endParaRPr lang="en-US" sz="700" dirty="0"/>
          </a:p>
        </p:txBody>
      </p:sp>
      <p:sp>
        <p:nvSpPr>
          <p:cNvPr id="113" name="Rectangle 112"/>
          <p:cNvSpPr/>
          <p:nvPr/>
        </p:nvSpPr>
        <p:spPr>
          <a:xfrm>
            <a:off x="3802904" y="6100624"/>
            <a:ext cx="127382" cy="18288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600" dirty="0"/>
          </a:p>
        </p:txBody>
      </p:sp>
      <p:sp>
        <p:nvSpPr>
          <p:cNvPr id="114" name="Oval 113"/>
          <p:cNvSpPr/>
          <p:nvPr/>
        </p:nvSpPr>
        <p:spPr>
          <a:xfrm>
            <a:off x="2633598" y="5644666"/>
            <a:ext cx="1828800" cy="948332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2957288" y="6100624"/>
            <a:ext cx="365760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600" dirty="0" smtClean="0">
                <a:latin typeface="Calibri Light" charset="0"/>
                <a:ea typeface="Calibri Light" charset="0"/>
                <a:cs typeface="Calibri Light" charset="0"/>
              </a:rPr>
              <a:t>TDD SSW</a:t>
            </a:r>
            <a:endParaRPr lang="en-US" sz="600" dirty="0"/>
          </a:p>
        </p:txBody>
      </p:sp>
      <p:sp>
        <p:nvSpPr>
          <p:cNvPr id="116" name="Rectangle 115"/>
          <p:cNvSpPr/>
          <p:nvPr/>
        </p:nvSpPr>
        <p:spPr>
          <a:xfrm>
            <a:off x="3380096" y="6100624"/>
            <a:ext cx="365760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600" dirty="0" smtClean="0">
                <a:latin typeface="Calibri Light" charset="0"/>
                <a:ea typeface="Calibri Light" charset="0"/>
                <a:cs typeface="Calibri Light" charset="0"/>
              </a:rPr>
              <a:t>TDD SSW</a:t>
            </a:r>
            <a:endParaRPr lang="en-US" sz="600" dirty="0"/>
          </a:p>
        </p:txBody>
      </p:sp>
      <p:sp>
        <p:nvSpPr>
          <p:cNvPr id="117" name="TextBox 116"/>
          <p:cNvSpPr txBox="1"/>
          <p:nvPr/>
        </p:nvSpPr>
        <p:spPr>
          <a:xfrm>
            <a:off x="2713423" y="5660170"/>
            <a:ext cx="1680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/>
              <a:t>(Last Tx slot in beamforming window)</a:t>
            </a:r>
          </a:p>
          <a:p>
            <a:pPr algn="ctr"/>
            <a:r>
              <a:rPr lang="en-US" sz="600" dirty="0" smtClean="0"/>
              <a:t>Tx slot filled with two or more TDD SSW packets and one or more TDD SSW Ack packets if training response received from responder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703491" y="6279699"/>
            <a:ext cx="1634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/>
              <a:t>IFS options (RIFS, SBIFS, SIFS or programmable) under study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2957288" y="6100624"/>
            <a:ext cx="1097376" cy="187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Straight Arrow Connector 120"/>
          <p:cNvCxnSpPr/>
          <p:nvPr/>
        </p:nvCxnSpPr>
        <p:spPr>
          <a:xfrm flipH="1">
            <a:off x="4194576" y="5610728"/>
            <a:ext cx="805892" cy="17281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val 123"/>
          <p:cNvSpPr/>
          <p:nvPr/>
        </p:nvSpPr>
        <p:spPr>
          <a:xfrm>
            <a:off x="5015262" y="5407693"/>
            <a:ext cx="630836" cy="389307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5028323" y="4323467"/>
            <a:ext cx="630836" cy="389307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9580828" y="3668638"/>
            <a:ext cx="161131" cy="1833682"/>
          </a:xfrm>
          <a:custGeom>
            <a:avLst/>
            <a:gdLst>
              <a:gd name="connsiteX0" fmla="*/ 0 w 467402"/>
              <a:gd name="connsiteY0" fmla="*/ 0 h 1390650"/>
              <a:gd name="connsiteX1" fmla="*/ 457200 w 467402"/>
              <a:gd name="connsiteY1" fmla="*/ 381000 h 1390650"/>
              <a:gd name="connsiteX2" fmla="*/ 273050 w 467402"/>
              <a:gd name="connsiteY2" fmla="*/ 1390650 h 1390650"/>
              <a:gd name="connsiteX0" fmla="*/ 0 w 298053"/>
              <a:gd name="connsiteY0" fmla="*/ 0 h 1390650"/>
              <a:gd name="connsiteX1" fmla="*/ 27014 w 298053"/>
              <a:gd name="connsiteY1" fmla="*/ 947890 h 1390650"/>
              <a:gd name="connsiteX2" fmla="*/ 273050 w 298053"/>
              <a:gd name="connsiteY2" fmla="*/ 1390650 h 1390650"/>
              <a:gd name="connsiteX0" fmla="*/ 0 w 301322"/>
              <a:gd name="connsiteY0" fmla="*/ 0 h 1390650"/>
              <a:gd name="connsiteX1" fmla="*/ 73300 w 301322"/>
              <a:gd name="connsiteY1" fmla="*/ 761879 h 1390650"/>
              <a:gd name="connsiteX2" fmla="*/ 273050 w 301322"/>
              <a:gd name="connsiteY2" fmla="*/ 1390650 h 1390650"/>
              <a:gd name="connsiteX0" fmla="*/ 0 w 297229"/>
              <a:gd name="connsiteY0" fmla="*/ 0 h 1390650"/>
              <a:gd name="connsiteX1" fmla="*/ 13401 w 297229"/>
              <a:gd name="connsiteY1" fmla="*/ 921317 h 1390650"/>
              <a:gd name="connsiteX2" fmla="*/ 273050 w 297229"/>
              <a:gd name="connsiteY2" fmla="*/ 1390650 h 1390650"/>
              <a:gd name="connsiteX0" fmla="*/ 0 w 330996"/>
              <a:gd name="connsiteY0" fmla="*/ 0 h 1443796"/>
              <a:gd name="connsiteX1" fmla="*/ 13401 w 330996"/>
              <a:gd name="connsiteY1" fmla="*/ 921317 h 1443796"/>
              <a:gd name="connsiteX2" fmla="*/ 308445 w 330996"/>
              <a:gd name="connsiteY2" fmla="*/ 1443796 h 1443796"/>
              <a:gd name="connsiteX0" fmla="*/ 0 w 308445"/>
              <a:gd name="connsiteY0" fmla="*/ 0 h 1443796"/>
              <a:gd name="connsiteX1" fmla="*/ 13401 w 308445"/>
              <a:gd name="connsiteY1" fmla="*/ 921317 h 1443796"/>
              <a:gd name="connsiteX2" fmla="*/ 308445 w 308445"/>
              <a:gd name="connsiteY2" fmla="*/ 1443796 h 1443796"/>
              <a:gd name="connsiteX0" fmla="*/ 0 w 273050"/>
              <a:gd name="connsiteY0" fmla="*/ 0 h 1381792"/>
              <a:gd name="connsiteX1" fmla="*/ 13401 w 273050"/>
              <a:gd name="connsiteY1" fmla="*/ 921317 h 1381792"/>
              <a:gd name="connsiteX2" fmla="*/ 273050 w 273050"/>
              <a:gd name="connsiteY2" fmla="*/ 1381792 h 1381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050" h="1381792">
                <a:moveTo>
                  <a:pt x="0" y="0"/>
                </a:moveTo>
                <a:cubicBezTo>
                  <a:pt x="205846" y="74612"/>
                  <a:pt x="-32107" y="691018"/>
                  <a:pt x="13401" y="921317"/>
                </a:cubicBezTo>
                <a:cubicBezTo>
                  <a:pt x="58909" y="1151616"/>
                  <a:pt x="156450" y="789129"/>
                  <a:pt x="273050" y="1381792"/>
                </a:cubicBezTo>
              </a:path>
            </a:pathLst>
          </a:custGeom>
          <a:noFill/>
          <a:ln w="6350">
            <a:solidFill>
              <a:srgbClr val="C00000"/>
            </a:solidFill>
            <a:headEnd type="none" w="sm" len="med"/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5038674" y="3399162"/>
            <a:ext cx="630836" cy="389307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 141"/>
          <p:cNvSpPr/>
          <p:nvPr/>
        </p:nvSpPr>
        <p:spPr>
          <a:xfrm rot="17524913">
            <a:off x="4086995" y="5769999"/>
            <a:ext cx="409653" cy="669813"/>
          </a:xfrm>
          <a:custGeom>
            <a:avLst/>
            <a:gdLst>
              <a:gd name="connsiteX0" fmla="*/ 0 w 306593"/>
              <a:gd name="connsiteY0" fmla="*/ 0 h 406400"/>
              <a:gd name="connsiteX1" fmla="*/ 298450 w 306593"/>
              <a:gd name="connsiteY1" fmla="*/ 171450 h 406400"/>
              <a:gd name="connsiteX2" fmla="*/ 228600 w 306593"/>
              <a:gd name="connsiteY2" fmla="*/ 40640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6593" h="406400">
                <a:moveTo>
                  <a:pt x="0" y="0"/>
                </a:moveTo>
                <a:cubicBezTo>
                  <a:pt x="130175" y="51858"/>
                  <a:pt x="260350" y="103717"/>
                  <a:pt x="298450" y="171450"/>
                </a:cubicBezTo>
                <a:cubicBezTo>
                  <a:pt x="336550" y="239183"/>
                  <a:pt x="228600" y="406400"/>
                  <a:pt x="228600" y="406400"/>
                </a:cubicBezTo>
              </a:path>
            </a:pathLst>
          </a:custGeom>
          <a:noFill/>
          <a:ln w="6350"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5638397" y="3459715"/>
            <a:ext cx="574401" cy="603250"/>
          </a:xfrm>
          <a:custGeom>
            <a:avLst/>
            <a:gdLst>
              <a:gd name="connsiteX0" fmla="*/ 0 w 467402"/>
              <a:gd name="connsiteY0" fmla="*/ 0 h 1390650"/>
              <a:gd name="connsiteX1" fmla="*/ 457200 w 467402"/>
              <a:gd name="connsiteY1" fmla="*/ 381000 h 1390650"/>
              <a:gd name="connsiteX2" fmla="*/ 273050 w 467402"/>
              <a:gd name="connsiteY2" fmla="*/ 1390650 h 1390650"/>
              <a:gd name="connsiteX0" fmla="*/ 0 w 298053"/>
              <a:gd name="connsiteY0" fmla="*/ 0 h 1390650"/>
              <a:gd name="connsiteX1" fmla="*/ 27014 w 298053"/>
              <a:gd name="connsiteY1" fmla="*/ 947890 h 1390650"/>
              <a:gd name="connsiteX2" fmla="*/ 273050 w 298053"/>
              <a:gd name="connsiteY2" fmla="*/ 1390650 h 1390650"/>
              <a:gd name="connsiteX0" fmla="*/ 0 w 301322"/>
              <a:gd name="connsiteY0" fmla="*/ 0 h 1390650"/>
              <a:gd name="connsiteX1" fmla="*/ 73300 w 301322"/>
              <a:gd name="connsiteY1" fmla="*/ 761879 h 1390650"/>
              <a:gd name="connsiteX2" fmla="*/ 273050 w 301322"/>
              <a:gd name="connsiteY2" fmla="*/ 1390650 h 1390650"/>
              <a:gd name="connsiteX0" fmla="*/ 0 w 297229"/>
              <a:gd name="connsiteY0" fmla="*/ 0 h 1390650"/>
              <a:gd name="connsiteX1" fmla="*/ 13401 w 297229"/>
              <a:gd name="connsiteY1" fmla="*/ 921317 h 1390650"/>
              <a:gd name="connsiteX2" fmla="*/ 273050 w 297229"/>
              <a:gd name="connsiteY2" fmla="*/ 1390650 h 1390650"/>
              <a:gd name="connsiteX0" fmla="*/ 0 w 330996"/>
              <a:gd name="connsiteY0" fmla="*/ 0 h 1443796"/>
              <a:gd name="connsiteX1" fmla="*/ 13401 w 330996"/>
              <a:gd name="connsiteY1" fmla="*/ 921317 h 1443796"/>
              <a:gd name="connsiteX2" fmla="*/ 308445 w 330996"/>
              <a:gd name="connsiteY2" fmla="*/ 1443796 h 1443796"/>
              <a:gd name="connsiteX0" fmla="*/ 0 w 308445"/>
              <a:gd name="connsiteY0" fmla="*/ 0 h 1443796"/>
              <a:gd name="connsiteX1" fmla="*/ 13401 w 308445"/>
              <a:gd name="connsiteY1" fmla="*/ 921317 h 1443796"/>
              <a:gd name="connsiteX2" fmla="*/ 308445 w 308445"/>
              <a:gd name="connsiteY2" fmla="*/ 1443796 h 1443796"/>
              <a:gd name="connsiteX0" fmla="*/ 0 w 273050"/>
              <a:gd name="connsiteY0" fmla="*/ 0 h 1381792"/>
              <a:gd name="connsiteX1" fmla="*/ 13401 w 273050"/>
              <a:gd name="connsiteY1" fmla="*/ 921317 h 1381792"/>
              <a:gd name="connsiteX2" fmla="*/ 273050 w 273050"/>
              <a:gd name="connsiteY2" fmla="*/ 1381792 h 1381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050" h="1381792">
                <a:moveTo>
                  <a:pt x="0" y="0"/>
                </a:moveTo>
                <a:cubicBezTo>
                  <a:pt x="205846" y="74612"/>
                  <a:pt x="-32107" y="691018"/>
                  <a:pt x="13401" y="921317"/>
                </a:cubicBezTo>
                <a:cubicBezTo>
                  <a:pt x="58909" y="1151616"/>
                  <a:pt x="156450" y="789129"/>
                  <a:pt x="273050" y="1381792"/>
                </a:cubicBezTo>
              </a:path>
            </a:pathLst>
          </a:custGeom>
          <a:noFill/>
          <a:ln w="6350">
            <a:solidFill>
              <a:srgbClr val="C00000"/>
            </a:solidFill>
            <a:headEnd type="none" w="sm" len="med"/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7782127" y="5911102"/>
            <a:ext cx="1880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ea typeface="Calibri Light" charset="0"/>
                <a:cs typeface="Calibri Light" charset="0"/>
              </a:rPr>
              <a:t>Responder will switch the </a:t>
            </a:r>
            <a:r>
              <a:rPr lang="en-US" sz="800" dirty="0" smtClean="0">
                <a:ea typeface="Calibri Light" charset="0"/>
                <a:cs typeface="Calibri Light" charset="0"/>
              </a:rPr>
              <a:t>Rx beam </a:t>
            </a:r>
            <a:r>
              <a:rPr lang="en-US" sz="800" dirty="0">
                <a:ea typeface="Calibri Light" charset="0"/>
                <a:cs typeface="Calibri Light" charset="0"/>
              </a:rPr>
              <a:t>after </a:t>
            </a:r>
            <a:r>
              <a:rPr lang="en-US" sz="800" dirty="0" smtClean="0">
                <a:ea typeface="Calibri Light" charset="0"/>
                <a:cs typeface="Calibri Light" charset="0"/>
              </a:rPr>
              <a:t>TDD SSW </a:t>
            </a:r>
            <a:r>
              <a:rPr lang="en-US" sz="800" dirty="0">
                <a:ea typeface="Calibri Light" charset="0"/>
                <a:cs typeface="Calibri Light" charset="0"/>
              </a:rPr>
              <a:t>duration to receive </a:t>
            </a:r>
            <a:r>
              <a:rPr lang="en-US" sz="800" dirty="0" smtClean="0">
                <a:ea typeface="Calibri Light" charset="0"/>
                <a:cs typeface="Calibri Light" charset="0"/>
              </a:rPr>
              <a:t>TDD SSW Ack </a:t>
            </a:r>
            <a:r>
              <a:rPr lang="en-US" sz="800" dirty="0">
                <a:ea typeface="Calibri Light" charset="0"/>
                <a:cs typeface="Calibri Light" charset="0"/>
              </a:rPr>
              <a:t>(in case </a:t>
            </a:r>
            <a:r>
              <a:rPr lang="en-US" sz="800" dirty="0" smtClean="0">
                <a:ea typeface="Calibri Light" charset="0"/>
                <a:cs typeface="Calibri Light" charset="0"/>
              </a:rPr>
              <a:t>hit with previous beamforming window happened)</a:t>
            </a:r>
            <a:endParaRPr lang="en-US" sz="800" dirty="0">
              <a:ea typeface="Calibri Light" charset="0"/>
              <a:cs typeface="Calibri Light" charset="0"/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 flipV="1">
            <a:off x="8437470" y="5644666"/>
            <a:ext cx="865801" cy="22618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4127040" y="6069661"/>
            <a:ext cx="22557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 smtClean="0">
                <a:ea typeface="Calibri Light" charset="0"/>
                <a:cs typeface="Calibri Light" charset="0"/>
              </a:rPr>
              <a:t>TDD SSW Ack </a:t>
            </a:r>
            <a:r>
              <a:rPr lang="en-US" sz="800" dirty="0" smtClean="0">
                <a:solidFill>
                  <a:srgbClr val="C00000"/>
                </a:solidFill>
                <a:ea typeface="Calibri Light" charset="0"/>
                <a:cs typeface="Calibri Light" charset="0"/>
              </a:rPr>
              <a:t>(sent using the Tx beam in the previous beamforming window, responder needs to switch the beam to receive </a:t>
            </a:r>
            <a:r>
              <a:rPr lang="en-US" sz="800" dirty="0">
                <a:solidFill>
                  <a:srgbClr val="C00000"/>
                </a:solidFill>
                <a:ea typeface="Calibri Light" charset="0"/>
                <a:cs typeface="Calibri Light" charset="0"/>
              </a:rPr>
              <a:t>TDD SSW </a:t>
            </a:r>
            <a:r>
              <a:rPr lang="en-US" sz="800" dirty="0" smtClean="0">
                <a:solidFill>
                  <a:srgbClr val="C00000"/>
                </a:solidFill>
                <a:ea typeface="Calibri Light" charset="0"/>
                <a:cs typeface="Calibri Light" charset="0"/>
              </a:rPr>
              <a:t>Ack)</a:t>
            </a:r>
            <a:endParaRPr lang="en-US" sz="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8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/>
              <a:t>Protocol</a:t>
            </a:r>
            <a:br>
              <a:rPr lang="en-US" sz="2800" dirty="0"/>
            </a:br>
            <a:r>
              <a:rPr lang="en-US" sz="2800" dirty="0"/>
              <a:t>description </a:t>
            </a:r>
            <a:r>
              <a:rPr lang="en-US" sz="2800" dirty="0" smtClean="0"/>
              <a:t>(2)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t>13</a:t>
            </a:fld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739984" y="2423516"/>
            <a:ext cx="772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Beamforming window</a:t>
            </a:r>
          </a:p>
          <a:p>
            <a:pPr algn="ctr"/>
            <a:r>
              <a:rPr lang="en-US" sz="800" dirty="0" smtClean="0"/>
              <a:t>(Transmit on Tx beam 1)</a:t>
            </a:r>
            <a:endParaRPr lang="en-US" sz="800" dirty="0"/>
          </a:p>
        </p:txBody>
      </p:sp>
      <p:sp>
        <p:nvSpPr>
          <p:cNvPr id="59" name="Left Brace 58"/>
          <p:cNvSpPr/>
          <p:nvPr/>
        </p:nvSpPr>
        <p:spPr>
          <a:xfrm>
            <a:off x="4462998" y="2048862"/>
            <a:ext cx="122274" cy="1087862"/>
          </a:xfrm>
          <a:prstGeom prst="leftBrace">
            <a:avLst>
              <a:gd name="adj1" fmla="val 11640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3739984" y="3881225"/>
            <a:ext cx="772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Beamforming window</a:t>
            </a:r>
          </a:p>
          <a:p>
            <a:pPr algn="ctr"/>
            <a:r>
              <a:rPr lang="en-US" sz="800" dirty="0" smtClean="0"/>
              <a:t>(Transmit on Tx beam N)</a:t>
            </a:r>
            <a:endParaRPr lang="en-US" sz="800" dirty="0"/>
          </a:p>
        </p:txBody>
      </p:sp>
      <p:sp>
        <p:nvSpPr>
          <p:cNvPr id="68" name="Left Brace 67"/>
          <p:cNvSpPr/>
          <p:nvPr/>
        </p:nvSpPr>
        <p:spPr>
          <a:xfrm>
            <a:off x="4462998" y="3506571"/>
            <a:ext cx="122274" cy="1087862"/>
          </a:xfrm>
          <a:prstGeom prst="leftBrace">
            <a:avLst>
              <a:gd name="adj1" fmla="val 11640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826067" y="2400156"/>
            <a:ext cx="8710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Tx sector sweep continues until stopped by initiator </a:t>
            </a:r>
            <a:r>
              <a:rPr lang="en-US" sz="800" smtClean="0"/>
              <a:t>(SME/ administrative)</a:t>
            </a:r>
            <a:endParaRPr lang="en-US" sz="800" dirty="0"/>
          </a:p>
        </p:txBody>
      </p:sp>
      <p:sp>
        <p:nvSpPr>
          <p:cNvPr id="72" name="Freeform 71"/>
          <p:cNvSpPr/>
          <p:nvPr/>
        </p:nvSpPr>
        <p:spPr>
          <a:xfrm>
            <a:off x="5659509" y="1942636"/>
            <a:ext cx="574401" cy="603250"/>
          </a:xfrm>
          <a:custGeom>
            <a:avLst/>
            <a:gdLst>
              <a:gd name="connsiteX0" fmla="*/ 0 w 467402"/>
              <a:gd name="connsiteY0" fmla="*/ 0 h 1390650"/>
              <a:gd name="connsiteX1" fmla="*/ 457200 w 467402"/>
              <a:gd name="connsiteY1" fmla="*/ 381000 h 1390650"/>
              <a:gd name="connsiteX2" fmla="*/ 273050 w 467402"/>
              <a:gd name="connsiteY2" fmla="*/ 1390650 h 1390650"/>
              <a:gd name="connsiteX0" fmla="*/ 0 w 298053"/>
              <a:gd name="connsiteY0" fmla="*/ 0 h 1390650"/>
              <a:gd name="connsiteX1" fmla="*/ 27014 w 298053"/>
              <a:gd name="connsiteY1" fmla="*/ 947890 h 1390650"/>
              <a:gd name="connsiteX2" fmla="*/ 273050 w 298053"/>
              <a:gd name="connsiteY2" fmla="*/ 1390650 h 1390650"/>
              <a:gd name="connsiteX0" fmla="*/ 0 w 301322"/>
              <a:gd name="connsiteY0" fmla="*/ 0 h 1390650"/>
              <a:gd name="connsiteX1" fmla="*/ 73300 w 301322"/>
              <a:gd name="connsiteY1" fmla="*/ 761879 h 1390650"/>
              <a:gd name="connsiteX2" fmla="*/ 273050 w 301322"/>
              <a:gd name="connsiteY2" fmla="*/ 1390650 h 1390650"/>
              <a:gd name="connsiteX0" fmla="*/ 0 w 297229"/>
              <a:gd name="connsiteY0" fmla="*/ 0 h 1390650"/>
              <a:gd name="connsiteX1" fmla="*/ 13401 w 297229"/>
              <a:gd name="connsiteY1" fmla="*/ 921317 h 1390650"/>
              <a:gd name="connsiteX2" fmla="*/ 273050 w 297229"/>
              <a:gd name="connsiteY2" fmla="*/ 1390650 h 1390650"/>
              <a:gd name="connsiteX0" fmla="*/ 0 w 330996"/>
              <a:gd name="connsiteY0" fmla="*/ 0 h 1443796"/>
              <a:gd name="connsiteX1" fmla="*/ 13401 w 330996"/>
              <a:gd name="connsiteY1" fmla="*/ 921317 h 1443796"/>
              <a:gd name="connsiteX2" fmla="*/ 308445 w 330996"/>
              <a:gd name="connsiteY2" fmla="*/ 1443796 h 1443796"/>
              <a:gd name="connsiteX0" fmla="*/ 0 w 308445"/>
              <a:gd name="connsiteY0" fmla="*/ 0 h 1443796"/>
              <a:gd name="connsiteX1" fmla="*/ 13401 w 308445"/>
              <a:gd name="connsiteY1" fmla="*/ 921317 h 1443796"/>
              <a:gd name="connsiteX2" fmla="*/ 308445 w 308445"/>
              <a:gd name="connsiteY2" fmla="*/ 1443796 h 1443796"/>
              <a:gd name="connsiteX0" fmla="*/ 0 w 273050"/>
              <a:gd name="connsiteY0" fmla="*/ 0 h 1381792"/>
              <a:gd name="connsiteX1" fmla="*/ 13401 w 273050"/>
              <a:gd name="connsiteY1" fmla="*/ 921317 h 1381792"/>
              <a:gd name="connsiteX2" fmla="*/ 273050 w 273050"/>
              <a:gd name="connsiteY2" fmla="*/ 1381792 h 1381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050" h="1381792">
                <a:moveTo>
                  <a:pt x="0" y="0"/>
                </a:moveTo>
                <a:cubicBezTo>
                  <a:pt x="205846" y="74612"/>
                  <a:pt x="-32107" y="691018"/>
                  <a:pt x="13401" y="921317"/>
                </a:cubicBezTo>
                <a:cubicBezTo>
                  <a:pt x="58909" y="1151616"/>
                  <a:pt x="156450" y="789129"/>
                  <a:pt x="273050" y="1381792"/>
                </a:cubicBezTo>
              </a:path>
            </a:pathLst>
          </a:custGeom>
          <a:noFill/>
          <a:ln w="6350">
            <a:solidFill>
              <a:srgbClr val="C00000"/>
            </a:solidFill>
            <a:headEnd type="none" w="sm" len="med"/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Arrow Connector 79"/>
          <p:cNvCxnSpPr>
            <a:stCxn id="88" idx="3"/>
          </p:cNvCxnSpPr>
          <p:nvPr/>
        </p:nvCxnSpPr>
        <p:spPr>
          <a:xfrm flipH="1">
            <a:off x="4197036" y="3729555"/>
            <a:ext cx="817320" cy="109883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3802904" y="6100624"/>
            <a:ext cx="127382" cy="18288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600" dirty="0"/>
          </a:p>
        </p:txBody>
      </p:sp>
      <p:sp>
        <p:nvSpPr>
          <p:cNvPr id="83" name="Oval 82"/>
          <p:cNvSpPr/>
          <p:nvPr/>
        </p:nvSpPr>
        <p:spPr>
          <a:xfrm>
            <a:off x="2633598" y="5644666"/>
            <a:ext cx="1828800" cy="948332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2957288" y="6100624"/>
            <a:ext cx="365760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600" dirty="0" smtClean="0">
                <a:latin typeface="Calibri Light" charset="0"/>
                <a:ea typeface="Calibri Light" charset="0"/>
                <a:cs typeface="Calibri Light" charset="0"/>
              </a:rPr>
              <a:t>TDD SSW</a:t>
            </a:r>
            <a:endParaRPr lang="en-US" sz="600" dirty="0"/>
          </a:p>
        </p:txBody>
      </p:sp>
      <p:sp>
        <p:nvSpPr>
          <p:cNvPr id="85" name="Rectangle 84"/>
          <p:cNvSpPr/>
          <p:nvPr/>
        </p:nvSpPr>
        <p:spPr>
          <a:xfrm>
            <a:off x="3380096" y="6100624"/>
            <a:ext cx="365760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600" dirty="0" smtClean="0">
                <a:latin typeface="Calibri Light" charset="0"/>
                <a:ea typeface="Calibri Light" charset="0"/>
                <a:cs typeface="Calibri Light" charset="0"/>
              </a:rPr>
              <a:t>TDD SSW</a:t>
            </a:r>
            <a:endParaRPr lang="en-US" sz="600" dirty="0"/>
          </a:p>
        </p:txBody>
      </p:sp>
      <p:sp>
        <p:nvSpPr>
          <p:cNvPr id="86" name="TextBox 85"/>
          <p:cNvSpPr txBox="1"/>
          <p:nvPr/>
        </p:nvSpPr>
        <p:spPr>
          <a:xfrm>
            <a:off x="2703489" y="5763037"/>
            <a:ext cx="1669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/>
              <a:t>(Last Tx slot in beamforming window)</a:t>
            </a:r>
          </a:p>
          <a:p>
            <a:pPr algn="ctr"/>
            <a:r>
              <a:rPr lang="en-US" sz="600" dirty="0" smtClean="0"/>
              <a:t>Tx slot filled with two or more TDD SSW packets and one or more TDD SSW Ack packets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703491" y="6279699"/>
            <a:ext cx="1634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/>
              <a:t>IFS options (RIFS, SBIFS, SIFS or programmable) under study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957288" y="6100624"/>
            <a:ext cx="1097376" cy="187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/>
          <p:cNvCxnSpPr/>
          <p:nvPr/>
        </p:nvCxnSpPr>
        <p:spPr>
          <a:xfrm flipH="1">
            <a:off x="4373463" y="4650305"/>
            <a:ext cx="634543" cy="118346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4127040" y="6069661"/>
            <a:ext cx="22557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 smtClean="0">
                <a:ea typeface="Calibri Light" charset="0"/>
                <a:cs typeface="Calibri Light" charset="0"/>
              </a:rPr>
              <a:t>TDD SSW Ack </a:t>
            </a:r>
            <a:r>
              <a:rPr lang="en-US" sz="800" dirty="0" smtClean="0">
                <a:solidFill>
                  <a:srgbClr val="C00000"/>
                </a:solidFill>
                <a:ea typeface="Calibri Light" charset="0"/>
                <a:cs typeface="Calibri Light" charset="0"/>
              </a:rPr>
              <a:t>(sent using the Tx beam in the previous beamforming window, responder needs to switch the beam to receive </a:t>
            </a:r>
            <a:r>
              <a:rPr lang="en-US" sz="800" dirty="0">
                <a:solidFill>
                  <a:srgbClr val="C00000"/>
                </a:solidFill>
                <a:ea typeface="Calibri Light" charset="0"/>
                <a:cs typeface="Calibri Light" charset="0"/>
              </a:rPr>
              <a:t>TDD </a:t>
            </a:r>
            <a:r>
              <a:rPr lang="en-US" sz="800">
                <a:solidFill>
                  <a:srgbClr val="C00000"/>
                </a:solidFill>
                <a:ea typeface="Calibri Light" charset="0"/>
                <a:cs typeface="Calibri Light" charset="0"/>
              </a:rPr>
              <a:t>SSW </a:t>
            </a:r>
            <a:r>
              <a:rPr lang="en-US" sz="800" smtClean="0">
                <a:solidFill>
                  <a:srgbClr val="C00000"/>
                </a:solidFill>
                <a:ea typeface="Calibri Light" charset="0"/>
                <a:cs typeface="Calibri Light" charset="0"/>
              </a:rPr>
              <a:t>Ack)</a:t>
            </a:r>
            <a:endParaRPr lang="en-US" sz="800" dirty="0">
              <a:solidFill>
                <a:srgbClr val="C00000"/>
              </a:solidFill>
            </a:endParaRPr>
          </a:p>
        </p:txBody>
      </p:sp>
      <p:sp>
        <p:nvSpPr>
          <p:cNvPr id="91" name="Freeform 90"/>
          <p:cNvSpPr/>
          <p:nvPr/>
        </p:nvSpPr>
        <p:spPr>
          <a:xfrm rot="17524913">
            <a:off x="4086995" y="5769999"/>
            <a:ext cx="409653" cy="669813"/>
          </a:xfrm>
          <a:custGeom>
            <a:avLst/>
            <a:gdLst>
              <a:gd name="connsiteX0" fmla="*/ 0 w 306593"/>
              <a:gd name="connsiteY0" fmla="*/ 0 h 406400"/>
              <a:gd name="connsiteX1" fmla="*/ 298450 w 306593"/>
              <a:gd name="connsiteY1" fmla="*/ 171450 h 406400"/>
              <a:gd name="connsiteX2" fmla="*/ 228600 w 306593"/>
              <a:gd name="connsiteY2" fmla="*/ 40640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6593" h="406400">
                <a:moveTo>
                  <a:pt x="0" y="0"/>
                </a:moveTo>
                <a:cubicBezTo>
                  <a:pt x="130175" y="51858"/>
                  <a:pt x="260350" y="103717"/>
                  <a:pt x="298450" y="171450"/>
                </a:cubicBezTo>
                <a:cubicBezTo>
                  <a:pt x="336550" y="239183"/>
                  <a:pt x="228600" y="406400"/>
                  <a:pt x="228600" y="406400"/>
                </a:cubicBezTo>
              </a:path>
            </a:pathLst>
          </a:custGeom>
          <a:noFill/>
          <a:ln w="6350"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636058" y="4689506"/>
            <a:ext cx="1828800" cy="948332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002276" y="5145464"/>
            <a:ext cx="365760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600" dirty="0" smtClean="0">
                <a:latin typeface="Calibri Light" charset="0"/>
                <a:ea typeface="Calibri Light" charset="0"/>
                <a:cs typeface="Calibri Light" charset="0"/>
              </a:rPr>
              <a:t>TDD SSW</a:t>
            </a:r>
            <a:endParaRPr lang="en-US" sz="600" dirty="0"/>
          </a:p>
        </p:txBody>
      </p:sp>
      <p:sp>
        <p:nvSpPr>
          <p:cNvPr id="94" name="Rectangle 93"/>
          <p:cNvSpPr/>
          <p:nvPr/>
        </p:nvSpPr>
        <p:spPr>
          <a:xfrm>
            <a:off x="3425084" y="5145464"/>
            <a:ext cx="365760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600" dirty="0" smtClean="0">
                <a:latin typeface="Calibri Light" charset="0"/>
                <a:ea typeface="Calibri Light" charset="0"/>
                <a:cs typeface="Calibri Light" charset="0"/>
              </a:rPr>
              <a:t>TDD SSW</a:t>
            </a:r>
            <a:endParaRPr lang="en-US" sz="600" dirty="0"/>
          </a:p>
        </p:txBody>
      </p:sp>
      <p:sp>
        <p:nvSpPr>
          <p:cNvPr id="95" name="TextBox 94"/>
          <p:cNvSpPr txBox="1"/>
          <p:nvPr/>
        </p:nvSpPr>
        <p:spPr>
          <a:xfrm>
            <a:off x="2748478" y="4735676"/>
            <a:ext cx="1634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" dirty="0"/>
          </a:p>
          <a:p>
            <a:pPr algn="ctr"/>
            <a:r>
              <a:rPr lang="en-US" sz="600" dirty="0" smtClean="0"/>
              <a:t>Every Tx </a:t>
            </a:r>
            <a:r>
              <a:rPr lang="en-US" sz="600" dirty="0"/>
              <a:t>slot filled with two or more </a:t>
            </a:r>
            <a:r>
              <a:rPr lang="en-US" sz="600" dirty="0" smtClean="0"/>
              <a:t>TDD SSW </a:t>
            </a:r>
            <a:r>
              <a:rPr lang="en-US" sz="600" dirty="0"/>
              <a:t>packets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748478" y="5324539"/>
            <a:ext cx="163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/>
              <a:t>IFS options (RIFS, SBIFS, SIFS or programmable) under study</a:t>
            </a:r>
          </a:p>
        </p:txBody>
      </p:sp>
      <p:sp>
        <p:nvSpPr>
          <p:cNvPr id="97" name="Rectangle 96"/>
          <p:cNvSpPr/>
          <p:nvPr/>
        </p:nvSpPr>
        <p:spPr>
          <a:xfrm>
            <a:off x="3002276" y="5145464"/>
            <a:ext cx="1097376" cy="187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138340" y="5806922"/>
            <a:ext cx="2202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/>
              <a:t>Initiator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943540" y="2233988"/>
            <a:ext cx="772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Beamforming window</a:t>
            </a:r>
          </a:p>
          <a:p>
            <a:pPr algn="ctr"/>
            <a:r>
              <a:rPr lang="en-US" sz="800" dirty="0" smtClean="0"/>
              <a:t>(Sweeping all Rx beams)</a:t>
            </a:r>
            <a:endParaRPr lang="en-US" sz="800" dirty="0"/>
          </a:p>
        </p:txBody>
      </p:sp>
      <p:sp>
        <p:nvSpPr>
          <p:cNvPr id="109" name="Left Brace 108"/>
          <p:cNvSpPr/>
          <p:nvPr/>
        </p:nvSpPr>
        <p:spPr>
          <a:xfrm>
            <a:off x="8666554" y="2048862"/>
            <a:ext cx="122274" cy="1087862"/>
          </a:xfrm>
          <a:prstGeom prst="leftBrace">
            <a:avLst>
              <a:gd name="adj1" fmla="val 116403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TextBox 143"/>
          <p:cNvSpPr txBox="1"/>
          <p:nvPr/>
        </p:nvSpPr>
        <p:spPr>
          <a:xfrm>
            <a:off x="9274003" y="5827651"/>
            <a:ext cx="2202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/>
              <a:t>Responder</a:t>
            </a:r>
            <a:endParaRPr lang="en-US" sz="20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Payam Torab, Facebook</a:t>
            </a:r>
            <a:endParaRPr lang="en-US" dirty="0"/>
          </a:p>
        </p:txBody>
      </p:sp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67473"/>
              </p:ext>
            </p:extLst>
          </p:nvPr>
        </p:nvGraphicFramePr>
        <p:xfrm>
          <a:off x="8838282" y="758837"/>
          <a:ext cx="2588712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886"/>
                <a:gridCol w="548640"/>
                <a:gridCol w="365760"/>
                <a:gridCol w="185146"/>
                <a:gridCol w="548640"/>
                <a:gridCol w="365760"/>
                <a:gridCol w="18288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Receive slots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Transmit slots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Frame 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ltDn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Frame 1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dotDmnd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0 + 15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divot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dotDmnd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0</a:t>
                      </a:r>
                      <a:r>
                        <a:rPr lang="en-US" sz="600" baseline="0" dirty="0" smtClean="0">
                          <a:latin typeface="+mn-lt"/>
                        </a:rPr>
                        <a:t> + </a:t>
                      </a:r>
                      <a:r>
                        <a:rPr lang="en-US" sz="600" dirty="0" smtClean="0">
                          <a:latin typeface="+mn-lt"/>
                        </a:rPr>
                        <a:t>30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smConfetti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31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32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dotDmnd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31 + 15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divot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31 + 30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smConfetti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31 x 30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931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dotDmnd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930 + 15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930 + 30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smConfetti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Management frame receive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Using best Rx beam to Initiator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Management frame transmit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Using best Tx beam to Initiator</a:t>
                      </a:r>
                    </a:p>
                  </a:txBody>
                  <a:tcPr marL="0" marR="0" marT="0" marB="0" anchor="ctr"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30629"/>
              </p:ext>
            </p:extLst>
          </p:nvPr>
        </p:nvGraphicFramePr>
        <p:xfrm>
          <a:off x="4634726" y="758837"/>
          <a:ext cx="2654026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548640"/>
                <a:gridCol w="365760"/>
                <a:gridCol w="185146"/>
                <a:gridCol w="548640"/>
                <a:gridCol w="365760"/>
                <a:gridCol w="18288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Transmit slots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Receive slots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Frame F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</a:t>
                      </a:r>
                      <a:r>
                        <a:rPr lang="en-US" sz="600" baseline="0" dirty="0" smtClean="0"/>
                        <a:t> beam 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Frame F + 1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 + 15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</a:t>
                      </a:r>
                      <a:r>
                        <a:rPr lang="en-US" sz="600" baseline="0" dirty="0" smtClean="0"/>
                        <a:t> beam 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Reserved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</a:t>
                      </a:r>
                      <a:r>
                        <a:rPr lang="en-US" sz="600" baseline="0" dirty="0" smtClean="0">
                          <a:latin typeface="+mn-lt"/>
                        </a:rPr>
                        <a:t> + </a:t>
                      </a:r>
                      <a:r>
                        <a:rPr lang="en-US" sz="600" dirty="0" smtClean="0">
                          <a:latin typeface="+mn-lt"/>
                        </a:rPr>
                        <a:t>30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0 *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 + 31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1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 + 32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1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 + 31 + 15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</a:t>
                      </a:r>
                      <a:r>
                        <a:rPr lang="en-US" sz="600" baseline="0" dirty="0" smtClean="0"/>
                        <a:t> beam 1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Rx beam 0</a:t>
                      </a:r>
                      <a:endParaRPr lang="en-US" sz="600" dirty="0"/>
                    </a:p>
                  </a:txBody>
                  <a:tcPr marL="45720" marR="45720">
                    <a:pattFill prst="ltDn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 + 31+ 30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1|</a:t>
                      </a:r>
                      <a:r>
                        <a:rPr lang="en-US" sz="600" baseline="0" dirty="0" smtClean="0"/>
                        <a:t>0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err="1" smtClean="0"/>
                        <a:t>Tx</a:t>
                      </a:r>
                      <a:r>
                        <a:rPr lang="en-US" sz="600" dirty="0" smtClean="0"/>
                        <a:t> beam Z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 + 31N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 beam N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 + 31N</a:t>
                      </a:r>
                      <a:r>
                        <a:rPr lang="en-US" sz="600" baseline="0" dirty="0" smtClean="0">
                          <a:latin typeface="+mn-lt"/>
                        </a:rPr>
                        <a:t> + 1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Tx</a:t>
                      </a:r>
                      <a:r>
                        <a:rPr lang="en-US" sz="600" baseline="0" dirty="0" smtClean="0"/>
                        <a:t> beam N</a:t>
                      </a:r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Rx</a:t>
                      </a:r>
                      <a:r>
                        <a:rPr lang="en-US" sz="600" baseline="0" dirty="0" smtClean="0"/>
                        <a:t> beam 29</a:t>
                      </a:r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en-US" sz="600" dirty="0" smtClean="0">
                          <a:latin typeface="+mn-lt"/>
                        </a:rPr>
                        <a:t>F + 31N</a:t>
                      </a:r>
                      <a:r>
                        <a:rPr lang="en-US" sz="600" baseline="0" dirty="0" smtClean="0">
                          <a:latin typeface="+mn-lt"/>
                        </a:rPr>
                        <a:t> +30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5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zigZ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Management frame transmit</a:t>
                      </a:r>
                    </a:p>
                    <a:p>
                      <a:pPr algn="ctr"/>
                      <a:r>
                        <a:rPr lang="en-US" sz="800" dirty="0" smtClean="0"/>
                        <a:t>---</a:t>
                      </a:r>
                    </a:p>
                    <a:p>
                      <a:pPr algn="ctr"/>
                      <a:r>
                        <a:rPr lang="en-US" sz="800" dirty="0" smtClean="0"/>
                        <a:t>Using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dirty="0" smtClean="0"/>
                        <a:t>best Tx beam to Responder</a:t>
                      </a:r>
                      <a:endParaRPr lang="en-US" sz="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Management frame receive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Using best Rx beam to Responder</a:t>
                      </a:r>
                    </a:p>
                  </a:txBody>
                  <a:tcPr marL="0" marR="0" marT="0" marB="0" anchor="ctr"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r>
                        <a:rPr lang="mr-IN" sz="600" dirty="0" smtClean="0">
                          <a:latin typeface="+mn-lt"/>
                        </a:rPr>
                        <a:t>…</a:t>
                      </a:r>
                      <a:endParaRPr lang="en-US" sz="600" dirty="0">
                        <a:latin typeface="+mn-lt"/>
                      </a:endParaRPr>
                    </a:p>
                  </a:txBody>
                  <a:tcPr marL="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pattFill prst="ltUpDiag">
                      <a:fgClr>
                        <a:srgbClr val="C0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3739984" y="1310822"/>
            <a:ext cx="772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Beamforming window</a:t>
            </a:r>
          </a:p>
          <a:p>
            <a:pPr algn="ctr"/>
            <a:r>
              <a:rPr lang="en-US" sz="800" dirty="0" smtClean="0"/>
              <a:t>(Transmit on</a:t>
            </a:r>
          </a:p>
          <a:p>
            <a:pPr algn="ctr"/>
            <a:r>
              <a:rPr lang="en-US" sz="800" dirty="0" smtClean="0"/>
              <a:t>Tx beam 0)</a:t>
            </a:r>
          </a:p>
          <a:p>
            <a:pPr algn="ctr"/>
            <a:r>
              <a:rPr lang="en-US" sz="800" dirty="0" smtClean="0"/>
              <a:t>(12.400 ms)</a:t>
            </a:r>
            <a:endParaRPr lang="en-US" sz="800" dirty="0"/>
          </a:p>
        </p:txBody>
      </p:sp>
      <p:sp>
        <p:nvSpPr>
          <p:cNvPr id="48" name="Left Brace 47"/>
          <p:cNvSpPr/>
          <p:nvPr/>
        </p:nvSpPr>
        <p:spPr>
          <a:xfrm>
            <a:off x="4462998" y="936168"/>
            <a:ext cx="122274" cy="1087862"/>
          </a:xfrm>
          <a:prstGeom prst="leftBrace">
            <a:avLst>
              <a:gd name="adj1" fmla="val 11640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7943540" y="1181233"/>
            <a:ext cx="772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Beamforming window</a:t>
            </a:r>
          </a:p>
          <a:p>
            <a:pPr algn="ctr"/>
            <a:r>
              <a:rPr lang="en-US" sz="800" dirty="0" smtClean="0"/>
              <a:t>(Sweeping all Rx beams)</a:t>
            </a:r>
          </a:p>
          <a:p>
            <a:pPr algn="ctr"/>
            <a:r>
              <a:rPr lang="en-US" sz="800" dirty="0" smtClean="0"/>
              <a:t>(12.400 ms)</a:t>
            </a:r>
            <a:endParaRPr lang="en-US" sz="800" dirty="0"/>
          </a:p>
        </p:txBody>
      </p:sp>
      <p:sp>
        <p:nvSpPr>
          <p:cNvPr id="107" name="Left Brace 106"/>
          <p:cNvSpPr/>
          <p:nvPr/>
        </p:nvSpPr>
        <p:spPr>
          <a:xfrm>
            <a:off x="8666554" y="936168"/>
            <a:ext cx="122274" cy="1087862"/>
          </a:xfrm>
          <a:prstGeom prst="leftBrace">
            <a:avLst>
              <a:gd name="adj1" fmla="val 116403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/>
          <p:nvPr/>
        </p:nvCxnSpPr>
        <p:spPr>
          <a:xfrm flipH="1">
            <a:off x="7947522" y="935974"/>
            <a:ext cx="3724384" cy="66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9231891" y="571735"/>
            <a:ext cx="1097280" cy="182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/>
              <a:t>200 µs </a:t>
            </a:r>
            <a:endParaRPr lang="en-US" sz="600" dirty="0" smtClean="0"/>
          </a:p>
        </p:txBody>
      </p:sp>
      <p:cxnSp>
        <p:nvCxnSpPr>
          <p:cNvPr id="102" name="Straight Arrow Connector 101"/>
          <p:cNvCxnSpPr/>
          <p:nvPr/>
        </p:nvCxnSpPr>
        <p:spPr>
          <a:xfrm>
            <a:off x="9231891" y="753440"/>
            <a:ext cx="1094664" cy="3544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10333263" y="573587"/>
            <a:ext cx="1097280" cy="182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/>
              <a:t>200 µs </a:t>
            </a:r>
            <a:endParaRPr lang="en-US" sz="600" dirty="0" smtClean="0"/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10333263" y="755292"/>
            <a:ext cx="1094664" cy="3544"/>
          </a:xfrm>
          <a:prstGeom prst="straightConnector1">
            <a:avLst/>
          </a:prstGeom>
          <a:ln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Left Brace 68"/>
          <p:cNvSpPr/>
          <p:nvPr/>
        </p:nvSpPr>
        <p:spPr>
          <a:xfrm>
            <a:off x="3646226" y="987610"/>
            <a:ext cx="178817" cy="3550532"/>
          </a:xfrm>
          <a:prstGeom prst="leftBrace">
            <a:avLst>
              <a:gd name="adj1" fmla="val 11640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6382807" y="2077036"/>
            <a:ext cx="760229" cy="55399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rgbClr val="C00000"/>
                </a:solidFill>
              </a:rPr>
              <a:t>Rx beam 0 matching the Tx beam 0 direction</a:t>
            </a:r>
          </a:p>
          <a:p>
            <a:pPr algn="ctr"/>
            <a:r>
              <a:rPr lang="en-US" sz="600" dirty="0" smtClean="0">
                <a:solidFill>
                  <a:srgbClr val="C00000"/>
                </a:solidFill>
              </a:rPr>
              <a:t>(different AWV in general)</a:t>
            </a:r>
            <a:endParaRPr lang="en-US" sz="600" dirty="0">
              <a:solidFill>
                <a:srgbClr val="C0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30283" y="1592293"/>
            <a:ext cx="20563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200" dirty="0" smtClean="0"/>
              <a:t>Responder switches the sweeping mode to slotted, synchronized with initiator </a:t>
            </a:r>
          </a:p>
          <a:p>
            <a:pPr marL="171450" indent="-171450">
              <a:buFont typeface="Arial" charset="0"/>
              <a:buChar char="•"/>
            </a:pPr>
            <a:endParaRPr lang="en-US" sz="1200" dirty="0" smtClean="0"/>
          </a:p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ea typeface="Calibri Light" charset="0"/>
                <a:cs typeface="Calibri Light" charset="0"/>
              </a:rPr>
              <a:t>End of training is administrative (decided by Initiator SME)</a:t>
            </a:r>
          </a:p>
          <a:p>
            <a:pPr marL="171450" indent="-171450">
              <a:buFont typeface="Arial" charset="0"/>
              <a:buChar char="•"/>
            </a:pPr>
            <a:endParaRPr lang="en-US" sz="1200" dirty="0">
              <a:ea typeface="Calibri Light" charset="0"/>
              <a:cs typeface="Calibri Light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ea typeface="Calibri Light" charset="0"/>
                <a:cs typeface="Calibri Light" charset="0"/>
              </a:rPr>
              <a:t>At the end of training, full list of Tx-Rx beams in both directions, and other configuration parameters are exchanged using management frames, and using the same slots that were used for beamforming</a:t>
            </a:r>
            <a:endParaRPr lang="en-US" sz="1200" dirty="0">
              <a:ea typeface="Calibri Light" charset="0"/>
              <a:cs typeface="Calibri Light" charset="0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flipH="1">
            <a:off x="4585272" y="935974"/>
            <a:ext cx="2883078" cy="65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5091979" y="571035"/>
            <a:ext cx="1097280" cy="182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/>
              <a:t>200 µs </a:t>
            </a:r>
            <a:endParaRPr lang="en-US" sz="600" dirty="0" smtClean="0"/>
          </a:p>
        </p:txBody>
      </p:sp>
      <p:cxnSp>
        <p:nvCxnSpPr>
          <p:cNvPr id="119" name="Straight Arrow Connector 118"/>
          <p:cNvCxnSpPr/>
          <p:nvPr/>
        </p:nvCxnSpPr>
        <p:spPr>
          <a:xfrm>
            <a:off x="5091979" y="752740"/>
            <a:ext cx="1094664" cy="3544"/>
          </a:xfrm>
          <a:prstGeom prst="straightConnector1">
            <a:avLst/>
          </a:prstGeom>
          <a:ln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6193351" y="572887"/>
            <a:ext cx="1097280" cy="182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/>
              <a:t>200 µs </a:t>
            </a:r>
            <a:endParaRPr lang="en-US" sz="600" dirty="0" smtClean="0"/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6193351" y="754592"/>
            <a:ext cx="1094664" cy="3544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Left Brace 121"/>
          <p:cNvSpPr/>
          <p:nvPr/>
        </p:nvSpPr>
        <p:spPr>
          <a:xfrm flipH="1">
            <a:off x="7383718" y="3502002"/>
            <a:ext cx="122274" cy="1087862"/>
          </a:xfrm>
          <a:prstGeom prst="leftBrace">
            <a:avLst>
              <a:gd name="adj1" fmla="val 11640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7353593" y="3691990"/>
            <a:ext cx="772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All request and ack frames indicate end of training</a:t>
            </a:r>
            <a:endParaRPr lang="en-US" sz="800" dirty="0"/>
          </a:p>
        </p:txBody>
      </p:sp>
      <p:cxnSp>
        <p:nvCxnSpPr>
          <p:cNvPr id="103" name="Straight Connector 102"/>
          <p:cNvCxnSpPr/>
          <p:nvPr/>
        </p:nvCxnSpPr>
        <p:spPr>
          <a:xfrm flipH="1">
            <a:off x="3745856" y="4590896"/>
            <a:ext cx="3724384" cy="66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>
            <a:off x="7949412" y="4590896"/>
            <a:ext cx="3724384" cy="66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7528885" y="4597804"/>
            <a:ext cx="13181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End of beamforming; full beam list (route) and other configuration parameters exchange, all using management frames, and using the same slots that were used for beamforming</a:t>
            </a:r>
            <a:endParaRPr lang="en-US" sz="1000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8126226" y="3941245"/>
            <a:ext cx="298107" cy="1778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9792059" y="3237205"/>
            <a:ext cx="538965" cy="808728"/>
          </a:xfrm>
          <a:custGeom>
            <a:avLst/>
            <a:gdLst>
              <a:gd name="connsiteX0" fmla="*/ 0 w 467402"/>
              <a:gd name="connsiteY0" fmla="*/ 0 h 1390650"/>
              <a:gd name="connsiteX1" fmla="*/ 457200 w 467402"/>
              <a:gd name="connsiteY1" fmla="*/ 381000 h 1390650"/>
              <a:gd name="connsiteX2" fmla="*/ 273050 w 467402"/>
              <a:gd name="connsiteY2" fmla="*/ 1390650 h 1390650"/>
              <a:gd name="connsiteX0" fmla="*/ 0 w 298053"/>
              <a:gd name="connsiteY0" fmla="*/ 0 h 1390650"/>
              <a:gd name="connsiteX1" fmla="*/ 27014 w 298053"/>
              <a:gd name="connsiteY1" fmla="*/ 947890 h 1390650"/>
              <a:gd name="connsiteX2" fmla="*/ 273050 w 298053"/>
              <a:gd name="connsiteY2" fmla="*/ 1390650 h 1390650"/>
              <a:gd name="connsiteX0" fmla="*/ 0 w 301322"/>
              <a:gd name="connsiteY0" fmla="*/ 0 h 1390650"/>
              <a:gd name="connsiteX1" fmla="*/ 73300 w 301322"/>
              <a:gd name="connsiteY1" fmla="*/ 761879 h 1390650"/>
              <a:gd name="connsiteX2" fmla="*/ 273050 w 301322"/>
              <a:gd name="connsiteY2" fmla="*/ 1390650 h 1390650"/>
              <a:gd name="connsiteX0" fmla="*/ 0 w 297229"/>
              <a:gd name="connsiteY0" fmla="*/ 0 h 1390650"/>
              <a:gd name="connsiteX1" fmla="*/ 13401 w 297229"/>
              <a:gd name="connsiteY1" fmla="*/ 921317 h 1390650"/>
              <a:gd name="connsiteX2" fmla="*/ 273050 w 297229"/>
              <a:gd name="connsiteY2" fmla="*/ 1390650 h 1390650"/>
              <a:gd name="connsiteX0" fmla="*/ 0 w 330996"/>
              <a:gd name="connsiteY0" fmla="*/ 0 h 1443796"/>
              <a:gd name="connsiteX1" fmla="*/ 13401 w 330996"/>
              <a:gd name="connsiteY1" fmla="*/ 921317 h 1443796"/>
              <a:gd name="connsiteX2" fmla="*/ 308445 w 330996"/>
              <a:gd name="connsiteY2" fmla="*/ 1443796 h 1443796"/>
              <a:gd name="connsiteX0" fmla="*/ 0 w 308445"/>
              <a:gd name="connsiteY0" fmla="*/ 0 h 1443796"/>
              <a:gd name="connsiteX1" fmla="*/ 13401 w 308445"/>
              <a:gd name="connsiteY1" fmla="*/ 921317 h 1443796"/>
              <a:gd name="connsiteX2" fmla="*/ 308445 w 308445"/>
              <a:gd name="connsiteY2" fmla="*/ 1443796 h 1443796"/>
              <a:gd name="connsiteX0" fmla="*/ 0 w 273050"/>
              <a:gd name="connsiteY0" fmla="*/ 0 h 1381792"/>
              <a:gd name="connsiteX1" fmla="*/ 13401 w 273050"/>
              <a:gd name="connsiteY1" fmla="*/ 921317 h 1381792"/>
              <a:gd name="connsiteX2" fmla="*/ 273050 w 273050"/>
              <a:gd name="connsiteY2" fmla="*/ 1381792 h 1381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050" h="1381792">
                <a:moveTo>
                  <a:pt x="0" y="0"/>
                </a:moveTo>
                <a:cubicBezTo>
                  <a:pt x="205846" y="74612"/>
                  <a:pt x="-32107" y="691018"/>
                  <a:pt x="13401" y="921317"/>
                </a:cubicBezTo>
                <a:cubicBezTo>
                  <a:pt x="58909" y="1151616"/>
                  <a:pt x="156450" y="789129"/>
                  <a:pt x="273050" y="1381792"/>
                </a:cubicBezTo>
              </a:path>
            </a:pathLst>
          </a:custGeom>
          <a:noFill/>
          <a:ln w="6350">
            <a:solidFill>
              <a:srgbClr val="C00000"/>
            </a:solidFill>
            <a:headEnd type="none" w="sm" len="med"/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9792059" y="1561592"/>
            <a:ext cx="534496" cy="1035304"/>
          </a:xfrm>
          <a:custGeom>
            <a:avLst/>
            <a:gdLst>
              <a:gd name="connsiteX0" fmla="*/ 0 w 467402"/>
              <a:gd name="connsiteY0" fmla="*/ 0 h 1390650"/>
              <a:gd name="connsiteX1" fmla="*/ 457200 w 467402"/>
              <a:gd name="connsiteY1" fmla="*/ 381000 h 1390650"/>
              <a:gd name="connsiteX2" fmla="*/ 273050 w 467402"/>
              <a:gd name="connsiteY2" fmla="*/ 1390650 h 1390650"/>
              <a:gd name="connsiteX0" fmla="*/ 0 w 298053"/>
              <a:gd name="connsiteY0" fmla="*/ 0 h 1390650"/>
              <a:gd name="connsiteX1" fmla="*/ 27014 w 298053"/>
              <a:gd name="connsiteY1" fmla="*/ 947890 h 1390650"/>
              <a:gd name="connsiteX2" fmla="*/ 273050 w 298053"/>
              <a:gd name="connsiteY2" fmla="*/ 1390650 h 1390650"/>
              <a:gd name="connsiteX0" fmla="*/ 0 w 301322"/>
              <a:gd name="connsiteY0" fmla="*/ 0 h 1390650"/>
              <a:gd name="connsiteX1" fmla="*/ 73300 w 301322"/>
              <a:gd name="connsiteY1" fmla="*/ 761879 h 1390650"/>
              <a:gd name="connsiteX2" fmla="*/ 273050 w 301322"/>
              <a:gd name="connsiteY2" fmla="*/ 1390650 h 1390650"/>
              <a:gd name="connsiteX0" fmla="*/ 0 w 297229"/>
              <a:gd name="connsiteY0" fmla="*/ 0 h 1390650"/>
              <a:gd name="connsiteX1" fmla="*/ 13401 w 297229"/>
              <a:gd name="connsiteY1" fmla="*/ 921317 h 1390650"/>
              <a:gd name="connsiteX2" fmla="*/ 273050 w 297229"/>
              <a:gd name="connsiteY2" fmla="*/ 1390650 h 1390650"/>
              <a:gd name="connsiteX0" fmla="*/ 0 w 330996"/>
              <a:gd name="connsiteY0" fmla="*/ 0 h 1443796"/>
              <a:gd name="connsiteX1" fmla="*/ 13401 w 330996"/>
              <a:gd name="connsiteY1" fmla="*/ 921317 h 1443796"/>
              <a:gd name="connsiteX2" fmla="*/ 308445 w 330996"/>
              <a:gd name="connsiteY2" fmla="*/ 1443796 h 1443796"/>
              <a:gd name="connsiteX0" fmla="*/ 0 w 308445"/>
              <a:gd name="connsiteY0" fmla="*/ 0 h 1443796"/>
              <a:gd name="connsiteX1" fmla="*/ 13401 w 308445"/>
              <a:gd name="connsiteY1" fmla="*/ 921317 h 1443796"/>
              <a:gd name="connsiteX2" fmla="*/ 308445 w 308445"/>
              <a:gd name="connsiteY2" fmla="*/ 1443796 h 1443796"/>
              <a:gd name="connsiteX0" fmla="*/ 0 w 273050"/>
              <a:gd name="connsiteY0" fmla="*/ 0 h 1381792"/>
              <a:gd name="connsiteX1" fmla="*/ 13401 w 273050"/>
              <a:gd name="connsiteY1" fmla="*/ 921317 h 1381792"/>
              <a:gd name="connsiteX2" fmla="*/ 273050 w 273050"/>
              <a:gd name="connsiteY2" fmla="*/ 1381792 h 1381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050" h="1381792">
                <a:moveTo>
                  <a:pt x="0" y="0"/>
                </a:moveTo>
                <a:cubicBezTo>
                  <a:pt x="205846" y="74612"/>
                  <a:pt x="-32107" y="691018"/>
                  <a:pt x="13401" y="921317"/>
                </a:cubicBezTo>
                <a:cubicBezTo>
                  <a:pt x="58909" y="1151616"/>
                  <a:pt x="156450" y="789129"/>
                  <a:pt x="273050" y="1381792"/>
                </a:cubicBezTo>
              </a:path>
            </a:pathLst>
          </a:custGeom>
          <a:noFill/>
          <a:ln w="6350">
            <a:solidFill>
              <a:srgbClr val="C00000"/>
            </a:solidFill>
            <a:headEnd type="none" w="sm" len="med"/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10529659" y="2069946"/>
            <a:ext cx="833543" cy="55399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rgbClr val="C00000"/>
                </a:solidFill>
              </a:rPr>
              <a:t>Tx beam matching the direction of the Rx beam that was hit, if any</a:t>
            </a:r>
            <a:r>
              <a:rPr lang="en-US" sz="600" dirty="0">
                <a:solidFill>
                  <a:srgbClr val="C00000"/>
                </a:solidFill>
              </a:rPr>
              <a:t> </a:t>
            </a:r>
            <a:r>
              <a:rPr lang="en-US" sz="600" dirty="0" smtClean="0">
                <a:solidFill>
                  <a:srgbClr val="C00000"/>
                </a:solidFill>
              </a:rPr>
              <a:t>(different AWV in general)</a:t>
            </a:r>
            <a:endParaRPr lang="en-US" sz="600" dirty="0">
              <a:solidFill>
                <a:srgbClr val="C0000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9179719" y="932378"/>
            <a:ext cx="7726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k</a:t>
            </a:r>
            <a:r>
              <a:rPr lang="en-US" sz="700" dirty="0" smtClean="0"/>
              <a:t>)</a:t>
            </a:r>
            <a:endParaRPr lang="en-US" sz="700" dirty="0"/>
          </a:p>
        </p:txBody>
      </p:sp>
      <p:sp>
        <p:nvSpPr>
          <p:cNvPr id="117" name="TextBox 116"/>
          <p:cNvSpPr txBox="1"/>
          <p:nvPr/>
        </p:nvSpPr>
        <p:spPr>
          <a:xfrm>
            <a:off x="9178430" y="4408733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g</a:t>
            </a:r>
            <a:r>
              <a:rPr lang="en-US" sz="700" dirty="0" smtClean="0"/>
              <a:t>+30)|f(</a:t>
            </a:r>
            <a:r>
              <a:rPr lang="en-US" sz="700" i="1" dirty="0" smtClean="0"/>
              <a:t>l</a:t>
            </a:r>
            <a:r>
              <a:rPr lang="en-US" sz="700" dirty="0" smtClean="0"/>
              <a:t>)</a:t>
            </a:r>
            <a:endParaRPr lang="en-US" sz="700" dirty="0"/>
          </a:p>
        </p:txBody>
      </p:sp>
      <p:sp>
        <p:nvSpPr>
          <p:cNvPr id="118" name="TextBox 117"/>
          <p:cNvSpPr txBox="1"/>
          <p:nvPr/>
        </p:nvSpPr>
        <p:spPr>
          <a:xfrm>
            <a:off x="9194511" y="1832546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k</a:t>
            </a:r>
            <a:r>
              <a:rPr lang="en-US" sz="700" dirty="0" smtClean="0"/>
              <a:t>+30)</a:t>
            </a:r>
            <a:endParaRPr lang="en-US" sz="700" dirty="0"/>
          </a:p>
        </p:txBody>
      </p:sp>
      <p:sp>
        <p:nvSpPr>
          <p:cNvPr id="125" name="TextBox 124"/>
          <p:cNvSpPr txBox="1"/>
          <p:nvPr/>
        </p:nvSpPr>
        <p:spPr>
          <a:xfrm>
            <a:off x="9201908" y="2028017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k</a:t>
            </a:r>
            <a:r>
              <a:rPr lang="en-US" sz="700" dirty="0" smtClean="0"/>
              <a:t>+45)</a:t>
            </a:r>
            <a:endParaRPr lang="en-US" sz="700" dirty="0"/>
          </a:p>
        </p:txBody>
      </p:sp>
      <p:sp>
        <p:nvSpPr>
          <p:cNvPr id="126" name="TextBox 125"/>
          <p:cNvSpPr txBox="1"/>
          <p:nvPr/>
        </p:nvSpPr>
        <p:spPr>
          <a:xfrm>
            <a:off x="9179719" y="2943047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k</a:t>
            </a:r>
            <a:r>
              <a:rPr lang="en-US" sz="700" dirty="0" smtClean="0"/>
              <a:t>+75)|f(k+15)</a:t>
            </a:r>
            <a:endParaRPr lang="en-US" sz="700" dirty="0"/>
          </a:p>
        </p:txBody>
      </p:sp>
      <p:sp>
        <p:nvSpPr>
          <p:cNvPr id="127" name="TextBox 126"/>
          <p:cNvSpPr txBox="1"/>
          <p:nvPr/>
        </p:nvSpPr>
        <p:spPr>
          <a:xfrm>
            <a:off x="9194510" y="2554711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k</a:t>
            </a:r>
            <a:r>
              <a:rPr lang="en-US" sz="700" dirty="0" smtClean="0"/>
              <a:t>+60)</a:t>
            </a:r>
            <a:endParaRPr lang="en-US" sz="700" dirty="0"/>
          </a:p>
        </p:txBody>
      </p:sp>
      <p:sp>
        <p:nvSpPr>
          <p:cNvPr id="128" name="TextBox 127"/>
          <p:cNvSpPr txBox="1"/>
          <p:nvPr/>
        </p:nvSpPr>
        <p:spPr>
          <a:xfrm>
            <a:off x="9176712" y="3118646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l</a:t>
            </a:r>
            <a:r>
              <a:rPr lang="en-US" sz="700" dirty="0" smtClean="0"/>
              <a:t>)</a:t>
            </a:r>
            <a:endParaRPr lang="en-US" sz="700" dirty="0"/>
          </a:p>
        </p:txBody>
      </p:sp>
      <p:sp>
        <p:nvSpPr>
          <p:cNvPr id="129" name="TextBox 128"/>
          <p:cNvSpPr txBox="1"/>
          <p:nvPr/>
        </p:nvSpPr>
        <p:spPr>
          <a:xfrm>
            <a:off x="9194510" y="1487653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 smtClean="0"/>
              <a:t>k</a:t>
            </a:r>
            <a:r>
              <a:rPr lang="en-US" sz="700" dirty="0" smtClean="0"/>
              <a:t>+15)</a:t>
            </a:r>
            <a:endParaRPr lang="en-US" sz="700" dirty="0"/>
          </a:p>
        </p:txBody>
      </p:sp>
      <p:sp>
        <p:nvSpPr>
          <p:cNvPr id="133" name="TextBox 132"/>
          <p:cNvSpPr txBox="1"/>
          <p:nvPr/>
        </p:nvSpPr>
        <p:spPr>
          <a:xfrm>
            <a:off x="10326555" y="2596339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err="1" smtClean="0"/>
              <a:t>Tx</a:t>
            </a:r>
            <a:r>
              <a:rPr lang="en-US" sz="700" dirty="0" smtClean="0"/>
              <a:t> </a:t>
            </a:r>
            <a:r>
              <a:rPr lang="en-US" sz="700" dirty="0"/>
              <a:t>beam </a:t>
            </a:r>
            <a:r>
              <a:rPr lang="en-US" sz="700" dirty="0" smtClean="0"/>
              <a:t>f(</a:t>
            </a:r>
            <a:r>
              <a:rPr lang="en-US" sz="700" i="1" dirty="0" smtClean="0"/>
              <a:t>k</a:t>
            </a:r>
            <a:r>
              <a:rPr lang="en-US" sz="700" dirty="0" smtClean="0"/>
              <a:t>+15)</a:t>
            </a:r>
            <a:endParaRPr lang="en-US" sz="700" dirty="0"/>
          </a:p>
        </p:txBody>
      </p:sp>
      <p:sp>
        <p:nvSpPr>
          <p:cNvPr id="138" name="TextBox 137"/>
          <p:cNvSpPr txBox="1"/>
          <p:nvPr/>
        </p:nvSpPr>
        <p:spPr>
          <a:xfrm>
            <a:off x="10274070" y="4038747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err="1" smtClean="0"/>
              <a:t>Tx</a:t>
            </a:r>
            <a:r>
              <a:rPr lang="en-US" sz="700" dirty="0" smtClean="0"/>
              <a:t> </a:t>
            </a:r>
            <a:r>
              <a:rPr lang="en-US" sz="700" dirty="0"/>
              <a:t>beam </a:t>
            </a:r>
            <a:r>
              <a:rPr lang="en-US" sz="700" dirty="0" smtClean="0"/>
              <a:t>f(</a:t>
            </a:r>
            <a:r>
              <a:rPr lang="en-US" sz="700" i="1" dirty="0" smtClean="0"/>
              <a:t>l</a:t>
            </a:r>
            <a:r>
              <a:rPr lang="en-US" sz="700" dirty="0" smtClean="0"/>
              <a:t>)</a:t>
            </a:r>
            <a:endParaRPr lang="en-US" sz="700" dirty="0"/>
          </a:p>
        </p:txBody>
      </p:sp>
      <p:sp>
        <p:nvSpPr>
          <p:cNvPr id="139" name="TextBox 138"/>
          <p:cNvSpPr txBox="1"/>
          <p:nvPr/>
        </p:nvSpPr>
        <p:spPr>
          <a:xfrm>
            <a:off x="9201806" y="3476621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Rx beam </a:t>
            </a:r>
            <a:r>
              <a:rPr lang="en-US" sz="700" dirty="0" smtClean="0"/>
              <a:t>f(</a:t>
            </a:r>
            <a:r>
              <a:rPr lang="en-US" sz="700" i="1" dirty="0"/>
              <a:t>g</a:t>
            </a:r>
            <a:r>
              <a:rPr lang="en-US" sz="700" dirty="0" smtClean="0"/>
              <a:t>)</a:t>
            </a:r>
            <a:endParaRPr lang="en-US" sz="700" dirty="0"/>
          </a:p>
        </p:txBody>
      </p:sp>
      <p:sp>
        <p:nvSpPr>
          <p:cNvPr id="140" name="TextBox 139"/>
          <p:cNvSpPr txBox="1"/>
          <p:nvPr/>
        </p:nvSpPr>
        <p:spPr>
          <a:xfrm>
            <a:off x="10536154" y="3530334"/>
            <a:ext cx="833543" cy="55399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rgbClr val="C00000"/>
                </a:solidFill>
              </a:rPr>
              <a:t>Tx beam matching the direction of the Rx beam that was hit, if any</a:t>
            </a:r>
            <a:r>
              <a:rPr lang="en-US" sz="600" dirty="0">
                <a:solidFill>
                  <a:srgbClr val="C00000"/>
                </a:solidFill>
              </a:rPr>
              <a:t> </a:t>
            </a:r>
            <a:r>
              <a:rPr lang="en-US" sz="600" dirty="0" smtClean="0">
                <a:solidFill>
                  <a:srgbClr val="C00000"/>
                </a:solidFill>
              </a:rPr>
              <a:t>(different AWV in general)</a:t>
            </a:r>
            <a:endParaRPr lang="en-US" sz="600" dirty="0">
              <a:solidFill>
                <a:srgbClr val="C00000"/>
              </a:solidFill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5049665" y="4271346"/>
            <a:ext cx="630836" cy="389307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TextBox 142"/>
          <p:cNvSpPr txBox="1"/>
          <p:nvPr/>
        </p:nvSpPr>
        <p:spPr>
          <a:xfrm>
            <a:off x="5053141" y="4408733"/>
            <a:ext cx="115483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err="1"/>
              <a:t>T</a:t>
            </a:r>
            <a:r>
              <a:rPr lang="en-US" sz="700" dirty="0" err="1" smtClean="0"/>
              <a:t>x</a:t>
            </a:r>
            <a:r>
              <a:rPr lang="en-US" sz="700" dirty="0" smtClean="0"/>
              <a:t> </a:t>
            </a:r>
            <a:r>
              <a:rPr lang="en-US" sz="700" dirty="0"/>
              <a:t>beam </a:t>
            </a:r>
            <a:r>
              <a:rPr lang="en-US" sz="700" dirty="0" smtClean="0"/>
              <a:t>N|Z</a:t>
            </a:r>
            <a:endParaRPr lang="en-US" sz="700" dirty="0"/>
          </a:p>
        </p:txBody>
      </p:sp>
      <p:sp>
        <p:nvSpPr>
          <p:cNvPr id="147" name="Oval 146"/>
          <p:cNvSpPr/>
          <p:nvPr/>
        </p:nvSpPr>
        <p:spPr>
          <a:xfrm>
            <a:off x="5044481" y="3421963"/>
            <a:ext cx="630836" cy="389307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reeform 147"/>
          <p:cNvSpPr/>
          <p:nvPr/>
        </p:nvSpPr>
        <p:spPr>
          <a:xfrm flipH="1">
            <a:off x="9509063" y="3237205"/>
            <a:ext cx="250671" cy="1178092"/>
          </a:xfrm>
          <a:custGeom>
            <a:avLst/>
            <a:gdLst>
              <a:gd name="connsiteX0" fmla="*/ 0 w 467402"/>
              <a:gd name="connsiteY0" fmla="*/ 0 h 1390650"/>
              <a:gd name="connsiteX1" fmla="*/ 457200 w 467402"/>
              <a:gd name="connsiteY1" fmla="*/ 381000 h 1390650"/>
              <a:gd name="connsiteX2" fmla="*/ 273050 w 467402"/>
              <a:gd name="connsiteY2" fmla="*/ 1390650 h 1390650"/>
              <a:gd name="connsiteX0" fmla="*/ 0 w 298053"/>
              <a:gd name="connsiteY0" fmla="*/ 0 h 1390650"/>
              <a:gd name="connsiteX1" fmla="*/ 27014 w 298053"/>
              <a:gd name="connsiteY1" fmla="*/ 947890 h 1390650"/>
              <a:gd name="connsiteX2" fmla="*/ 273050 w 298053"/>
              <a:gd name="connsiteY2" fmla="*/ 1390650 h 1390650"/>
              <a:gd name="connsiteX0" fmla="*/ 0 w 301322"/>
              <a:gd name="connsiteY0" fmla="*/ 0 h 1390650"/>
              <a:gd name="connsiteX1" fmla="*/ 73300 w 301322"/>
              <a:gd name="connsiteY1" fmla="*/ 761879 h 1390650"/>
              <a:gd name="connsiteX2" fmla="*/ 273050 w 301322"/>
              <a:gd name="connsiteY2" fmla="*/ 1390650 h 1390650"/>
              <a:gd name="connsiteX0" fmla="*/ 0 w 297229"/>
              <a:gd name="connsiteY0" fmla="*/ 0 h 1390650"/>
              <a:gd name="connsiteX1" fmla="*/ 13401 w 297229"/>
              <a:gd name="connsiteY1" fmla="*/ 921317 h 1390650"/>
              <a:gd name="connsiteX2" fmla="*/ 273050 w 297229"/>
              <a:gd name="connsiteY2" fmla="*/ 1390650 h 1390650"/>
              <a:gd name="connsiteX0" fmla="*/ 0 w 330996"/>
              <a:gd name="connsiteY0" fmla="*/ 0 h 1443796"/>
              <a:gd name="connsiteX1" fmla="*/ 13401 w 330996"/>
              <a:gd name="connsiteY1" fmla="*/ 921317 h 1443796"/>
              <a:gd name="connsiteX2" fmla="*/ 308445 w 330996"/>
              <a:gd name="connsiteY2" fmla="*/ 1443796 h 1443796"/>
              <a:gd name="connsiteX0" fmla="*/ 0 w 308445"/>
              <a:gd name="connsiteY0" fmla="*/ 0 h 1443796"/>
              <a:gd name="connsiteX1" fmla="*/ 13401 w 308445"/>
              <a:gd name="connsiteY1" fmla="*/ 921317 h 1443796"/>
              <a:gd name="connsiteX2" fmla="*/ 308445 w 308445"/>
              <a:gd name="connsiteY2" fmla="*/ 1443796 h 1443796"/>
              <a:gd name="connsiteX0" fmla="*/ 0 w 273050"/>
              <a:gd name="connsiteY0" fmla="*/ 0 h 1381792"/>
              <a:gd name="connsiteX1" fmla="*/ 13401 w 273050"/>
              <a:gd name="connsiteY1" fmla="*/ 921317 h 1381792"/>
              <a:gd name="connsiteX2" fmla="*/ 273050 w 273050"/>
              <a:gd name="connsiteY2" fmla="*/ 1381792 h 1381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050" h="1381792">
                <a:moveTo>
                  <a:pt x="0" y="0"/>
                </a:moveTo>
                <a:cubicBezTo>
                  <a:pt x="205846" y="74612"/>
                  <a:pt x="-32107" y="691018"/>
                  <a:pt x="13401" y="921317"/>
                </a:cubicBezTo>
                <a:cubicBezTo>
                  <a:pt x="58909" y="1151616"/>
                  <a:pt x="156450" y="789129"/>
                  <a:pt x="273050" y="1381792"/>
                </a:cubicBezTo>
              </a:path>
            </a:pathLst>
          </a:custGeom>
          <a:noFill/>
          <a:ln w="6350">
            <a:solidFill>
              <a:srgbClr val="C00000"/>
            </a:solidFill>
            <a:headEnd type="none" w="sm" len="med"/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/>
          <p:cNvSpPr/>
          <p:nvPr/>
        </p:nvSpPr>
        <p:spPr>
          <a:xfrm flipH="1">
            <a:off x="9521254" y="1567454"/>
            <a:ext cx="250671" cy="1389099"/>
          </a:xfrm>
          <a:custGeom>
            <a:avLst/>
            <a:gdLst>
              <a:gd name="connsiteX0" fmla="*/ 0 w 467402"/>
              <a:gd name="connsiteY0" fmla="*/ 0 h 1390650"/>
              <a:gd name="connsiteX1" fmla="*/ 457200 w 467402"/>
              <a:gd name="connsiteY1" fmla="*/ 381000 h 1390650"/>
              <a:gd name="connsiteX2" fmla="*/ 273050 w 467402"/>
              <a:gd name="connsiteY2" fmla="*/ 1390650 h 1390650"/>
              <a:gd name="connsiteX0" fmla="*/ 0 w 298053"/>
              <a:gd name="connsiteY0" fmla="*/ 0 h 1390650"/>
              <a:gd name="connsiteX1" fmla="*/ 27014 w 298053"/>
              <a:gd name="connsiteY1" fmla="*/ 947890 h 1390650"/>
              <a:gd name="connsiteX2" fmla="*/ 273050 w 298053"/>
              <a:gd name="connsiteY2" fmla="*/ 1390650 h 1390650"/>
              <a:gd name="connsiteX0" fmla="*/ 0 w 301322"/>
              <a:gd name="connsiteY0" fmla="*/ 0 h 1390650"/>
              <a:gd name="connsiteX1" fmla="*/ 73300 w 301322"/>
              <a:gd name="connsiteY1" fmla="*/ 761879 h 1390650"/>
              <a:gd name="connsiteX2" fmla="*/ 273050 w 301322"/>
              <a:gd name="connsiteY2" fmla="*/ 1390650 h 1390650"/>
              <a:gd name="connsiteX0" fmla="*/ 0 w 297229"/>
              <a:gd name="connsiteY0" fmla="*/ 0 h 1390650"/>
              <a:gd name="connsiteX1" fmla="*/ 13401 w 297229"/>
              <a:gd name="connsiteY1" fmla="*/ 921317 h 1390650"/>
              <a:gd name="connsiteX2" fmla="*/ 273050 w 297229"/>
              <a:gd name="connsiteY2" fmla="*/ 1390650 h 1390650"/>
              <a:gd name="connsiteX0" fmla="*/ 0 w 330996"/>
              <a:gd name="connsiteY0" fmla="*/ 0 h 1443796"/>
              <a:gd name="connsiteX1" fmla="*/ 13401 w 330996"/>
              <a:gd name="connsiteY1" fmla="*/ 921317 h 1443796"/>
              <a:gd name="connsiteX2" fmla="*/ 308445 w 330996"/>
              <a:gd name="connsiteY2" fmla="*/ 1443796 h 1443796"/>
              <a:gd name="connsiteX0" fmla="*/ 0 w 308445"/>
              <a:gd name="connsiteY0" fmla="*/ 0 h 1443796"/>
              <a:gd name="connsiteX1" fmla="*/ 13401 w 308445"/>
              <a:gd name="connsiteY1" fmla="*/ 921317 h 1443796"/>
              <a:gd name="connsiteX2" fmla="*/ 308445 w 308445"/>
              <a:gd name="connsiteY2" fmla="*/ 1443796 h 1443796"/>
              <a:gd name="connsiteX0" fmla="*/ 0 w 273050"/>
              <a:gd name="connsiteY0" fmla="*/ 0 h 1381792"/>
              <a:gd name="connsiteX1" fmla="*/ 13401 w 273050"/>
              <a:gd name="connsiteY1" fmla="*/ 921317 h 1381792"/>
              <a:gd name="connsiteX2" fmla="*/ 273050 w 273050"/>
              <a:gd name="connsiteY2" fmla="*/ 1381792 h 1381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3050" h="1381792">
                <a:moveTo>
                  <a:pt x="0" y="0"/>
                </a:moveTo>
                <a:cubicBezTo>
                  <a:pt x="205846" y="74612"/>
                  <a:pt x="-32107" y="691018"/>
                  <a:pt x="13401" y="921317"/>
                </a:cubicBezTo>
                <a:cubicBezTo>
                  <a:pt x="58909" y="1151616"/>
                  <a:pt x="156450" y="789129"/>
                  <a:pt x="273050" y="1381792"/>
                </a:cubicBezTo>
              </a:path>
            </a:pathLst>
          </a:custGeom>
          <a:noFill/>
          <a:ln w="6350">
            <a:solidFill>
              <a:srgbClr val="C00000"/>
            </a:solidFill>
            <a:headEnd type="none" w="sm" len="med"/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5054683" y="2873441"/>
            <a:ext cx="630836" cy="389307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1" name="Straight Arrow Connector 150"/>
          <p:cNvCxnSpPr>
            <a:stCxn id="150" idx="2"/>
          </p:cNvCxnSpPr>
          <p:nvPr/>
        </p:nvCxnSpPr>
        <p:spPr>
          <a:xfrm flipH="1">
            <a:off x="4297315" y="3068095"/>
            <a:ext cx="757368" cy="274138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0031459" y="1534954"/>
            <a:ext cx="1078549" cy="46166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 err="1" smtClean="0">
                <a:solidFill>
                  <a:srgbClr val="C00000"/>
                </a:solidFill>
              </a:rPr>
              <a:t>Tx</a:t>
            </a:r>
            <a:r>
              <a:rPr lang="en-US" sz="600" dirty="0" smtClean="0">
                <a:solidFill>
                  <a:srgbClr val="C00000"/>
                </a:solidFill>
              </a:rPr>
              <a:t> beam 0/ Rx beam </a:t>
            </a:r>
            <a:r>
              <a:rPr lang="en-US" sz="600" dirty="0">
                <a:solidFill>
                  <a:srgbClr val="C00000"/>
                </a:solidFill>
              </a:rPr>
              <a:t>f(</a:t>
            </a:r>
            <a:r>
              <a:rPr lang="en-US" sz="600" i="1" dirty="0">
                <a:solidFill>
                  <a:srgbClr val="C00000"/>
                </a:solidFill>
              </a:rPr>
              <a:t>k</a:t>
            </a:r>
            <a:r>
              <a:rPr lang="en-US" sz="600" dirty="0">
                <a:solidFill>
                  <a:srgbClr val="C00000"/>
                </a:solidFill>
              </a:rPr>
              <a:t>+15)</a:t>
            </a:r>
          </a:p>
          <a:p>
            <a:r>
              <a:rPr lang="en-US" sz="600" dirty="0" smtClean="0">
                <a:solidFill>
                  <a:srgbClr val="C00000"/>
                </a:solidFill>
              </a:rPr>
              <a:t> hit happened, offset for response and ack communicated in </a:t>
            </a:r>
            <a:r>
              <a:rPr lang="en-US" sz="600" i="1" dirty="0" smtClean="0">
                <a:solidFill>
                  <a:srgbClr val="C00000"/>
                </a:solidFill>
              </a:rPr>
              <a:t>TDD SSW</a:t>
            </a:r>
            <a:endParaRPr lang="en-US" sz="600" i="1" dirty="0">
              <a:solidFill>
                <a:srgbClr val="C0000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7458620" y="2814312"/>
            <a:ext cx="11582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ea typeface="Calibri Light" charset="0"/>
                <a:cs typeface="Calibri Light" charset="0"/>
              </a:rPr>
              <a:t>Responder will switch the </a:t>
            </a:r>
            <a:r>
              <a:rPr lang="en-US" sz="800" dirty="0" smtClean="0">
                <a:ea typeface="Calibri Light" charset="0"/>
                <a:cs typeface="Calibri Light" charset="0"/>
              </a:rPr>
              <a:t>Rx beam </a:t>
            </a:r>
            <a:r>
              <a:rPr lang="en-US" sz="800" dirty="0">
                <a:ea typeface="Calibri Light" charset="0"/>
                <a:cs typeface="Calibri Light" charset="0"/>
              </a:rPr>
              <a:t>after </a:t>
            </a:r>
            <a:r>
              <a:rPr lang="en-US" sz="800" dirty="0" smtClean="0">
                <a:ea typeface="Calibri Light" charset="0"/>
                <a:cs typeface="Calibri Light" charset="0"/>
              </a:rPr>
              <a:t>TDD SSW </a:t>
            </a:r>
            <a:r>
              <a:rPr lang="en-US" sz="800" dirty="0">
                <a:ea typeface="Calibri Light" charset="0"/>
                <a:cs typeface="Calibri Light" charset="0"/>
              </a:rPr>
              <a:t>duration to receive </a:t>
            </a:r>
            <a:r>
              <a:rPr lang="en-US" sz="800" dirty="0" smtClean="0">
                <a:ea typeface="Calibri Light" charset="0"/>
                <a:cs typeface="Calibri Light" charset="0"/>
              </a:rPr>
              <a:t>urTrnResAck</a:t>
            </a:r>
            <a:endParaRPr lang="en-US" sz="800" dirty="0">
              <a:ea typeface="Calibri Light" charset="0"/>
              <a:cs typeface="Calibri Light" charset="0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8536837" y="3068095"/>
            <a:ext cx="750835" cy="19647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8536837" y="3262748"/>
            <a:ext cx="750835" cy="120325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0066602" y="3082200"/>
            <a:ext cx="1078549" cy="46166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 err="1" smtClean="0">
                <a:solidFill>
                  <a:srgbClr val="C00000"/>
                </a:solidFill>
              </a:rPr>
              <a:t>Tx</a:t>
            </a:r>
            <a:r>
              <a:rPr lang="en-US" sz="600" dirty="0" smtClean="0">
                <a:solidFill>
                  <a:srgbClr val="C00000"/>
                </a:solidFill>
              </a:rPr>
              <a:t> beam Z/ Rx beam f(</a:t>
            </a:r>
            <a:r>
              <a:rPr lang="en-US" sz="600" i="1" dirty="0" smtClean="0">
                <a:solidFill>
                  <a:srgbClr val="C00000"/>
                </a:solidFill>
              </a:rPr>
              <a:t>l</a:t>
            </a:r>
            <a:r>
              <a:rPr lang="en-US" sz="600" dirty="0" smtClean="0">
                <a:solidFill>
                  <a:srgbClr val="C00000"/>
                </a:solidFill>
              </a:rPr>
              <a:t>)</a:t>
            </a:r>
            <a:endParaRPr lang="en-US" sz="600" dirty="0">
              <a:solidFill>
                <a:srgbClr val="C00000"/>
              </a:solidFill>
            </a:endParaRPr>
          </a:p>
          <a:p>
            <a:r>
              <a:rPr lang="en-US" sz="600" dirty="0" smtClean="0">
                <a:solidFill>
                  <a:srgbClr val="C00000"/>
                </a:solidFill>
              </a:rPr>
              <a:t> hit happened, offset for response and ack communicated in </a:t>
            </a:r>
            <a:r>
              <a:rPr lang="en-US" sz="600" i="1" dirty="0" smtClean="0">
                <a:solidFill>
                  <a:srgbClr val="C00000"/>
                </a:solidFill>
              </a:rPr>
              <a:t>TDD SSW</a:t>
            </a:r>
            <a:endParaRPr lang="en-US" sz="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0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presented a general description of a multi-purpose beamforming protocol for mmWave Distribution Networks in [1]-[3]</a:t>
            </a:r>
          </a:p>
          <a:p>
            <a:pPr lvl="1"/>
            <a:r>
              <a:rPr lang="en-US" dirty="0" smtClean="0"/>
              <a:t>We identified asynchronous and synchronous protocol flavors </a:t>
            </a:r>
            <a:r>
              <a:rPr lang="mr-IN" dirty="0" smtClean="0"/>
              <a:t>–</a:t>
            </a:r>
            <a:r>
              <a:rPr lang="en-US" dirty="0" smtClean="0"/>
              <a:t> referring to Responder’s </a:t>
            </a:r>
            <a:r>
              <a:rPr lang="en-US" i="1" dirty="0" smtClean="0"/>
              <a:t>initial</a:t>
            </a:r>
            <a:r>
              <a:rPr lang="en-US" dirty="0" smtClean="0"/>
              <a:t> sector sweep behavior, with Initiator behavior largely the same</a:t>
            </a:r>
          </a:p>
          <a:p>
            <a:pPr lvl="2"/>
            <a:r>
              <a:rPr lang="en-US" dirty="0" smtClean="0"/>
              <a:t>Asynchronous: Responder sweeps its receive beams asynchronously from Initiator, until it is hit with an initiator beam, when it shifts its sweeping pattern to align with TDD slots</a:t>
            </a:r>
          </a:p>
          <a:p>
            <a:pPr lvl="3"/>
            <a:r>
              <a:rPr lang="en-US" dirty="0" smtClean="0"/>
              <a:t>Applications: Adding </a:t>
            </a:r>
            <a:r>
              <a:rPr lang="en-US" dirty="0"/>
              <a:t>a new STA to the Distribution Network</a:t>
            </a:r>
            <a:endParaRPr lang="en-US" dirty="0" smtClean="0"/>
          </a:p>
          <a:p>
            <a:pPr lvl="2"/>
            <a:r>
              <a:rPr lang="en-US" dirty="0" smtClean="0"/>
              <a:t>Synchronous: Responder is aware of (provided with) a sweeping schedule (TDD slots) from the beginning, sweeping receive sectors in alignment with TDD slots</a:t>
            </a:r>
          </a:p>
          <a:p>
            <a:pPr lvl="3"/>
            <a:r>
              <a:rPr lang="en-US" dirty="0" smtClean="0"/>
              <a:t>Applications: Beam refinement, interference scan </a:t>
            </a:r>
          </a:p>
          <a:p>
            <a:r>
              <a:rPr lang="en-US" dirty="0" smtClean="0"/>
              <a:t>We review the 802.11ad sector sweep performance with directional receive to illustrate the benefits of the proposed protocol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Payam Torab, Facebook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9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866" y="1278892"/>
            <a:ext cx="3848100" cy="38227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Need for sector sweep with directional receive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14401" y="1508759"/>
            <a:ext cx="5327906" cy="3130974"/>
          </a:xfrm>
        </p:spPr>
        <p:txBody>
          <a:bodyPr/>
          <a:lstStyle/>
          <a:p>
            <a:r>
              <a:rPr lang="en-US" sz="2400" dirty="0" smtClean="0"/>
              <a:t>In Distribution Networks, link budget for MCS 0 with omni receive can be easily larger than MCS 12 with directional receive</a:t>
            </a:r>
          </a:p>
          <a:p>
            <a:r>
              <a:rPr lang="en-US" sz="2400" dirty="0" smtClean="0"/>
              <a:t>Further, MCS 0 often needs to be de-sensed for practical issues such as early weak interference (narrowing the SNR gap with MCS 12)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320088" y="5215507"/>
            <a:ext cx="36676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Assumptions:</a:t>
            </a:r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802.11ad Channel 2, 25 Celsius temperature, EIRP limit 40 dBm, Transmit antenna gain 27.59 dBi, Receive antenna gain 0 dBi or 27.59 dBi (36 elements with 3 dBi gain per element),  P1dB -1 dBm, Noise figure 8 dB, implementation loss 4 dB (analog) and 4 dB (digital), light fog and moderate rain assumed.</a:t>
            </a:r>
            <a:endParaRPr lang="en-US" sz="1000" dirty="0">
              <a:solidFill>
                <a:schemeClr val="bg2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9613424" y="3259468"/>
            <a:ext cx="457200" cy="1639"/>
          </a:xfrm>
          <a:prstGeom prst="straightConnector1">
            <a:avLst/>
          </a:prstGeom>
          <a:solidFill>
            <a:srgbClr val="00B8FF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10431124" y="3266527"/>
            <a:ext cx="457200" cy="1639"/>
          </a:xfrm>
          <a:prstGeom prst="straightConnector1">
            <a:avLst/>
          </a:prstGeom>
          <a:solidFill>
            <a:srgbClr val="00B8FF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9487068" y="3294482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200 m</a:t>
            </a:r>
            <a:endParaRPr lang="en-US" sz="12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437507" y="2966813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250 m</a:t>
            </a:r>
            <a:endParaRPr lang="en-US" sz="12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10070624" y="2743200"/>
            <a:ext cx="0" cy="109728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10435675" y="2743200"/>
            <a:ext cx="0" cy="109728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8964060" y="4105647"/>
            <a:ext cx="190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Link operable at MCS 12 but cannot close at MCS 0 with omni receive</a:t>
            </a:r>
            <a:endParaRPr lang="en-US" sz="1200" i="1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583557" y="4796651"/>
            <a:ext cx="3946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500</a:t>
            </a:r>
          </a:p>
        </p:txBody>
      </p:sp>
      <p:sp>
        <p:nvSpPr>
          <p:cNvPr id="7" name="Up-Down Arrow 6"/>
          <p:cNvSpPr/>
          <p:nvPr/>
        </p:nvSpPr>
        <p:spPr bwMode="auto">
          <a:xfrm>
            <a:off x="6886531" y="2241022"/>
            <a:ext cx="182880" cy="1020726"/>
          </a:xfrm>
          <a:prstGeom prst="up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Up-Down Arrow 20"/>
          <p:cNvSpPr/>
          <p:nvPr/>
        </p:nvSpPr>
        <p:spPr bwMode="auto">
          <a:xfrm>
            <a:off x="7405631" y="2239411"/>
            <a:ext cx="182880" cy="1426523"/>
          </a:xfrm>
          <a:prstGeom prst="up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26961" y="3259459"/>
            <a:ext cx="6972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MCS 0 SNR</a:t>
            </a:r>
            <a:endParaRPr lang="en-US" sz="1000" dirty="0">
              <a:solidFill>
                <a:schemeClr val="bg2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87832" y="1839860"/>
            <a:ext cx="783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MCS 12 SNR</a:t>
            </a:r>
            <a:endParaRPr lang="en-US" sz="1000" dirty="0">
              <a:solidFill>
                <a:schemeClr val="bg2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804408" y="3260136"/>
            <a:ext cx="365760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6801893" y="2239411"/>
            <a:ext cx="365760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377504" y="2575063"/>
            <a:ext cx="6972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~25 dB</a:t>
            </a:r>
            <a:endParaRPr lang="en-US" sz="1000" dirty="0">
              <a:solidFill>
                <a:schemeClr val="bg2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02980" y="2544201"/>
            <a:ext cx="623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Receive antenna gain</a:t>
            </a:r>
          </a:p>
          <a:p>
            <a:pPr algn="ct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&gt; 25 dBi</a:t>
            </a:r>
            <a:endParaRPr lang="en-US" sz="1000" dirty="0">
              <a:solidFill>
                <a:schemeClr val="bg2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9238628" y="2743200"/>
            <a:ext cx="0" cy="109728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8788834" y="3249895"/>
            <a:ext cx="457200" cy="1639"/>
          </a:xfrm>
          <a:prstGeom prst="straightConnector1">
            <a:avLst/>
          </a:prstGeom>
          <a:solidFill>
            <a:srgbClr val="00B8FF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8725538" y="3294482"/>
            <a:ext cx="579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130 m</a:t>
            </a:r>
            <a:endParaRPr lang="en-US" sz="12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6" name="Left Brace 15"/>
          <p:cNvSpPr/>
          <p:nvPr/>
        </p:nvSpPr>
        <p:spPr bwMode="auto">
          <a:xfrm rot="16200000">
            <a:off x="9741211" y="3411674"/>
            <a:ext cx="187338" cy="1192497"/>
          </a:xfrm>
          <a:prstGeom prst="leftBrace">
            <a:avLst>
              <a:gd name="adj1" fmla="val 36473"/>
              <a:gd name="adj2" fmla="val 50000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Up-Down Arrow 33"/>
          <p:cNvSpPr/>
          <p:nvPr/>
        </p:nvSpPr>
        <p:spPr bwMode="auto">
          <a:xfrm>
            <a:off x="6331860" y="2242255"/>
            <a:ext cx="182880" cy="814692"/>
          </a:xfrm>
          <a:prstGeom prst="up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6266275" y="3080613"/>
            <a:ext cx="365760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6263760" y="2240644"/>
            <a:ext cx="365760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830904" y="2576296"/>
            <a:ext cx="6972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~20 dB</a:t>
            </a:r>
            <a:endParaRPr lang="en-US" sz="1000" dirty="0">
              <a:solidFill>
                <a:schemeClr val="bg2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19804" y="3078218"/>
            <a:ext cx="8125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MCS 0 SNR</a:t>
            </a:r>
          </a:p>
          <a:p>
            <a:pPr algn="ct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(de-sensed by 5 dB)</a:t>
            </a:r>
            <a:endParaRPr lang="en-US" sz="1000" dirty="0">
              <a:solidFill>
                <a:schemeClr val="bg2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28165" y="1839375"/>
            <a:ext cx="783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MCS 12 SNR</a:t>
            </a:r>
            <a:endParaRPr lang="en-US" sz="1000" dirty="0">
              <a:solidFill>
                <a:schemeClr val="bg2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7304550" y="3665934"/>
            <a:ext cx="365760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7304550" y="2239410"/>
            <a:ext cx="365760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Content Placeholder 1"/>
          <p:cNvSpPr>
            <a:spLocks noGrp="1"/>
          </p:cNvSpPr>
          <p:nvPr>
            <p:ph sz="half" idx="1"/>
          </p:nvPr>
        </p:nvSpPr>
        <p:spPr>
          <a:xfrm>
            <a:off x="914400" y="4599897"/>
            <a:ext cx="6546245" cy="1938062"/>
          </a:xfrm>
        </p:spPr>
        <p:txBody>
          <a:bodyPr/>
          <a:lstStyle/>
          <a:p>
            <a:r>
              <a:rPr lang="en-US" sz="2400" dirty="0"/>
              <a:t>802.11ad and 802.11ay (so far) have assumed link viability with omni receive at MCS 0</a:t>
            </a:r>
          </a:p>
          <a:p>
            <a:r>
              <a:rPr lang="en-US" sz="2400" dirty="0"/>
              <a:t>Protocol proposal in [3, 4] addressed this limitation for Distribution </a:t>
            </a:r>
            <a:r>
              <a:rPr lang="en-US" sz="2400" dirty="0" smtClean="0"/>
              <a:t>Networks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911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Rectangle 238"/>
          <p:cNvSpPr/>
          <p:nvPr/>
        </p:nvSpPr>
        <p:spPr bwMode="auto">
          <a:xfrm>
            <a:off x="2210227" y="3230864"/>
            <a:ext cx="548640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A-BFT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1659005" y="3230863"/>
            <a:ext cx="548640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BTI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508760"/>
            <a:ext cx="5985933" cy="1188656"/>
          </a:xfrm>
        </p:spPr>
        <p:txBody>
          <a:bodyPr/>
          <a:lstStyle/>
          <a:p>
            <a:r>
              <a:rPr lang="en-US" sz="2000" dirty="0" smtClean="0"/>
              <a:t>Simplifications (to focus on key points): </a:t>
            </a:r>
            <a:r>
              <a:rPr lang="en-US" sz="2000" b="0" dirty="0" smtClean="0"/>
              <a:t>R</a:t>
            </a:r>
            <a:r>
              <a:rPr lang="en-US" sz="1800" b="0" dirty="0" smtClean="0"/>
              <a:t>esponder knows the BI duration, packet field width limitations (e.g., FSS) </a:t>
            </a:r>
            <a:r>
              <a:rPr lang="en-US" sz="1800" b="0" dirty="0" smtClean="0"/>
              <a:t>ignored, no TRN-R appended to beacons</a:t>
            </a:r>
            <a:endParaRPr lang="en-US" sz="1800" b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Beamforming with directional receive</a:t>
            </a:r>
            <a:br>
              <a:rPr lang="en-US" dirty="0" smtClean="0"/>
            </a:br>
            <a:r>
              <a:rPr lang="en-US" sz="2000" dirty="0" smtClean="0"/>
              <a:t>A-BFT procedure (beacons and SSW frames)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t>4</a:t>
            </a:fld>
            <a:endParaRPr lang="en-US"/>
          </a:p>
        </p:txBody>
      </p:sp>
      <p:cxnSp>
        <p:nvCxnSpPr>
          <p:cNvPr id="123" name="Straight Connector 122"/>
          <p:cNvCxnSpPr/>
          <p:nvPr/>
        </p:nvCxnSpPr>
        <p:spPr bwMode="auto">
          <a:xfrm>
            <a:off x="1661587" y="3230864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67" name="Group 166"/>
          <p:cNvGrpSpPr/>
          <p:nvPr/>
        </p:nvGrpSpPr>
        <p:grpSpPr>
          <a:xfrm>
            <a:off x="1661587" y="2773664"/>
            <a:ext cx="548640" cy="548640"/>
            <a:chOff x="518232" y="1378491"/>
            <a:chExt cx="678170" cy="658236"/>
          </a:xfrm>
        </p:grpSpPr>
        <p:sp>
          <p:nvSpPr>
            <p:cNvPr id="109" name="Oval 108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Arc 126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37" name="Straight Connector 136"/>
          <p:cNvCxnSpPr/>
          <p:nvPr/>
        </p:nvCxnSpPr>
        <p:spPr bwMode="auto">
          <a:xfrm>
            <a:off x="3486157" y="3628745"/>
            <a:ext cx="1830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1655242" y="3630386"/>
            <a:ext cx="1830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2447971" y="3505184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sp>
        <p:nvSpPr>
          <p:cNvPr id="129" name="TextBox 128"/>
          <p:cNvSpPr txBox="1"/>
          <p:nvPr/>
        </p:nvSpPr>
        <p:spPr>
          <a:xfrm>
            <a:off x="4276771" y="3505184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cxnSp>
        <p:nvCxnSpPr>
          <p:cNvPr id="145" name="Straight Connector 144"/>
          <p:cNvCxnSpPr/>
          <p:nvPr/>
        </p:nvCxnSpPr>
        <p:spPr bwMode="auto">
          <a:xfrm>
            <a:off x="1436303" y="3870944"/>
            <a:ext cx="183166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/>
          <p:nvPr/>
        </p:nvCxnSpPr>
        <p:spPr bwMode="auto">
          <a:xfrm>
            <a:off x="1436303" y="3779504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/>
        </p:nvCxnSpPr>
        <p:spPr bwMode="auto">
          <a:xfrm>
            <a:off x="3267965" y="3779504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/>
          <p:nvPr/>
        </p:nvCxnSpPr>
        <p:spPr bwMode="auto">
          <a:xfrm>
            <a:off x="3261787" y="3870944"/>
            <a:ext cx="183166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/>
          <p:cNvCxnSpPr/>
          <p:nvPr/>
        </p:nvCxnSpPr>
        <p:spPr bwMode="auto">
          <a:xfrm>
            <a:off x="5099627" y="3779504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7" name="Oval 156"/>
          <p:cNvSpPr/>
          <p:nvPr/>
        </p:nvSpPr>
        <p:spPr>
          <a:xfrm rot="16200000" flipH="1" flipV="1">
            <a:off x="1848638" y="3836374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Connector 158"/>
          <p:cNvCxnSpPr/>
          <p:nvPr/>
        </p:nvCxnSpPr>
        <p:spPr bwMode="auto">
          <a:xfrm>
            <a:off x="5087726" y="3870944"/>
            <a:ext cx="457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1151059" y="2687165"/>
            <a:ext cx="593089" cy="58477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Sweep ISTX</a:t>
            </a:r>
          </a:p>
          <a:p>
            <a:pPr algn="ctr"/>
            <a:r>
              <a:rPr lang="en-US" sz="800" i="1" dirty="0" smtClean="0"/>
              <a:t>of ITX transmit beams</a:t>
            </a:r>
            <a:endParaRPr lang="en-US" sz="800" i="1" dirty="0"/>
          </a:p>
        </p:txBody>
      </p:sp>
      <p:cxnSp>
        <p:nvCxnSpPr>
          <p:cNvPr id="184" name="Straight Connector 183"/>
          <p:cNvCxnSpPr/>
          <p:nvPr/>
        </p:nvCxnSpPr>
        <p:spPr bwMode="auto">
          <a:xfrm>
            <a:off x="5864017" y="3511533"/>
            <a:ext cx="27432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86" name="Straight Connector 185"/>
          <p:cNvCxnSpPr/>
          <p:nvPr/>
        </p:nvCxnSpPr>
        <p:spPr bwMode="auto">
          <a:xfrm>
            <a:off x="5589697" y="3869955"/>
            <a:ext cx="54864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08" name="Group 107"/>
          <p:cNvGrpSpPr/>
          <p:nvPr/>
        </p:nvGrpSpPr>
        <p:grpSpPr>
          <a:xfrm rot="10800000">
            <a:off x="2140377" y="3779504"/>
            <a:ext cx="548640" cy="548640"/>
            <a:chOff x="518232" y="1378491"/>
            <a:chExt cx="678170" cy="658236"/>
          </a:xfrm>
        </p:grpSpPr>
        <p:sp>
          <p:nvSpPr>
            <p:cNvPr id="114" name="Oval 113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Arc 118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20" name="Oval 119"/>
          <p:cNvSpPr/>
          <p:nvPr/>
        </p:nvSpPr>
        <p:spPr>
          <a:xfrm rot="6720000" flipV="1">
            <a:off x="2470569" y="2858262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 bwMode="auto">
          <a:xfrm>
            <a:off x="4045784" y="3230863"/>
            <a:ext cx="548640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A-BFT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3494562" y="3230862"/>
            <a:ext cx="548640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BTI</a:t>
            </a:r>
          </a:p>
        </p:txBody>
      </p:sp>
      <p:grpSp>
        <p:nvGrpSpPr>
          <p:cNvPr id="183" name="Group 182"/>
          <p:cNvGrpSpPr/>
          <p:nvPr/>
        </p:nvGrpSpPr>
        <p:grpSpPr>
          <a:xfrm>
            <a:off x="3497144" y="2773663"/>
            <a:ext cx="548640" cy="548640"/>
            <a:chOff x="518232" y="1378491"/>
            <a:chExt cx="678170" cy="658236"/>
          </a:xfrm>
        </p:grpSpPr>
        <p:sp>
          <p:nvSpPr>
            <p:cNvPr id="185" name="Oval 184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Arc 198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4283528" y="3505183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sp>
        <p:nvSpPr>
          <p:cNvPr id="224" name="Oval 223"/>
          <p:cNvSpPr/>
          <p:nvPr/>
        </p:nvSpPr>
        <p:spPr>
          <a:xfrm rot="17520000" flipH="1" flipV="1">
            <a:off x="3684195" y="3836373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6" name="Group 225"/>
          <p:cNvGrpSpPr/>
          <p:nvPr/>
        </p:nvGrpSpPr>
        <p:grpSpPr>
          <a:xfrm rot="10800000">
            <a:off x="3975934" y="3779503"/>
            <a:ext cx="548640" cy="548640"/>
            <a:chOff x="518232" y="1378491"/>
            <a:chExt cx="678170" cy="658236"/>
          </a:xfrm>
        </p:grpSpPr>
        <p:sp>
          <p:nvSpPr>
            <p:cNvPr id="227" name="Oval 226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Arc 233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35" name="Oval 234"/>
          <p:cNvSpPr/>
          <p:nvPr/>
        </p:nvSpPr>
        <p:spPr>
          <a:xfrm rot="8700000" flipV="1">
            <a:off x="4306126" y="2858261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 bwMode="auto">
          <a:xfrm>
            <a:off x="3490387" y="3230864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659472" y="3505184"/>
            <a:ext cx="41148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/>
          <p:nvPr/>
        </p:nvCxnSpPr>
        <p:spPr bwMode="auto">
          <a:xfrm>
            <a:off x="5319187" y="3230864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5" name="TextBox 264"/>
          <p:cNvSpPr txBox="1"/>
          <p:nvPr/>
        </p:nvSpPr>
        <p:spPr>
          <a:xfrm>
            <a:off x="2622940" y="3826166"/>
            <a:ext cx="593089" cy="58477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Sweep RSTX</a:t>
            </a:r>
          </a:p>
          <a:p>
            <a:pPr algn="ctr"/>
            <a:r>
              <a:rPr lang="en-US" sz="800" i="1" dirty="0" smtClean="0"/>
              <a:t>of RTX transmit beams</a:t>
            </a:r>
            <a:endParaRPr lang="en-US" sz="800" i="1" dirty="0"/>
          </a:p>
        </p:txBody>
      </p:sp>
      <p:sp>
        <p:nvSpPr>
          <p:cNvPr id="267" name="TextBox 266"/>
          <p:cNvSpPr txBox="1"/>
          <p:nvPr/>
        </p:nvSpPr>
        <p:spPr>
          <a:xfrm>
            <a:off x="1335038" y="4044449"/>
            <a:ext cx="797853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Listen on one of </a:t>
            </a:r>
            <a:r>
              <a:rPr lang="en-US" sz="800" i="1" smtClean="0"/>
              <a:t>RRX receive beams</a:t>
            </a:r>
            <a:endParaRPr lang="en-US" sz="800" i="1" dirty="0"/>
          </a:p>
        </p:txBody>
      </p:sp>
      <p:sp>
        <p:nvSpPr>
          <p:cNvPr id="268" name="TextBox 267"/>
          <p:cNvSpPr txBox="1"/>
          <p:nvPr/>
        </p:nvSpPr>
        <p:spPr>
          <a:xfrm>
            <a:off x="2598821" y="2690378"/>
            <a:ext cx="533238" cy="58477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Listen on one of IRX receive beams</a:t>
            </a:r>
            <a:endParaRPr lang="en-US" sz="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54197086"/>
                  </p:ext>
                </p:extLst>
              </p:nvPr>
            </p:nvGraphicFramePr>
            <p:xfrm>
              <a:off x="6305763" y="2912465"/>
              <a:ext cx="4846320" cy="143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7280"/>
                    <a:gridCol w="2194560"/>
                    <a:gridCol w="822960"/>
                    <a:gridCol w="731520"/>
                  </a:tblGrid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Parameter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Value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Scenario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Unit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Longest data</a:t>
                          </a:r>
                          <a:r>
                            <a:rPr lang="en-US" sz="1000" baseline="0" dirty="0" smtClean="0"/>
                            <a:t> </a:t>
                          </a:r>
                          <a:r>
                            <a:rPr lang="en-US" sz="1000" dirty="0" smtClean="0"/>
                            <a:t>interruption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i="1" dirty="0" smtClean="0"/>
                            <a:t>D</a:t>
                          </a:r>
                          <a:r>
                            <a:rPr lang="en-US" sz="1000" dirty="0" smtClean="0"/>
                            <a:t> = </a:t>
                          </a:r>
                          <a:r>
                            <a:rPr lang="en-US" sz="1000" i="1" dirty="0" smtClean="0"/>
                            <a:t>BTI plus A-BFT duration</a:t>
                          </a:r>
                          <a:endParaRPr lang="en-US" sz="10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530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µs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Beamforming</a:t>
                          </a:r>
                          <a:r>
                            <a:rPr lang="en-US" sz="1000" baseline="0" dirty="0" smtClean="0"/>
                            <a:t> completion time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𝑅𝑇𝑋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𝑅𝑆𝑇𝑋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</a:rPr>
                                  <m:t>𝐼𝑅𝑋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𝑅𝑅𝑋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15,376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Beacon Intervals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Total time spent on beamforming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𝑅𝑇𝑋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𝑅𝑆𝑇𝑋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</a:rPr>
                                  <m:t>𝐼𝑅𝑋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𝑅𝑅𝑋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8,142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msec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54197086"/>
                  </p:ext>
                </p:extLst>
              </p:nvPr>
            </p:nvGraphicFramePr>
            <p:xfrm>
              <a:off x="6305763" y="2912465"/>
              <a:ext cx="4846320" cy="143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7280"/>
                    <a:gridCol w="2194560"/>
                    <a:gridCol w="822960"/>
                    <a:gridCol w="731520"/>
                  </a:tblGrid>
                  <a:tr h="243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Parameter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Value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Scenario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Unit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Longest data</a:t>
                          </a:r>
                          <a:r>
                            <a:rPr lang="en-US" sz="1000" baseline="0" dirty="0" smtClean="0"/>
                            <a:t> </a:t>
                          </a:r>
                          <a:r>
                            <a:rPr lang="en-US" sz="1000" dirty="0" smtClean="0"/>
                            <a:t>interruption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i="1" dirty="0" smtClean="0"/>
                            <a:t>D</a:t>
                          </a:r>
                          <a:r>
                            <a:rPr lang="en-US" sz="1000" dirty="0" smtClean="0"/>
                            <a:t> = </a:t>
                          </a:r>
                          <a:r>
                            <a:rPr lang="en-US" sz="1000" i="1" dirty="0" smtClean="0"/>
                            <a:t>BTI plus A-BFT duration</a:t>
                          </a:r>
                          <a:endParaRPr lang="en-US" sz="10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530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µs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Beamforming</a:t>
                          </a:r>
                          <a:r>
                            <a:rPr lang="en-US" sz="1000" baseline="0" dirty="0" smtClean="0"/>
                            <a:t> completion time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0139" t="-160606" r="-71745" b="-1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15,376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Beacon Intervals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Total time spent on beamforming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0139" t="-264615" r="-71745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8,142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msec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326" name="TextBox 325"/>
          <p:cNvSpPr txBox="1"/>
          <p:nvPr/>
        </p:nvSpPr>
        <p:spPr>
          <a:xfrm>
            <a:off x="629924" y="3378243"/>
            <a:ext cx="914400" cy="25391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/>
              <a:t>Initiator</a:t>
            </a:r>
            <a:endParaRPr lang="en-US" sz="1000" b="1" dirty="0"/>
          </a:p>
        </p:txBody>
      </p:sp>
      <p:sp>
        <p:nvSpPr>
          <p:cNvPr id="328" name="TextBox 327"/>
          <p:cNvSpPr txBox="1"/>
          <p:nvPr/>
        </p:nvSpPr>
        <p:spPr>
          <a:xfrm>
            <a:off x="629924" y="3727069"/>
            <a:ext cx="914400" cy="25391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/>
              <a:t>Responder</a:t>
            </a:r>
            <a:endParaRPr lang="en-US" sz="1000" b="1" dirty="0"/>
          </a:p>
        </p:txBody>
      </p:sp>
      <p:cxnSp>
        <p:nvCxnSpPr>
          <p:cNvPr id="329" name="Straight Connector 328"/>
          <p:cNvCxnSpPr/>
          <p:nvPr/>
        </p:nvCxnSpPr>
        <p:spPr bwMode="auto">
          <a:xfrm>
            <a:off x="1436303" y="3505182"/>
            <a:ext cx="218939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0" name="Rectangle 329"/>
          <p:cNvSpPr/>
          <p:nvPr/>
        </p:nvSpPr>
        <p:spPr bwMode="auto">
          <a:xfrm>
            <a:off x="2210227" y="5232341"/>
            <a:ext cx="548640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A-BFT</a:t>
            </a:r>
          </a:p>
        </p:txBody>
      </p:sp>
      <p:sp>
        <p:nvSpPr>
          <p:cNvPr id="331" name="Rectangle 330"/>
          <p:cNvSpPr/>
          <p:nvPr/>
        </p:nvSpPr>
        <p:spPr bwMode="auto">
          <a:xfrm>
            <a:off x="1659005" y="5232340"/>
            <a:ext cx="548640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BTI</a:t>
            </a:r>
          </a:p>
        </p:txBody>
      </p:sp>
      <p:cxnSp>
        <p:nvCxnSpPr>
          <p:cNvPr id="332" name="Straight Connector 331"/>
          <p:cNvCxnSpPr/>
          <p:nvPr/>
        </p:nvCxnSpPr>
        <p:spPr bwMode="auto">
          <a:xfrm>
            <a:off x="1661587" y="5232341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33" name="Group 332"/>
          <p:cNvGrpSpPr/>
          <p:nvPr/>
        </p:nvGrpSpPr>
        <p:grpSpPr>
          <a:xfrm>
            <a:off x="1661587" y="4775141"/>
            <a:ext cx="548640" cy="548640"/>
            <a:chOff x="518232" y="1378491"/>
            <a:chExt cx="678170" cy="658236"/>
          </a:xfrm>
        </p:grpSpPr>
        <p:sp>
          <p:nvSpPr>
            <p:cNvPr id="334" name="Oval 333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Arc 338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40" name="Straight Connector 339"/>
          <p:cNvCxnSpPr/>
          <p:nvPr/>
        </p:nvCxnSpPr>
        <p:spPr bwMode="auto">
          <a:xfrm>
            <a:off x="3486157" y="5630222"/>
            <a:ext cx="1830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41" name="Straight Connector 340"/>
          <p:cNvCxnSpPr/>
          <p:nvPr/>
        </p:nvCxnSpPr>
        <p:spPr bwMode="auto">
          <a:xfrm>
            <a:off x="1655242" y="5631863"/>
            <a:ext cx="1830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342" name="TextBox 341"/>
          <p:cNvSpPr txBox="1"/>
          <p:nvPr/>
        </p:nvSpPr>
        <p:spPr>
          <a:xfrm>
            <a:off x="2447971" y="5506661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sp>
        <p:nvSpPr>
          <p:cNvPr id="343" name="TextBox 342"/>
          <p:cNvSpPr txBox="1"/>
          <p:nvPr/>
        </p:nvSpPr>
        <p:spPr>
          <a:xfrm>
            <a:off x="4276771" y="5506661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cxnSp>
        <p:nvCxnSpPr>
          <p:cNvPr id="344" name="Straight Connector 343"/>
          <p:cNvCxnSpPr/>
          <p:nvPr/>
        </p:nvCxnSpPr>
        <p:spPr bwMode="auto">
          <a:xfrm>
            <a:off x="1436303" y="5872421"/>
            <a:ext cx="183166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5" name="Straight Connector 344"/>
          <p:cNvCxnSpPr/>
          <p:nvPr/>
        </p:nvCxnSpPr>
        <p:spPr bwMode="auto">
          <a:xfrm>
            <a:off x="1436303" y="5780981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6" name="Straight Connector 345"/>
          <p:cNvCxnSpPr/>
          <p:nvPr/>
        </p:nvCxnSpPr>
        <p:spPr bwMode="auto">
          <a:xfrm>
            <a:off x="3267965" y="5780981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7" name="Straight Connector 346"/>
          <p:cNvCxnSpPr/>
          <p:nvPr/>
        </p:nvCxnSpPr>
        <p:spPr bwMode="auto">
          <a:xfrm>
            <a:off x="3261787" y="5872421"/>
            <a:ext cx="183166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8" name="Straight Connector 347"/>
          <p:cNvCxnSpPr/>
          <p:nvPr/>
        </p:nvCxnSpPr>
        <p:spPr bwMode="auto">
          <a:xfrm>
            <a:off x="5099627" y="5780981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9" name="Oval 348"/>
          <p:cNvSpPr/>
          <p:nvPr/>
        </p:nvSpPr>
        <p:spPr>
          <a:xfrm rot="16200000" flipH="1" flipV="1">
            <a:off x="1848638" y="5837851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0" name="Straight Connector 349"/>
          <p:cNvCxnSpPr/>
          <p:nvPr/>
        </p:nvCxnSpPr>
        <p:spPr bwMode="auto">
          <a:xfrm>
            <a:off x="5087726" y="5872421"/>
            <a:ext cx="457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1" name="TextBox 350"/>
          <p:cNvSpPr txBox="1"/>
          <p:nvPr/>
        </p:nvSpPr>
        <p:spPr>
          <a:xfrm>
            <a:off x="1151059" y="4688642"/>
            <a:ext cx="593089" cy="58477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Sweep ISTX</a:t>
            </a:r>
          </a:p>
          <a:p>
            <a:pPr algn="ctr"/>
            <a:r>
              <a:rPr lang="en-US" sz="800" i="1" dirty="0" smtClean="0"/>
              <a:t>of ITX transmit beams</a:t>
            </a:r>
            <a:endParaRPr lang="en-US" sz="800" i="1" dirty="0"/>
          </a:p>
        </p:txBody>
      </p:sp>
      <p:cxnSp>
        <p:nvCxnSpPr>
          <p:cNvPr id="352" name="Straight Connector 351"/>
          <p:cNvCxnSpPr/>
          <p:nvPr/>
        </p:nvCxnSpPr>
        <p:spPr bwMode="auto">
          <a:xfrm>
            <a:off x="5864017" y="5513010"/>
            <a:ext cx="27432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53" name="Straight Connector 352"/>
          <p:cNvCxnSpPr/>
          <p:nvPr/>
        </p:nvCxnSpPr>
        <p:spPr bwMode="auto">
          <a:xfrm>
            <a:off x="5589697" y="5871432"/>
            <a:ext cx="54864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62" name="Rectangle 361"/>
          <p:cNvSpPr/>
          <p:nvPr/>
        </p:nvSpPr>
        <p:spPr bwMode="auto">
          <a:xfrm>
            <a:off x="4045784" y="5232340"/>
            <a:ext cx="548640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A-BFT</a:t>
            </a:r>
          </a:p>
        </p:txBody>
      </p:sp>
      <p:sp>
        <p:nvSpPr>
          <p:cNvPr id="363" name="Rectangle 362"/>
          <p:cNvSpPr/>
          <p:nvPr/>
        </p:nvSpPr>
        <p:spPr bwMode="auto">
          <a:xfrm>
            <a:off x="3494562" y="5232339"/>
            <a:ext cx="548640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BTI</a:t>
            </a:r>
          </a:p>
        </p:txBody>
      </p:sp>
      <p:grpSp>
        <p:nvGrpSpPr>
          <p:cNvPr id="364" name="Group 363"/>
          <p:cNvGrpSpPr/>
          <p:nvPr/>
        </p:nvGrpSpPr>
        <p:grpSpPr>
          <a:xfrm>
            <a:off x="3497144" y="4775140"/>
            <a:ext cx="548640" cy="548640"/>
            <a:chOff x="518232" y="1378491"/>
            <a:chExt cx="678170" cy="658236"/>
          </a:xfrm>
        </p:grpSpPr>
        <p:sp>
          <p:nvSpPr>
            <p:cNvPr id="365" name="Oval 364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Oval 365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Arc 369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71" name="TextBox 370"/>
          <p:cNvSpPr txBox="1"/>
          <p:nvPr/>
        </p:nvSpPr>
        <p:spPr>
          <a:xfrm>
            <a:off x="4283528" y="5506660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sp>
        <p:nvSpPr>
          <p:cNvPr id="372" name="Oval 371"/>
          <p:cNvSpPr/>
          <p:nvPr/>
        </p:nvSpPr>
        <p:spPr>
          <a:xfrm rot="16200000" flipH="1" flipV="1">
            <a:off x="3684195" y="5837850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1" name="Straight Connector 380"/>
          <p:cNvCxnSpPr/>
          <p:nvPr/>
        </p:nvCxnSpPr>
        <p:spPr bwMode="auto">
          <a:xfrm>
            <a:off x="3490387" y="5232341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2" name="Straight Connector 381"/>
          <p:cNvCxnSpPr/>
          <p:nvPr/>
        </p:nvCxnSpPr>
        <p:spPr bwMode="auto">
          <a:xfrm>
            <a:off x="1659472" y="5506661"/>
            <a:ext cx="41148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3" name="Straight Connector 382"/>
          <p:cNvCxnSpPr/>
          <p:nvPr/>
        </p:nvCxnSpPr>
        <p:spPr bwMode="auto">
          <a:xfrm>
            <a:off x="5319187" y="5232341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4" name="TextBox 383"/>
          <p:cNvSpPr txBox="1"/>
          <p:nvPr/>
        </p:nvSpPr>
        <p:spPr>
          <a:xfrm>
            <a:off x="2622940" y="5827643"/>
            <a:ext cx="593089" cy="58477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Keep transmitting on reciprocal beam</a:t>
            </a:r>
            <a:endParaRPr lang="en-US" sz="800" i="1" dirty="0"/>
          </a:p>
        </p:txBody>
      </p:sp>
      <p:sp>
        <p:nvSpPr>
          <p:cNvPr id="385" name="TextBox 384"/>
          <p:cNvSpPr txBox="1"/>
          <p:nvPr/>
        </p:nvSpPr>
        <p:spPr>
          <a:xfrm>
            <a:off x="1335038" y="6045926"/>
            <a:ext cx="797853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Listen on one of </a:t>
            </a:r>
            <a:r>
              <a:rPr lang="en-US" sz="800" i="1" smtClean="0"/>
              <a:t>RRX receive beams</a:t>
            </a:r>
            <a:endParaRPr lang="en-US" sz="800" i="1" dirty="0"/>
          </a:p>
        </p:txBody>
      </p:sp>
      <p:sp>
        <p:nvSpPr>
          <p:cNvPr id="387" name="TextBox 386"/>
          <p:cNvSpPr txBox="1"/>
          <p:nvPr/>
        </p:nvSpPr>
        <p:spPr>
          <a:xfrm>
            <a:off x="629924" y="5379720"/>
            <a:ext cx="914400" cy="25391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/>
              <a:t>Initiator</a:t>
            </a:r>
            <a:endParaRPr lang="en-US" sz="1000" b="1" dirty="0"/>
          </a:p>
        </p:txBody>
      </p:sp>
      <p:sp>
        <p:nvSpPr>
          <p:cNvPr id="388" name="TextBox 387"/>
          <p:cNvSpPr txBox="1"/>
          <p:nvPr/>
        </p:nvSpPr>
        <p:spPr>
          <a:xfrm>
            <a:off x="629924" y="5728546"/>
            <a:ext cx="914400" cy="25391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/>
              <a:t>Responder</a:t>
            </a:r>
            <a:endParaRPr lang="en-US" sz="1000" b="1" dirty="0"/>
          </a:p>
        </p:txBody>
      </p:sp>
      <p:cxnSp>
        <p:nvCxnSpPr>
          <p:cNvPr id="389" name="Straight Connector 388"/>
          <p:cNvCxnSpPr/>
          <p:nvPr/>
        </p:nvCxnSpPr>
        <p:spPr bwMode="auto">
          <a:xfrm>
            <a:off x="1436303" y="5506659"/>
            <a:ext cx="218939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0" name="Oval 389"/>
          <p:cNvSpPr/>
          <p:nvPr/>
        </p:nvSpPr>
        <p:spPr>
          <a:xfrm rot="16200000" flipH="1" flipV="1">
            <a:off x="2419888" y="5838357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1" name="Group 390"/>
          <p:cNvGrpSpPr/>
          <p:nvPr/>
        </p:nvGrpSpPr>
        <p:grpSpPr>
          <a:xfrm>
            <a:off x="4110986" y="4779347"/>
            <a:ext cx="548640" cy="548640"/>
            <a:chOff x="4297680" y="1554480"/>
            <a:chExt cx="678170" cy="658236"/>
          </a:xfrm>
        </p:grpSpPr>
        <p:sp>
          <p:nvSpPr>
            <p:cNvPr id="392" name="Oval 391"/>
            <p:cNvSpPr/>
            <p:nvPr/>
          </p:nvSpPr>
          <p:spPr>
            <a:xfrm rot="5400000" flipV="1">
              <a:off x="4747650" y="151514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 rot="6720000" flipV="1">
              <a:off x="4711018" y="163135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 rot="8100000" flipV="1">
              <a:off x="4626651" y="1737746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Oval 394"/>
            <p:cNvSpPr/>
            <p:nvPr/>
          </p:nvSpPr>
          <p:spPr>
            <a:xfrm rot="10800000" flipV="1">
              <a:off x="4423886" y="184567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Oval 395"/>
            <p:cNvSpPr/>
            <p:nvPr/>
          </p:nvSpPr>
          <p:spPr>
            <a:xfrm rot="9480000" flipV="1">
              <a:off x="4539441" y="182046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Arc 396"/>
            <p:cNvSpPr/>
            <p:nvPr/>
          </p:nvSpPr>
          <p:spPr bwMode="auto">
            <a:xfrm>
              <a:off x="4297680" y="1554480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86" name="TextBox 385"/>
          <p:cNvSpPr txBox="1"/>
          <p:nvPr/>
        </p:nvSpPr>
        <p:spPr>
          <a:xfrm>
            <a:off x="2793557" y="4709811"/>
            <a:ext cx="533238" cy="70788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Listen on reciprocal beams</a:t>
            </a:r>
          </a:p>
          <a:p>
            <a:pPr algn="ctr"/>
            <a:r>
              <a:rPr lang="en-US" sz="800" i="1" dirty="0" smtClean="0"/>
              <a:t>(RSTX = ISTX)</a:t>
            </a:r>
            <a:endParaRPr lang="en-US" sz="800" i="1" dirty="0"/>
          </a:p>
        </p:txBody>
      </p:sp>
      <p:grpSp>
        <p:nvGrpSpPr>
          <p:cNvPr id="398" name="Group 397"/>
          <p:cNvGrpSpPr/>
          <p:nvPr/>
        </p:nvGrpSpPr>
        <p:grpSpPr>
          <a:xfrm>
            <a:off x="2283833" y="4768959"/>
            <a:ext cx="548640" cy="548640"/>
            <a:chOff x="4297680" y="1554480"/>
            <a:chExt cx="678170" cy="658236"/>
          </a:xfrm>
        </p:grpSpPr>
        <p:sp>
          <p:nvSpPr>
            <p:cNvPr id="399" name="Oval 398"/>
            <p:cNvSpPr/>
            <p:nvPr/>
          </p:nvSpPr>
          <p:spPr>
            <a:xfrm rot="5400000" flipV="1">
              <a:off x="4747650" y="151514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 rot="6720000" flipV="1">
              <a:off x="4711018" y="163135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Oval 400"/>
            <p:cNvSpPr/>
            <p:nvPr/>
          </p:nvSpPr>
          <p:spPr>
            <a:xfrm rot="8100000" flipV="1">
              <a:off x="4626651" y="1737746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Oval 401"/>
            <p:cNvSpPr/>
            <p:nvPr/>
          </p:nvSpPr>
          <p:spPr>
            <a:xfrm rot="10800000" flipV="1">
              <a:off x="4423886" y="184567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 rot="9480000" flipV="1">
              <a:off x="4539441" y="182046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Arc 403"/>
            <p:cNvSpPr/>
            <p:nvPr/>
          </p:nvSpPr>
          <p:spPr bwMode="auto">
            <a:xfrm>
              <a:off x="4297680" y="1554480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05" name="Oval 404"/>
          <p:cNvSpPr/>
          <p:nvPr/>
        </p:nvSpPr>
        <p:spPr>
          <a:xfrm rot="16200000" flipH="1" flipV="1">
            <a:off x="4282956" y="5837850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06" name="Table 40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676410"/>
                  </p:ext>
                </p:extLst>
              </p:nvPr>
            </p:nvGraphicFramePr>
            <p:xfrm>
              <a:off x="6305763" y="4913942"/>
              <a:ext cx="4846320" cy="143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7280"/>
                    <a:gridCol w="2194560"/>
                    <a:gridCol w="822960"/>
                    <a:gridCol w="731520"/>
                  </a:tblGrid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Parameter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Value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Scenario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Unit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Longest data interruption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i="1" dirty="0" smtClean="0"/>
                            <a:t>D</a:t>
                          </a:r>
                          <a:r>
                            <a:rPr lang="en-US" sz="1000" dirty="0" smtClean="0"/>
                            <a:t> = </a:t>
                          </a:r>
                          <a:r>
                            <a:rPr lang="en-US" sz="1000" i="1" dirty="0" smtClean="0"/>
                            <a:t>BTI plus A-BFT duration</a:t>
                          </a:r>
                          <a:endParaRPr lang="en-US" sz="10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530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µs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Beamforming</a:t>
                          </a:r>
                          <a:r>
                            <a:rPr lang="en-US" sz="1000" baseline="0" dirty="0" smtClean="0"/>
                            <a:t> completion time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𝑅𝑅𝑋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124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Beacon Intervals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Total time spent on beamforming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𝑅𝑅𝑋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66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msec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06" name="Table 40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676410"/>
                  </p:ext>
                </p:extLst>
              </p:nvPr>
            </p:nvGraphicFramePr>
            <p:xfrm>
              <a:off x="6305763" y="4913942"/>
              <a:ext cx="4846320" cy="143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7280"/>
                    <a:gridCol w="2194560"/>
                    <a:gridCol w="822960"/>
                    <a:gridCol w="731520"/>
                  </a:tblGrid>
                  <a:tr h="243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Parameter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Value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Scenario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Unit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Longest data interruption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i="1" dirty="0" smtClean="0"/>
                            <a:t>D</a:t>
                          </a:r>
                          <a:r>
                            <a:rPr lang="en-US" sz="1000" dirty="0" smtClean="0"/>
                            <a:t> = </a:t>
                          </a:r>
                          <a:r>
                            <a:rPr lang="en-US" sz="1000" i="1" dirty="0" smtClean="0"/>
                            <a:t>BTI plus A-BFT duration</a:t>
                          </a:r>
                          <a:endParaRPr lang="en-US" sz="10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530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µs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Beamforming</a:t>
                          </a:r>
                          <a:r>
                            <a:rPr lang="en-US" sz="1000" baseline="0" dirty="0" smtClean="0"/>
                            <a:t> completion time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50139" t="-160606" r="-71745" b="-1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124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Beacon Intervals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Total time spent on beamforming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50139" t="-264615" r="-71745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66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msec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 rot="16200000">
            <a:off x="-220318" y="3188367"/>
            <a:ext cx="1253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No</a:t>
            </a:r>
          </a:p>
          <a:p>
            <a:pPr algn="ctr"/>
            <a:r>
              <a:rPr lang="en-US" b="1" dirty="0" smtClean="0"/>
              <a:t>reciprocity</a:t>
            </a:r>
          </a:p>
        </p:txBody>
      </p:sp>
      <p:sp>
        <p:nvSpPr>
          <p:cNvPr id="407" name="TextBox 406"/>
          <p:cNvSpPr txBox="1"/>
          <p:nvPr/>
        </p:nvSpPr>
        <p:spPr>
          <a:xfrm rot="16200000">
            <a:off x="-209997" y="5192985"/>
            <a:ext cx="1253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With</a:t>
            </a:r>
          </a:p>
          <a:p>
            <a:pPr algn="ctr"/>
            <a:r>
              <a:rPr lang="en-US" b="1" dirty="0" smtClean="0"/>
              <a:t>reciprocity</a:t>
            </a:r>
            <a:endParaRPr lang="en-US" b="1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65760" y="4572000"/>
            <a:ext cx="10972800" cy="0"/>
          </a:xfrm>
          <a:prstGeom prst="line">
            <a:avLst/>
          </a:prstGeom>
          <a:solidFill>
            <a:srgbClr val="00B8FF"/>
          </a:solidFill>
          <a:ln w="50800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152319"/>
              </p:ext>
            </p:extLst>
          </p:nvPr>
        </p:nvGraphicFramePr>
        <p:xfrm>
          <a:off x="6975859" y="1312868"/>
          <a:ext cx="4176224" cy="121615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80899"/>
                <a:gridCol w="3102575"/>
                <a:gridCol w="49275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/>
                        <a:t>Parameter</a:t>
                      </a:r>
                      <a:endParaRPr lang="en-US" sz="900" b="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/>
                        <a:t>Description</a:t>
                      </a:r>
                      <a:endParaRPr lang="en-US" sz="900" b="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smtClean="0"/>
                        <a:t>Scenario</a:t>
                      </a:r>
                      <a:endParaRPr lang="en-US" sz="900" b="0" dirty="0"/>
                    </a:p>
                  </a:txBody>
                  <a:tcPr marL="18288" marR="18288" marT="18288" marB="182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IRX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Initiator receive beams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31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ITX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Initiator total transmit beams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31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ISTX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Initiator transmit beams swept in each iteration</a:t>
                      </a:r>
                      <a:r>
                        <a:rPr lang="en-US" sz="900" baseline="0" dirty="0" smtClean="0"/>
                        <a:t> (BTI)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RRX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Responder receive beams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31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RTX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Responder total transmit beams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31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RSTX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Responder transmit beams swept in each iteration</a:t>
                      </a:r>
                      <a:r>
                        <a:rPr lang="en-US" sz="900" baseline="0" dirty="0" smtClean="0"/>
                        <a:t> (A-BFT)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</a:tr>
            </a:tbl>
          </a:graphicData>
        </a:graphic>
      </p:graphicFrame>
      <p:cxnSp>
        <p:nvCxnSpPr>
          <p:cNvPr id="133" name="Straight Connector 132"/>
          <p:cNvCxnSpPr/>
          <p:nvPr/>
        </p:nvCxnSpPr>
        <p:spPr bwMode="auto">
          <a:xfrm flipH="1">
            <a:off x="377617" y="2687165"/>
            <a:ext cx="10972800" cy="0"/>
          </a:xfrm>
          <a:prstGeom prst="line">
            <a:avLst/>
          </a:prstGeom>
          <a:solidFill>
            <a:srgbClr val="00B8FF"/>
          </a:solidFill>
          <a:ln w="50800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9341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Rectangle 238"/>
          <p:cNvSpPr/>
          <p:nvPr/>
        </p:nvSpPr>
        <p:spPr bwMode="auto">
          <a:xfrm>
            <a:off x="2210227" y="3230864"/>
            <a:ext cx="548640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R-TXSS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1659005" y="3230863"/>
            <a:ext cx="548640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I-TXSS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Payam Torab, Facebook</a:t>
            </a:r>
            <a:endParaRPr lang="en-US"/>
          </a:p>
        </p:txBody>
      </p:sp>
      <p:cxnSp>
        <p:nvCxnSpPr>
          <p:cNvPr id="123" name="Straight Connector 122"/>
          <p:cNvCxnSpPr/>
          <p:nvPr/>
        </p:nvCxnSpPr>
        <p:spPr bwMode="auto">
          <a:xfrm>
            <a:off x="1661587" y="3230864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67" name="Group 166"/>
          <p:cNvGrpSpPr/>
          <p:nvPr/>
        </p:nvGrpSpPr>
        <p:grpSpPr>
          <a:xfrm>
            <a:off x="1661587" y="2773664"/>
            <a:ext cx="548640" cy="548640"/>
            <a:chOff x="518232" y="1378491"/>
            <a:chExt cx="678170" cy="658236"/>
          </a:xfrm>
        </p:grpSpPr>
        <p:sp>
          <p:nvSpPr>
            <p:cNvPr id="109" name="Oval 108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Arc 126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37" name="Straight Connector 136"/>
          <p:cNvCxnSpPr/>
          <p:nvPr/>
        </p:nvCxnSpPr>
        <p:spPr bwMode="auto">
          <a:xfrm>
            <a:off x="3486157" y="3628745"/>
            <a:ext cx="1830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1655242" y="3630386"/>
            <a:ext cx="1830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2447971" y="3505184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sp>
        <p:nvSpPr>
          <p:cNvPr id="129" name="TextBox 128"/>
          <p:cNvSpPr txBox="1"/>
          <p:nvPr/>
        </p:nvSpPr>
        <p:spPr>
          <a:xfrm>
            <a:off x="4276771" y="3505184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cxnSp>
        <p:nvCxnSpPr>
          <p:cNvPr id="145" name="Straight Connector 144"/>
          <p:cNvCxnSpPr/>
          <p:nvPr/>
        </p:nvCxnSpPr>
        <p:spPr bwMode="auto">
          <a:xfrm>
            <a:off x="1436303" y="3870944"/>
            <a:ext cx="183166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/>
          <p:nvPr/>
        </p:nvCxnSpPr>
        <p:spPr bwMode="auto">
          <a:xfrm>
            <a:off x="1436303" y="3779504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/>
        </p:nvCxnSpPr>
        <p:spPr bwMode="auto">
          <a:xfrm>
            <a:off x="3267965" y="3779504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/>
          <p:nvPr/>
        </p:nvCxnSpPr>
        <p:spPr bwMode="auto">
          <a:xfrm>
            <a:off x="3261787" y="3870944"/>
            <a:ext cx="183166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/>
          <p:cNvCxnSpPr/>
          <p:nvPr/>
        </p:nvCxnSpPr>
        <p:spPr bwMode="auto">
          <a:xfrm>
            <a:off x="5099627" y="3779504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7" name="Oval 156"/>
          <p:cNvSpPr/>
          <p:nvPr/>
        </p:nvSpPr>
        <p:spPr>
          <a:xfrm rot="16200000" flipH="1" flipV="1">
            <a:off x="1848638" y="3836374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Connector 158"/>
          <p:cNvCxnSpPr/>
          <p:nvPr/>
        </p:nvCxnSpPr>
        <p:spPr bwMode="auto">
          <a:xfrm>
            <a:off x="5087726" y="3870944"/>
            <a:ext cx="457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1151059" y="2687165"/>
            <a:ext cx="593089" cy="58477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Sweep ISTX</a:t>
            </a:r>
          </a:p>
          <a:p>
            <a:pPr algn="ctr"/>
            <a:r>
              <a:rPr lang="en-US" sz="800" i="1" dirty="0" smtClean="0"/>
              <a:t>of ITX transmit beams</a:t>
            </a:r>
            <a:endParaRPr lang="en-US" sz="800" i="1" dirty="0"/>
          </a:p>
        </p:txBody>
      </p:sp>
      <p:cxnSp>
        <p:nvCxnSpPr>
          <p:cNvPr id="184" name="Straight Connector 183"/>
          <p:cNvCxnSpPr/>
          <p:nvPr/>
        </p:nvCxnSpPr>
        <p:spPr bwMode="auto">
          <a:xfrm>
            <a:off x="5864017" y="3511533"/>
            <a:ext cx="27432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86" name="Straight Connector 185"/>
          <p:cNvCxnSpPr/>
          <p:nvPr/>
        </p:nvCxnSpPr>
        <p:spPr bwMode="auto">
          <a:xfrm>
            <a:off x="5589697" y="3869955"/>
            <a:ext cx="54864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08" name="Group 107"/>
          <p:cNvGrpSpPr/>
          <p:nvPr/>
        </p:nvGrpSpPr>
        <p:grpSpPr>
          <a:xfrm rot="10800000">
            <a:off x="2140377" y="3779504"/>
            <a:ext cx="548640" cy="548640"/>
            <a:chOff x="518232" y="1378491"/>
            <a:chExt cx="678170" cy="658236"/>
          </a:xfrm>
        </p:grpSpPr>
        <p:sp>
          <p:nvSpPr>
            <p:cNvPr id="114" name="Oval 113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Arc 118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20" name="Oval 119"/>
          <p:cNvSpPr/>
          <p:nvPr/>
        </p:nvSpPr>
        <p:spPr>
          <a:xfrm rot="6720000" flipV="1">
            <a:off x="2470569" y="2858262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 bwMode="auto">
          <a:xfrm>
            <a:off x="4045784" y="3230863"/>
            <a:ext cx="548640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R-TXSS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3494562" y="3230862"/>
            <a:ext cx="548640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I-TXSS</a:t>
            </a:r>
          </a:p>
        </p:txBody>
      </p:sp>
      <p:grpSp>
        <p:nvGrpSpPr>
          <p:cNvPr id="183" name="Group 182"/>
          <p:cNvGrpSpPr/>
          <p:nvPr/>
        </p:nvGrpSpPr>
        <p:grpSpPr>
          <a:xfrm>
            <a:off x="3497144" y="2773663"/>
            <a:ext cx="548640" cy="548640"/>
            <a:chOff x="518232" y="1378491"/>
            <a:chExt cx="678170" cy="658236"/>
          </a:xfrm>
        </p:grpSpPr>
        <p:sp>
          <p:nvSpPr>
            <p:cNvPr id="185" name="Oval 184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Arc 198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4283528" y="3505183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sp>
        <p:nvSpPr>
          <p:cNvPr id="224" name="Oval 223"/>
          <p:cNvSpPr/>
          <p:nvPr/>
        </p:nvSpPr>
        <p:spPr>
          <a:xfrm rot="16200000" flipH="1" flipV="1">
            <a:off x="3684195" y="3836373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6" name="Group 225"/>
          <p:cNvGrpSpPr/>
          <p:nvPr/>
        </p:nvGrpSpPr>
        <p:grpSpPr>
          <a:xfrm rot="10800000">
            <a:off x="3975934" y="3779503"/>
            <a:ext cx="548640" cy="548640"/>
            <a:chOff x="518232" y="1378491"/>
            <a:chExt cx="678170" cy="658236"/>
          </a:xfrm>
        </p:grpSpPr>
        <p:sp>
          <p:nvSpPr>
            <p:cNvPr id="227" name="Oval 226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Arc 233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35" name="Oval 234"/>
          <p:cNvSpPr/>
          <p:nvPr/>
        </p:nvSpPr>
        <p:spPr>
          <a:xfrm rot="6720000" flipV="1">
            <a:off x="4306126" y="2858261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 bwMode="auto">
          <a:xfrm>
            <a:off x="3490387" y="3230864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659472" y="3505184"/>
            <a:ext cx="41148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/>
          <p:nvPr/>
        </p:nvCxnSpPr>
        <p:spPr bwMode="auto">
          <a:xfrm>
            <a:off x="5319187" y="3230864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5" name="TextBox 264"/>
          <p:cNvSpPr txBox="1"/>
          <p:nvPr/>
        </p:nvSpPr>
        <p:spPr>
          <a:xfrm>
            <a:off x="2622940" y="3826166"/>
            <a:ext cx="593089" cy="58477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Sweep RSTX</a:t>
            </a:r>
          </a:p>
          <a:p>
            <a:pPr algn="ctr"/>
            <a:r>
              <a:rPr lang="en-US" sz="800" i="1" dirty="0" smtClean="0"/>
              <a:t>of RTX transmit beams</a:t>
            </a:r>
            <a:endParaRPr lang="en-US" sz="800" i="1" dirty="0"/>
          </a:p>
        </p:txBody>
      </p:sp>
      <p:sp>
        <p:nvSpPr>
          <p:cNvPr id="267" name="TextBox 266"/>
          <p:cNvSpPr txBox="1"/>
          <p:nvPr/>
        </p:nvSpPr>
        <p:spPr>
          <a:xfrm>
            <a:off x="1335038" y="4044449"/>
            <a:ext cx="797853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Listen on one of </a:t>
            </a:r>
            <a:r>
              <a:rPr lang="en-US" sz="800" i="1" smtClean="0"/>
              <a:t>RRX receive beams</a:t>
            </a:r>
            <a:endParaRPr lang="en-US" sz="800" i="1" dirty="0"/>
          </a:p>
        </p:txBody>
      </p:sp>
      <p:sp>
        <p:nvSpPr>
          <p:cNvPr id="268" name="TextBox 267"/>
          <p:cNvSpPr txBox="1"/>
          <p:nvPr/>
        </p:nvSpPr>
        <p:spPr>
          <a:xfrm>
            <a:off x="2598821" y="2690378"/>
            <a:ext cx="533238" cy="58477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Listen on one of IRX receive beams</a:t>
            </a:r>
            <a:endParaRPr lang="en-US" sz="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6825941"/>
                  </p:ext>
                </p:extLst>
              </p:nvPr>
            </p:nvGraphicFramePr>
            <p:xfrm>
              <a:off x="6305763" y="2912465"/>
              <a:ext cx="4846320" cy="143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7280"/>
                    <a:gridCol w="2194560"/>
                    <a:gridCol w="822960"/>
                    <a:gridCol w="731520"/>
                  </a:tblGrid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Parameter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Value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Scenario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Unit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Longest data</a:t>
                          </a:r>
                          <a:r>
                            <a:rPr lang="en-US" sz="1000" baseline="0" dirty="0" smtClean="0"/>
                            <a:t> </a:t>
                          </a:r>
                          <a:r>
                            <a:rPr lang="en-US" sz="1000" dirty="0" smtClean="0"/>
                            <a:t>interruption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i="1" dirty="0" smtClean="0"/>
                            <a:t>D</a:t>
                          </a:r>
                          <a:r>
                            <a:rPr lang="en-US" sz="1000" dirty="0" smtClean="0"/>
                            <a:t> = </a:t>
                          </a:r>
                          <a:r>
                            <a:rPr lang="en-US" sz="1000" i="1" dirty="0" smtClean="0"/>
                            <a:t>I-TXSS, R-TXSS, SSW-Feedback and SSW-Ack durations + 3</a:t>
                          </a:r>
                          <a:r>
                            <a:rPr lang="en-US" sz="1000" dirty="0" smtClean="0"/>
                            <a:t>×</a:t>
                          </a:r>
                          <a:r>
                            <a:rPr lang="en-US" sz="1000" i="1" dirty="0" smtClean="0"/>
                            <a:t>MBIFS</a:t>
                          </a:r>
                          <a:endParaRPr lang="en-US" sz="10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316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µs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Beamforming</a:t>
                          </a:r>
                          <a:r>
                            <a:rPr lang="en-US" sz="1000" baseline="0" dirty="0" smtClean="0"/>
                            <a:t> completion time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𝑅𝑇𝑋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𝑅𝑆𝑇𝑋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</a:rPr>
                                  <m:t>𝐼𝑅𝑋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𝑅𝑅𝑋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15,376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Beacon Intervals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Total time spent on beamforming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𝑅𝑇𝑋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𝑅𝑆𝑇𝑋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</a:rPr>
                                  <m:t>𝐼𝑅𝑋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𝑅𝑅𝑋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4,860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msec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6825941"/>
                  </p:ext>
                </p:extLst>
              </p:nvPr>
            </p:nvGraphicFramePr>
            <p:xfrm>
              <a:off x="6305763" y="2912465"/>
              <a:ext cx="4846320" cy="143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7280"/>
                    <a:gridCol w="2194560"/>
                    <a:gridCol w="822960"/>
                    <a:gridCol w="731520"/>
                  </a:tblGrid>
                  <a:tr h="243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Parameter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Value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Scenario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Unit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Longest data</a:t>
                          </a:r>
                          <a:r>
                            <a:rPr lang="en-US" sz="1000" baseline="0" dirty="0" smtClean="0"/>
                            <a:t> </a:t>
                          </a:r>
                          <a:r>
                            <a:rPr lang="en-US" sz="1000" dirty="0" smtClean="0"/>
                            <a:t>interruption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i="1" dirty="0" smtClean="0"/>
                            <a:t>D</a:t>
                          </a:r>
                          <a:r>
                            <a:rPr lang="en-US" sz="1000" dirty="0" smtClean="0"/>
                            <a:t> = </a:t>
                          </a:r>
                          <a:r>
                            <a:rPr lang="en-US" sz="1000" i="1" dirty="0" smtClean="0"/>
                            <a:t>I-TXSS, R-TXSS, SSW-Feedback and SSW-Ack durations + 3</a:t>
                          </a:r>
                          <a:r>
                            <a:rPr lang="en-US" sz="1000" dirty="0" smtClean="0"/>
                            <a:t>×</a:t>
                          </a:r>
                          <a:r>
                            <a:rPr lang="en-US" sz="1000" i="1" dirty="0" smtClean="0"/>
                            <a:t>MBIFS</a:t>
                          </a:r>
                          <a:endParaRPr lang="en-US" sz="10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316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µs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Beamforming</a:t>
                          </a:r>
                          <a:r>
                            <a:rPr lang="en-US" sz="1000" baseline="0" dirty="0" smtClean="0"/>
                            <a:t> completion time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0139" t="-160606" r="-71745" b="-1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15,376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Beacon Intervals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Total time spent on beamforming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0139" t="-264615" r="-71745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4,860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msec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326" name="TextBox 325"/>
          <p:cNvSpPr txBox="1"/>
          <p:nvPr/>
        </p:nvSpPr>
        <p:spPr>
          <a:xfrm>
            <a:off x="629924" y="3378243"/>
            <a:ext cx="914400" cy="25391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/>
              <a:t>Initiator</a:t>
            </a:r>
            <a:endParaRPr lang="en-US" sz="1000" b="1" dirty="0"/>
          </a:p>
        </p:txBody>
      </p:sp>
      <p:sp>
        <p:nvSpPr>
          <p:cNvPr id="328" name="TextBox 327"/>
          <p:cNvSpPr txBox="1"/>
          <p:nvPr/>
        </p:nvSpPr>
        <p:spPr>
          <a:xfrm>
            <a:off x="629924" y="3727069"/>
            <a:ext cx="914400" cy="25391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/>
              <a:t>Responder</a:t>
            </a:r>
            <a:endParaRPr lang="en-US" sz="1000" b="1" dirty="0"/>
          </a:p>
        </p:txBody>
      </p:sp>
      <p:cxnSp>
        <p:nvCxnSpPr>
          <p:cNvPr id="329" name="Straight Connector 328"/>
          <p:cNvCxnSpPr/>
          <p:nvPr/>
        </p:nvCxnSpPr>
        <p:spPr bwMode="auto">
          <a:xfrm>
            <a:off x="1436303" y="3505182"/>
            <a:ext cx="218939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0" name="Rectangle 329"/>
          <p:cNvSpPr/>
          <p:nvPr/>
        </p:nvSpPr>
        <p:spPr bwMode="auto">
          <a:xfrm>
            <a:off x="2210227" y="5232341"/>
            <a:ext cx="548640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latin typeface="Times New Roman" pitchFamily="16" charset="0"/>
                <a:ea typeface="MS Gothic" charset="-128"/>
              </a:rPr>
              <a:t>R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-RXSS</a:t>
            </a:r>
          </a:p>
        </p:txBody>
      </p:sp>
      <p:sp>
        <p:nvSpPr>
          <p:cNvPr id="331" name="Rectangle 330"/>
          <p:cNvSpPr/>
          <p:nvPr/>
        </p:nvSpPr>
        <p:spPr bwMode="auto">
          <a:xfrm>
            <a:off x="1659005" y="5232340"/>
            <a:ext cx="548640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I-TXSS</a:t>
            </a:r>
          </a:p>
        </p:txBody>
      </p:sp>
      <p:cxnSp>
        <p:nvCxnSpPr>
          <p:cNvPr id="332" name="Straight Connector 331"/>
          <p:cNvCxnSpPr/>
          <p:nvPr/>
        </p:nvCxnSpPr>
        <p:spPr bwMode="auto">
          <a:xfrm>
            <a:off x="1661587" y="5232341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33" name="Group 332"/>
          <p:cNvGrpSpPr/>
          <p:nvPr/>
        </p:nvGrpSpPr>
        <p:grpSpPr>
          <a:xfrm>
            <a:off x="1661587" y="4775141"/>
            <a:ext cx="548640" cy="548640"/>
            <a:chOff x="518232" y="1378491"/>
            <a:chExt cx="678170" cy="658236"/>
          </a:xfrm>
        </p:grpSpPr>
        <p:sp>
          <p:nvSpPr>
            <p:cNvPr id="334" name="Oval 333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Arc 338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40" name="Straight Connector 339"/>
          <p:cNvCxnSpPr/>
          <p:nvPr/>
        </p:nvCxnSpPr>
        <p:spPr bwMode="auto">
          <a:xfrm>
            <a:off x="3486157" y="5630222"/>
            <a:ext cx="1830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41" name="Straight Connector 340"/>
          <p:cNvCxnSpPr/>
          <p:nvPr/>
        </p:nvCxnSpPr>
        <p:spPr bwMode="auto">
          <a:xfrm>
            <a:off x="1655242" y="5631863"/>
            <a:ext cx="1830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342" name="TextBox 341"/>
          <p:cNvSpPr txBox="1"/>
          <p:nvPr/>
        </p:nvSpPr>
        <p:spPr>
          <a:xfrm>
            <a:off x="2447971" y="5506661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sp>
        <p:nvSpPr>
          <p:cNvPr id="343" name="TextBox 342"/>
          <p:cNvSpPr txBox="1"/>
          <p:nvPr/>
        </p:nvSpPr>
        <p:spPr>
          <a:xfrm>
            <a:off x="4276771" y="5506661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cxnSp>
        <p:nvCxnSpPr>
          <p:cNvPr id="344" name="Straight Connector 343"/>
          <p:cNvCxnSpPr/>
          <p:nvPr/>
        </p:nvCxnSpPr>
        <p:spPr bwMode="auto">
          <a:xfrm>
            <a:off x="1436303" y="5872421"/>
            <a:ext cx="183166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5" name="Straight Connector 344"/>
          <p:cNvCxnSpPr/>
          <p:nvPr/>
        </p:nvCxnSpPr>
        <p:spPr bwMode="auto">
          <a:xfrm>
            <a:off x="1436303" y="5780981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6" name="Straight Connector 345"/>
          <p:cNvCxnSpPr/>
          <p:nvPr/>
        </p:nvCxnSpPr>
        <p:spPr bwMode="auto">
          <a:xfrm>
            <a:off x="3267965" y="5780981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7" name="Straight Connector 346"/>
          <p:cNvCxnSpPr/>
          <p:nvPr/>
        </p:nvCxnSpPr>
        <p:spPr bwMode="auto">
          <a:xfrm>
            <a:off x="3261787" y="5872421"/>
            <a:ext cx="183166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8" name="Straight Connector 347"/>
          <p:cNvCxnSpPr/>
          <p:nvPr/>
        </p:nvCxnSpPr>
        <p:spPr bwMode="auto">
          <a:xfrm>
            <a:off x="5099627" y="5780981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9" name="Oval 348"/>
          <p:cNvSpPr/>
          <p:nvPr/>
        </p:nvSpPr>
        <p:spPr>
          <a:xfrm rot="16200000" flipH="1" flipV="1">
            <a:off x="1848638" y="5837851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0" name="Straight Connector 349"/>
          <p:cNvCxnSpPr/>
          <p:nvPr/>
        </p:nvCxnSpPr>
        <p:spPr bwMode="auto">
          <a:xfrm>
            <a:off x="5087726" y="5872421"/>
            <a:ext cx="457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1" name="TextBox 350"/>
          <p:cNvSpPr txBox="1"/>
          <p:nvPr/>
        </p:nvSpPr>
        <p:spPr>
          <a:xfrm>
            <a:off x="1151059" y="4688642"/>
            <a:ext cx="593089" cy="58477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Sweep ISTX</a:t>
            </a:r>
          </a:p>
          <a:p>
            <a:pPr algn="ctr"/>
            <a:r>
              <a:rPr lang="en-US" sz="800" i="1" dirty="0" smtClean="0"/>
              <a:t>of ITX transmit beams</a:t>
            </a:r>
            <a:endParaRPr lang="en-US" sz="800" i="1" dirty="0"/>
          </a:p>
        </p:txBody>
      </p:sp>
      <p:cxnSp>
        <p:nvCxnSpPr>
          <p:cNvPr id="352" name="Straight Connector 351"/>
          <p:cNvCxnSpPr/>
          <p:nvPr/>
        </p:nvCxnSpPr>
        <p:spPr bwMode="auto">
          <a:xfrm>
            <a:off x="5864017" y="5513010"/>
            <a:ext cx="27432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53" name="Straight Connector 352"/>
          <p:cNvCxnSpPr/>
          <p:nvPr/>
        </p:nvCxnSpPr>
        <p:spPr bwMode="auto">
          <a:xfrm>
            <a:off x="5589697" y="5871432"/>
            <a:ext cx="54864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62" name="Rectangle 361"/>
          <p:cNvSpPr/>
          <p:nvPr/>
        </p:nvSpPr>
        <p:spPr bwMode="auto">
          <a:xfrm>
            <a:off x="4045784" y="5232340"/>
            <a:ext cx="548640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latin typeface="Times New Roman" pitchFamily="16" charset="0"/>
                <a:ea typeface="MS Gothic" charset="-128"/>
              </a:rPr>
              <a:t>R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-RXSS</a:t>
            </a:r>
          </a:p>
        </p:txBody>
      </p:sp>
      <p:sp>
        <p:nvSpPr>
          <p:cNvPr id="363" name="Rectangle 362"/>
          <p:cNvSpPr/>
          <p:nvPr/>
        </p:nvSpPr>
        <p:spPr bwMode="auto">
          <a:xfrm>
            <a:off x="3494562" y="5232339"/>
            <a:ext cx="548640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I-TXSS</a:t>
            </a:r>
          </a:p>
        </p:txBody>
      </p:sp>
      <p:grpSp>
        <p:nvGrpSpPr>
          <p:cNvPr id="364" name="Group 363"/>
          <p:cNvGrpSpPr/>
          <p:nvPr/>
        </p:nvGrpSpPr>
        <p:grpSpPr>
          <a:xfrm>
            <a:off x="3497144" y="4775140"/>
            <a:ext cx="548640" cy="548640"/>
            <a:chOff x="518232" y="1378491"/>
            <a:chExt cx="678170" cy="658236"/>
          </a:xfrm>
        </p:grpSpPr>
        <p:sp>
          <p:nvSpPr>
            <p:cNvPr id="365" name="Oval 364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Oval 365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Arc 369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71" name="TextBox 370"/>
          <p:cNvSpPr txBox="1"/>
          <p:nvPr/>
        </p:nvSpPr>
        <p:spPr>
          <a:xfrm>
            <a:off x="4283528" y="5506660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sp>
        <p:nvSpPr>
          <p:cNvPr id="372" name="Oval 371"/>
          <p:cNvSpPr/>
          <p:nvPr/>
        </p:nvSpPr>
        <p:spPr>
          <a:xfrm rot="16200000" flipH="1" flipV="1">
            <a:off x="3684195" y="5837850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1" name="Straight Connector 380"/>
          <p:cNvCxnSpPr/>
          <p:nvPr/>
        </p:nvCxnSpPr>
        <p:spPr bwMode="auto">
          <a:xfrm>
            <a:off x="3490387" y="5232341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2" name="Straight Connector 381"/>
          <p:cNvCxnSpPr/>
          <p:nvPr/>
        </p:nvCxnSpPr>
        <p:spPr bwMode="auto">
          <a:xfrm>
            <a:off x="1659472" y="5506661"/>
            <a:ext cx="41148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3" name="Straight Connector 382"/>
          <p:cNvCxnSpPr/>
          <p:nvPr/>
        </p:nvCxnSpPr>
        <p:spPr bwMode="auto">
          <a:xfrm>
            <a:off x="5319187" y="5232341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5" name="TextBox 384"/>
          <p:cNvSpPr txBox="1"/>
          <p:nvPr/>
        </p:nvSpPr>
        <p:spPr>
          <a:xfrm>
            <a:off x="1335038" y="6045926"/>
            <a:ext cx="797853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Listen on one of </a:t>
            </a:r>
            <a:r>
              <a:rPr lang="en-US" sz="800" i="1" smtClean="0"/>
              <a:t>RRX receive beams</a:t>
            </a:r>
            <a:endParaRPr lang="en-US" sz="800" i="1" dirty="0"/>
          </a:p>
        </p:txBody>
      </p:sp>
      <p:sp>
        <p:nvSpPr>
          <p:cNvPr id="387" name="TextBox 386"/>
          <p:cNvSpPr txBox="1"/>
          <p:nvPr/>
        </p:nvSpPr>
        <p:spPr>
          <a:xfrm>
            <a:off x="629924" y="5379720"/>
            <a:ext cx="914400" cy="25391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/>
              <a:t>Initiator</a:t>
            </a:r>
            <a:endParaRPr lang="en-US" sz="1000" b="1" dirty="0"/>
          </a:p>
        </p:txBody>
      </p:sp>
      <p:sp>
        <p:nvSpPr>
          <p:cNvPr id="388" name="TextBox 387"/>
          <p:cNvSpPr txBox="1"/>
          <p:nvPr/>
        </p:nvSpPr>
        <p:spPr>
          <a:xfrm>
            <a:off x="629924" y="5728546"/>
            <a:ext cx="914400" cy="25391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/>
              <a:t>Responder</a:t>
            </a:r>
            <a:endParaRPr lang="en-US" sz="1000" b="1" dirty="0"/>
          </a:p>
        </p:txBody>
      </p:sp>
      <p:cxnSp>
        <p:nvCxnSpPr>
          <p:cNvPr id="389" name="Straight Connector 388"/>
          <p:cNvCxnSpPr/>
          <p:nvPr/>
        </p:nvCxnSpPr>
        <p:spPr bwMode="auto">
          <a:xfrm>
            <a:off x="1436303" y="5506659"/>
            <a:ext cx="218939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0" name="Oval 389"/>
          <p:cNvSpPr/>
          <p:nvPr/>
        </p:nvSpPr>
        <p:spPr>
          <a:xfrm rot="16200000" flipH="1" flipV="1">
            <a:off x="2419888" y="5838357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1" name="Group 390"/>
          <p:cNvGrpSpPr/>
          <p:nvPr/>
        </p:nvGrpSpPr>
        <p:grpSpPr>
          <a:xfrm>
            <a:off x="4110986" y="4779347"/>
            <a:ext cx="548640" cy="548640"/>
            <a:chOff x="4297680" y="1554480"/>
            <a:chExt cx="678170" cy="658236"/>
          </a:xfrm>
        </p:grpSpPr>
        <p:sp>
          <p:nvSpPr>
            <p:cNvPr id="392" name="Oval 391"/>
            <p:cNvSpPr/>
            <p:nvPr/>
          </p:nvSpPr>
          <p:spPr>
            <a:xfrm rot="5400000" flipV="1">
              <a:off x="4747650" y="151514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 rot="6720000" flipV="1">
              <a:off x="4711018" y="163135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 rot="8100000" flipV="1">
              <a:off x="4626651" y="1737746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Oval 394"/>
            <p:cNvSpPr/>
            <p:nvPr/>
          </p:nvSpPr>
          <p:spPr>
            <a:xfrm rot="10800000" flipV="1">
              <a:off x="4423886" y="184567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Oval 395"/>
            <p:cNvSpPr/>
            <p:nvPr/>
          </p:nvSpPr>
          <p:spPr>
            <a:xfrm rot="9480000" flipV="1">
              <a:off x="4539441" y="182046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Arc 396"/>
            <p:cNvSpPr/>
            <p:nvPr/>
          </p:nvSpPr>
          <p:spPr bwMode="auto">
            <a:xfrm>
              <a:off x="4297680" y="1554480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86" name="TextBox 385"/>
          <p:cNvSpPr txBox="1"/>
          <p:nvPr/>
        </p:nvSpPr>
        <p:spPr>
          <a:xfrm>
            <a:off x="2793557" y="4709811"/>
            <a:ext cx="533238" cy="70788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Listen on reciprocal beams</a:t>
            </a:r>
          </a:p>
          <a:p>
            <a:pPr algn="ctr"/>
            <a:r>
              <a:rPr lang="en-US" sz="800" i="1" dirty="0" smtClean="0"/>
              <a:t>(RSTX = ISTX)</a:t>
            </a:r>
            <a:endParaRPr lang="en-US" sz="800" i="1" dirty="0"/>
          </a:p>
        </p:txBody>
      </p:sp>
      <p:grpSp>
        <p:nvGrpSpPr>
          <p:cNvPr id="398" name="Group 397"/>
          <p:cNvGrpSpPr/>
          <p:nvPr/>
        </p:nvGrpSpPr>
        <p:grpSpPr>
          <a:xfrm>
            <a:off x="2283833" y="4768959"/>
            <a:ext cx="548640" cy="548640"/>
            <a:chOff x="4297680" y="1554480"/>
            <a:chExt cx="678170" cy="658236"/>
          </a:xfrm>
        </p:grpSpPr>
        <p:sp>
          <p:nvSpPr>
            <p:cNvPr id="399" name="Oval 398"/>
            <p:cNvSpPr/>
            <p:nvPr/>
          </p:nvSpPr>
          <p:spPr>
            <a:xfrm rot="5400000" flipV="1">
              <a:off x="4747650" y="151514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 rot="6720000" flipV="1">
              <a:off x="4711018" y="163135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Oval 400"/>
            <p:cNvSpPr/>
            <p:nvPr/>
          </p:nvSpPr>
          <p:spPr>
            <a:xfrm rot="8100000" flipV="1">
              <a:off x="4626651" y="1737746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Oval 401"/>
            <p:cNvSpPr/>
            <p:nvPr/>
          </p:nvSpPr>
          <p:spPr>
            <a:xfrm rot="10800000" flipV="1">
              <a:off x="4423886" y="184567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 rot="9480000" flipV="1">
              <a:off x="4539441" y="182046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Arc 403"/>
            <p:cNvSpPr/>
            <p:nvPr/>
          </p:nvSpPr>
          <p:spPr bwMode="auto">
            <a:xfrm>
              <a:off x="4297680" y="1554480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06" name="Table 40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2992168"/>
                  </p:ext>
                </p:extLst>
              </p:nvPr>
            </p:nvGraphicFramePr>
            <p:xfrm>
              <a:off x="6305763" y="4913942"/>
              <a:ext cx="4846320" cy="143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7280"/>
                    <a:gridCol w="2194560"/>
                    <a:gridCol w="822960"/>
                    <a:gridCol w="731520"/>
                  </a:tblGrid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Parameter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Value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Scenario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Unit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Longest data</a:t>
                          </a:r>
                          <a:r>
                            <a:rPr lang="en-US" sz="1000" baseline="0" dirty="0" smtClean="0"/>
                            <a:t> </a:t>
                          </a:r>
                          <a:r>
                            <a:rPr lang="en-US" sz="1000" dirty="0" smtClean="0"/>
                            <a:t>interruption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i="1" dirty="0" smtClean="0"/>
                            <a:t>D</a:t>
                          </a:r>
                          <a:r>
                            <a:rPr lang="en-US" sz="1000" dirty="0" smtClean="0"/>
                            <a:t> = </a:t>
                          </a:r>
                          <a:r>
                            <a:rPr lang="en-US" sz="1000" i="1" dirty="0" smtClean="0"/>
                            <a:t>I-TXSS, R-TXSS, SSW-Feedback and SSW-Ack durations + 3</a:t>
                          </a:r>
                          <a:r>
                            <a:rPr lang="en-US" sz="1000" dirty="0" smtClean="0"/>
                            <a:t>×</a:t>
                          </a:r>
                          <a:r>
                            <a:rPr lang="en-US" sz="1000" i="1" dirty="0" smtClean="0"/>
                            <a:t>MBIFS</a:t>
                          </a:r>
                          <a:endParaRPr lang="en-US" sz="10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316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µs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Beamforming</a:t>
                          </a:r>
                          <a:r>
                            <a:rPr lang="en-US" sz="1000" baseline="0" dirty="0" smtClean="0"/>
                            <a:t> completion time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𝑅𝑅𝑋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124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Beacon Intervals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Total time spent on beamforming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𝑅𝑅𝑋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39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msec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06" name="Table 40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32992168"/>
                  </p:ext>
                </p:extLst>
              </p:nvPr>
            </p:nvGraphicFramePr>
            <p:xfrm>
              <a:off x="6305763" y="4913942"/>
              <a:ext cx="4846320" cy="143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7280"/>
                    <a:gridCol w="2194560"/>
                    <a:gridCol w="822960"/>
                    <a:gridCol w="731520"/>
                  </a:tblGrid>
                  <a:tr h="243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Parameter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Value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Scenario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Unit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Longest data</a:t>
                          </a:r>
                          <a:r>
                            <a:rPr lang="en-US" sz="1000" baseline="0" dirty="0" smtClean="0"/>
                            <a:t> </a:t>
                          </a:r>
                          <a:r>
                            <a:rPr lang="en-US" sz="1000" dirty="0" smtClean="0"/>
                            <a:t>interruption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i="1" dirty="0" smtClean="0"/>
                            <a:t>D</a:t>
                          </a:r>
                          <a:r>
                            <a:rPr lang="en-US" sz="1000" dirty="0" smtClean="0"/>
                            <a:t> = </a:t>
                          </a:r>
                          <a:r>
                            <a:rPr lang="en-US" sz="1000" i="1" dirty="0" smtClean="0"/>
                            <a:t>I-TXSS, R-TXSS, SSW-Feedback and SSW-Ack durations + 3</a:t>
                          </a:r>
                          <a:r>
                            <a:rPr lang="en-US" sz="1000" dirty="0" smtClean="0"/>
                            <a:t>×</a:t>
                          </a:r>
                          <a:r>
                            <a:rPr lang="en-US" sz="1000" i="1" dirty="0" smtClean="0"/>
                            <a:t>MBIFS</a:t>
                          </a:r>
                          <a:endParaRPr lang="en-US" sz="10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316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µs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Beamforming</a:t>
                          </a:r>
                          <a:r>
                            <a:rPr lang="en-US" sz="1000" baseline="0" dirty="0" smtClean="0"/>
                            <a:t> completion time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50139" t="-160606" r="-71745" b="-1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124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Beacon Intervals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Total time spent on beamforming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50139" t="-264615" r="-71745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39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msec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 rot="16200000">
            <a:off x="-220318" y="3188367"/>
            <a:ext cx="1253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No</a:t>
            </a:r>
          </a:p>
          <a:p>
            <a:pPr algn="ctr"/>
            <a:r>
              <a:rPr lang="en-US" b="1" dirty="0" smtClean="0"/>
              <a:t>reciprocity</a:t>
            </a:r>
          </a:p>
        </p:txBody>
      </p:sp>
      <p:sp>
        <p:nvSpPr>
          <p:cNvPr id="407" name="TextBox 406"/>
          <p:cNvSpPr txBox="1"/>
          <p:nvPr/>
        </p:nvSpPr>
        <p:spPr>
          <a:xfrm rot="16200000">
            <a:off x="-209997" y="5192985"/>
            <a:ext cx="1253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With</a:t>
            </a:r>
          </a:p>
          <a:p>
            <a:pPr algn="ctr"/>
            <a:r>
              <a:rPr lang="en-US" b="1" dirty="0" smtClean="0"/>
              <a:t>reciprocity</a:t>
            </a:r>
            <a:endParaRPr lang="en-US" b="1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365760" y="4572000"/>
            <a:ext cx="10972800" cy="0"/>
          </a:xfrm>
          <a:prstGeom prst="line">
            <a:avLst/>
          </a:prstGeom>
          <a:solidFill>
            <a:srgbClr val="00B8FF"/>
          </a:solidFill>
          <a:ln w="50800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73263"/>
              </p:ext>
            </p:extLst>
          </p:nvPr>
        </p:nvGraphicFramePr>
        <p:xfrm>
          <a:off x="6975859" y="1312868"/>
          <a:ext cx="4176224" cy="121615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80899"/>
                <a:gridCol w="3102575"/>
                <a:gridCol w="49275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/>
                        <a:t>Parameter</a:t>
                      </a:r>
                      <a:endParaRPr lang="en-US" sz="900" b="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/>
                        <a:t>Description</a:t>
                      </a:r>
                      <a:endParaRPr lang="en-US" sz="900" b="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smtClean="0"/>
                        <a:t>Scenario</a:t>
                      </a:r>
                      <a:endParaRPr lang="en-US" sz="900" b="0" dirty="0"/>
                    </a:p>
                  </a:txBody>
                  <a:tcPr marL="18288" marR="18288" marT="18288" marB="182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IRX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Initiator receive beams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31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ITX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Initiator total transmit beams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31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ISTX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Initiator transmit beams swept in each iteration</a:t>
                      </a:r>
                      <a:r>
                        <a:rPr lang="en-US" sz="900" baseline="0" dirty="0" smtClean="0"/>
                        <a:t> (ISS)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RRX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Responder receive beams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31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RTX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Responder total transmit beams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31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RSTX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Responder transmit beams swept in each iteration</a:t>
                      </a:r>
                      <a:r>
                        <a:rPr lang="en-US" sz="900" baseline="0" dirty="0" smtClean="0"/>
                        <a:t> (RSS)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</a:t>
                      </a:r>
                      <a:endParaRPr lang="en-US" sz="900" dirty="0"/>
                    </a:p>
                  </a:txBody>
                  <a:tcPr marL="18288" marR="18288" marT="18288" marB="18288"/>
                </a:tc>
              </a:tr>
            </a:tbl>
          </a:graphicData>
        </a:graphic>
      </p:graphicFrame>
      <p:cxnSp>
        <p:nvCxnSpPr>
          <p:cNvPr id="133" name="Straight Connector 132"/>
          <p:cNvCxnSpPr/>
          <p:nvPr/>
        </p:nvCxnSpPr>
        <p:spPr bwMode="auto">
          <a:xfrm flipH="1">
            <a:off x="377617" y="2687165"/>
            <a:ext cx="10972800" cy="0"/>
          </a:xfrm>
          <a:prstGeom prst="line">
            <a:avLst/>
          </a:prstGeom>
          <a:solidFill>
            <a:srgbClr val="00B8FF"/>
          </a:solidFill>
          <a:ln w="50800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Title 1"/>
          <p:cNvSpPr>
            <a:spLocks noGrp="1"/>
          </p:cNvSpPr>
          <p:nvPr>
            <p:ph type="title"/>
          </p:nvPr>
        </p:nvSpPr>
        <p:spPr>
          <a:xfrm>
            <a:off x="914401" y="594360"/>
            <a:ext cx="10515600" cy="914400"/>
          </a:xfrm>
        </p:spPr>
        <p:txBody>
          <a:bodyPr/>
          <a:lstStyle/>
          <a:p>
            <a:pPr algn="l"/>
            <a:r>
              <a:rPr lang="en-US" dirty="0" smtClean="0"/>
              <a:t>Beamforming with directional receive</a:t>
            </a:r>
            <a:br>
              <a:rPr lang="en-US" dirty="0" smtClean="0"/>
            </a:br>
            <a:r>
              <a:rPr lang="en-US" sz="2000" dirty="0" smtClean="0"/>
              <a:t>SLS procedure (SSW frames)</a:t>
            </a:r>
            <a:endParaRPr lang="en-US" sz="2000" dirty="0"/>
          </a:p>
        </p:txBody>
      </p:sp>
      <p:sp>
        <p:nvSpPr>
          <p:cNvPr id="139" name="Content Placeholder 4"/>
          <p:cNvSpPr>
            <a:spLocks noGrp="1"/>
          </p:cNvSpPr>
          <p:nvPr>
            <p:ph idx="1"/>
          </p:nvPr>
        </p:nvSpPr>
        <p:spPr>
          <a:xfrm>
            <a:off x="914400" y="1508760"/>
            <a:ext cx="5391363" cy="1188656"/>
          </a:xfrm>
        </p:spPr>
        <p:txBody>
          <a:bodyPr/>
          <a:lstStyle/>
          <a:p>
            <a:r>
              <a:rPr lang="en-US" sz="2000" dirty="0" smtClean="0"/>
              <a:t>Simplifications (to focus on key points): </a:t>
            </a:r>
            <a:r>
              <a:rPr lang="en-US" sz="2000" b="0" dirty="0" smtClean="0"/>
              <a:t>R</a:t>
            </a:r>
            <a:r>
              <a:rPr lang="en-US" sz="1800" b="0" dirty="0" smtClean="0"/>
              <a:t>esponder knows the BI duration, packet field width limitations (e.g., FSS) ignored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4663440" y="3965749"/>
            <a:ext cx="1281230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SSW-Feedback and </a:t>
            </a:r>
            <a:r>
              <a:rPr lang="en-US" sz="800" i="1" smtClean="0"/>
              <a:t>SSW-Ack follow I-TXSS </a:t>
            </a:r>
            <a:r>
              <a:rPr lang="en-US" sz="800" i="1" dirty="0" smtClean="0"/>
              <a:t>and R-TXSS</a:t>
            </a:r>
          </a:p>
          <a:p>
            <a:pPr algn="ctr"/>
            <a:r>
              <a:rPr lang="en-US" sz="800" i="1" dirty="0" smtClean="0"/>
              <a:t>(not shown in the figure)</a:t>
            </a:r>
            <a:endParaRPr lang="en-US" sz="800" i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4663440" y="5966979"/>
            <a:ext cx="1281230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SSW-Feedback and </a:t>
            </a:r>
            <a:r>
              <a:rPr lang="en-US" sz="800" i="1" smtClean="0"/>
              <a:t>SSW-Ack follow I-TXSS </a:t>
            </a:r>
            <a:r>
              <a:rPr lang="en-US" sz="800" i="1" dirty="0" smtClean="0"/>
              <a:t>and R-TXSS</a:t>
            </a:r>
          </a:p>
          <a:p>
            <a:pPr algn="ctr"/>
            <a:r>
              <a:rPr lang="en-US" sz="800" i="1" dirty="0" smtClean="0"/>
              <a:t>(not shown in the figure)</a:t>
            </a:r>
            <a:endParaRPr lang="en-US" sz="800" i="1" dirty="0"/>
          </a:p>
        </p:txBody>
      </p:sp>
      <p:sp>
        <p:nvSpPr>
          <p:cNvPr id="142" name="Oval 141"/>
          <p:cNvSpPr/>
          <p:nvPr/>
        </p:nvSpPr>
        <p:spPr>
          <a:xfrm rot="16200000" flipH="1" flipV="1">
            <a:off x="2462969" y="5889371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 rot="16200000" flipH="1" flipV="1">
            <a:off x="2419888" y="5946520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 rot="16200000" flipH="1" flipV="1">
            <a:off x="2447336" y="6009538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TextBox 383"/>
          <p:cNvSpPr txBox="1"/>
          <p:nvPr/>
        </p:nvSpPr>
        <p:spPr>
          <a:xfrm>
            <a:off x="2673742" y="5827643"/>
            <a:ext cx="593089" cy="58477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Keep transmitting on reciprocal beam</a:t>
            </a:r>
            <a:endParaRPr lang="en-US" sz="800" i="1" dirty="0"/>
          </a:p>
        </p:txBody>
      </p:sp>
      <p:sp>
        <p:nvSpPr>
          <p:cNvPr id="146" name="Oval 145"/>
          <p:cNvSpPr/>
          <p:nvPr/>
        </p:nvSpPr>
        <p:spPr>
          <a:xfrm rot="16200000" flipH="1" flipV="1">
            <a:off x="4224147" y="5830636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 rot="16200000" flipH="1" flipV="1">
            <a:off x="4267228" y="5881650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 rot="16200000" flipH="1" flipV="1">
            <a:off x="4224147" y="5938799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 rot="16200000" flipH="1" flipV="1">
            <a:off x="4251595" y="6001817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Protocol performance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914400" y="1508759"/>
            <a:ext cx="6304117" cy="5029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11ad sector sweep model is generally not a good fit for Distribution Networks</a:t>
            </a:r>
          </a:p>
          <a:p>
            <a:pPr lvl="1"/>
            <a:r>
              <a:rPr lang="en-US" sz="2000" dirty="0" smtClean="0"/>
              <a:t>Overhead increased with directional receive</a:t>
            </a:r>
          </a:p>
          <a:p>
            <a:pPr lvl="1"/>
            <a:r>
              <a:rPr lang="en-US" sz="2000" dirty="0" smtClean="0"/>
              <a:t>Reciprocity (already available through geometric beamforming) is not utilized to reduce overhead</a:t>
            </a:r>
          </a:p>
          <a:p>
            <a:pPr lvl="1"/>
            <a:r>
              <a:rPr lang="en-US" sz="2000" dirty="0" smtClean="0"/>
              <a:t>BTI + </a:t>
            </a:r>
            <a:r>
              <a:rPr lang="en-US" sz="2000" dirty="0" smtClean="0"/>
              <a:t>A-BFT: </a:t>
            </a:r>
            <a:r>
              <a:rPr lang="en-US" sz="1800" dirty="0" smtClean="0"/>
              <a:t>Dependency on beacon interval, which is decided administratively and based on different metrics (discoverability, overhead, network synchronization)</a:t>
            </a:r>
          </a:p>
          <a:p>
            <a:pPr lvl="1"/>
            <a:r>
              <a:rPr lang="en-US" sz="2000" dirty="0" smtClean="0"/>
              <a:t>SLS through SSW frames: </a:t>
            </a:r>
            <a:r>
              <a:rPr lang="en-US" sz="1800" dirty="0" smtClean="0"/>
              <a:t>RSS phase can be wasteful when directional receive beam is not hit</a:t>
            </a:r>
          </a:p>
          <a:p>
            <a:r>
              <a:rPr lang="en-US" sz="2200" dirty="0" smtClean="0"/>
              <a:t>The sector sweep protocol in [3] addresses these shortcomings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560733" y="5549818"/>
            <a:ext cx="4419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Assumptions:</a:t>
            </a:r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Initiator and responder having 31 transmit and 31 receive beams, only one ISS + RSS exchange during each beacon interval, beacon interval 100 TUs (102.4 ms), TDD Interval 400 µs, TDD SSW+ TDD SSW + TDD SSW Feedback + applicable IFS’s 47 </a:t>
            </a: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µs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7145871" y="1508758"/>
            <a:ext cx="4969933" cy="4041059"/>
            <a:chOff x="6714066" y="1508758"/>
            <a:chExt cx="4969933" cy="4041059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/>
            <a:srcRect l="5506" t="3214" r="7143" b="2085"/>
            <a:stretch/>
          </p:blipFill>
          <p:spPr>
            <a:xfrm>
              <a:off x="6714066" y="1508758"/>
              <a:ext cx="4969933" cy="4041059"/>
            </a:xfrm>
            <a:prstGeom prst="rect">
              <a:avLst/>
            </a:prstGeom>
          </p:spPr>
        </p:pic>
        <p:sp>
          <p:nvSpPr>
            <p:cNvPr id="11" name="5-Point Star 10"/>
            <p:cNvSpPr/>
            <p:nvPr/>
          </p:nvSpPr>
          <p:spPr bwMode="auto">
            <a:xfrm>
              <a:off x="7472516" y="4035743"/>
              <a:ext cx="226142" cy="226142"/>
            </a:xfrm>
            <a:prstGeom prst="star5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36808" y="4248103"/>
              <a:ext cx="8975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Helvetica" charset="0"/>
                  <a:ea typeface="Helvetica" charset="0"/>
                  <a:cs typeface="Helvetica" charset="0"/>
                </a:rPr>
                <a:t>Beamforming protocol in [3] using packets in [4] </a:t>
              </a:r>
              <a:endParaRPr lang="en-US" sz="8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9" name="Left-Right Arrow 8"/>
            <p:cNvSpPr/>
            <p:nvPr/>
          </p:nvSpPr>
          <p:spPr bwMode="auto">
            <a:xfrm>
              <a:off x="10659532" y="3612557"/>
              <a:ext cx="365760" cy="104310"/>
            </a:xfrm>
            <a:prstGeom prst="leftRightArrow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695655" y="1743535"/>
              <a:ext cx="7894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Helvetica" charset="0"/>
                  <a:ea typeface="Helvetica" charset="0"/>
                  <a:cs typeface="Helvetica" charset="0"/>
                </a:rPr>
                <a:t>With reciprocity</a:t>
              </a:r>
              <a:endParaRPr lang="en-US" sz="8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788828" y="1743535"/>
              <a:ext cx="7894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Helvetica" charset="0"/>
                  <a:ea typeface="Helvetica" charset="0"/>
                  <a:cs typeface="Helvetica" charset="0"/>
                </a:rPr>
                <a:t>Without reciprocity</a:t>
              </a:r>
              <a:endParaRPr lang="en-US" sz="8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107132" y="3680406"/>
              <a:ext cx="14414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Helvetica" charset="0"/>
                  <a:ea typeface="Helvetica" charset="0"/>
                  <a:cs typeface="Helvetica" charset="0"/>
                </a:rPr>
                <a:t>Completion time dependent on beacon interval</a:t>
              </a:r>
              <a:endParaRPr lang="en-US" sz="8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190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7012"/>
            <a:ext cx="10515600" cy="1200948"/>
          </a:xfrm>
        </p:spPr>
        <p:txBody>
          <a:bodyPr/>
          <a:lstStyle/>
          <a:p>
            <a:r>
              <a:rPr lang="en-US" dirty="0"/>
              <a:t>Beamforming protocol proposed in [3] is </a:t>
            </a:r>
            <a:r>
              <a:rPr lang="en-US" dirty="0" smtClean="0"/>
              <a:t>essentially the above protocol with frame </a:t>
            </a:r>
            <a:r>
              <a:rPr lang="en-US" dirty="0"/>
              <a:t>transmissions </a:t>
            </a:r>
            <a:r>
              <a:rPr lang="en-US" dirty="0" smtClean="0"/>
              <a:t>spread out in time to </a:t>
            </a:r>
            <a:r>
              <a:rPr lang="en-US" dirty="0"/>
              <a:t>reduce latency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Optimizing for reciprocity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SLS with RSS removed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t>7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301667" y="2167128"/>
            <a:ext cx="548640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latin typeface="Times New Roman" pitchFamily="16" charset="0"/>
                <a:ea typeface="MS Gothic" charset="-128"/>
              </a:rPr>
              <a:t>R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-RXSS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50445" y="2167128"/>
            <a:ext cx="548640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I-TXSS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753027" y="2169101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1753027" y="1711901"/>
            <a:ext cx="548640" cy="548640"/>
            <a:chOff x="518232" y="1378491"/>
            <a:chExt cx="678170" cy="658236"/>
          </a:xfrm>
        </p:grpSpPr>
        <p:sp>
          <p:nvSpPr>
            <p:cNvPr id="14" name="Oval 13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Arc 18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20" name="Straight Connector 19"/>
          <p:cNvCxnSpPr/>
          <p:nvPr/>
        </p:nvCxnSpPr>
        <p:spPr bwMode="auto">
          <a:xfrm>
            <a:off x="3577597" y="2566982"/>
            <a:ext cx="1830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746682" y="2568623"/>
            <a:ext cx="1830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539411" y="2443421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4368211" y="2443421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527743" y="2809181"/>
            <a:ext cx="183166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1527743" y="2717741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3359405" y="2717741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353227" y="2809181"/>
            <a:ext cx="183166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5191067" y="2717741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>
          <a:xfrm rot="16200000" flipH="1" flipV="1">
            <a:off x="1940078" y="2774611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5102963" y="2809181"/>
            <a:ext cx="457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242499" y="1625402"/>
            <a:ext cx="593089" cy="58477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Sweep ISTX</a:t>
            </a:r>
          </a:p>
          <a:p>
            <a:pPr algn="ctr"/>
            <a:r>
              <a:rPr lang="en-US" sz="800" i="1" dirty="0" smtClean="0"/>
              <a:t>of ITX transmit beams</a:t>
            </a:r>
            <a:endParaRPr lang="en-US" sz="800" i="1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5955457" y="2449770"/>
            <a:ext cx="27432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5681137" y="2808192"/>
            <a:ext cx="54864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4137224" y="2169100"/>
            <a:ext cx="548640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latin typeface="Times New Roman" pitchFamily="16" charset="0"/>
                <a:ea typeface="MS Gothic" charset="-128"/>
              </a:rPr>
              <a:t>R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-RXSS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586002" y="2169099"/>
            <a:ext cx="548640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I-TXSS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3588584" y="1711900"/>
            <a:ext cx="548640" cy="548640"/>
            <a:chOff x="518232" y="1378491"/>
            <a:chExt cx="678170" cy="658236"/>
          </a:xfrm>
        </p:grpSpPr>
        <p:sp>
          <p:nvSpPr>
            <p:cNvPr id="37" name="Oval 36"/>
            <p:cNvSpPr/>
            <p:nvPr/>
          </p:nvSpPr>
          <p:spPr>
            <a:xfrm rot="5400000" flipV="1">
              <a:off x="968202" y="133915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 rot="6720000" flipV="1">
              <a:off x="931570" y="145536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 rot="8100000" flipV="1">
              <a:off x="847203" y="1561757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 rot="10800000" flipV="1">
              <a:off x="644438" y="1669684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 rot="9480000" flipV="1">
              <a:off x="759993" y="1644472"/>
              <a:ext cx="89357" cy="36704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0000">
                  <a:srgbClr val="FFC000"/>
                </a:gs>
                <a:gs pos="8300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rc 41"/>
            <p:cNvSpPr/>
            <p:nvPr/>
          </p:nvSpPr>
          <p:spPr bwMode="auto">
            <a:xfrm>
              <a:off x="518232" y="1378491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374968" y="2443420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sp>
        <p:nvSpPr>
          <p:cNvPr id="44" name="Oval 43"/>
          <p:cNvSpPr/>
          <p:nvPr/>
        </p:nvSpPr>
        <p:spPr>
          <a:xfrm rot="16200000" flipH="1" flipV="1">
            <a:off x="3775635" y="2774610"/>
            <a:ext cx="89357" cy="367043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3581827" y="2169101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5410627" y="2169101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1426478" y="2982686"/>
            <a:ext cx="797853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Listen on one of </a:t>
            </a:r>
            <a:r>
              <a:rPr lang="en-US" sz="800" i="1" smtClean="0"/>
              <a:t>RRX receive beams</a:t>
            </a:r>
            <a:endParaRPr lang="en-US" sz="800" i="1" dirty="0"/>
          </a:p>
        </p:txBody>
      </p:sp>
      <p:sp>
        <p:nvSpPr>
          <p:cNvPr id="50" name="TextBox 49"/>
          <p:cNvSpPr txBox="1"/>
          <p:nvPr/>
        </p:nvSpPr>
        <p:spPr>
          <a:xfrm>
            <a:off x="721364" y="2316480"/>
            <a:ext cx="914400" cy="25391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/>
              <a:t>Initiator</a:t>
            </a:r>
            <a:endParaRPr lang="en-US" sz="1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721364" y="2665306"/>
            <a:ext cx="914400" cy="25391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/>
              <a:t>Responder</a:t>
            </a:r>
            <a:endParaRPr lang="en-US" sz="1000" b="1" dirty="0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1527743" y="2443419"/>
            <a:ext cx="218939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4" name="Group 53"/>
          <p:cNvGrpSpPr/>
          <p:nvPr/>
        </p:nvGrpSpPr>
        <p:grpSpPr>
          <a:xfrm>
            <a:off x="4202426" y="1716107"/>
            <a:ext cx="548640" cy="548640"/>
            <a:chOff x="4297680" y="1554480"/>
            <a:chExt cx="678170" cy="658236"/>
          </a:xfrm>
        </p:grpSpPr>
        <p:sp>
          <p:nvSpPr>
            <p:cNvPr id="55" name="Oval 54"/>
            <p:cNvSpPr/>
            <p:nvPr/>
          </p:nvSpPr>
          <p:spPr>
            <a:xfrm rot="5400000" flipV="1">
              <a:off x="4747650" y="151514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 rot="6720000" flipV="1">
              <a:off x="4711018" y="163135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 rot="8100000" flipV="1">
              <a:off x="4626651" y="1737746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 rot="10800000" flipV="1">
              <a:off x="4423886" y="184567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 rot="9480000" flipV="1">
              <a:off x="4539441" y="182046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Arc 59"/>
            <p:cNvSpPr/>
            <p:nvPr/>
          </p:nvSpPr>
          <p:spPr bwMode="auto">
            <a:xfrm>
              <a:off x="4297680" y="1554480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375273" y="1705719"/>
            <a:ext cx="548640" cy="548640"/>
            <a:chOff x="4297680" y="1554480"/>
            <a:chExt cx="678170" cy="658236"/>
          </a:xfrm>
        </p:grpSpPr>
        <p:sp>
          <p:nvSpPr>
            <p:cNvPr id="63" name="Oval 62"/>
            <p:cNvSpPr/>
            <p:nvPr/>
          </p:nvSpPr>
          <p:spPr>
            <a:xfrm rot="5400000" flipV="1">
              <a:off x="4747650" y="151514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 rot="6720000" flipV="1">
              <a:off x="4711018" y="163135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 rot="8100000" flipV="1">
              <a:off x="4626651" y="1737746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 rot="10800000" flipV="1">
              <a:off x="4423886" y="184567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 rot="9480000" flipV="1">
              <a:off x="4539441" y="182046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Arc 67"/>
            <p:cNvSpPr/>
            <p:nvPr/>
          </p:nvSpPr>
          <p:spPr bwMode="auto">
            <a:xfrm>
              <a:off x="4297680" y="1554480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0" name="Table 6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34090760"/>
                  </p:ext>
                </p:extLst>
              </p:nvPr>
            </p:nvGraphicFramePr>
            <p:xfrm>
              <a:off x="6397203" y="1850702"/>
              <a:ext cx="4846320" cy="143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7280"/>
                    <a:gridCol w="2194560"/>
                    <a:gridCol w="822960"/>
                    <a:gridCol w="731520"/>
                  </a:tblGrid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Parameter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Value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Scenario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Unit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Longest data</a:t>
                          </a:r>
                          <a:r>
                            <a:rPr lang="en-US" sz="1000" baseline="0" dirty="0" smtClean="0"/>
                            <a:t> </a:t>
                          </a:r>
                          <a:r>
                            <a:rPr lang="en-US" sz="1000" dirty="0" smtClean="0"/>
                            <a:t>interruption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i="1" dirty="0" smtClean="0"/>
                            <a:t>D</a:t>
                          </a:r>
                          <a:r>
                            <a:rPr lang="en-US" sz="1000" dirty="0" smtClean="0"/>
                            <a:t> = </a:t>
                          </a:r>
                          <a:r>
                            <a:rPr lang="en-US" sz="1000" i="1" dirty="0" smtClean="0"/>
                            <a:t>I-TXSS, R-TXSS, SSW-Feedback and SSW-Ack durations + 3</a:t>
                          </a:r>
                          <a:r>
                            <a:rPr lang="en-US" sz="1000" dirty="0" smtClean="0"/>
                            <a:t>×</a:t>
                          </a:r>
                          <a:r>
                            <a:rPr lang="en-US" sz="1000" i="1" dirty="0" smtClean="0"/>
                            <a:t>MBIFS</a:t>
                          </a:r>
                          <a:endParaRPr lang="en-US" sz="10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316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µs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Beamforming</a:t>
                          </a:r>
                          <a:r>
                            <a:rPr lang="en-US" sz="1000" baseline="0" dirty="0" smtClean="0"/>
                            <a:t> completion time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𝑅𝑅𝑋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124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Beacon Intervals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Total time spent on beamforming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100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mr-IN" sz="1000" i="1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𝐼𝑇𝑋</m:t>
                                        </m:r>
                                      </m:num>
                                      <m:den>
                                        <m:r>
                                          <a:rPr lang="en-US" sz="1000" b="0" i="1" smtClean="0">
                                            <a:latin typeface="Cambria Math" charset="0"/>
                                          </a:rPr>
                                          <m:t>𝐼𝑆𝑇𝑋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𝑅𝑅𝑋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39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msec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0" name="Table 6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34090760"/>
                  </p:ext>
                </p:extLst>
              </p:nvPr>
            </p:nvGraphicFramePr>
            <p:xfrm>
              <a:off x="6397203" y="1850702"/>
              <a:ext cx="4846320" cy="143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7280"/>
                    <a:gridCol w="2194560"/>
                    <a:gridCol w="822960"/>
                    <a:gridCol w="731520"/>
                  </a:tblGrid>
                  <a:tr h="243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Parameter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Value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Scenario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Unit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Longest data</a:t>
                          </a:r>
                          <a:r>
                            <a:rPr lang="en-US" sz="1000" baseline="0" dirty="0" smtClean="0"/>
                            <a:t> </a:t>
                          </a:r>
                          <a:r>
                            <a:rPr lang="en-US" sz="1000" dirty="0" smtClean="0"/>
                            <a:t>interruption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i="1" dirty="0" smtClean="0"/>
                            <a:t>D</a:t>
                          </a:r>
                          <a:r>
                            <a:rPr lang="en-US" sz="1000" dirty="0" smtClean="0"/>
                            <a:t> = </a:t>
                          </a:r>
                          <a:r>
                            <a:rPr lang="en-US" sz="1000" i="1" dirty="0" smtClean="0"/>
                            <a:t>I-TXSS, R-TXSS, SSW-Feedback and SSW-Ack durations + 3</a:t>
                          </a:r>
                          <a:r>
                            <a:rPr lang="en-US" sz="1000" dirty="0" smtClean="0"/>
                            <a:t>×</a:t>
                          </a:r>
                          <a:r>
                            <a:rPr lang="en-US" sz="1000" i="1" dirty="0" smtClean="0"/>
                            <a:t>MBIFS</a:t>
                          </a:r>
                          <a:endParaRPr lang="en-US" sz="10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316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µs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Beamforming</a:t>
                          </a:r>
                          <a:r>
                            <a:rPr lang="en-US" sz="1000" baseline="0" dirty="0" smtClean="0"/>
                            <a:t> completion time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0139" t="-160606" r="-71745" b="-1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124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Beacon Intervals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Total time spent on beamforming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0139" t="-264615" r="-71745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39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msec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71" name="TextBox 70"/>
          <p:cNvSpPr txBox="1"/>
          <p:nvPr/>
        </p:nvSpPr>
        <p:spPr>
          <a:xfrm rot="16200000">
            <a:off x="-36163" y="2129745"/>
            <a:ext cx="1088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SLS with</a:t>
            </a:r>
          </a:p>
          <a:p>
            <a:pPr algn="ctr"/>
            <a:r>
              <a:rPr lang="en-US" b="1" dirty="0" smtClean="0"/>
              <a:t>RSS</a:t>
            </a:r>
            <a:endParaRPr lang="en-US" b="1" dirty="0"/>
          </a:p>
        </p:txBody>
      </p:sp>
      <p:sp>
        <p:nvSpPr>
          <p:cNvPr id="74" name="Rectangle 73"/>
          <p:cNvSpPr/>
          <p:nvPr/>
        </p:nvSpPr>
        <p:spPr bwMode="auto">
          <a:xfrm>
            <a:off x="2301667" y="4067300"/>
            <a:ext cx="189637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latin typeface="Times New Roman" pitchFamily="16" charset="0"/>
                <a:ea typeface="MS Gothic" charset="-128"/>
              </a:rPr>
              <a:t>FB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1750445" y="4067299"/>
            <a:ext cx="548640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I-RXSS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1753027" y="4067300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>
          <a:xfrm rot="8100000" flipV="1">
            <a:off x="2018070" y="3767349"/>
            <a:ext cx="74479" cy="296938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3577597" y="4465181"/>
            <a:ext cx="1830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1746682" y="4466822"/>
            <a:ext cx="1830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2539411" y="4341620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sp>
        <p:nvSpPr>
          <p:cNvPr id="87" name="TextBox 86"/>
          <p:cNvSpPr txBox="1"/>
          <p:nvPr/>
        </p:nvSpPr>
        <p:spPr>
          <a:xfrm>
            <a:off x="4368211" y="4341620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cxnSp>
        <p:nvCxnSpPr>
          <p:cNvPr id="88" name="Straight Connector 87"/>
          <p:cNvCxnSpPr/>
          <p:nvPr/>
        </p:nvCxnSpPr>
        <p:spPr bwMode="auto">
          <a:xfrm>
            <a:off x="1527743" y="4707380"/>
            <a:ext cx="183166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>
            <a:off x="1527743" y="4615940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>
            <a:off x="3359405" y="4615940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>
            <a:off x="3353227" y="4707380"/>
            <a:ext cx="183166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>
            <a:off x="5191067" y="4615940"/>
            <a:ext cx="0" cy="1828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5179166" y="4707380"/>
            <a:ext cx="457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1097280" y="3749040"/>
            <a:ext cx="856318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Transmit on a single transmit beam</a:t>
            </a:r>
            <a:endParaRPr lang="en-US" sz="800" i="1" dirty="0"/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955457" y="4347969"/>
            <a:ext cx="27432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>
            <a:off x="5681137" y="4706391"/>
            <a:ext cx="54864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4374968" y="4341619"/>
            <a:ext cx="36576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1100" dirty="0" smtClean="0"/>
              <a:t>BI</a:t>
            </a:r>
            <a:endParaRPr lang="en-US" sz="1100" dirty="0"/>
          </a:p>
        </p:txBody>
      </p:sp>
      <p:cxnSp>
        <p:nvCxnSpPr>
          <p:cNvPr id="109" name="Straight Connector 108"/>
          <p:cNvCxnSpPr/>
          <p:nvPr/>
        </p:nvCxnSpPr>
        <p:spPr bwMode="auto">
          <a:xfrm>
            <a:off x="3581827" y="4067300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5410627" y="4067300"/>
            <a:ext cx="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TextBox 111"/>
          <p:cNvSpPr txBox="1"/>
          <p:nvPr/>
        </p:nvSpPr>
        <p:spPr>
          <a:xfrm>
            <a:off x="2570443" y="4662602"/>
            <a:ext cx="593089" cy="58477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Transmit on the (single) reciprocal beam</a:t>
            </a:r>
            <a:endParaRPr lang="en-US" sz="800" i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975551" y="4880885"/>
            <a:ext cx="6984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smtClean="0"/>
              <a:t>Sweep RRX </a:t>
            </a:r>
            <a:r>
              <a:rPr lang="en-US" sz="800" i="1" dirty="0" smtClean="0"/>
              <a:t>receive beams</a:t>
            </a:r>
            <a:endParaRPr lang="en-US" sz="800" i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721364" y="4214679"/>
            <a:ext cx="914400" cy="25391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/>
              <a:t>Initiator</a:t>
            </a:r>
            <a:endParaRPr lang="en-US" sz="1000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721364" y="4563505"/>
            <a:ext cx="914400" cy="253916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1000" b="1" dirty="0" smtClean="0"/>
              <a:t>Responder</a:t>
            </a:r>
            <a:endParaRPr lang="en-US" sz="1000" b="1" dirty="0"/>
          </a:p>
        </p:txBody>
      </p:sp>
      <p:cxnSp>
        <p:nvCxnSpPr>
          <p:cNvPr id="116" name="Straight Connector 115"/>
          <p:cNvCxnSpPr/>
          <p:nvPr/>
        </p:nvCxnSpPr>
        <p:spPr bwMode="auto">
          <a:xfrm>
            <a:off x="1527743" y="4341618"/>
            <a:ext cx="218939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Oval 116"/>
          <p:cNvSpPr/>
          <p:nvPr/>
        </p:nvSpPr>
        <p:spPr>
          <a:xfrm rot="16200000" flipH="1" flipV="1">
            <a:off x="2367391" y="4673316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1836137" y="3383280"/>
            <a:ext cx="1282651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Listen on reciprocal beam</a:t>
            </a:r>
            <a:r>
              <a:rPr lang="en-US" sz="800" i="1" dirty="0"/>
              <a:t> </a:t>
            </a:r>
            <a:r>
              <a:rPr lang="en-US" sz="800" i="1" dirty="0" smtClean="0"/>
              <a:t>for feedback and transmit the Ack on the original beam</a:t>
            </a:r>
            <a:endParaRPr lang="en-US" sz="800" i="1" dirty="0"/>
          </a:p>
        </p:txBody>
      </p:sp>
      <p:sp>
        <p:nvSpPr>
          <p:cNvPr id="129" name="Oval 128"/>
          <p:cNvSpPr/>
          <p:nvPr/>
        </p:nvSpPr>
        <p:spPr>
          <a:xfrm rot="8100000" flipV="1">
            <a:off x="2259314" y="3761167"/>
            <a:ext cx="74479" cy="296938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 rot="16200000" flipH="1" flipV="1">
            <a:off x="4230459" y="4672809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4" name="Table 13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5767509"/>
                  </p:ext>
                </p:extLst>
              </p:nvPr>
            </p:nvGraphicFramePr>
            <p:xfrm>
              <a:off x="6397203" y="3748901"/>
              <a:ext cx="4846320" cy="143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7280"/>
                    <a:gridCol w="2194560"/>
                    <a:gridCol w="822960"/>
                    <a:gridCol w="731520"/>
                  </a:tblGrid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Parameter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Value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Scenario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Unit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Longest data</a:t>
                          </a:r>
                          <a:r>
                            <a:rPr lang="en-US" sz="1000" baseline="0" dirty="0" smtClean="0"/>
                            <a:t> </a:t>
                          </a:r>
                          <a:r>
                            <a:rPr lang="en-US" sz="1000" dirty="0" smtClean="0"/>
                            <a:t>interruption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i="1" dirty="0" smtClean="0"/>
                            <a:t>D</a:t>
                          </a:r>
                          <a:r>
                            <a:rPr lang="en-US" sz="1000" dirty="0" smtClean="0"/>
                            <a:t> = </a:t>
                          </a:r>
                          <a:r>
                            <a:rPr lang="en-US" sz="1000" i="1" dirty="0" smtClean="0"/>
                            <a:t>I-RXSS, SSW-Feedback and SSW-Ack durations + 2</a:t>
                          </a:r>
                          <a:r>
                            <a:rPr lang="en-US" sz="1000" dirty="0" smtClean="0"/>
                            <a:t>×</a:t>
                          </a:r>
                          <a:r>
                            <a:rPr lang="en-US" sz="1000" i="1" dirty="0" smtClean="0"/>
                            <a:t>MBIFS</a:t>
                          </a:r>
                          <a:endParaRPr lang="en-US" sz="10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181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µs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Beamforming</a:t>
                          </a:r>
                          <a:r>
                            <a:rPr lang="en-US" sz="1000" baseline="0" dirty="0" smtClean="0"/>
                            <a:t> completion time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𝐼𝑇𝑋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31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Beacon Intervals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Total time spent on beamforming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𝐼𝑇𝑋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.</m:t>
                                </m:r>
                                <m:r>
                                  <a:rPr lang="en-US" sz="1000" b="0" i="1" smtClean="0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msec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34" name="Table 13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5767509"/>
                  </p:ext>
                </p:extLst>
              </p:nvPr>
            </p:nvGraphicFramePr>
            <p:xfrm>
              <a:off x="6397203" y="3748901"/>
              <a:ext cx="4846320" cy="1432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7280"/>
                    <a:gridCol w="2194560"/>
                    <a:gridCol w="822960"/>
                    <a:gridCol w="731520"/>
                  </a:tblGrid>
                  <a:tr h="243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Parameter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Value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Scenario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Unit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Longest data</a:t>
                          </a:r>
                          <a:r>
                            <a:rPr lang="en-US" sz="1000" baseline="0" dirty="0" smtClean="0"/>
                            <a:t> </a:t>
                          </a:r>
                          <a:r>
                            <a:rPr lang="en-US" sz="1000" dirty="0" smtClean="0"/>
                            <a:t>interruption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i="1" dirty="0" smtClean="0"/>
                            <a:t>D</a:t>
                          </a:r>
                          <a:r>
                            <a:rPr lang="en-US" sz="1000" dirty="0" smtClean="0"/>
                            <a:t> = </a:t>
                          </a:r>
                          <a:r>
                            <a:rPr lang="en-US" sz="1000" i="1" dirty="0" smtClean="0"/>
                            <a:t>I-RXSS, SSW-Feedback and SSW-Ack durations + 2</a:t>
                          </a:r>
                          <a:r>
                            <a:rPr lang="en-US" sz="1000" dirty="0" smtClean="0"/>
                            <a:t>×</a:t>
                          </a:r>
                          <a:r>
                            <a:rPr lang="en-US" sz="1000" i="1" dirty="0" smtClean="0"/>
                            <a:t>MBIFS</a:t>
                          </a:r>
                          <a:endParaRPr lang="en-US" sz="10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181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µs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Beamforming</a:t>
                          </a:r>
                          <a:r>
                            <a:rPr lang="en-US" sz="1000" baseline="0" dirty="0" smtClean="0"/>
                            <a:t> completion time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50139" t="-160606" r="-71745" b="-1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31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Beacon Intervals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Total time spent on beamforming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50139" t="-264615" r="-71745" b="-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6</a:t>
                          </a:r>
                          <a:endParaRPr lang="en-US" sz="1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 smtClean="0"/>
                            <a:t>msec</a:t>
                          </a:r>
                          <a:endParaRPr lang="en-US" sz="1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135" name="TextBox 134"/>
          <p:cNvSpPr txBox="1"/>
          <p:nvPr/>
        </p:nvSpPr>
        <p:spPr>
          <a:xfrm rot="16200000">
            <a:off x="-252086" y="4027944"/>
            <a:ext cx="1520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SLS with</a:t>
            </a:r>
          </a:p>
          <a:p>
            <a:pPr algn="ctr"/>
            <a:r>
              <a:rPr lang="en-US" b="1" dirty="0" smtClean="0"/>
              <a:t>RSS removed</a:t>
            </a:r>
            <a:endParaRPr lang="en-US" b="1" dirty="0"/>
          </a:p>
        </p:txBody>
      </p:sp>
      <p:cxnSp>
        <p:nvCxnSpPr>
          <p:cNvPr id="136" name="Straight Connector 135"/>
          <p:cNvCxnSpPr/>
          <p:nvPr/>
        </p:nvCxnSpPr>
        <p:spPr bwMode="auto">
          <a:xfrm flipH="1">
            <a:off x="457200" y="3406959"/>
            <a:ext cx="10972800" cy="0"/>
          </a:xfrm>
          <a:prstGeom prst="line">
            <a:avLst/>
          </a:prstGeom>
          <a:solidFill>
            <a:srgbClr val="00B8FF"/>
          </a:solidFill>
          <a:ln w="50800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38" name="Group 137"/>
          <p:cNvGrpSpPr/>
          <p:nvPr/>
        </p:nvGrpSpPr>
        <p:grpSpPr>
          <a:xfrm rot="10800000">
            <a:off x="1629372" y="4562906"/>
            <a:ext cx="548640" cy="548640"/>
            <a:chOff x="4297680" y="1554480"/>
            <a:chExt cx="678170" cy="658236"/>
          </a:xfrm>
        </p:grpSpPr>
        <p:sp>
          <p:nvSpPr>
            <p:cNvPr id="139" name="Oval 138"/>
            <p:cNvSpPr/>
            <p:nvPr/>
          </p:nvSpPr>
          <p:spPr>
            <a:xfrm rot="5400000" flipV="1">
              <a:off x="4747650" y="151514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 rot="6720000" flipV="1">
              <a:off x="4711018" y="163135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 rot="8100000" flipV="1">
              <a:off x="4626651" y="1737746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 rot="10800000" flipV="1">
              <a:off x="4423886" y="184567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 rot="9480000" flipV="1">
              <a:off x="4539441" y="182046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Arc 143"/>
            <p:cNvSpPr/>
            <p:nvPr/>
          </p:nvSpPr>
          <p:spPr bwMode="auto">
            <a:xfrm>
              <a:off x="4297680" y="1554480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45" name="Oval 144"/>
          <p:cNvSpPr/>
          <p:nvPr/>
        </p:nvSpPr>
        <p:spPr>
          <a:xfrm rot="16200000" flipH="1" flipV="1">
            <a:off x="2495688" y="2764896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 rot="16200000" flipH="1" flipV="1">
            <a:off x="2538769" y="2815910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 rot="16200000" flipH="1" flipV="1">
            <a:off x="2495688" y="2873059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 rot="16200000" flipH="1" flipV="1">
            <a:off x="2523136" y="2936077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663578" y="2887513"/>
            <a:ext cx="848033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Keep transmitting on reciprocal beam</a:t>
            </a:r>
            <a:endParaRPr lang="en-US" sz="800" i="1" dirty="0"/>
          </a:p>
        </p:txBody>
      </p:sp>
      <p:sp>
        <p:nvSpPr>
          <p:cNvPr id="149" name="Oval 148"/>
          <p:cNvSpPr/>
          <p:nvPr/>
        </p:nvSpPr>
        <p:spPr>
          <a:xfrm rot="16200000" flipH="1" flipV="1">
            <a:off x="4299947" y="2755804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 rot="16200000" flipH="1" flipV="1">
            <a:off x="4343028" y="2806818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 rot="16200000" flipH="1" flipV="1">
            <a:off x="4299947" y="2863967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 rot="16200000" flipH="1" flipV="1">
            <a:off x="4327395" y="2926985"/>
            <a:ext cx="89357" cy="367043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 bwMode="auto">
          <a:xfrm>
            <a:off x="2487575" y="4067298"/>
            <a:ext cx="230918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4" name="Oval 153"/>
          <p:cNvSpPr/>
          <p:nvPr/>
        </p:nvSpPr>
        <p:spPr>
          <a:xfrm rot="8100000" flipV="1">
            <a:off x="2532205" y="3757796"/>
            <a:ext cx="74479" cy="296938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 bwMode="auto">
          <a:xfrm>
            <a:off x="4146082" y="4067466"/>
            <a:ext cx="189637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latin typeface="Times New Roman" pitchFamily="16" charset="0"/>
                <a:ea typeface="MS Gothic" charset="-128"/>
              </a:rPr>
              <a:t>FB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3594860" y="4067465"/>
            <a:ext cx="548640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I-RXSS</a:t>
            </a:r>
          </a:p>
        </p:txBody>
      </p:sp>
      <p:sp>
        <p:nvSpPr>
          <p:cNvPr id="157" name="Oval 156"/>
          <p:cNvSpPr/>
          <p:nvPr/>
        </p:nvSpPr>
        <p:spPr>
          <a:xfrm rot="8100000" flipV="1">
            <a:off x="3862485" y="3767515"/>
            <a:ext cx="74479" cy="296938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 rot="8100000" flipV="1">
            <a:off x="4103729" y="3761333"/>
            <a:ext cx="74479" cy="296938"/>
          </a:xfrm>
          <a:prstGeom prst="ellipse">
            <a:avLst/>
          </a:prstGeom>
          <a:gradFill>
            <a:gsLst>
              <a:gs pos="0">
                <a:schemeClr val="bg1"/>
              </a:gs>
              <a:gs pos="30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 bwMode="auto">
          <a:xfrm>
            <a:off x="4331990" y="4067464"/>
            <a:ext cx="230918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Oval 160"/>
          <p:cNvSpPr/>
          <p:nvPr/>
        </p:nvSpPr>
        <p:spPr>
          <a:xfrm rot="8100000" flipV="1">
            <a:off x="4376620" y="3757962"/>
            <a:ext cx="74479" cy="296938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Connector 109"/>
          <p:cNvCxnSpPr/>
          <p:nvPr/>
        </p:nvCxnSpPr>
        <p:spPr bwMode="auto">
          <a:xfrm>
            <a:off x="1750912" y="4341620"/>
            <a:ext cx="41148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TextBox 161"/>
          <p:cNvSpPr txBox="1"/>
          <p:nvPr/>
        </p:nvSpPr>
        <p:spPr>
          <a:xfrm>
            <a:off x="2926080" y="3749040"/>
            <a:ext cx="856318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smtClean="0"/>
              <a:t>Transmit on a single transmit beam</a:t>
            </a:r>
            <a:endParaRPr lang="en-US" sz="800" i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3722790" y="3383280"/>
            <a:ext cx="1282651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Listen on reciprocal beam</a:t>
            </a:r>
            <a:r>
              <a:rPr lang="en-US" sz="800" i="1" dirty="0"/>
              <a:t> </a:t>
            </a:r>
            <a:r>
              <a:rPr lang="en-US" sz="800" i="1" dirty="0" smtClean="0"/>
              <a:t>for feedback and transmit the Ack on </a:t>
            </a:r>
            <a:r>
              <a:rPr lang="en-US" sz="800" i="1" smtClean="0"/>
              <a:t>the original beam</a:t>
            </a:r>
            <a:endParaRPr lang="en-US" sz="800" i="1" dirty="0"/>
          </a:p>
        </p:txBody>
      </p:sp>
      <p:sp>
        <p:nvSpPr>
          <p:cNvPr id="164" name="Rectangle 163"/>
          <p:cNvSpPr/>
          <p:nvPr/>
        </p:nvSpPr>
        <p:spPr bwMode="auto">
          <a:xfrm>
            <a:off x="2843704" y="2167128"/>
            <a:ext cx="230918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FB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3068615" y="2167128"/>
            <a:ext cx="274320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latin typeface="Times New Roman" pitchFamily="16" charset="0"/>
                <a:ea typeface="MS Gothic" charset="-128"/>
              </a:rPr>
              <a:t>A</a:t>
            </a:r>
            <a:r>
              <a:rPr lang="en-US" sz="1000" dirty="0" smtClean="0">
                <a:latin typeface="Times New Roman" pitchFamily="16" charset="0"/>
                <a:ea typeface="MS Gothic" charset="-128"/>
              </a:rPr>
              <a:t>CK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4680528" y="2167128"/>
            <a:ext cx="230918" cy="27432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FB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4905439" y="2167128"/>
            <a:ext cx="274320" cy="27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latin typeface="Times New Roman" pitchFamily="16" charset="0"/>
                <a:ea typeface="MS Gothic" charset="-128"/>
              </a:rPr>
              <a:t>A</a:t>
            </a:r>
            <a:r>
              <a:rPr lang="en-US" sz="1000" dirty="0" smtClean="0">
                <a:latin typeface="Times New Roman" pitchFamily="16" charset="0"/>
                <a:ea typeface="MS Gothic" charset="-128"/>
              </a:rPr>
              <a:t>CK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8" name="Group 167"/>
          <p:cNvGrpSpPr/>
          <p:nvPr/>
        </p:nvGrpSpPr>
        <p:grpSpPr>
          <a:xfrm rot="10800000">
            <a:off x="3491515" y="4562906"/>
            <a:ext cx="548640" cy="548640"/>
            <a:chOff x="4297680" y="1554480"/>
            <a:chExt cx="678170" cy="658236"/>
          </a:xfrm>
        </p:grpSpPr>
        <p:sp>
          <p:nvSpPr>
            <p:cNvPr id="169" name="Oval 168"/>
            <p:cNvSpPr/>
            <p:nvPr/>
          </p:nvSpPr>
          <p:spPr>
            <a:xfrm rot="5400000" flipV="1">
              <a:off x="4747650" y="151514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 rot="6720000" flipV="1">
              <a:off x="4711018" y="163135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 rot="8100000" flipV="1">
              <a:off x="4626651" y="1737746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 rot="10800000" flipV="1">
              <a:off x="4423886" y="1845673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Oval 172"/>
            <p:cNvSpPr/>
            <p:nvPr/>
          </p:nvSpPr>
          <p:spPr>
            <a:xfrm rot="9480000" flipV="1">
              <a:off x="4539441" y="1820461"/>
              <a:ext cx="89357" cy="367043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30000">
                  <a:schemeClr val="accent6">
                    <a:lumMod val="20000"/>
                    <a:lumOff val="80000"/>
                  </a:schemeClr>
                </a:gs>
                <a:gs pos="83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Arc 173"/>
            <p:cNvSpPr/>
            <p:nvPr/>
          </p:nvSpPr>
          <p:spPr bwMode="auto">
            <a:xfrm>
              <a:off x="4297680" y="1554480"/>
              <a:ext cx="457200" cy="457200"/>
            </a:xfrm>
            <a:prstGeom prst="arc">
              <a:avLst>
                <a:gd name="adj1" fmla="val 16200000"/>
                <a:gd name="adj2" fmla="val 12960319"/>
              </a:avLst>
            </a:prstGeom>
            <a:noFill/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2851128" y="1676545"/>
            <a:ext cx="730083" cy="4616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sz="800" i="1" dirty="0" smtClean="0"/>
              <a:t>Listen on reciprocal beams</a:t>
            </a:r>
          </a:p>
          <a:p>
            <a:pPr algn="ctr"/>
            <a:r>
              <a:rPr lang="en-US" sz="800" i="1" dirty="0" smtClean="0"/>
              <a:t>(RSTX = ISTX)</a:t>
            </a:r>
            <a:endParaRPr lang="en-US" sz="800" i="1" dirty="0"/>
          </a:p>
        </p:txBody>
      </p:sp>
      <p:sp>
        <p:nvSpPr>
          <p:cNvPr id="175" name="Oval 174"/>
          <p:cNvSpPr/>
          <p:nvPr/>
        </p:nvSpPr>
        <p:spPr>
          <a:xfrm rot="8100000" flipV="1">
            <a:off x="2009603" y="3826612"/>
            <a:ext cx="74479" cy="296938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 rot="8100000" flipV="1">
            <a:off x="3854018" y="3826778"/>
            <a:ext cx="74479" cy="296938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 rot="8100000" flipV="1">
            <a:off x="2001136" y="3894348"/>
            <a:ext cx="74479" cy="296938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 rot="8100000" flipV="1">
            <a:off x="3845551" y="3894514"/>
            <a:ext cx="74479" cy="296938"/>
          </a:xfrm>
          <a:prstGeom prst="ellipse">
            <a:avLst/>
          </a:prstGeom>
          <a:gradFill>
            <a:gsLst>
              <a:gs pos="0">
                <a:srgbClr val="FFFF00"/>
              </a:gs>
              <a:gs pos="30000">
                <a:srgbClr val="FFC000"/>
              </a:gs>
              <a:gs pos="83000">
                <a:srgbClr val="FF0000"/>
              </a:gs>
              <a:gs pos="100000">
                <a:srgbClr val="C00000"/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1750912" y="2443421"/>
            <a:ext cx="41148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7596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Distribution Networks even MCS 0 links need directional receive</a:t>
            </a:r>
          </a:p>
          <a:p>
            <a:pPr lvl="1"/>
            <a:r>
              <a:rPr lang="en-US" dirty="0" smtClean="0"/>
              <a:t>~25 dB SNR gap between MCS 0 and MCS 12 is less than a receive array gain</a:t>
            </a:r>
          </a:p>
          <a:p>
            <a:pPr lvl="1"/>
            <a:r>
              <a:rPr lang="en-US" dirty="0" smtClean="0"/>
              <a:t>New beamforming protocols needed, especially when reciprocity is available</a:t>
            </a:r>
          </a:p>
          <a:p>
            <a:pPr lvl="1"/>
            <a:r>
              <a:rPr lang="en-US" dirty="0" smtClean="0"/>
              <a:t>11ay additions such as appending training fields to Beacon frames are not practical with directional receive </a:t>
            </a:r>
          </a:p>
          <a:p>
            <a:r>
              <a:rPr lang="en-US" dirty="0" smtClean="0"/>
              <a:t>Beamforming </a:t>
            </a:r>
            <a:r>
              <a:rPr lang="en-US" dirty="0"/>
              <a:t>protocol proposed in [3] is essentially an SLS </a:t>
            </a:r>
            <a:r>
              <a:rPr lang="en-US" dirty="0" smtClean="0"/>
              <a:t>with RSS removed and frame transmissions spread out in time to reduce latency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Payam Torab, Facebook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18E555C-AA27-A74F-AF94-06001C10B3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8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[1] IEEE 802.11-17/</a:t>
            </a:r>
            <a:r>
              <a:rPr lang="en-US" sz="2000" b="0" dirty="0" smtClean="0">
                <a:hlinkClick r:id="rId2"/>
              </a:rPr>
              <a:t>1019</a:t>
            </a:r>
            <a:r>
              <a:rPr lang="en-US" sz="2000" b="0" dirty="0" smtClean="0"/>
              <a:t> “</a:t>
            </a:r>
            <a:r>
              <a:rPr lang="en-GB" sz="2000" b="0" dirty="0" smtClean="0"/>
              <a:t>mmWave Mesh Network Usage Model</a:t>
            </a:r>
            <a:r>
              <a:rPr lang="en-US" sz="2000" b="0" dirty="0" smtClean="0"/>
              <a:t>”</a:t>
            </a:r>
          </a:p>
          <a:p>
            <a:pPr marL="0" indent="0">
              <a:buNone/>
            </a:pPr>
            <a:r>
              <a:rPr lang="en-US" sz="2000" b="0" dirty="0" smtClean="0"/>
              <a:t>[2] IEEE 802.11-17/</a:t>
            </a:r>
            <a:r>
              <a:rPr lang="en-US" sz="2000" b="0" dirty="0" smtClean="0">
                <a:hlinkClick r:id="rId3"/>
              </a:rPr>
              <a:t>1321</a:t>
            </a:r>
            <a:r>
              <a:rPr lang="en-US" sz="2000" b="0" dirty="0" smtClean="0"/>
              <a:t> “Features for mmW Distribution Network Use Case”</a:t>
            </a:r>
          </a:p>
          <a:p>
            <a:pPr marL="0" indent="0">
              <a:buNone/>
            </a:pPr>
            <a:r>
              <a:rPr lang="en-US" sz="2000" b="0" dirty="0" smtClean="0"/>
              <a:t>[3] IEEE 802.11-17/</a:t>
            </a:r>
            <a:r>
              <a:rPr lang="en-US" sz="2000" b="0" dirty="0" smtClean="0">
                <a:hlinkClick r:id="rId4"/>
              </a:rPr>
              <a:t>1679</a:t>
            </a:r>
            <a:r>
              <a:rPr lang="en-US" sz="2000" b="0" dirty="0" smtClean="0"/>
              <a:t> “Beamforming protocol reuse for mmWave Distribution Networks”</a:t>
            </a:r>
          </a:p>
          <a:p>
            <a:pPr marL="0" indent="0">
              <a:buNone/>
            </a:pPr>
            <a:r>
              <a:rPr lang="en-US" sz="2000" b="0" dirty="0" smtClean="0"/>
              <a:t>[4] IEEE 802.11-17/</a:t>
            </a:r>
            <a:r>
              <a:rPr lang="en-US" sz="2000" b="0" dirty="0" smtClean="0">
                <a:hlinkClick r:id="rId5"/>
              </a:rPr>
              <a:t>1646</a:t>
            </a:r>
            <a:r>
              <a:rPr lang="en-US" sz="2000" b="0" dirty="0" smtClean="0"/>
              <a:t> “Beamforming for mmWave Distribution Networks”</a:t>
            </a:r>
            <a:endParaRPr lang="en-US" sz="20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Payam Torab, Facebook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6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7-TECH-Intel-00xx-00-11ay mDN beamforming-r3" id="{F37EF82D-FB93-2B49-A5C0-BACF3B1B173D}" vid="{DDBA5B85-49DE-D74B-9F5F-7E12603616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20005</TotalTime>
  <Words>2962</Words>
  <Application>Microsoft Macintosh PowerPoint</Application>
  <PresentationFormat>Widescreen</PresentationFormat>
  <Paragraphs>653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 Unicode MS</vt:lpstr>
      <vt:lpstr>Calibri</vt:lpstr>
      <vt:lpstr>Calibri Light</vt:lpstr>
      <vt:lpstr>Cambria Math</vt:lpstr>
      <vt:lpstr>Courier New</vt:lpstr>
      <vt:lpstr>Helvetica</vt:lpstr>
      <vt:lpstr>MS Gothic</vt:lpstr>
      <vt:lpstr>Times New Roman</vt:lpstr>
      <vt:lpstr>Wingdings</vt:lpstr>
      <vt:lpstr>Arial</vt:lpstr>
      <vt:lpstr>ieee</vt:lpstr>
      <vt:lpstr>Beamforming protocol differences for mmWave Distribution Networks</vt:lpstr>
      <vt:lpstr>Overview</vt:lpstr>
      <vt:lpstr>Need for sector sweep with directional receive</vt:lpstr>
      <vt:lpstr>Beamforming with directional receive A-BFT procedure (beacons and SSW frames)</vt:lpstr>
      <vt:lpstr>Beamforming with directional receive SLS procedure (SSW frames)</vt:lpstr>
      <vt:lpstr>Protocol performance</vt:lpstr>
      <vt:lpstr>Optimizing for reciprocity: SLS with RSS removed</vt:lpstr>
      <vt:lpstr>Summary</vt:lpstr>
      <vt:lpstr>References</vt:lpstr>
      <vt:lpstr>Backup</vt:lpstr>
      <vt:lpstr>Asynchronous beamforming</vt:lpstr>
      <vt:lpstr>Protocol description (1)</vt:lpstr>
      <vt:lpstr>Protocol description (2)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 sweep for fixed wireless</dc:title>
  <dc:creator>Payam Torab</dc:creator>
  <cp:lastModifiedBy>Payam Torab</cp:lastModifiedBy>
  <cp:revision>357</cp:revision>
  <dcterms:created xsi:type="dcterms:W3CDTF">2017-09-26T00:27:01Z</dcterms:created>
  <dcterms:modified xsi:type="dcterms:W3CDTF">2017-12-07T04:20:56Z</dcterms:modified>
</cp:coreProperties>
</file>