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40" r:id="rId4"/>
    <p:sldId id="339" r:id="rId5"/>
    <p:sldId id="349" r:id="rId6"/>
    <p:sldId id="359" r:id="rId7"/>
    <p:sldId id="358" r:id="rId8"/>
    <p:sldId id="360" r:id="rId9"/>
    <p:sldId id="353" r:id="rId10"/>
    <p:sldId id="354" r:id="rId11"/>
    <p:sldId id="341" r:id="rId12"/>
    <p:sldId id="355" r:id="rId13"/>
    <p:sldId id="356" r:id="rId14"/>
    <p:sldId id="357" r:id="rId15"/>
    <p:sldId id="345" r:id="rId16"/>
    <p:sldId id="346" r:id="rId17"/>
    <p:sldId id="347" r:id="rId18"/>
    <p:sldId id="348" r:id="rId19"/>
    <p:sldId id="338" r:id="rId20"/>
    <p:sldId id="337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00FFFF"/>
    <a:srgbClr val="00CC99"/>
    <a:srgbClr val="FF33CC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2" autoAdjust="0"/>
    <p:restoredTop sz="95373" autoAdjust="0"/>
  </p:normalViewPr>
  <p:slideViewPr>
    <p:cSldViewPr>
      <p:cViewPr varScale="1">
        <p:scale>
          <a:sx n="87" d="100"/>
          <a:sy n="87" d="100"/>
        </p:scale>
        <p:origin x="139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04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04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11-17/1836r1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01EBC7C-410A-4043-A142-909A4387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Draft for ITU-R Submission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2017-12-18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218436"/>
              </p:ext>
            </p:extLst>
          </p:nvPr>
        </p:nvGraphicFramePr>
        <p:xfrm>
          <a:off x="661988" y="2724150"/>
          <a:ext cx="797242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Document" r:id="rId4" imgW="9811994" imgH="4067841" progId="Word.Document.8">
                  <p:embed/>
                </p:oleObj>
              </mc:Choice>
              <mc:Fallback>
                <p:oleObj name="Document" r:id="rId4" imgW="9811994" imgH="4067841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2724150"/>
                        <a:ext cx="7972425" cy="329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 (1)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330D9F-0A80-4F7F-9B2A-459F36CB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3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Indoor Hotspot Test environment should be tested using Configuration B (30 GHz) 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/>
              <a:t>Indoor hotspot is a typical deployment for </a:t>
            </a:r>
            <a:r>
              <a:rPr lang="en-US" dirty="0" err="1"/>
              <a:t>802.11ac</a:t>
            </a:r>
            <a:r>
              <a:rPr lang="en-US" dirty="0"/>
              <a:t> and </a:t>
            </a:r>
            <a:r>
              <a:rPr lang="en-US" dirty="0" err="1"/>
              <a:t>802.11ax</a:t>
            </a:r>
            <a:endParaRPr lang="en-US" dirty="0"/>
          </a:p>
          <a:p>
            <a:pPr lvl="1"/>
            <a:r>
              <a:rPr lang="en-US" dirty="0"/>
              <a:t>802.11 waveforms can be used at different carrier frequencies</a:t>
            </a:r>
          </a:p>
          <a:p>
            <a:pPr lvl="2"/>
            <a:r>
              <a:rPr lang="en-US" dirty="0"/>
              <a:t>Products based on 802.11 waveforms in licensed bands are available today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Indoor Hotspot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98FD1-235F-406E-A0B2-FF37C4E07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453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Dense Urban Test environment should be tested using Configuration B (30 GHz) 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 err="1"/>
              <a:t>802.11ax</a:t>
            </a:r>
            <a:r>
              <a:rPr lang="en-US" dirty="0"/>
              <a:t> was specifically developed to service dense deployment environments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DA65B-AB24-4411-9E2A-7D9298AC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2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eMBB</a:t>
            </a:r>
            <a:r>
              <a:rPr lang="en-US" dirty="0"/>
              <a:t> Usage Scenario, the Rural test environment should be tested using Configuration B (4 GHz) 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and</a:t>
            </a:r>
            <a:r>
              <a:rPr lang="en-US" dirty="0"/>
              <a:t> C (700 MHz) for the IEEE 802 proposal</a:t>
            </a:r>
          </a:p>
          <a:p>
            <a:r>
              <a:rPr lang="en-US" dirty="0"/>
              <a:t>Additional observations:</a:t>
            </a:r>
          </a:p>
          <a:p>
            <a:pPr lvl="1"/>
            <a:r>
              <a:rPr lang="en-US" dirty="0"/>
              <a:t>Requirements could be met by </a:t>
            </a:r>
            <a:r>
              <a:rPr lang="en-US" dirty="0" err="1"/>
              <a:t>802.11ac</a:t>
            </a:r>
            <a:r>
              <a:rPr lang="en-US" dirty="0"/>
              <a:t>/ax provided power levels are adjusted to the </a:t>
            </a:r>
            <a:r>
              <a:rPr lang="en-US"/>
              <a:t>new bands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eMBB</a:t>
            </a:r>
            <a:r>
              <a:rPr lang="en-US" dirty="0"/>
              <a:t> Rural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72064-65B9-4A71-90CC-DE98C165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5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</a:t>
            </a:r>
            <a:r>
              <a:rPr lang="en-US" dirty="0" err="1"/>
              <a:t>mMTC</a:t>
            </a:r>
            <a:r>
              <a:rPr lang="en-US" dirty="0"/>
              <a:t> Usage Scenario, the Urban Macro Test environment should be tested using Configuration B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</a:t>
            </a:r>
            <a:r>
              <a:rPr lang="en-US" dirty="0" err="1"/>
              <a:t>mMTC</a:t>
            </a:r>
            <a:r>
              <a:rPr lang="en-US" dirty="0"/>
              <a:t> Urban Macro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F332878-764C-4F0A-B7D0-3188CA6FA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6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BBE49C-B06E-4937-98EA-F8E98CB58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URLLC Usage Scenario, the Urban Macro Test environment should be tested using Configuration A (4 GHz) for the IEEE 802 proposal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827510-2856-4C15-9871-1D007115B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Configuration for URLLC Dense Urban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9F1EF-6D0C-415B-B54B-6BA122CF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3D82910-E619-4277-B9CC-5F9803B4D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51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IMT-2020 Submission Timeline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DA2EB6-FE2C-4F9D-BFB5-96A01EA21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2600"/>
            <a:ext cx="9144000" cy="4261104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441C663-83B5-4B36-B658-3BC3F46A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7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1E1489-9799-4079-8D31-3D89B0AEA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IMT-2020 Requirements (1)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A11FF-ED7C-43E6-AE6B-3ADE7F157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2C1D5-40E5-44B7-92FB-09B074A3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10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330798-D87E-494F-888D-A0ADD895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C8EC9B-8118-4E9D-932A-333C90EB7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8413BA3-2E1E-46E7-8E89-26C817C1FC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FD66867-7C64-436C-9CEC-19D99680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1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802.11 </a:t>
            </a:r>
            <a:r>
              <a:rPr lang="en-US" dirty="0"/>
              <a:t>Waveforms vs. </a:t>
            </a:r>
            <a:r>
              <a:rPr lang="en-US" dirty="0">
                <a:latin typeface="+mj-lt"/>
              </a:rPr>
              <a:t>5G Waveforms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8164ED7-8BD3-4ED0-9328-FC5BD0A7B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December 2017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4FA63-CB96-47BF-98FA-167F65157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382000" cy="360581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2C97AD-DAC1-455B-9696-38EF6557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35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B7EA76-1F0E-44C2-AEC4-786C22E37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614" y="1600200"/>
            <a:ext cx="7772400" cy="4114800"/>
          </a:xfrm>
        </p:spPr>
        <p:txBody>
          <a:bodyPr/>
          <a:lstStyle/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Statement of Intent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Overview of IEEE 802.11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802.11 candidate technologies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802.11ac, 802.11ax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Proposal Overview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Configuration Choice for the 5 test environments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IEEE 802 Submission Timeline</a:t>
            </a:r>
          </a:p>
          <a:p>
            <a:pPr lvl="0"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(Optional) IMT-2020 Requirements Analysis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64B360-F164-479F-ACE8-89AC4069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6382D-D8A7-4712-9F95-68EBC21EAA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E88B473-9E8A-41B9-A3AE-49EE7659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89BB6-92D0-43AB-869D-643D5110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intends to submit a (S)RIT for consideration as a IMT-2020 Technology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CBCC6A-E61D-4C76-B22C-4CCED7BA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of Intent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76CB9-BD06-4149-A251-B2B23B67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2017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73C6C9F-1ABF-40A3-971A-94A150F33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BF178C-65F0-460F-88AF-24667E2E7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IEEE 802.11 is a working group, responsible for writing Wireless Local Area Network (LAN) standards</a:t>
            </a:r>
          </a:p>
          <a:p>
            <a:r>
              <a:rPr lang="en-GB" sz="1800" dirty="0"/>
              <a:t>802.11 operates under</a:t>
            </a:r>
          </a:p>
          <a:p>
            <a:pPr lvl="1"/>
            <a:r>
              <a:rPr lang="en-GB" sz="1800" dirty="0"/>
              <a:t>The “Sponsor”: IEEE LMSC “LAN / MAN Standards Committee” – aka “802”</a:t>
            </a:r>
          </a:p>
          <a:p>
            <a:pPr lvl="1"/>
            <a:r>
              <a:rPr lang="en-GB" sz="1800" dirty="0"/>
              <a:t>IEEE Computer Society</a:t>
            </a:r>
          </a:p>
          <a:p>
            <a:pPr lvl="1"/>
            <a:r>
              <a:rPr lang="en-GB" sz="1800" dirty="0"/>
              <a:t>IEEE-SA Standards Board</a:t>
            </a:r>
          </a:p>
          <a:p>
            <a:r>
              <a:rPr lang="en-GB" sz="1800" dirty="0"/>
              <a:t>Work in 802.11 is divided into various activities</a:t>
            </a:r>
          </a:p>
          <a:p>
            <a:pPr lvl="1"/>
            <a:r>
              <a:rPr lang="en-GB" sz="1800" dirty="0"/>
              <a:t>Task groups – one per approved standard or amendment to be developed</a:t>
            </a:r>
          </a:p>
          <a:p>
            <a:pPr lvl="1"/>
            <a:r>
              <a:rPr lang="en-GB" sz="1800" dirty="0"/>
              <a:t>Study groups or topic interest groups – the precursor to a task group that investigates marketability, feasibility and determines initial requirements</a:t>
            </a:r>
          </a:p>
          <a:p>
            <a:pPr lvl="1"/>
            <a:r>
              <a:rPr lang="en-GB" sz="1800" dirty="0"/>
              <a:t>Various standing committee's responsible for ongoing work,  such as “Architecture”</a:t>
            </a:r>
          </a:p>
          <a:p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10425A-0E83-4BE3-95C3-0FA8D579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9C18-B6DE-414A-B687-044801DA8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63182-9B72-4E80-83F5-497DECAF3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4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D970EA-42F9-422C-A483-9F839E8E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Wireless local area networks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Generally use unlicensed spectrum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00" dirty="0"/>
              <a:t>Exception for 802.11y:  “lightly licensed”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00" dirty="0"/>
              <a:t>Exception for TV whitespace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Deployments: Broadband network access, public venue access, sensor networks, mesh networks, automotive.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dirty="0"/>
              <a:t>Present in these devices: laptops, phones, tablets, network infrastructure, home appliances, consumer electronics, healthcare devices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21D253-EF30-421B-8654-9A6A6FF0E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Scope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4AFEC-F0A6-458C-8E91-3C5E6858C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DC674C-CC05-41A6-8075-819EBF5D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54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A65A41-FC16-4C1C-9873-8E6AE9EA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Revisions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F9C3D-3067-4E8A-9589-57DE83BD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433CCC2-915A-4BC8-BB2A-0FEC1E67C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149"/>
            <a:ext cx="8217560" cy="5011508"/>
          </a:xfrm>
          <a:prstGeom prst="rect">
            <a:avLst/>
          </a:prstGeom>
        </p:spPr>
      </p:pic>
      <p:sp>
        <p:nvSpPr>
          <p:cNvPr id="43" name="Footer Placeholder 4">
            <a:extLst>
              <a:ext uri="{FF2B5EF4-FFF2-40B4-BE49-F238E27FC236}">
                <a16:creationId xmlns:a16="http://schemas.microsoft.com/office/drawing/2014/main" id="{BC3AB215-D9A2-484D-816B-2F4196D23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F12166-6059-4282-BC9A-38DF7F740EB7}"/>
              </a:ext>
            </a:extLst>
          </p:cNvPr>
          <p:cNvSpPr txBox="1"/>
          <p:nvPr/>
        </p:nvSpPr>
        <p:spPr>
          <a:xfrm rot="19594130">
            <a:off x="56112" y="1032450"/>
            <a:ext cx="18408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slide with latest Official Version</a:t>
            </a:r>
          </a:p>
        </p:txBody>
      </p:sp>
    </p:spTree>
    <p:extLst>
      <p:ext uri="{BB962C8B-B14F-4D97-AF65-F5344CB8AC3E}">
        <p14:creationId xmlns:p14="http://schemas.microsoft.com/office/powerpoint/2010/main" val="74595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7F2305-3347-4B21-B3D5-8871D3FB7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Standards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04E92-B7F5-49C3-A791-F4DF6EFD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904F0C7-58B4-42B2-B201-D87B5E725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00200"/>
            <a:ext cx="8696739" cy="4800600"/>
          </a:xfrm>
          <a:prstGeom prst="rect">
            <a:avLst/>
          </a:prstGeom>
        </p:spPr>
      </p:pic>
      <p:sp>
        <p:nvSpPr>
          <p:cNvPr id="44" name="Footer Placeholder 4">
            <a:extLst>
              <a:ext uri="{FF2B5EF4-FFF2-40B4-BE49-F238E27FC236}">
                <a16:creationId xmlns:a16="http://schemas.microsoft.com/office/drawing/2014/main" id="{0DE4674B-FB4A-4261-8F73-9B462DDB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B95016-1101-491B-AB21-B90BD820572B}"/>
              </a:ext>
            </a:extLst>
          </p:cNvPr>
          <p:cNvSpPr txBox="1"/>
          <p:nvPr/>
        </p:nvSpPr>
        <p:spPr>
          <a:xfrm rot="19594130">
            <a:off x="56112" y="1032450"/>
            <a:ext cx="18408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slide with latest Official Version</a:t>
            </a:r>
          </a:p>
        </p:txBody>
      </p:sp>
    </p:spTree>
    <p:extLst>
      <p:ext uri="{BB962C8B-B14F-4D97-AF65-F5344CB8AC3E}">
        <p14:creationId xmlns:p14="http://schemas.microsoft.com/office/powerpoint/2010/main" val="389726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CAC732-83AD-453B-9377-7433E0AA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802.11ac</a:t>
            </a:r>
            <a:r>
              <a:rPr lang="en-US" dirty="0"/>
              <a:t> amendment was published in 2013</a:t>
            </a:r>
          </a:p>
          <a:p>
            <a:pPr lvl="1"/>
            <a:r>
              <a:rPr lang="en-US" dirty="0"/>
              <a:t>Prevalent Wi-Fi technology today</a:t>
            </a:r>
          </a:p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20, 40, 80 and 160 MHz channels</a:t>
            </a:r>
          </a:p>
          <a:p>
            <a:pPr lvl="1"/>
            <a:r>
              <a:rPr lang="en-US" dirty="0"/>
              <a:t>Gigabit speeds</a:t>
            </a:r>
          </a:p>
          <a:p>
            <a:pPr lvl="1"/>
            <a:r>
              <a:rPr lang="en-US" dirty="0"/>
              <a:t>Defines MIMO up to 8 streams</a:t>
            </a:r>
          </a:p>
          <a:p>
            <a:pPr lvl="1"/>
            <a:r>
              <a:rPr lang="en-US" dirty="0"/>
              <a:t>Beamforming, Multi-user MIMO (up to 4 users)</a:t>
            </a:r>
          </a:p>
          <a:p>
            <a:r>
              <a:rPr lang="en-US" dirty="0"/>
              <a:t>Originally defined to operate in 5 GHz, but waveform could be used unchanged at other carrier frequencies</a:t>
            </a:r>
          </a:p>
          <a:p>
            <a:r>
              <a:rPr lang="en-US" dirty="0"/>
              <a:t>Deployed  in residential, enterprise and operator markets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F6BDD4-CED7-4B52-A816-747930FA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candidate technologies for IMT-2020: </a:t>
            </a:r>
            <a:r>
              <a:rPr lang="en-US" dirty="0" err="1"/>
              <a:t>802.11ac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E2DB-CAC1-480C-A1B8-D04EBE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A7B37-2DFD-4E1A-A8CD-82FC765A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0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CAC732-83AD-453B-9377-7433E0AA7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802.11ax</a:t>
            </a:r>
            <a:r>
              <a:rPr lang="en-US" dirty="0"/>
              <a:t> is under development</a:t>
            </a:r>
          </a:p>
          <a:p>
            <a:pPr lvl="1"/>
            <a:r>
              <a:rPr lang="en-US" dirty="0"/>
              <a:t>Draft 3.0 scheduled for May 2018</a:t>
            </a:r>
          </a:p>
          <a:p>
            <a:pPr lvl="1"/>
            <a:r>
              <a:rPr lang="en-US" dirty="0"/>
              <a:t>Final publication by end 2019</a:t>
            </a:r>
          </a:p>
          <a:p>
            <a:r>
              <a:rPr lang="en-US" dirty="0"/>
              <a:t>Key features (in addition to </a:t>
            </a:r>
            <a:r>
              <a:rPr lang="en-US" dirty="0" err="1"/>
              <a:t>11ac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UL and DL OFDMA</a:t>
            </a:r>
          </a:p>
          <a:p>
            <a:pPr lvl="1"/>
            <a:r>
              <a:rPr lang="en-US" dirty="0"/>
              <a:t>UL Multi-user MIMO</a:t>
            </a:r>
          </a:p>
          <a:p>
            <a:pPr lvl="1"/>
            <a:r>
              <a:rPr lang="en-US" dirty="0"/>
              <a:t>Up to 8 MU-MIMO users</a:t>
            </a:r>
          </a:p>
          <a:p>
            <a:pPr lvl="1"/>
            <a:r>
              <a:rPr lang="en-US" dirty="0"/>
              <a:t>New power saving modes for mobile devices (TWT)</a:t>
            </a:r>
          </a:p>
          <a:p>
            <a:pPr lvl="1"/>
            <a:r>
              <a:rPr lang="en-US" dirty="0" err="1"/>
              <a:t>Midamble</a:t>
            </a:r>
            <a:r>
              <a:rPr lang="en-US" dirty="0"/>
              <a:t> Training for enhance Doppler performance</a:t>
            </a:r>
          </a:p>
          <a:p>
            <a:r>
              <a:rPr lang="en-US" dirty="0"/>
              <a:t>Defined for both 2.4 GHz and 5 GHz operation, but waveform can be used unchanged at other frequencies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4F6BDD4-CED7-4B52-A816-747930FA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candidate technologies for IMT-2020: </a:t>
            </a:r>
            <a:r>
              <a:rPr lang="en-US" dirty="0" err="1"/>
              <a:t>802.11ax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CE2DB-CAC1-480C-A1B8-D04EBE80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2017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895E6-264F-4C92-897D-F963CC23C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3066" y="6475413"/>
            <a:ext cx="3610860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 and Sigurd Schelstraete (Quantenna)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172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97020</TotalTime>
  <Words>904</Words>
  <Application>Microsoft Office PowerPoint</Application>
  <PresentationFormat>On-screen Show (4:3)</PresentationFormat>
  <Paragraphs>125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Default Design</vt:lpstr>
      <vt:lpstr>Custom Design</vt:lpstr>
      <vt:lpstr>Document</vt:lpstr>
      <vt:lpstr>Draft for ITU-R Submission</vt:lpstr>
      <vt:lpstr>Contents</vt:lpstr>
      <vt:lpstr>Statement of Intent</vt:lpstr>
      <vt:lpstr>IEEE 802.11 Introduction</vt:lpstr>
      <vt:lpstr>IEEE 802.11 Scope</vt:lpstr>
      <vt:lpstr>IEEE 802.11 Revisions</vt:lpstr>
      <vt:lpstr>IEEE 802.11 Standards Pipeline</vt:lpstr>
      <vt:lpstr>IEEE candidate technologies for IMT-2020: 802.11ac</vt:lpstr>
      <vt:lpstr>IEEE candidate technologies for IMT-2020: 802.11ax</vt:lpstr>
      <vt:lpstr>Proposal Overview (1)</vt:lpstr>
      <vt:lpstr>Configuration for eMBB Indoor Hotspot </vt:lpstr>
      <vt:lpstr>Configuration for eMBB Dense Urban</vt:lpstr>
      <vt:lpstr>Configuration for eMBB Rural</vt:lpstr>
      <vt:lpstr>Configuration for mMTC Urban Macro</vt:lpstr>
      <vt:lpstr>Configuration for URLLC Dense Urban</vt:lpstr>
      <vt:lpstr>IMT-2020 Submission Timeline </vt:lpstr>
      <vt:lpstr>IMT-2020 Requirements (1)</vt:lpstr>
      <vt:lpstr>Appendix</vt:lpstr>
      <vt:lpstr>802.11 Waveforms vs. 5G Waveforms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Rakesh Taori</cp:lastModifiedBy>
  <cp:revision>2069</cp:revision>
  <cp:lastPrinted>1998-02-10T13:28:06Z</cp:lastPrinted>
  <dcterms:created xsi:type="dcterms:W3CDTF">1998-02-10T13:07:52Z</dcterms:created>
  <dcterms:modified xsi:type="dcterms:W3CDTF">2017-12-18T05:54:43Z</dcterms:modified>
</cp:coreProperties>
</file>