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69" r:id="rId3"/>
    <p:sldId id="332" r:id="rId4"/>
    <p:sldId id="333" r:id="rId5"/>
    <p:sldId id="334" r:id="rId6"/>
    <p:sldId id="335" r:id="rId7"/>
    <p:sldId id="343" r:id="rId8"/>
    <p:sldId id="344" r:id="rId9"/>
    <p:sldId id="338" r:id="rId10"/>
    <p:sldId id="337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00FFFF"/>
    <a:srgbClr val="00CC99"/>
    <a:srgbClr val="FF33CC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5" autoAdjust="0"/>
    <p:restoredTop sz="95375" autoAdjust="0"/>
  </p:normalViewPr>
  <p:slideViewPr>
    <p:cSldViewPr>
      <p:cViewPr varScale="1">
        <p:scale>
          <a:sx n="91" d="100"/>
          <a:sy n="91" d="100"/>
        </p:scale>
        <p:origin x="164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0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04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11-17/1823r0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01EBC7C-410A-4043-A142-909A4387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R15-IMT.2020-C-0002/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IMT-2020 Requirements and</a:t>
            </a:r>
            <a:br>
              <a:rPr lang="en-US" altLang="en-US" dirty="0"/>
            </a:br>
            <a:r>
              <a:rPr lang="en-US" altLang="en-US" dirty="0"/>
              <a:t>Thoughts on Submissions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2017-11-27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99291"/>
              </p:ext>
            </p:extLst>
          </p:nvPr>
        </p:nvGraphicFramePr>
        <p:xfrm>
          <a:off x="660400" y="2725738"/>
          <a:ext cx="8101013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Document" r:id="rId4" imgW="9811994" imgH="4048728" progId="Word.Document.8">
                  <p:embed/>
                </p:oleObj>
              </mc:Choice>
              <mc:Fallback>
                <p:oleObj name="Document" r:id="rId4" imgW="9811994" imgH="4048728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725738"/>
                        <a:ext cx="8101013" cy="332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A4613F-25FA-41FD-A3BB-697EC753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Usage Scenarios, Test Environments and Configurations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43C1F-9619-4BC4-9972-0B017DE9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08C03B-0E86-42D8-A8EF-0E0FF8CA1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328008"/>
            <a:ext cx="4496827" cy="198120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F85113-DA75-4BD2-854D-D64CDB696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909" y="4444786"/>
            <a:ext cx="6236891" cy="19812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889817-5241-40EC-B5DA-1D45A91EB948}"/>
              </a:ext>
            </a:extLst>
          </p:cNvPr>
          <p:cNvSpPr txBox="1"/>
          <p:nvPr/>
        </p:nvSpPr>
        <p:spPr>
          <a:xfrm>
            <a:off x="7037144" y="2352893"/>
            <a:ext cx="197822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Test Environments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EB3860-C728-40EC-B929-3CED8356D285}"/>
              </a:ext>
            </a:extLst>
          </p:cNvPr>
          <p:cNvSpPr txBox="1"/>
          <p:nvPr/>
        </p:nvSpPr>
        <p:spPr>
          <a:xfrm>
            <a:off x="76200" y="3318608"/>
            <a:ext cx="128282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Usage Scenarios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D804E-8502-40A7-BCD0-8A8DEDFEC447}"/>
              </a:ext>
            </a:extLst>
          </p:cNvPr>
          <p:cNvSpPr txBox="1"/>
          <p:nvPr/>
        </p:nvSpPr>
        <p:spPr>
          <a:xfrm>
            <a:off x="76200" y="4928551"/>
            <a:ext cx="167639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Configurations</a:t>
            </a:r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B9223625-F82D-45FB-8DC1-12102A29103B}"/>
              </a:ext>
            </a:extLst>
          </p:cNvPr>
          <p:cNvSpPr/>
          <p:nvPr/>
        </p:nvSpPr>
        <p:spPr bwMode="auto">
          <a:xfrm>
            <a:off x="6496753" y="2490679"/>
            <a:ext cx="457200" cy="413266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3E13ABFD-0BC8-4918-B8F4-386A5B0693F4}"/>
              </a:ext>
            </a:extLst>
          </p:cNvPr>
          <p:cNvSpPr/>
          <p:nvPr/>
        </p:nvSpPr>
        <p:spPr bwMode="auto">
          <a:xfrm rot="10800000">
            <a:off x="1828800" y="4884617"/>
            <a:ext cx="457200" cy="413266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8F7ECF-1ADC-4BF4-8B3E-F82DB46B8615}"/>
              </a:ext>
            </a:extLst>
          </p:cNvPr>
          <p:cNvSpPr txBox="1"/>
          <p:nvPr/>
        </p:nvSpPr>
        <p:spPr>
          <a:xfrm>
            <a:off x="7456091" y="4444786"/>
            <a:ext cx="15240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Each test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. has multiple configurations (typically 3)</a:t>
            </a:r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2147A7E7-2944-47A7-B861-ED30814BA4A7}"/>
              </a:ext>
            </a:extLst>
          </p:cNvPr>
          <p:cNvSpPr/>
          <p:nvPr/>
        </p:nvSpPr>
        <p:spPr bwMode="auto">
          <a:xfrm>
            <a:off x="5410200" y="4444786"/>
            <a:ext cx="1981200" cy="266973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15966D20-AC6D-48DE-B52D-99C7AE0FA63E}"/>
              </a:ext>
            </a:extLst>
          </p:cNvPr>
          <p:cNvSpPr/>
          <p:nvPr/>
        </p:nvSpPr>
        <p:spPr bwMode="auto">
          <a:xfrm rot="19698993">
            <a:off x="6966545" y="4689069"/>
            <a:ext cx="457200" cy="413266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94A0AF31-6F2F-411C-ADD8-77BE83B1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7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A4613F-25FA-41FD-A3BB-697EC753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Understanding the Qualification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43C1F-9619-4BC4-9972-0B017DE9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56123-24CD-429A-BEB6-B3C1FECD72BD}"/>
              </a:ext>
            </a:extLst>
          </p:cNvPr>
          <p:cNvGrpSpPr/>
          <p:nvPr/>
        </p:nvGrpSpPr>
        <p:grpSpPr>
          <a:xfrm>
            <a:off x="426426" y="2082564"/>
            <a:ext cx="8641373" cy="2407403"/>
            <a:chOff x="426426" y="2082564"/>
            <a:chExt cx="8641373" cy="240740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F08C03B-0E86-42D8-A8EF-0E0FF8CA1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4199" y="2508766"/>
              <a:ext cx="4496827" cy="1981201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rgbClr val="0070C0"/>
              </a:solidFill>
            </a:ln>
            <a:effectLst/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1F95B3F-3B4F-4236-8782-D4C585A25D43}"/>
                </a:ext>
              </a:extLst>
            </p:cNvPr>
            <p:cNvSpPr/>
            <p:nvPr/>
          </p:nvSpPr>
          <p:spPr>
            <a:xfrm>
              <a:off x="5512980" y="2895600"/>
              <a:ext cx="3554819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To qualify for Step 7 (</a:t>
              </a:r>
              <a:r>
                <a:rPr lang="en-U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Goal</a:t>
              </a:r>
              <a:r>
                <a:rPr 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): </a:t>
              </a:r>
            </a:p>
            <a:p>
              <a:r>
                <a:rPr 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Meet min. requirements for 5 test environments comprising the 3 usage scenarios.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6889817-5241-40EC-B5DA-1D45A91EB948}"/>
                </a:ext>
              </a:extLst>
            </p:cNvPr>
            <p:cNvSpPr txBox="1"/>
            <p:nvPr/>
          </p:nvSpPr>
          <p:spPr>
            <a:xfrm>
              <a:off x="1752601" y="2082564"/>
              <a:ext cx="3578425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Test Environments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EB3860-C728-40EC-B929-3CED8356D285}"/>
                </a:ext>
              </a:extLst>
            </p:cNvPr>
            <p:cNvSpPr txBox="1"/>
            <p:nvPr/>
          </p:nvSpPr>
          <p:spPr>
            <a:xfrm rot="16200000">
              <a:off x="-379508" y="3314701"/>
              <a:ext cx="19812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Usage Scenarios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84904F4-6A3D-47B0-864D-36EDF2799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5486400"/>
            <a:ext cx="7391400" cy="861917"/>
          </a:xfrm>
          <a:prstGeom prst="rect">
            <a:avLst/>
          </a:prstGeom>
          <a:ln>
            <a:solidFill>
              <a:srgbClr val="FF9966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5317BB-DA7D-4D01-A379-B5E0C3076851}"/>
              </a:ext>
            </a:extLst>
          </p:cNvPr>
          <p:cNvSpPr/>
          <p:nvPr/>
        </p:nvSpPr>
        <p:spPr>
          <a:xfrm>
            <a:off x="724177" y="5029200"/>
            <a:ext cx="29334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Interim milestone at step 3: 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D6D714B-C3D5-4E8B-85C7-84A48720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1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A4613F-25FA-41FD-A3BB-697EC753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One Test Environment – </a:t>
            </a:r>
            <a:br>
              <a:rPr lang="en-US" dirty="0"/>
            </a:br>
            <a:r>
              <a:rPr lang="en-US" dirty="0"/>
              <a:t>One configuration!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43C1F-9619-4BC4-9972-0B017DE9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F687F9-081A-486F-9588-9F3BFB88A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905000"/>
            <a:ext cx="5996418" cy="17274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DA052A-1A6F-4404-9268-8CE82644FD5C}"/>
              </a:ext>
            </a:extLst>
          </p:cNvPr>
          <p:cNvSpPr/>
          <p:nvPr/>
        </p:nvSpPr>
        <p:spPr>
          <a:xfrm>
            <a:off x="214780" y="5110294"/>
            <a:ext cx="8714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For the cases </a:t>
            </a:r>
            <a:r>
              <a:rPr lang="en-US" sz="16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there are multiple evaluation configurations under the selected test environment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one of the evaluation configurations under that test environment can be used to test the candidate RITs/ SRITs. The technical performance </a:t>
            </a:r>
            <a:r>
              <a:rPr lang="en-US" sz="16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corresponding to that test environment is fulfilled if this requirement is met for one of the evaluation configurations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under that specific test environment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D5CCCE1-96DF-4EA7-8838-8A2F7A125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351" y="3429000"/>
            <a:ext cx="5277369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A8AB38-3A3B-4118-BAB0-516C63CD2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835039"/>
            <a:ext cx="1533244" cy="381283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CE2F2E08-8E96-45CB-84CB-15A38D28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1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D0804-9299-4C9A-917B-029ABEE9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r>
              <a:rPr lang="en-US" sz="1800" dirty="0"/>
              <a:t>Mobility Requirements (especially for Rural </a:t>
            </a:r>
            <a:r>
              <a:rPr lang="en-US" sz="1800" dirty="0" err="1"/>
              <a:t>eMBB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4 GHz configuration: 3 km/h (indoor), 120 km/h (in-car) and 500 km/h (high-speed)</a:t>
            </a:r>
          </a:p>
          <a:p>
            <a:pPr lvl="1"/>
            <a:r>
              <a:rPr lang="en-US" sz="1600" dirty="0"/>
              <a:t>Low </a:t>
            </a:r>
            <a:r>
              <a:rPr lang="en-US" sz="1600" dirty="0" err="1"/>
              <a:t>mobilty</a:t>
            </a:r>
            <a:r>
              <a:rPr lang="en-US" sz="1600" dirty="0"/>
              <a:t>, large cell environment configuration : 3 km/h (indoor and pedestrian), 30 km/h (in-car) tested at 700 MHz</a:t>
            </a:r>
          </a:p>
          <a:p>
            <a:r>
              <a:rPr lang="en-US" sz="1800" dirty="0"/>
              <a:t>Range Requirements (especially for Rural </a:t>
            </a:r>
            <a:r>
              <a:rPr lang="en-US" sz="1800" dirty="0" err="1"/>
              <a:t>eMBB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1732 m for sub-6 GHz (viz. 700 MHz and 4 GHz)</a:t>
            </a:r>
          </a:p>
          <a:p>
            <a:pPr lvl="1"/>
            <a:r>
              <a:rPr lang="en-US" sz="1600" dirty="0"/>
              <a:t>6000 m for 700 MHz</a:t>
            </a:r>
          </a:p>
          <a:p>
            <a:r>
              <a:rPr lang="en-US" sz="1800" dirty="0"/>
              <a:t>Number of antenna elements per </a:t>
            </a:r>
            <a:r>
              <a:rPr lang="en-US" sz="1800" dirty="0" err="1"/>
              <a:t>TRxP</a:t>
            </a:r>
            <a:endParaRPr lang="en-US" sz="1800" dirty="0"/>
          </a:p>
          <a:p>
            <a:pPr lvl="1"/>
            <a:r>
              <a:rPr lang="en-US" sz="1600" dirty="0"/>
              <a:t>64 Tx/Rx elements for frequencies 1 GHz (viz. 700 MHz)</a:t>
            </a:r>
          </a:p>
          <a:p>
            <a:pPr lvl="1"/>
            <a:r>
              <a:rPr lang="en-US" sz="1600" dirty="0"/>
              <a:t>256 Tx/Rx elements for frequencies above 1 GHz (viz. 4, 30, 70 GHz)</a:t>
            </a:r>
          </a:p>
          <a:p>
            <a:r>
              <a:rPr lang="en-US" sz="2000" dirty="0"/>
              <a:t>Spectral efficiency</a:t>
            </a:r>
          </a:p>
          <a:p>
            <a:r>
              <a:rPr lang="en-US" sz="2000" dirty="0"/>
              <a:t>Connection density </a:t>
            </a:r>
          </a:p>
          <a:p>
            <a:r>
              <a:rPr lang="en-US" sz="2000" dirty="0"/>
              <a:t>Reliability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the “seemingly challenging” requirements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AD8593-C530-42B1-AB38-D07A7C9A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9E596-D641-4CD4-BF0F-9BD0D879582B}"/>
              </a:ext>
            </a:extLst>
          </p:cNvPr>
          <p:cNvSpPr txBox="1"/>
          <p:nvPr/>
        </p:nvSpPr>
        <p:spPr>
          <a:xfrm>
            <a:off x="4810126" y="5257800"/>
            <a:ext cx="3733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Deep dive presentations can be invited on meeting each of these requirements!</a:t>
            </a:r>
          </a:p>
        </p:txBody>
      </p:sp>
    </p:spTree>
    <p:extLst>
      <p:ext uri="{BB962C8B-B14F-4D97-AF65-F5344CB8AC3E}">
        <p14:creationId xmlns:p14="http://schemas.microsoft.com/office/powerpoint/2010/main" val="75084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724A2-A6C0-407B-871F-0C017EB8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962400"/>
          </a:xfrm>
        </p:spPr>
        <p:txBody>
          <a:bodyPr/>
          <a:lstStyle/>
          <a:p>
            <a:r>
              <a:rPr lang="en-US" sz="1800" dirty="0"/>
              <a:t>11ac/ax waveform numerologies match the numerologies being considered for 5G applications</a:t>
            </a:r>
          </a:p>
          <a:p>
            <a:pPr lvl="1"/>
            <a:r>
              <a:rPr lang="en-US" sz="1600" dirty="0"/>
              <a:t>Number of spatial streams in 802.11ac/ax same as other 5G waveforms</a:t>
            </a:r>
          </a:p>
          <a:p>
            <a:pPr lvl="1"/>
            <a:r>
              <a:rPr lang="en-US" sz="1600" dirty="0"/>
              <a:t>MCS specifications in 802.11ac/ax is superior</a:t>
            </a:r>
          </a:p>
          <a:p>
            <a:pPr lvl="1"/>
            <a:r>
              <a:rPr lang="en-US" sz="1600" dirty="0"/>
              <a:t>Most requirements that can be met by other 5G waveforms can be met by 802.11 as well</a:t>
            </a:r>
          </a:p>
          <a:p>
            <a:pPr lvl="1"/>
            <a:r>
              <a:rPr lang="en-US" sz="1600" dirty="0"/>
              <a:t>Some requirements such as mobility will require a deeper analysis. </a:t>
            </a:r>
          </a:p>
          <a:p>
            <a:r>
              <a:rPr lang="en-US" sz="1800" dirty="0"/>
              <a:t>Range can be met with higher EIRPs that are allowed in the bands under discussion</a:t>
            </a:r>
          </a:p>
          <a:p>
            <a:pPr lvl="1"/>
            <a:r>
              <a:rPr lang="en-US" sz="1600" dirty="0"/>
              <a:t>When used outside the unlicensed bands, the 24/30 dBm EIRP restrictions do not apply!</a:t>
            </a:r>
          </a:p>
          <a:p>
            <a:r>
              <a:rPr lang="en-US" sz="1800" dirty="0"/>
              <a:t>Number of Tx/Rx antenna elements are not limited by the standard</a:t>
            </a:r>
          </a:p>
          <a:p>
            <a:pPr lvl="1"/>
            <a:r>
              <a:rPr lang="en-US" sz="1600" dirty="0"/>
              <a:t>Implementation dependent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9E63CD-3DCF-47ED-BE69-B6F23EE7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high-level remarks </a:t>
            </a:r>
            <a:r>
              <a:rPr lang="en-US"/>
              <a:t>on </a:t>
            </a:r>
            <a:br>
              <a:rPr lang="en-US"/>
            </a:br>
            <a:r>
              <a:rPr lang="en-US"/>
              <a:t>meeting the requirements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15852-3891-4BF2-A8CE-A143AB15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2C33FF-172C-4456-A2C3-84A64E15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6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EA8212-D933-416D-BBE9-39F5C5ED9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According to </a:t>
            </a:r>
            <a:r>
              <a:rPr lang="en-US" sz="1800" dirty="0">
                <a:hlinkClick r:id="rId2"/>
              </a:rPr>
              <a:t>IMT 2020/2(Rev.1)</a:t>
            </a:r>
            <a:r>
              <a:rPr lang="en-US" sz="1800" dirty="0"/>
              <a:t>, the (S)RIT candidate submissions begin in Oct 2017 and the final submissions are due by June 2019.</a:t>
            </a:r>
          </a:p>
          <a:p>
            <a:pPr lvl="1"/>
            <a:r>
              <a:rPr lang="en-US" sz="1600" dirty="0"/>
              <a:t>Intermediate steps are outlined as well (e.g. beginning of independent evaluations in Jan 2018)</a:t>
            </a:r>
          </a:p>
          <a:p>
            <a:pPr lvl="1"/>
            <a:r>
              <a:rPr lang="en-US" sz="1600" dirty="0"/>
              <a:t>Opinions have been expressed that we are not </a:t>
            </a:r>
            <a:r>
              <a:rPr lang="en-US" sz="1600" i="1" dirty="0"/>
              <a:t>required</a:t>
            </a:r>
            <a:r>
              <a:rPr lang="en-US" sz="1600" dirty="0"/>
              <a:t> to share anything until June 2019.</a:t>
            </a:r>
          </a:p>
          <a:p>
            <a:pPr lvl="1"/>
            <a:r>
              <a:rPr lang="en-US" sz="1600" dirty="0"/>
              <a:t>It may be beneficial to prepare a submission summarizing:</a:t>
            </a:r>
          </a:p>
          <a:p>
            <a:pPr lvl="2"/>
            <a:r>
              <a:rPr lang="en-US" sz="1400" dirty="0"/>
              <a:t>IEEE 802’s intent to submit a 5G (S)RIT proposal</a:t>
            </a:r>
          </a:p>
          <a:p>
            <a:pPr lvl="2"/>
            <a:r>
              <a:rPr lang="en-US" sz="1400" dirty="0"/>
              <a:t>An overview of the how the proposal works</a:t>
            </a:r>
          </a:p>
          <a:p>
            <a:pPr lvl="2"/>
            <a:r>
              <a:rPr lang="en-US" sz="1400" dirty="0"/>
              <a:t>Configurations, for each of the 5 test environments, for which the proposal will be tested</a:t>
            </a:r>
          </a:p>
          <a:p>
            <a:pPr lvl="2"/>
            <a:r>
              <a:rPr lang="en-US" sz="1400" dirty="0"/>
              <a:t>Some high-level Analysis on how the proposal will meet the IMT-2020 requirements</a:t>
            </a:r>
          </a:p>
          <a:p>
            <a:r>
              <a:rPr lang="en-US" sz="1800" dirty="0"/>
              <a:t>Discussion on Immediate actions</a:t>
            </a:r>
          </a:p>
          <a:p>
            <a:pPr lvl="1"/>
            <a:r>
              <a:rPr lang="en-US" sz="1600" dirty="0"/>
              <a:t>Prepare a contribution along the lines discussed above for discussion in the Jan meeting (what gets submitted to the ITU can be debated F2F)</a:t>
            </a:r>
          </a:p>
          <a:p>
            <a:pPr lvl="1"/>
            <a:r>
              <a:rPr lang="en-US" sz="1600" dirty="0"/>
              <a:t>Continue to seek volunteers for the templates</a:t>
            </a:r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042332-F83C-471A-A62D-31D2BEE3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on </a:t>
            </a:r>
            <a:br>
              <a:rPr lang="en-US" dirty="0"/>
            </a:br>
            <a:r>
              <a:rPr lang="en-US" dirty="0"/>
              <a:t>Contributions to IMT-2020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A9F5C-E1B4-4309-B93D-1048D6946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FD998A-3705-483A-B305-834777A2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2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330798-D87E-494F-888D-A0ADD895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C8EC9B-8118-4E9D-932A-333C90EB7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8413BA3-2E1E-46E7-8E89-26C817C1F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E5EF55D-90A8-4BF5-8E4F-6772CFE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1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802.11 </a:t>
            </a:r>
            <a:r>
              <a:rPr lang="en-US" dirty="0"/>
              <a:t>Waveforms vs. </a:t>
            </a:r>
            <a:r>
              <a:rPr lang="en-US" dirty="0">
                <a:latin typeface="+mj-lt"/>
              </a:rPr>
              <a:t>5G Waveforms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164ED7-8BD3-4ED0-9328-FC5BD0A7B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4FA63-CB96-47BF-98FA-167F6515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382000" cy="360581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2C97AD-DAC1-455B-9696-38EF6557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353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96981</TotalTime>
  <Words>661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Custom Design</vt:lpstr>
      <vt:lpstr>Document</vt:lpstr>
      <vt:lpstr>IMT-2020 Requirements and Thoughts on Submissions</vt:lpstr>
      <vt:lpstr>Usage Scenarios, Test Environments and Configurations</vt:lpstr>
      <vt:lpstr>Understanding the Qualification Requirements</vt:lpstr>
      <vt:lpstr>One Test Environment –  One configuration!</vt:lpstr>
      <vt:lpstr>Clustering the “seemingly challenging” requirements</vt:lpstr>
      <vt:lpstr>Some high-level remarks on  meeting the requirements</vt:lpstr>
      <vt:lpstr>Some thoughts on  Contributions to IMT-2020</vt:lpstr>
      <vt:lpstr>Appendix</vt:lpstr>
      <vt:lpstr>802.11 Waveforms vs. 5G Waveforms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Rakesh</cp:lastModifiedBy>
  <cp:revision>2051</cp:revision>
  <cp:lastPrinted>1998-02-10T13:28:06Z</cp:lastPrinted>
  <dcterms:created xsi:type="dcterms:W3CDTF">1998-02-10T13:07:52Z</dcterms:created>
  <dcterms:modified xsi:type="dcterms:W3CDTF">2017-11-27T15:34:50Z</dcterms:modified>
</cp:coreProperties>
</file>