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2" r:id="rId2"/>
  </p:sldMasterIdLst>
  <p:notesMasterIdLst>
    <p:notesMasterId r:id="rId12"/>
  </p:notesMasterIdLst>
  <p:handoutMasterIdLst>
    <p:handoutMasterId r:id="rId13"/>
  </p:handoutMasterIdLst>
  <p:sldIdLst>
    <p:sldId id="269" r:id="rId3"/>
    <p:sldId id="332" r:id="rId4"/>
    <p:sldId id="333" r:id="rId5"/>
    <p:sldId id="334" r:id="rId6"/>
    <p:sldId id="335" r:id="rId7"/>
    <p:sldId id="343" r:id="rId8"/>
    <p:sldId id="344" r:id="rId9"/>
    <p:sldId id="338" r:id="rId10"/>
    <p:sldId id="337" r:id="rId11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66"/>
    <a:srgbClr val="FF9933"/>
    <a:srgbClr val="00FFFF"/>
    <a:srgbClr val="00CC99"/>
    <a:srgbClr val="FF33CC"/>
    <a:srgbClr val="66FF99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225" autoAdjust="0"/>
    <p:restoredTop sz="95375" autoAdjust="0"/>
  </p:normalViewPr>
  <p:slideViewPr>
    <p:cSldViewPr>
      <p:cViewPr varScale="1">
        <p:scale>
          <a:sx n="91" d="100"/>
          <a:sy n="91" d="100"/>
        </p:scale>
        <p:origin x="1646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7002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323" y="-137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B4F1B171-99B4-4CE3-9CBB-C7B47014649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75100" y="174625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802.11-16/1067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8DF7B5FF-633C-4168-BD8E-DC7832D4294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4625"/>
            <a:ext cx="712787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Sept 2016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1DAEA9A9-6AA0-4554-82AD-093D0013B0B6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952F705B-4915-4A8D-B105-16E28F11D268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74B1381C-2058-4337-B8F9-1E4C3452CC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5126" name="Line 6">
            <a:extLst>
              <a:ext uri="{FF2B5EF4-FFF2-40B4-BE49-F238E27FC236}">
                <a16:creationId xmlns:a16="http://schemas.microsoft.com/office/drawing/2014/main" id="{351A69CA-DC37-4334-8EB7-5E3466503570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5847" name="Rectangle 7">
            <a:extLst>
              <a:ext uri="{FF2B5EF4-FFF2-40B4-BE49-F238E27FC236}">
                <a16:creationId xmlns:a16="http://schemas.microsoft.com/office/drawing/2014/main" id="{6008C09D-71F8-464F-8A9C-11A49309D6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5128" name="Line 8">
            <a:extLst>
              <a:ext uri="{FF2B5EF4-FFF2-40B4-BE49-F238E27FC236}">
                <a16:creationId xmlns:a16="http://schemas.microsoft.com/office/drawing/2014/main" id="{2C924F4D-D05C-4C9F-B943-C314FAA8C60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22204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E9B8004-E364-45C4-9810-20066E27A7D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802.11-16/1067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B93F7ED9-33DE-4842-AAA3-5CC0C8D4F49A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Sept 2016</a:t>
            </a:r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45FB7F3A-1F6B-4E0B-8D8D-1744987EE22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856085D7-7661-4EC5-BDB1-C23BD2267778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94953F15-BC51-4389-9637-D712E4DE05E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6ADC0EDE-5CB9-45DC-8735-AA4C427AF61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 altLang="en-US"/>
              <a:t>Page </a:t>
            </a:r>
            <a:fld id="{E8B5EAD4-7D99-4C6B-9FBD-C2118CC1DFF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5608" name="Rectangle 8">
            <a:extLst>
              <a:ext uri="{FF2B5EF4-FFF2-40B4-BE49-F238E27FC236}">
                <a16:creationId xmlns:a16="http://schemas.microsoft.com/office/drawing/2014/main" id="{463AA566-6004-4C27-8598-BF7E5B217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1916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19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US" sz="1200" b="0"/>
              <a:t>Submission</a:t>
            </a:r>
          </a:p>
        </p:txBody>
      </p:sp>
      <p:sp>
        <p:nvSpPr>
          <p:cNvPr id="4105" name="Line 9">
            <a:extLst>
              <a:ext uri="{FF2B5EF4-FFF2-40B4-BE49-F238E27FC236}">
                <a16:creationId xmlns:a16="http://schemas.microsoft.com/office/drawing/2014/main" id="{151704D3-2D7B-47A2-BE8A-30C5C9D0F1A8}"/>
              </a:ext>
            </a:extLst>
          </p:cNvPr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06" name="Line 10">
            <a:extLst>
              <a:ext uri="{FF2B5EF4-FFF2-40B4-BE49-F238E27FC236}">
                <a16:creationId xmlns:a16="http://schemas.microsoft.com/office/drawing/2014/main" id="{CD5F07E7-89D2-434B-86DD-E6230B9088CF}"/>
              </a:ext>
            </a:extLst>
          </p:cNvPr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306598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8E95952E-DDD4-4DBE-AA5A-76C11970B71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doc.: IEEE 802.11-16/1067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4F4498C-47E7-4DC4-8313-FAD6CA21137C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400"/>
              <a:t>Sept 2016</a:t>
            </a:r>
          </a:p>
        </p:txBody>
      </p:sp>
      <p:sp>
        <p:nvSpPr>
          <p:cNvPr id="7172" name="Rectangle 6">
            <a:extLst>
              <a:ext uri="{FF2B5EF4-FFF2-40B4-BE49-F238E27FC236}">
                <a16:creationId xmlns:a16="http://schemas.microsoft.com/office/drawing/2014/main" id="{668E177E-2FD2-4D67-A2FE-63759EE46CE9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/>
            <a:r>
              <a:rPr lang="en-US" altLang="en-US" sz="1200" b="0"/>
              <a:t>Adrian Stephens, Intel Corporation</a:t>
            </a:r>
          </a:p>
        </p:txBody>
      </p:sp>
      <p:sp>
        <p:nvSpPr>
          <p:cNvPr id="7173" name="Rectangle 7">
            <a:extLst>
              <a:ext uri="{FF2B5EF4-FFF2-40B4-BE49-F238E27FC236}">
                <a16:creationId xmlns:a16="http://schemas.microsoft.com/office/drawing/2014/main" id="{5D28DD30-9F63-4046-B11A-7158C5698E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en-US" sz="1200" b="0"/>
              <a:t>Page </a:t>
            </a:r>
            <a:fld id="{4514E1B4-4FA8-4F10-A475-C26294D0A2F5}" type="slidenum">
              <a:rPr lang="en-US" altLang="en-US" sz="1200" b="0" smtClean="0"/>
              <a:pPr/>
              <a:t>1</a:t>
            </a:fld>
            <a:endParaRPr lang="en-US" altLang="en-US" sz="1200" b="0"/>
          </a:p>
        </p:txBody>
      </p:sp>
      <p:sp>
        <p:nvSpPr>
          <p:cNvPr id="7174" name="Rectangle 2">
            <a:extLst>
              <a:ext uri="{FF2B5EF4-FFF2-40B4-BE49-F238E27FC236}">
                <a16:creationId xmlns:a16="http://schemas.microsoft.com/office/drawing/2014/main" id="{1B427EDA-374E-4CB1-8289-9A63DB3502C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>
            <a:extLst>
              <a:ext uri="{FF2B5EF4-FFF2-40B4-BE49-F238E27FC236}">
                <a16:creationId xmlns:a16="http://schemas.microsoft.com/office/drawing/2014/main" id="{2C19D62D-8865-45FD-BDC7-C7AD7DF1448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77985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802.11-16/1067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Adrian Stephens,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E8B5EAD4-7D99-4C6B-9FBD-C2118CC1DFF5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350437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E7C8770-9E2D-4EB6-A1E8-14DD9E618F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674185-E463-4C2A-9767-AADC24B4446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64BE28C-96A1-460A-99FA-DCBC0D2FB4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897EF7D-7CA7-475D-9526-3DED143F936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671580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C64EAB3-4CAE-41F6-A746-A4D1CD452E3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F1A9827-BD02-4BF6-89B9-8FADEA48C0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65D6FA9-54BB-4764-B103-0A50A66CD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597880C-F6B9-4BF5-A284-8D443ABAFA7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504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0E24B7A-46FF-4989-99CF-3307B50169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A531C97-738B-4392-8391-CD70D870D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E585A15-0A79-4F05-BD0E-64E2DEE98F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A0A2E0A-DC41-4245-8CEE-5FD9CF4C5D1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9371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E8A319-13AD-447B-9018-CF964EA8B6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9D51C4-9548-4BC2-B71C-7157614D79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D61184F-054C-4345-BB02-E664838FED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59E192F-BE95-44BC-A6BB-BBF6DE8E21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11498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77CB4AE-2ABD-4BD5-88ED-ACAFCF827F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EFE6C21-74E4-4EB9-9D92-04F58BA6E0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6A799DB-8F23-4B7C-94A1-95818D6AAB2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7F1FFAC-597E-4BB9-B8FB-FF41209F580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1494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9854C-5C32-4773-B0F2-6F51497C6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568A79-8155-4794-BAF4-F9800936B2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816F7B-754B-4553-A4FC-BE6FFFB154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C771A-AF27-49AB-AA14-FA36A72E96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227683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EFCB82-3FD5-46F0-A8D3-0F76B079E0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B8561-D095-42B5-BC36-7C2CBE1228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BE8FE0-7463-436E-A5AA-5A0798D07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929F3-836A-4A40-8597-E9446C2A0E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630953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7FC946-C0EA-4851-9BEF-4C67EBCF3D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D2DFC2-9084-45AD-A3F6-FE4739C22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BA464A-2B35-40FD-91C5-94A892444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8BEF31-4B7B-4A0D-84AB-0EA9571FAD7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073126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C613C35-9F19-470B-9FE6-79EB6E3F80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58BB24C-04C5-4913-BB8C-5AF203A1A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89A512F8-D288-48B7-BF29-4A0F7A692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01D08-82B7-4AAC-B05D-C3EA9BD0BD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15257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201EE4C-0BAE-48FE-9845-10E7310543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FEE77C9-8C31-4311-8798-DC92B438B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91E70586-D823-4298-81A0-D20B3A38FC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11E28-8BDA-4508-B62C-13D98D830E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77571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62B6FC0-081E-4689-8DA8-2A0BA39D2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7761E37-0C18-4A01-B321-A3266BF984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94D6EC0-6E90-4368-A150-0FA4E13AE6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689F19-E309-44C7-B1A9-B343CD99C40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6251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11">
            <a:extLst>
              <a:ext uri="{FF2B5EF4-FFF2-40B4-BE49-F238E27FC236}">
                <a16:creationId xmlns:a16="http://schemas.microsoft.com/office/drawing/2014/main" id="{E4E748B0-4A46-437F-B091-CB6EBACE64C8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685800" y="609600"/>
            <a:ext cx="7856538" cy="0"/>
          </a:xfrm>
          <a:prstGeom prst="line">
            <a:avLst/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7C352F-3121-472E-9748-A0BD37FF7CD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0DAC4A-854D-4951-878D-69A3E620CD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958746" y="6475413"/>
            <a:ext cx="1585179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476AC3-80F9-448D-BCAF-7EBBBB0110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3D9B5DA2-82A5-41C6-BBD9-4ECE4AD1CE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687762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160D6D35-FF53-456C-B4B8-2577C6B805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B68BC34C-BA05-4C65-B04F-A6FD62CAA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5D47AF-5642-473D-8583-8735818836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846EE-8B88-4955-A180-F29F1208D19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99406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CCD0389-0111-49AF-8D58-1D47C8D742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C3D174D-0048-447E-A134-E719934389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38D50AB-7904-4385-BF0A-ED4CCF667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4F16FF-93C1-4529-A005-DC73A08145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981691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258F3BF-E44A-4A2F-B32F-2B42FBFD99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387AA88-CE1D-4FB6-805B-7C0AEBAE48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EC668ED-3BEB-49D3-BAF8-84231E03E5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295A6-C7FA-4DC2-96B3-8046A250B0D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924463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EAD756-BDFC-4370-BE20-E72DBD092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F4C67-FFC1-43F5-AAD8-7E9B316E7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A9822B-70C6-4723-9C00-0A494C63E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39A21-E965-4EF3-927C-61741C20CD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296735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9EDCB5-8DF4-4D44-A2DD-28319A3B7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7C36C-CA19-4B5B-993B-92B117F3B7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F27846-1FE9-4E99-AD61-2465D2D670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F78F3-275D-4D98-8541-A78E774007C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3931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75EB634-48AE-4867-8E55-6783BA9673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5DBCFC4-B42C-40A5-99C8-7150A04309B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15261C1-1ADC-45E1-9188-F974CE73F2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065B351-3892-464F-B16B-FAE362605C1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3161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9F8CE62-1819-4603-9579-2EF81A618D0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AD3EAD-B93D-48BB-9A1E-450881E423B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C4EB342-8AAF-4332-BFD5-7469E2F3E0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F398D68E-07C4-41E2-94F6-18463CB2DD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82296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17A3BED-683C-4222-A8B3-6BCD4BCFBF7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EAAF995-17B3-4D03-8AAD-B7787FF96E3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22CC82AC-4EA4-4FF1-90EC-6DC72E4A6A5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BCE59BA-D96C-40F6-99D9-598BDAF617F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2255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F85E501-4B7F-466B-9FDB-BAECF486D20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5E5CE80-7DA9-44D1-9EB4-6774D4A67CB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C2640AA-177C-43E2-9142-FA7CE2457D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A3039F9-55A0-4EC7-98AB-545979ECD8F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495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FAD90223-2BD8-4C8F-8936-16572BB0B4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B5667A1D-1D43-4F84-AF8F-F5BC7696E0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87199F74-00E5-4314-951F-0528F04AEA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118142D-925A-4EC5-889B-6115A2DCA8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9024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36D2C7D-3C51-4885-BCF6-433B9E0C361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71B0BBE-CE10-4066-AB07-809550FD55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81803" y="6475413"/>
            <a:ext cx="1662122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BDFC60-D435-452A-BFE0-A9ABFC4940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273A85-1D3D-4C40-B61E-FEB78597135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463383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649E673-F5E2-41E7-AD32-4C98E2AA8A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4631B96-AB93-495D-B16B-E3F7ABB00CD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FF67323-D984-48F8-B480-AC95657364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E697F699-4E29-47BA-A9A8-1835B9DFC2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22755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753B47E-460D-433F-9804-B0A2E8452AE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7B539F2-B97F-4732-A5BB-B6363FEC247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1B353CA-6A43-4E54-B8E0-9A78282D1E74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1691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00DD2274-708E-4E80-BEC5-B71F677ECCF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964069" y="6475413"/>
            <a:ext cx="157985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da-DK" dirty="0"/>
              <a:t>Rakesh Taori (Phazr Inc.)</a:t>
            </a:r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573E1F1-4DE0-42B9-9129-6A6DFDC1253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DE6A544C-49B1-418E-AD24-7DB58402BB4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AFB8D8B2-2449-46A8-9FE6-5D33078AE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>
              <a:defRPr/>
            </a:pPr>
            <a:r>
              <a:rPr lang="en-US" sz="1800" dirty="0"/>
              <a:t>doc.: IEEE 802</a:t>
            </a:r>
            <a:r>
              <a:rPr lang="en-US" sz="1800" baseline="0" dirty="0"/>
              <a:t> 11-17/1823r0</a:t>
            </a:r>
            <a:endParaRPr lang="en-US" sz="1800" dirty="0"/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DEF6A3C6-9B56-4CEB-A7C0-3ECF7D877136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901EBC7C-410A-4043-A142-909A43879255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39" r:id="rId1"/>
    <p:sldLayoutId id="2147489662" r:id="rId2"/>
    <p:sldLayoutId id="2147489640" r:id="rId3"/>
    <p:sldLayoutId id="2147489641" r:id="rId4"/>
    <p:sldLayoutId id="2147489642" r:id="rId5"/>
    <p:sldLayoutId id="2147489643" r:id="rId6"/>
    <p:sldLayoutId id="2147489644" r:id="rId7"/>
    <p:sldLayoutId id="2147489645" r:id="rId8"/>
    <p:sldLayoutId id="2147489646" r:id="rId9"/>
    <p:sldLayoutId id="2147489647" r:id="rId10"/>
    <p:sldLayoutId id="2147489648" r:id="rId11"/>
    <p:sldLayoutId id="2147489649" r:id="rId12"/>
    <p:sldLayoutId id="2147489650" r:id="rId13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63EF7428-3A7E-4ECE-90E2-D94D40B83CA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3673D8A6-9152-407B-86BB-06F0340C49E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5E394-E1F3-41F7-B6F6-7ED6B66183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/>
              <a:t>November 2017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A0753F-1A32-40E2-AC85-7314398F6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da-DK"/>
              <a:t>R. Taori (Phazr), F. Khan (Phazr) et. al.</a:t>
            </a: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E52E80-10E5-4FDC-9230-AA49582BF7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5A0E8CFE-183E-4BE4-A9D2-AB2CB705CA0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51" r:id="rId1"/>
    <p:sldLayoutId id="2147489652" r:id="rId2"/>
    <p:sldLayoutId id="2147489653" r:id="rId3"/>
    <p:sldLayoutId id="2147489654" r:id="rId4"/>
    <p:sldLayoutId id="2147489655" r:id="rId5"/>
    <p:sldLayoutId id="2147489656" r:id="rId6"/>
    <p:sldLayoutId id="2147489657" r:id="rId7"/>
    <p:sldLayoutId id="2147489658" r:id="rId8"/>
    <p:sldLayoutId id="2147489659" r:id="rId9"/>
    <p:sldLayoutId id="2147489660" r:id="rId10"/>
    <p:sldLayoutId id="2147489661" r:id="rId11"/>
  </p:sldLayoutIdLst>
  <p:hf sldNum="0"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itu.int/md/R15-IMT.2020-C-0002/en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>
            <a:extLst>
              <a:ext uri="{FF2B5EF4-FFF2-40B4-BE49-F238E27FC236}">
                <a16:creationId xmlns:a16="http://schemas.microsoft.com/office/drawing/2014/main" id="{4948F384-BBCD-4E66-B91F-F135F2F59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IMT-2020 Requirements and</a:t>
            </a:r>
            <a:br>
              <a:rPr lang="en-US" altLang="en-US" dirty="0"/>
            </a:br>
            <a:r>
              <a:rPr lang="en-US" altLang="en-US" dirty="0"/>
              <a:t>Thoughts on Submissions</a:t>
            </a:r>
          </a:p>
        </p:txBody>
      </p:sp>
      <p:sp>
        <p:nvSpPr>
          <p:cNvPr id="6148" name="Rectangle 6">
            <a:extLst>
              <a:ext uri="{FF2B5EF4-FFF2-40B4-BE49-F238E27FC236}">
                <a16:creationId xmlns:a16="http://schemas.microsoft.com/office/drawing/2014/main" id="{642612A1-84F6-457E-97BD-D92A99EE485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2017-11-27</a:t>
            </a:r>
          </a:p>
        </p:txBody>
      </p:sp>
      <p:sp>
        <p:nvSpPr>
          <p:cNvPr id="6150" name="Rectangle 12">
            <a:extLst>
              <a:ext uri="{FF2B5EF4-FFF2-40B4-BE49-F238E27FC236}">
                <a16:creationId xmlns:a16="http://schemas.microsoft.com/office/drawing/2014/main" id="{2B7FC174-DA1E-4CC7-A7F2-AA5891507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23284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sp>
        <p:nvSpPr>
          <p:cNvPr id="6151" name="Date Placeholder 1">
            <a:extLst>
              <a:ext uri="{FF2B5EF4-FFF2-40B4-BE49-F238E27FC236}">
                <a16:creationId xmlns:a16="http://schemas.microsoft.com/office/drawing/2014/main" id="{C64D3CB0-12D6-4103-B52E-EBD5EE0CC5D3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November 2017</a:t>
            </a:r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7FFAC06-FDC8-4BC1-949B-50347A0F2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  <p:graphicFrame>
        <p:nvGraphicFramePr>
          <p:cNvPr id="9" name="Object 11">
            <a:extLst>
              <a:ext uri="{FF2B5EF4-FFF2-40B4-BE49-F238E27FC236}">
                <a16:creationId xmlns:a16="http://schemas.microsoft.com/office/drawing/2014/main" id="{91BE5EAC-6E9B-4A5A-BCC8-D719128CD3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4399291"/>
              </p:ext>
            </p:extLst>
          </p:nvPr>
        </p:nvGraphicFramePr>
        <p:xfrm>
          <a:off x="660400" y="2725738"/>
          <a:ext cx="8101013" cy="3328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20" name="Document" r:id="rId4" imgW="9811994" imgH="4048728" progId="Word.Document.8">
                  <p:embed/>
                </p:oleObj>
              </mc:Choice>
              <mc:Fallback>
                <p:oleObj name="Document" r:id="rId4" imgW="9811994" imgH="4048728" progId="Word.Document.8">
                  <p:embed/>
                  <p:pic>
                    <p:nvPicPr>
                      <p:cNvPr id="6149" name="Object 11">
                        <a:extLst>
                          <a:ext uri="{FF2B5EF4-FFF2-40B4-BE49-F238E27FC236}">
                            <a16:creationId xmlns:a16="http://schemas.microsoft.com/office/drawing/2014/main" id="{7CCA0509-C0E9-4BE0-A03F-DB7A0AD6D7FE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0400" y="2725738"/>
                        <a:ext cx="8101013" cy="3328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BA4613F-25FA-41FD-A3BB-697EC753B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Usage Scenarios, Test Environments and Configurations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43C1F-9619-4BC4-9972-0B017DE98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F08C03B-0E86-42D8-A8EF-0E0FF8CA12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000" y="2328008"/>
            <a:ext cx="4496827" cy="1981201"/>
          </a:xfrm>
          <a:prstGeom prst="rect">
            <a:avLst/>
          </a:prstGeom>
          <a:solidFill>
            <a:srgbClr val="0070C0"/>
          </a:solidFill>
          <a:ln w="28575">
            <a:solidFill>
              <a:srgbClr val="0070C0"/>
            </a:solidFill>
          </a:ln>
          <a:effectLst/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A7F85113-DA75-4BD2-854D-D64CDB6963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5909" y="4444786"/>
            <a:ext cx="6236891" cy="198120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06889817-5241-40EC-B5DA-1D45A91EB948}"/>
              </a:ext>
            </a:extLst>
          </p:cNvPr>
          <p:cNvSpPr txBox="1"/>
          <p:nvPr/>
        </p:nvSpPr>
        <p:spPr>
          <a:xfrm>
            <a:off x="7037144" y="2352893"/>
            <a:ext cx="1978225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Test Environments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DEB3860-C728-40EC-B929-3CED8356D285}"/>
              </a:ext>
            </a:extLst>
          </p:cNvPr>
          <p:cNvSpPr txBox="1"/>
          <p:nvPr/>
        </p:nvSpPr>
        <p:spPr>
          <a:xfrm>
            <a:off x="76200" y="3318608"/>
            <a:ext cx="1282827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Usage Scenarios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7FD804E-8502-40A7-BCD0-8A8DEDFEC447}"/>
              </a:ext>
            </a:extLst>
          </p:cNvPr>
          <p:cNvSpPr txBox="1"/>
          <p:nvPr/>
        </p:nvSpPr>
        <p:spPr>
          <a:xfrm>
            <a:off x="76200" y="4928551"/>
            <a:ext cx="1676399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Configurations</a:t>
            </a:r>
          </a:p>
        </p:txBody>
      </p:sp>
      <p:sp>
        <p:nvSpPr>
          <p:cNvPr id="21" name="Arrow: Left 20">
            <a:extLst>
              <a:ext uri="{FF2B5EF4-FFF2-40B4-BE49-F238E27FC236}">
                <a16:creationId xmlns:a16="http://schemas.microsoft.com/office/drawing/2014/main" id="{B9223625-F82D-45FB-8DC1-12102A29103B}"/>
              </a:ext>
            </a:extLst>
          </p:cNvPr>
          <p:cNvSpPr/>
          <p:nvPr/>
        </p:nvSpPr>
        <p:spPr bwMode="auto">
          <a:xfrm>
            <a:off x="6496753" y="2490679"/>
            <a:ext cx="457200" cy="413266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Arrow: Left 21">
            <a:extLst>
              <a:ext uri="{FF2B5EF4-FFF2-40B4-BE49-F238E27FC236}">
                <a16:creationId xmlns:a16="http://schemas.microsoft.com/office/drawing/2014/main" id="{3E13ABFD-0BC8-4918-B8F4-386A5B0693F4}"/>
              </a:ext>
            </a:extLst>
          </p:cNvPr>
          <p:cNvSpPr/>
          <p:nvPr/>
        </p:nvSpPr>
        <p:spPr bwMode="auto">
          <a:xfrm rot="10800000">
            <a:off x="1828800" y="4884617"/>
            <a:ext cx="457200" cy="413266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B8F7ECF-1ADC-4BF4-8B3E-F82DB46B8615}"/>
              </a:ext>
            </a:extLst>
          </p:cNvPr>
          <p:cNvSpPr txBox="1"/>
          <p:nvPr/>
        </p:nvSpPr>
        <p:spPr>
          <a:xfrm>
            <a:off x="7456091" y="4444786"/>
            <a:ext cx="1524000" cy="954107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Each test </a:t>
            </a:r>
            <a:r>
              <a:rPr lang="en-US" sz="1400" b="0" dirty="0" err="1">
                <a:latin typeface="Arial" panose="020B0604020202020204" pitchFamily="34" charset="0"/>
                <a:cs typeface="Arial" panose="020B0604020202020204" pitchFamily="34" charset="0"/>
              </a:rPr>
              <a:t>env</a:t>
            </a:r>
            <a:r>
              <a:rPr lang="en-US" sz="1400" b="0" dirty="0">
                <a:latin typeface="Arial" panose="020B0604020202020204" pitchFamily="34" charset="0"/>
                <a:cs typeface="Arial" panose="020B0604020202020204" pitchFamily="34" charset="0"/>
              </a:rPr>
              <a:t>. has multiple configurations (typically 3)</a:t>
            </a:r>
          </a:p>
        </p:txBody>
      </p:sp>
      <p:sp>
        <p:nvSpPr>
          <p:cNvPr id="24" name="Arrow: Left 23">
            <a:extLst>
              <a:ext uri="{FF2B5EF4-FFF2-40B4-BE49-F238E27FC236}">
                <a16:creationId xmlns:a16="http://schemas.microsoft.com/office/drawing/2014/main" id="{2147A7E7-2944-47A7-B861-ED30814BA4A7}"/>
              </a:ext>
            </a:extLst>
          </p:cNvPr>
          <p:cNvSpPr/>
          <p:nvPr/>
        </p:nvSpPr>
        <p:spPr bwMode="auto">
          <a:xfrm>
            <a:off x="5410200" y="4444786"/>
            <a:ext cx="1981200" cy="266973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Arrow: Left 24">
            <a:extLst>
              <a:ext uri="{FF2B5EF4-FFF2-40B4-BE49-F238E27FC236}">
                <a16:creationId xmlns:a16="http://schemas.microsoft.com/office/drawing/2014/main" id="{15966D20-AC6D-48DE-B52D-99C7AE0FA63E}"/>
              </a:ext>
            </a:extLst>
          </p:cNvPr>
          <p:cNvSpPr/>
          <p:nvPr/>
        </p:nvSpPr>
        <p:spPr bwMode="auto">
          <a:xfrm rot="19698993">
            <a:off x="6966545" y="4689069"/>
            <a:ext cx="457200" cy="413266"/>
          </a:xfrm>
          <a:prstGeom prst="lef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Footer Placeholder 4">
            <a:extLst>
              <a:ext uri="{FF2B5EF4-FFF2-40B4-BE49-F238E27FC236}">
                <a16:creationId xmlns:a16="http://schemas.microsoft.com/office/drawing/2014/main" id="{94A0AF31-6F2F-411C-ADD8-77BE83B115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5872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BA4613F-25FA-41FD-A3BB-697EC753B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Understanding the Qualification Requirements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43C1F-9619-4BC4-9972-0B017DE98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1F756123-24CD-429A-BEB6-B3C1FECD72BD}"/>
              </a:ext>
            </a:extLst>
          </p:cNvPr>
          <p:cNvGrpSpPr/>
          <p:nvPr/>
        </p:nvGrpSpPr>
        <p:grpSpPr>
          <a:xfrm>
            <a:off x="426426" y="2082564"/>
            <a:ext cx="8641373" cy="2407403"/>
            <a:chOff x="426426" y="2082564"/>
            <a:chExt cx="8641373" cy="2407403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F08C03B-0E86-42D8-A8EF-0E0FF8CA12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34199" y="2508766"/>
              <a:ext cx="4496827" cy="1981201"/>
            </a:xfrm>
            <a:prstGeom prst="rect">
              <a:avLst/>
            </a:prstGeom>
            <a:solidFill>
              <a:srgbClr val="0070C0"/>
            </a:solidFill>
            <a:ln w="28575">
              <a:solidFill>
                <a:srgbClr val="0070C0"/>
              </a:solidFill>
            </a:ln>
            <a:effectLst/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1F95B3F-3B4F-4236-8782-D4C585A25D43}"/>
                </a:ext>
              </a:extLst>
            </p:cNvPr>
            <p:cNvSpPr/>
            <p:nvPr/>
          </p:nvSpPr>
          <p:spPr>
            <a:xfrm>
              <a:off x="5512980" y="2895600"/>
              <a:ext cx="3554819" cy="1200329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r>
                <a:rPr lang="en-US" sz="1800" b="0" dirty="0">
                  <a:latin typeface="Arial" panose="020B0604020202020204" pitchFamily="34" charset="0"/>
                  <a:cs typeface="Arial" panose="020B0604020202020204" pitchFamily="34" charset="0"/>
                </a:rPr>
                <a:t>To qualify for Step 7 (</a:t>
              </a:r>
              <a:r>
                <a:rPr lang="en-US" sz="18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Our Goal</a:t>
              </a:r>
              <a:r>
                <a:rPr lang="en-US" sz="1800" b="0" dirty="0">
                  <a:latin typeface="Arial" panose="020B0604020202020204" pitchFamily="34" charset="0"/>
                  <a:cs typeface="Arial" panose="020B0604020202020204" pitchFamily="34" charset="0"/>
                </a:rPr>
                <a:t>): </a:t>
              </a:r>
            </a:p>
            <a:p>
              <a:r>
                <a:rPr lang="en-US" sz="1800" b="0" dirty="0">
                  <a:latin typeface="Arial" panose="020B0604020202020204" pitchFamily="34" charset="0"/>
                  <a:cs typeface="Arial" panose="020B0604020202020204" pitchFamily="34" charset="0"/>
                </a:rPr>
                <a:t>Meet min. requirements for 5 test environments comprising the 3 usage scenarios.</a:t>
              </a: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06889817-5241-40EC-B5DA-1D45A91EB948}"/>
                </a:ext>
              </a:extLst>
            </p:cNvPr>
            <p:cNvSpPr txBox="1"/>
            <p:nvPr/>
          </p:nvSpPr>
          <p:spPr>
            <a:xfrm>
              <a:off x="1752601" y="2082564"/>
              <a:ext cx="3578425" cy="36933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800" b="0" dirty="0">
                  <a:latin typeface="Arial" panose="020B0604020202020204" pitchFamily="34" charset="0"/>
                  <a:cs typeface="Arial" panose="020B0604020202020204" pitchFamily="34" charset="0"/>
                </a:rPr>
                <a:t>Test Environments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DEB3860-C728-40EC-B929-3CED8356D285}"/>
                </a:ext>
              </a:extLst>
            </p:cNvPr>
            <p:cNvSpPr txBox="1"/>
            <p:nvPr/>
          </p:nvSpPr>
          <p:spPr>
            <a:xfrm rot="16200000">
              <a:off x="-379508" y="3314701"/>
              <a:ext cx="1981200" cy="36933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US" sz="1800" b="0" dirty="0">
                  <a:latin typeface="Arial" panose="020B0604020202020204" pitchFamily="34" charset="0"/>
                  <a:cs typeface="Arial" panose="020B0604020202020204" pitchFamily="34" charset="0"/>
                </a:rPr>
                <a:t>Usage Scenarios</a:t>
              </a:r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284904F4-6A3D-47B0-864D-36EDF2799A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" y="5486400"/>
            <a:ext cx="7391400" cy="861917"/>
          </a:xfrm>
          <a:prstGeom prst="rect">
            <a:avLst/>
          </a:prstGeom>
          <a:ln>
            <a:solidFill>
              <a:srgbClr val="FF9966"/>
            </a:solidFill>
          </a:ln>
          <a:effectLst>
            <a:glow rad="101600">
              <a:srgbClr val="FF0000">
                <a:alpha val="60000"/>
              </a:srgbClr>
            </a:glow>
          </a:effec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A5317BB-DA7D-4D01-A379-B5E0C3076851}"/>
              </a:ext>
            </a:extLst>
          </p:cNvPr>
          <p:cNvSpPr/>
          <p:nvPr/>
        </p:nvSpPr>
        <p:spPr>
          <a:xfrm>
            <a:off x="724177" y="5029200"/>
            <a:ext cx="2933423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en-US" sz="1800" b="0" dirty="0">
                <a:latin typeface="Arial" panose="020B0604020202020204" pitchFamily="34" charset="0"/>
                <a:cs typeface="Arial" panose="020B0604020202020204" pitchFamily="34" charset="0"/>
              </a:rPr>
              <a:t>Interim milestone at step 3: </a:t>
            </a:r>
          </a:p>
        </p:txBody>
      </p:sp>
      <p:sp>
        <p:nvSpPr>
          <p:cNvPr id="15" name="Footer Placeholder 4">
            <a:extLst>
              <a:ext uri="{FF2B5EF4-FFF2-40B4-BE49-F238E27FC236}">
                <a16:creationId xmlns:a16="http://schemas.microsoft.com/office/drawing/2014/main" id="{CD6D714B-C3D5-4E8B-85C7-84A487203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5416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BA4613F-25FA-41FD-A3BB-697EC753B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dirty="0"/>
              <a:t>One Test Environment – </a:t>
            </a:r>
            <a:br>
              <a:rPr lang="en-US" dirty="0"/>
            </a:br>
            <a:r>
              <a:rPr lang="en-US" dirty="0"/>
              <a:t>One configuration!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243C1F-9619-4BC4-9972-0B017DE98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4F687F9-081A-486F-9588-9F3BFB88A5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" y="1905000"/>
            <a:ext cx="5996418" cy="172743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68DA052A-1A6F-4404-9268-8CE82644FD5C}"/>
              </a:ext>
            </a:extLst>
          </p:cNvPr>
          <p:cNvSpPr/>
          <p:nvPr/>
        </p:nvSpPr>
        <p:spPr>
          <a:xfrm>
            <a:off x="214780" y="5110294"/>
            <a:ext cx="871444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For the cases </a:t>
            </a:r>
            <a:r>
              <a:rPr lang="en-US" sz="16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there are multiple evaluation configurations under the selected test environment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, one of the evaluation configurations under that test environment can be used to test the candidate RITs/ SRITs. The technical performance </a:t>
            </a:r>
            <a:r>
              <a:rPr lang="en-US" sz="1600" b="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requirement corresponding to that test environment is fulfilled if this requirement is met for one of the evaluation configurations </a:t>
            </a:r>
            <a:r>
              <a:rPr lang="en-US" sz="1600" b="0" dirty="0">
                <a:latin typeface="Arial" panose="020B0604020202020204" pitchFamily="34" charset="0"/>
                <a:cs typeface="Arial" panose="020B0604020202020204" pitchFamily="34" charset="0"/>
              </a:rPr>
              <a:t>under that specific test environment</a:t>
            </a:r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2D5CCCE1-96DF-4EA7-8838-8A2F7A125FC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29351" y="3429000"/>
            <a:ext cx="5277369" cy="16764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FA8AB38-3A3B-4118-BAB0-516C63CD2A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5200" y="3835039"/>
            <a:ext cx="1533244" cy="381283"/>
          </a:xfrm>
          <a:prstGeom prst="rect">
            <a:avLst/>
          </a:prstGeom>
        </p:spPr>
      </p:pic>
      <p:sp>
        <p:nvSpPr>
          <p:cNvPr id="25" name="Footer Placeholder 4">
            <a:extLst>
              <a:ext uri="{FF2B5EF4-FFF2-40B4-BE49-F238E27FC236}">
                <a16:creationId xmlns:a16="http://schemas.microsoft.com/office/drawing/2014/main" id="{CE2F2E08-8E96-45CB-84CB-15A38D2802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9911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64D0804-9299-4C9A-917B-029ABEE901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419600"/>
          </a:xfrm>
        </p:spPr>
        <p:txBody>
          <a:bodyPr/>
          <a:lstStyle/>
          <a:p>
            <a:r>
              <a:rPr lang="en-US" sz="1800" dirty="0"/>
              <a:t>Mobility Requirements (especially for Rural </a:t>
            </a:r>
            <a:r>
              <a:rPr lang="en-US" sz="1800" dirty="0" err="1"/>
              <a:t>eMBB</a:t>
            </a:r>
            <a:r>
              <a:rPr lang="en-US" sz="1800" dirty="0"/>
              <a:t>)</a:t>
            </a:r>
          </a:p>
          <a:p>
            <a:pPr lvl="1"/>
            <a:r>
              <a:rPr lang="en-US" sz="1600" dirty="0"/>
              <a:t>4 GHz configuration: 3 km/h (indoor), 120 km/h (in-car) and 500 km/h (high-speed)</a:t>
            </a:r>
          </a:p>
          <a:p>
            <a:pPr lvl="1"/>
            <a:r>
              <a:rPr lang="en-US" sz="1600" dirty="0"/>
              <a:t>Low </a:t>
            </a:r>
            <a:r>
              <a:rPr lang="en-US" sz="1600" dirty="0" err="1"/>
              <a:t>mobilty</a:t>
            </a:r>
            <a:r>
              <a:rPr lang="en-US" sz="1600" dirty="0"/>
              <a:t>, large cell environment configuration : 3 km/h (indoor and pedestrian), 30 km/h (in-car) tested at 700 MHz</a:t>
            </a:r>
          </a:p>
          <a:p>
            <a:r>
              <a:rPr lang="en-US" sz="1800" dirty="0"/>
              <a:t>Range Requirements (especially for Rural </a:t>
            </a:r>
            <a:r>
              <a:rPr lang="en-US" sz="1800" dirty="0" err="1"/>
              <a:t>eMBB</a:t>
            </a:r>
            <a:r>
              <a:rPr lang="en-US" sz="1800" dirty="0"/>
              <a:t>)</a:t>
            </a:r>
          </a:p>
          <a:p>
            <a:pPr lvl="1"/>
            <a:r>
              <a:rPr lang="en-US" sz="1600" dirty="0"/>
              <a:t>1732 m for sub-6 GHz (viz. 700 MHz and 4 GHz)</a:t>
            </a:r>
          </a:p>
          <a:p>
            <a:pPr lvl="1"/>
            <a:r>
              <a:rPr lang="en-US" sz="1600" dirty="0"/>
              <a:t>6000 m for 700 MHz</a:t>
            </a:r>
          </a:p>
          <a:p>
            <a:r>
              <a:rPr lang="en-US" sz="1800" dirty="0"/>
              <a:t>Number of antenna elements per </a:t>
            </a:r>
            <a:r>
              <a:rPr lang="en-US" sz="1800" dirty="0" err="1"/>
              <a:t>TRxP</a:t>
            </a:r>
            <a:endParaRPr lang="en-US" sz="1800" dirty="0"/>
          </a:p>
          <a:p>
            <a:pPr lvl="1"/>
            <a:r>
              <a:rPr lang="en-US" sz="1600" dirty="0"/>
              <a:t>64 Tx/Rx elements for frequencies 1 GHz (viz. 700 MHz)</a:t>
            </a:r>
          </a:p>
          <a:p>
            <a:pPr lvl="1"/>
            <a:r>
              <a:rPr lang="en-US" sz="1600" dirty="0"/>
              <a:t>256 Tx/Rx elements for frequencies above 1 GHz (viz. 4, 30, 70 GHz)</a:t>
            </a:r>
          </a:p>
          <a:p>
            <a:r>
              <a:rPr lang="en-US" sz="2000" dirty="0"/>
              <a:t>Spectral efficiency</a:t>
            </a:r>
          </a:p>
          <a:p>
            <a:r>
              <a:rPr lang="en-US" sz="2000" dirty="0"/>
              <a:t>Connection density </a:t>
            </a:r>
          </a:p>
          <a:p>
            <a:r>
              <a:rPr lang="en-US" sz="2000" dirty="0"/>
              <a:t>Reliability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144000C-753B-4806-B609-9FEFAA4B2D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Clustering the “seemingly challenging” requirements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F8E3B55-F061-4EB8-91EB-488A724AC4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62AD8593-C530-42B1-AB38-D07A7C9AC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D9E596-D641-4CD4-BF0F-9BD0D879582B}"/>
              </a:ext>
            </a:extLst>
          </p:cNvPr>
          <p:cNvSpPr txBox="1"/>
          <p:nvPr/>
        </p:nvSpPr>
        <p:spPr>
          <a:xfrm>
            <a:off x="4810126" y="5257800"/>
            <a:ext cx="3733800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000" b="0" dirty="0">
                <a:latin typeface="Arial" panose="020B0604020202020204" pitchFamily="34" charset="0"/>
                <a:cs typeface="Arial" panose="020B0604020202020204" pitchFamily="34" charset="0"/>
              </a:rPr>
              <a:t>Deep dive presentations can be invited on meeting each of these requirements!</a:t>
            </a:r>
          </a:p>
        </p:txBody>
      </p:sp>
    </p:spTree>
    <p:extLst>
      <p:ext uri="{BB962C8B-B14F-4D97-AF65-F5344CB8AC3E}">
        <p14:creationId xmlns:p14="http://schemas.microsoft.com/office/powerpoint/2010/main" val="7508477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4724A2-A6C0-407B-871F-0C017EB83A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3962400"/>
          </a:xfrm>
        </p:spPr>
        <p:txBody>
          <a:bodyPr/>
          <a:lstStyle/>
          <a:p>
            <a:r>
              <a:rPr lang="en-US" sz="1800" dirty="0"/>
              <a:t>11ac/ax waveform numerologies match the numerologies being considered for 5G applications</a:t>
            </a:r>
          </a:p>
          <a:p>
            <a:pPr lvl="1"/>
            <a:r>
              <a:rPr lang="en-US" sz="1600" dirty="0"/>
              <a:t>Number of spatial streams in 802.11ac/ax same as other 5G waveforms</a:t>
            </a:r>
          </a:p>
          <a:p>
            <a:pPr lvl="1"/>
            <a:r>
              <a:rPr lang="en-US" sz="1600" dirty="0"/>
              <a:t>MCS specifications in 802.11ac/ax is superior</a:t>
            </a:r>
          </a:p>
          <a:p>
            <a:pPr lvl="1"/>
            <a:r>
              <a:rPr lang="en-US" sz="1600" dirty="0"/>
              <a:t>Most requirements that can be met by other 5G waveforms can be met by 802.11 as well</a:t>
            </a:r>
          </a:p>
          <a:p>
            <a:pPr lvl="1"/>
            <a:r>
              <a:rPr lang="en-US" sz="1600" dirty="0"/>
              <a:t>Some requirements such as mobility will require a deeper analysis. </a:t>
            </a:r>
          </a:p>
          <a:p>
            <a:r>
              <a:rPr lang="en-US" sz="1800" dirty="0"/>
              <a:t>Range can be met with higher EIRPs that are allowed in the bands under discussion</a:t>
            </a:r>
          </a:p>
          <a:p>
            <a:pPr lvl="1"/>
            <a:r>
              <a:rPr lang="en-US" sz="1600" dirty="0"/>
              <a:t>When used outside the unlicensed bands, the 24/30 dBm EIRP restrictions do not apply!</a:t>
            </a:r>
          </a:p>
          <a:p>
            <a:r>
              <a:rPr lang="en-US" sz="1800" dirty="0"/>
              <a:t>Number of Tx/Rx antenna elements are not limited by the standard</a:t>
            </a:r>
          </a:p>
          <a:p>
            <a:pPr lvl="1"/>
            <a:r>
              <a:rPr lang="en-US" sz="1600" dirty="0"/>
              <a:t>Implementation dependent 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89E63CD-3DCF-47ED-BE69-B6F23EE76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high-level remarks </a:t>
            </a:r>
            <a:r>
              <a:rPr lang="en-US"/>
              <a:t>on </a:t>
            </a:r>
            <a:br>
              <a:rPr lang="en-US"/>
            </a:br>
            <a:r>
              <a:rPr lang="en-US"/>
              <a:t>meeting the requirements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8515852-3891-4BF2-A8CE-A143AB159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A2C33FF-172C-4456-A2C3-84A64E15C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8675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7EA8212-D933-416D-BBE9-39F5C5ED94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According to </a:t>
            </a:r>
            <a:r>
              <a:rPr lang="en-US" sz="1800" dirty="0">
                <a:hlinkClick r:id="rId2"/>
              </a:rPr>
              <a:t>IMT 2020/2(Rev.1)</a:t>
            </a:r>
            <a:r>
              <a:rPr lang="en-US" sz="1800" dirty="0"/>
              <a:t>, the (S)RIT candidate submissions begin in Oct 2017 and the final submissions are due by June 2019.</a:t>
            </a:r>
          </a:p>
          <a:p>
            <a:pPr lvl="1"/>
            <a:r>
              <a:rPr lang="en-US" sz="1600" dirty="0"/>
              <a:t>Intermediate steps are outlined as well (e.g. beginning of independent evaluations in Jan 2018)</a:t>
            </a:r>
          </a:p>
          <a:p>
            <a:pPr lvl="1"/>
            <a:r>
              <a:rPr lang="en-US" sz="1600" dirty="0"/>
              <a:t>Opinions have been expressed that we are not </a:t>
            </a:r>
            <a:r>
              <a:rPr lang="en-US" sz="1600" i="1" dirty="0"/>
              <a:t>required</a:t>
            </a:r>
            <a:r>
              <a:rPr lang="en-US" sz="1600" dirty="0"/>
              <a:t> to share anything until June 2019.</a:t>
            </a:r>
          </a:p>
          <a:p>
            <a:pPr lvl="1"/>
            <a:r>
              <a:rPr lang="en-US" sz="1600" dirty="0"/>
              <a:t>It may be beneficial to prepare a submission summarizing:</a:t>
            </a:r>
          </a:p>
          <a:p>
            <a:pPr lvl="2"/>
            <a:r>
              <a:rPr lang="en-US" sz="1400" dirty="0"/>
              <a:t>IEEE 802’s intent to submit a 5G (S)RIT proposal</a:t>
            </a:r>
          </a:p>
          <a:p>
            <a:pPr lvl="2"/>
            <a:r>
              <a:rPr lang="en-US" sz="1400" dirty="0"/>
              <a:t>An overview of the how the proposal works</a:t>
            </a:r>
          </a:p>
          <a:p>
            <a:pPr lvl="2"/>
            <a:r>
              <a:rPr lang="en-US" sz="1400" dirty="0"/>
              <a:t>Configurations, for each of the 5 test environments, for which the proposal will be tested</a:t>
            </a:r>
          </a:p>
          <a:p>
            <a:pPr lvl="2"/>
            <a:r>
              <a:rPr lang="en-US" sz="1400" dirty="0"/>
              <a:t>Some high-level Analysis on how the proposal will meet the IMT-2020 requirements</a:t>
            </a:r>
          </a:p>
          <a:p>
            <a:r>
              <a:rPr lang="en-US" sz="1800" dirty="0"/>
              <a:t>Discussion on Immediate actions</a:t>
            </a:r>
          </a:p>
          <a:p>
            <a:pPr lvl="1"/>
            <a:r>
              <a:rPr lang="en-US" sz="1600" dirty="0"/>
              <a:t>Prepare a contribution along the lines discussed above for discussion in the Jan meeting (what gets submitted to the ITU can be debated F2F)</a:t>
            </a:r>
          </a:p>
          <a:p>
            <a:pPr lvl="1"/>
            <a:r>
              <a:rPr lang="en-US" sz="1600" dirty="0"/>
              <a:t>Continue to seek volunteers for the templates</a:t>
            </a:r>
          </a:p>
          <a:p>
            <a:pPr lvl="1"/>
            <a:endParaRPr lang="en-US" sz="16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4042332-F83C-471A-A62D-31D2BEE32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thoughts on </a:t>
            </a:r>
            <a:br>
              <a:rPr lang="en-US" dirty="0"/>
            </a:br>
            <a:r>
              <a:rPr lang="en-US" dirty="0"/>
              <a:t>Contributions to IMT-2020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4A9F5C-E1B4-4309-B93D-1048D69462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November 2017</a:t>
            </a:r>
            <a:endParaRPr lang="en-US" dirty="0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7FD998A-3705-483A-B305-834777A2D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7243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2330798-D87E-494F-888D-A0ADD8958A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64C8EC9B-8118-4E9D-932A-333C90EB7F4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Date Placeholder 1">
            <a:extLst>
              <a:ext uri="{FF2B5EF4-FFF2-40B4-BE49-F238E27FC236}">
                <a16:creationId xmlns:a16="http://schemas.microsoft.com/office/drawing/2014/main" id="{68413BA3-2E1E-46E7-8E89-26C817C1FCD0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November 2017</a:t>
            </a:r>
            <a:endParaRPr lang="en-US" altLang="en-US" sz="1800" dirty="0"/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9E5EF55D-90A8-4BF5-8E4F-6772CFEC86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8181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802.11 </a:t>
            </a:r>
            <a:r>
              <a:rPr lang="en-US" dirty="0"/>
              <a:t>Waveforms vs. </a:t>
            </a:r>
            <a:r>
              <a:rPr lang="en-US" dirty="0">
                <a:latin typeface="+mj-lt"/>
              </a:rPr>
              <a:t>5G Waveforms</a:t>
            </a:r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48164ED7-8BD3-4ED0-9328-FC5BD0A7B31C}"/>
              </a:ext>
            </a:extLst>
          </p:cNvPr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54112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November 2017</a:t>
            </a:r>
            <a:endParaRPr lang="en-US" altLang="en-US" sz="18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2E4FA63-CB96-47BF-98FA-167F65157E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057400"/>
            <a:ext cx="8382000" cy="3605810"/>
          </a:xfrm>
          <a:prstGeom prst="rect">
            <a:avLst/>
          </a:prstGeom>
        </p:spPr>
      </p:pic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752C97AD-DAC1-455B-9696-38EF6557B0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199712" y="6475413"/>
            <a:ext cx="1344214" cy="184666"/>
          </a:xfrm>
        </p:spPr>
        <p:txBody>
          <a:bodyPr/>
          <a:lstStyle/>
          <a:p>
            <a:pPr>
              <a:defRPr/>
            </a:pPr>
            <a:r>
              <a:rPr lang="da-DK" dirty="0"/>
              <a:t>Rakesh Taori (Phazr)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03531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96981</TotalTime>
  <Words>661</Words>
  <Application>Microsoft Office PowerPoint</Application>
  <PresentationFormat>On-screen Show (4:3)</PresentationFormat>
  <Paragraphs>80</Paragraphs>
  <Slides>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Times New Roman</vt:lpstr>
      <vt:lpstr>Default Design</vt:lpstr>
      <vt:lpstr>Custom Design</vt:lpstr>
      <vt:lpstr>Document</vt:lpstr>
      <vt:lpstr>IMT-2020 Requirements and Thoughts on Submissions</vt:lpstr>
      <vt:lpstr>Usage Scenarios, Test Environments and Configurations</vt:lpstr>
      <vt:lpstr>Understanding the Qualification Requirements</vt:lpstr>
      <vt:lpstr>One Test Environment –  One configuration!</vt:lpstr>
      <vt:lpstr>Clustering the “seemingly challenging” requirements</vt:lpstr>
      <vt:lpstr>Some high-level remarks on  meeting the requirements</vt:lpstr>
      <vt:lpstr>Some thoughts on  Contributions to IMT-2020</vt:lpstr>
      <vt:lpstr>Appendix</vt:lpstr>
      <vt:lpstr>802.11 Waveforms vs. 5G Waveforms</vt:lpstr>
    </vt:vector>
  </TitlesOfParts>
  <Manager>Rakesh Taori</Manager>
  <Company>Phazr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Preparation 5G Candidate Submission</dc:title>
  <dc:creator>Rakesh Taori</dc:creator>
  <cp:lastModifiedBy>Rakesh</cp:lastModifiedBy>
  <cp:revision>2051</cp:revision>
  <cp:lastPrinted>1998-02-10T13:28:06Z</cp:lastPrinted>
  <dcterms:created xsi:type="dcterms:W3CDTF">1998-02-10T13:07:52Z</dcterms:created>
  <dcterms:modified xsi:type="dcterms:W3CDTF">2017-11-27T15:34:50Z</dcterms:modified>
</cp:coreProperties>
</file>