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15"/>
  </p:notesMasterIdLst>
  <p:handoutMasterIdLst>
    <p:handoutMasterId r:id="rId16"/>
  </p:handoutMasterIdLst>
  <p:sldIdLst>
    <p:sldId id="269" r:id="rId3"/>
    <p:sldId id="349" r:id="rId4"/>
    <p:sldId id="348" r:id="rId5"/>
    <p:sldId id="351" r:id="rId6"/>
    <p:sldId id="352" r:id="rId7"/>
    <p:sldId id="353" r:id="rId8"/>
    <p:sldId id="354" r:id="rId9"/>
    <p:sldId id="355" r:id="rId10"/>
    <p:sldId id="350" r:id="rId11"/>
    <p:sldId id="356" r:id="rId12"/>
    <p:sldId id="338" r:id="rId13"/>
    <p:sldId id="337" r:id="rId1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F9933"/>
    <a:srgbClr val="FF9966"/>
    <a:srgbClr val="00FFFF"/>
    <a:srgbClr val="00CC99"/>
    <a:srgbClr val="66FF99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5375" autoAdjust="0"/>
  </p:normalViewPr>
  <p:slideViewPr>
    <p:cSldViewPr>
      <p:cViewPr varScale="1">
        <p:scale>
          <a:sx n="85" d="100"/>
          <a:sy n="85" d="100"/>
        </p:scale>
        <p:origin x="1274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002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323" y="-137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4F1B171-99B4-4CE3-9CBB-C7B4701464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802.11-16/1067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DF7B5FF-633C-4168-BD8E-DC7832D4294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Sept 2016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1DAEA9A9-6AA0-4554-82AD-093D0013B0B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952F705B-4915-4A8D-B105-16E28F11D26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74B1381C-2058-4337-B8F9-1E4C3452CC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126" name="Line 6">
            <a:extLst>
              <a:ext uri="{FF2B5EF4-FFF2-40B4-BE49-F238E27FC236}">
                <a16:creationId xmlns:a16="http://schemas.microsoft.com/office/drawing/2014/main" id="{351A69CA-DC37-4334-8EB7-5E3466503570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>
            <a:extLst>
              <a:ext uri="{FF2B5EF4-FFF2-40B4-BE49-F238E27FC236}">
                <a16:creationId xmlns:a16="http://schemas.microsoft.com/office/drawing/2014/main" id="{6008C09D-71F8-464F-8A9C-11A49309D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128" name="Line 8">
            <a:extLst>
              <a:ext uri="{FF2B5EF4-FFF2-40B4-BE49-F238E27FC236}">
                <a16:creationId xmlns:a16="http://schemas.microsoft.com/office/drawing/2014/main" id="{2C924F4D-D05C-4C9F-B943-C314FAA8C60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2220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E9B8004-E364-45C4-9810-20066E27A7D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802.11-16/1067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93F7ED9-33DE-4842-AAA3-5CC0C8D4F49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Sept 2016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45FB7F3A-1F6B-4E0B-8D8D-1744987EE22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856085D7-7661-4EC5-BDB1-C23BD226777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94953F15-BC51-4389-9637-D712E4DE05E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6ADC0EDE-5CB9-45DC-8735-AA4C427AF6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8B5EAD4-7D99-4C6B-9FBD-C2118CC1DF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5608" name="Rectangle 8">
            <a:extLst>
              <a:ext uri="{FF2B5EF4-FFF2-40B4-BE49-F238E27FC236}">
                <a16:creationId xmlns:a16="http://schemas.microsoft.com/office/drawing/2014/main" id="{463AA566-6004-4C27-8598-BF7E5B217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4105" name="Line 9">
            <a:extLst>
              <a:ext uri="{FF2B5EF4-FFF2-40B4-BE49-F238E27FC236}">
                <a16:creationId xmlns:a16="http://schemas.microsoft.com/office/drawing/2014/main" id="{151704D3-2D7B-47A2-BE8A-30C5C9D0F1A8}"/>
              </a:ext>
            </a:extLst>
          </p:cNvPr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>
            <a:extLst>
              <a:ext uri="{FF2B5EF4-FFF2-40B4-BE49-F238E27FC236}">
                <a16:creationId xmlns:a16="http://schemas.microsoft.com/office/drawing/2014/main" id="{CD5F07E7-89D2-434B-86DD-E6230B9088C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30659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E95952E-DDD4-4DBE-AA5A-76C11970B71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802.11-16/1067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4F4498C-47E7-4DC4-8313-FAD6CA21137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Sept 2016</a:t>
            </a:r>
          </a:p>
        </p:txBody>
      </p:sp>
      <p:sp>
        <p:nvSpPr>
          <p:cNvPr id="7172" name="Rectangle 6">
            <a:extLst>
              <a:ext uri="{FF2B5EF4-FFF2-40B4-BE49-F238E27FC236}">
                <a16:creationId xmlns:a16="http://schemas.microsoft.com/office/drawing/2014/main" id="{668E177E-2FD2-4D67-A2FE-63759EE46CE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Adrian Stephens, Intel Corporation</a:t>
            </a:r>
          </a:p>
        </p:txBody>
      </p:sp>
      <p:sp>
        <p:nvSpPr>
          <p:cNvPr id="7173" name="Rectangle 7">
            <a:extLst>
              <a:ext uri="{FF2B5EF4-FFF2-40B4-BE49-F238E27FC236}">
                <a16:creationId xmlns:a16="http://schemas.microsoft.com/office/drawing/2014/main" id="{5D28DD30-9F63-4046-B11A-7158C5698E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4514E1B4-4FA8-4F10-A475-C26294D0A2F5}" type="slidenum">
              <a:rPr lang="en-US" altLang="en-US" sz="1200" b="0" smtClean="0"/>
              <a:pPr/>
              <a:t>1</a:t>
            </a:fld>
            <a:endParaRPr lang="en-US" altLang="en-US" sz="1200" b="0"/>
          </a:p>
        </p:txBody>
      </p:sp>
      <p:sp>
        <p:nvSpPr>
          <p:cNvPr id="7174" name="Rectangle 2">
            <a:extLst>
              <a:ext uri="{FF2B5EF4-FFF2-40B4-BE49-F238E27FC236}">
                <a16:creationId xmlns:a16="http://schemas.microsoft.com/office/drawing/2014/main" id="{1B427EDA-374E-4CB1-8289-9A63DB3502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>
            <a:extLst>
              <a:ext uri="{FF2B5EF4-FFF2-40B4-BE49-F238E27FC236}">
                <a16:creationId xmlns:a16="http://schemas.microsoft.com/office/drawing/2014/main" id="{2C19D62D-8865-45FD-BDC7-C7AD7DF144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7985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802.11-16/1067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E8B5EAD4-7D99-4C6B-9FBD-C2118CC1DFF5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5043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7C8770-9E2D-4EB6-A1E8-14DD9E618F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674185-E463-4C2A-9767-AADC24B444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4BE28C-96A1-460A-99FA-DCBC0D2FB4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97EF7D-7CA7-475D-9526-3DED143F93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7158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64EAB3-4CAE-41F6-A746-A4D1CD452E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1A9827-BD02-4BF6-89B9-8FADEA48C0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5D6FA9-54BB-4764-B103-0A50A66CD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597880C-F6B9-4BF5-A284-8D443ABAFA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504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0E24B7A-46FF-4989-99CF-3307B50169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A531C97-738B-4392-8391-CD70D870D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585A15-0A79-4F05-BD0E-64E2DEE98F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A0A2E0A-DC41-4245-8CEE-5FD9CF4C5D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9371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E8A319-13AD-447B-9018-CF964EA8B6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9D51C4-9548-4BC2-B71C-7157614D79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D61184F-054C-4345-BB02-E664838FED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59E192F-BE95-44BC-A6BB-BBF6DE8E21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1149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7CB4AE-2ABD-4BD5-88ED-ACAFCF827F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FE6C21-74E4-4EB9-9D92-04F58BA6E0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A799DB-8F23-4B7C-94A1-95818D6AAB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7F1FFAC-597E-4BB9-B8FB-FF41209F58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149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9854C-5C32-4773-B0F2-6F51497C6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68A79-8155-4794-BAF4-F9800936B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16F7B-754B-4553-A4FC-BE6FFFB15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C771A-AF27-49AB-AA14-FA36A72E9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2768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FCB82-3FD5-46F0-A8D3-0F76B079E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B8561-D095-42B5-BC36-7C2CBE122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BE8FE0-7463-436E-A5AA-5A0798D07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929F3-836A-4A40-8597-E9446C2A0E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30953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7FC946-C0EA-4851-9BEF-4C67EBCF3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2DFC2-9084-45AD-A3F6-FE4739C22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A464A-2B35-40FD-91C5-94A892444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BEF31-4B7B-4A0D-84AB-0EA9571FAD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312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C613C35-9F19-470B-9FE6-79EB6E3F8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58BB24C-04C5-4913-BB8C-5AF203A1A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9A512F8-D288-48B7-BF29-4A0F7A692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01D08-82B7-4AAC-B05D-C3EA9BD0BD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15257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201EE4C-0BAE-48FE-9845-10E731054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FEE77C9-8C31-4311-8798-DC92B438B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1E70586-D823-4298-81A0-D20B3A38F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11E28-8BDA-4508-B62C-13D98D830E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77571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62B6FC0-081E-4689-8DA8-2A0BA39D2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7761E37-0C18-4A01-B321-A3266BF98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94D6EC0-6E90-4368-A150-0FA4E13AE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9F19-E309-44C7-B1A9-B343CD99C4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251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>
            <a:extLst>
              <a:ext uri="{FF2B5EF4-FFF2-40B4-BE49-F238E27FC236}">
                <a16:creationId xmlns:a16="http://schemas.microsoft.com/office/drawing/2014/main" id="{E4E748B0-4A46-437F-B091-CB6EBACE64C8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7C352F-3121-472E-9748-A0BD37FF7C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0DAC4A-854D-4951-878D-69A3E620CD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58746" y="6475413"/>
            <a:ext cx="158517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76AC3-80F9-448D-BCAF-7EBBBB0110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D9B5DA2-82A5-41C6-BBD9-4ECE4AD1CE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87762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60D6D35-FF53-456C-B4B8-2577C6B80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68BC34C-BA05-4C65-B04F-A6FD62CAA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5D47AF-5642-473D-8583-873581883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846EE-8B88-4955-A180-F29F1208D1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99406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CCD0389-0111-49AF-8D58-1D47C8D74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C3D174D-0048-447E-A134-E71993438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38D50AB-7904-4385-BF0A-ED4CCF667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F16FF-93C1-4529-A005-DC73A08145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9816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258F3BF-E44A-4A2F-B32F-2B42FBFD9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387AA88-CE1D-4FB6-805B-7C0AEBAE4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C668ED-3BEB-49D3-BAF8-84231E03E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295A6-C7FA-4DC2-96B3-8046A250B0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92446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AD756-BDFC-4370-BE20-E72DBD092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F4C67-FFC1-43F5-AAD8-7E9B316E7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9822B-70C6-4723-9C00-0A494C63E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39A21-E965-4EF3-927C-61741C20CD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29673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EDCB5-8DF4-4D44-A2DD-28319A3B7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7C36C-CA19-4B5B-993B-92B117F3B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27846-1FE9-4E99-AD61-2465D2D67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F78F3-275D-4D98-8541-A78E774007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931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5EB634-48AE-4867-8E55-6783BA9673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DBCFC4-B42C-40A5-99C8-7150A04309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5261C1-1ADC-45E1-9188-F974CE73F2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065B351-3892-464F-B16B-FAE362605C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3161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F8CE62-1819-4603-9579-2EF81A618D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AD3EAD-B93D-48BB-9A1E-450881E423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4EB342-8AAF-4332-BFD5-7469E2F3E0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398D68E-07C4-41E2-94F6-18463CB2DD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2296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17A3BED-683C-4222-A8B3-6BCD4BCFBF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EAAF995-17B3-4D03-8AAD-B7787FF96E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2CC82AC-4EA4-4FF1-90EC-6DC72E4A6A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BCE59BA-D96C-40F6-99D9-598BDAF617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2255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F85E501-4B7F-466B-9FDB-BAECF486D2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5E5CE80-7DA9-44D1-9EB4-6774D4A67C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C2640AA-177C-43E2-9142-FA7CE2457D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A3039F9-55A0-4EC7-98AB-545979ECD8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495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AD90223-2BD8-4C8F-8936-16572BB0B4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5667A1D-1D43-4F84-AF8F-F5BC7696E0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7199F74-00E5-4314-951F-0528F04AEA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118142D-925A-4EC5-889B-6115A2DCA8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9024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6D2C7D-3C51-4885-BCF6-433B9E0C36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1B0BBE-CE10-4066-AB07-809550FD55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BDFC60-D435-452A-BFE0-A9ABFC4940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273A85-1D3D-4C40-B61E-FEB7859713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6338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49E673-F5E2-41E7-AD32-4C98E2AA8A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631B96-AB93-495D-B16B-E3F7ABB00C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F67323-D984-48F8-B480-AC95657364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697F699-4E29-47BA-A9A8-1835B9DFC2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55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753B47E-460D-433F-9804-B0A2E8452A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7B539F2-B97F-4732-A5BB-B6363FEC2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1B353CA-6A43-4E54-B8E0-9A78282D1E7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154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0DD2274-708E-4E80-BEC5-B71F677ECCF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64069" y="6475413"/>
            <a:ext cx="15798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da-DK" dirty="0"/>
              <a:t>Rakesh Taori (Phazr Inc.)</a:t>
            </a:r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573E1F1-4DE0-42B9-9129-6A6DFDC1253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6A544C-49B1-418E-AD24-7DB58402BB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AFB8D8B2-2449-46A8-9FE6-5D33078AE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/>
              <a:t>doc.: IEEE 802</a:t>
            </a:r>
            <a:r>
              <a:rPr lang="en-US" sz="1800" baseline="0" dirty="0"/>
              <a:t> 11-17/1821r0</a:t>
            </a:r>
            <a:endParaRPr lang="en-US" sz="1800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DEF6A3C6-9B56-4CEB-A7C0-3ECF7D87713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901EBC7C-410A-4043-A142-909A4387925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39" r:id="rId1"/>
    <p:sldLayoutId id="2147489662" r:id="rId2"/>
    <p:sldLayoutId id="2147489640" r:id="rId3"/>
    <p:sldLayoutId id="2147489641" r:id="rId4"/>
    <p:sldLayoutId id="2147489642" r:id="rId5"/>
    <p:sldLayoutId id="2147489643" r:id="rId6"/>
    <p:sldLayoutId id="2147489644" r:id="rId7"/>
    <p:sldLayoutId id="2147489645" r:id="rId8"/>
    <p:sldLayoutId id="2147489646" r:id="rId9"/>
    <p:sldLayoutId id="2147489647" r:id="rId10"/>
    <p:sldLayoutId id="2147489648" r:id="rId11"/>
    <p:sldLayoutId id="2147489649" r:id="rId12"/>
    <p:sldLayoutId id="2147489650" r:id="rId13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63EF7428-3A7E-4ECE-90E2-D94D40B83CA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3673D8A6-9152-407B-86BB-06F0340C49E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5E394-E1F3-41F7-B6F6-7ED6B6618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0753F-1A32-40E2-AC85-7314398F6C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52E80-10E5-4FDC-9230-AA49582BF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A0E8CFE-183E-4BE4-A9D2-AB2CB705CA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51" r:id="rId1"/>
    <p:sldLayoutId id="2147489652" r:id="rId2"/>
    <p:sldLayoutId id="2147489653" r:id="rId3"/>
    <p:sldLayoutId id="2147489654" r:id="rId4"/>
    <p:sldLayoutId id="2147489655" r:id="rId5"/>
    <p:sldLayoutId id="2147489656" r:id="rId6"/>
    <p:sldLayoutId id="2147489657" r:id="rId7"/>
    <p:sldLayoutId id="2147489658" r:id="rId8"/>
    <p:sldLayoutId id="2147489659" r:id="rId9"/>
    <p:sldLayoutId id="2147489660" r:id="rId10"/>
    <p:sldLayoutId id="2147489661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tu.int/md/R15-SG05-C-0057/en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>
            <a:extLst>
              <a:ext uri="{FF2B5EF4-FFF2-40B4-BE49-F238E27FC236}">
                <a16:creationId xmlns:a16="http://schemas.microsoft.com/office/drawing/2014/main" id="{4948F384-BBCD-4E66-B91F-F135F2F593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dirty="0"/>
              <a:t>IMT-2020 Requirements Deep Dive </a:t>
            </a:r>
            <a:br>
              <a:rPr lang="en-US" altLang="en-US" sz="2800" dirty="0"/>
            </a:br>
            <a:r>
              <a:rPr lang="en-US" altLang="en-US" sz="2800" dirty="0"/>
              <a:t>– Part 1: Mobility</a:t>
            </a:r>
          </a:p>
        </p:txBody>
      </p:sp>
      <p:sp>
        <p:nvSpPr>
          <p:cNvPr id="6148" name="Rectangle 6">
            <a:extLst>
              <a:ext uri="{FF2B5EF4-FFF2-40B4-BE49-F238E27FC236}">
                <a16:creationId xmlns:a16="http://schemas.microsoft.com/office/drawing/2014/main" id="{642612A1-84F6-457E-97BD-D92A99EE48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2017-12-04</a:t>
            </a:r>
          </a:p>
        </p:txBody>
      </p:sp>
      <p:sp>
        <p:nvSpPr>
          <p:cNvPr id="6150" name="Rectangle 12">
            <a:extLst>
              <a:ext uri="{FF2B5EF4-FFF2-40B4-BE49-F238E27FC236}">
                <a16:creationId xmlns:a16="http://schemas.microsoft.com/office/drawing/2014/main" id="{2B7FC174-DA1E-4CC7-A7F2-AA5891507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3284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sp>
        <p:nvSpPr>
          <p:cNvPr id="6151" name="Date Placeholder 1">
            <a:extLst>
              <a:ext uri="{FF2B5EF4-FFF2-40B4-BE49-F238E27FC236}">
                <a16:creationId xmlns:a16="http://schemas.microsoft.com/office/drawing/2014/main" id="{C64D3CB0-12D6-4103-B52E-EBD5EE0CC5D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1547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December 2017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7FFAC06-FDC8-4BC1-949B-50347A0F2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  <p:graphicFrame>
        <p:nvGraphicFramePr>
          <p:cNvPr id="9" name="Object 11">
            <a:extLst>
              <a:ext uri="{FF2B5EF4-FFF2-40B4-BE49-F238E27FC236}">
                <a16:creationId xmlns:a16="http://schemas.microsoft.com/office/drawing/2014/main" id="{91BE5EAC-6E9B-4A5A-BCC8-D719128CD3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3433430"/>
              </p:ext>
            </p:extLst>
          </p:nvPr>
        </p:nvGraphicFramePr>
        <p:xfrm>
          <a:off x="660401" y="2725739"/>
          <a:ext cx="8026400" cy="3313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" name="Document" r:id="rId4" imgW="9811994" imgH="4067841" progId="Word.Document.8">
                  <p:embed/>
                </p:oleObj>
              </mc:Choice>
              <mc:Fallback>
                <p:oleObj name="Document" r:id="rId4" imgW="9811994" imgH="4067841" progId="Word.Document.8">
                  <p:embed/>
                  <p:pic>
                    <p:nvPicPr>
                      <p:cNvPr id="6149" name="Object 11">
                        <a:extLst>
                          <a:ext uri="{FF2B5EF4-FFF2-40B4-BE49-F238E27FC236}">
                            <a16:creationId xmlns:a16="http://schemas.microsoft.com/office/drawing/2014/main" id="{7CCA0509-C0E9-4BE0-A03F-DB7A0AD6D7F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1" y="2725739"/>
                        <a:ext cx="8026400" cy="33135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A0C95-2C7A-44D2-A9A1-B4E5F0A5C4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F88A6-02DE-47F5-BF83-43700C182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71C0C28-526B-4985-9B2D-EF6EA0936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448688"/>
            <a:ext cx="7772400" cy="10668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A5D97B64-DCFC-4B2C-8AD8-CBCCEE1C5E22}"/>
              </a:ext>
            </a:extLst>
          </p:cNvPr>
          <p:cNvSpPr txBox="1">
            <a:spLocks/>
          </p:cNvSpPr>
          <p:nvPr/>
        </p:nvSpPr>
        <p:spPr>
          <a:xfrm>
            <a:off x="685800" y="1752600"/>
            <a:ext cx="7772400" cy="4572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/>
              <a:t>[1] Report ITU-R.2142, “Guidelines for evaluation of radio interface technologies for IMT-2020”, @ </a:t>
            </a:r>
            <a:r>
              <a:rPr lang="en-US" sz="1800" kern="0" dirty="0">
                <a:hlinkClick r:id="rId2"/>
              </a:rPr>
              <a:t>https://www.itu.int/md/R15-SG05-C-0057/en</a:t>
            </a:r>
            <a:endParaRPr lang="en-US" sz="1800" kern="0" dirty="0"/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022609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2330798-D87E-494F-888D-A0ADD8958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4C8EC9B-8118-4E9D-932A-333C90EB7F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68413BA3-2E1E-46E7-8E89-26C817C1FCD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1547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December 2017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E5EF55D-90A8-4BF5-8E4F-6772CFEC8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818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802.11 </a:t>
            </a:r>
            <a:r>
              <a:rPr lang="en-US" dirty="0"/>
              <a:t>Waveforms vs. </a:t>
            </a:r>
            <a:r>
              <a:rPr lang="en-US" dirty="0">
                <a:latin typeface="+mj-lt"/>
              </a:rPr>
              <a:t>5G Waveforms</a:t>
            </a:r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48164ED7-8BD3-4ED0-9328-FC5BD0A7B31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1547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December 2017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2E4FA63-CB96-47BF-98FA-167F65157E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057400"/>
            <a:ext cx="8382000" cy="3605810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52C97AD-DAC1-455B-9696-38EF6557B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035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4D0804-9299-4C9A-917B-029ABEE90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419600"/>
          </a:xfrm>
        </p:spPr>
        <p:txBody>
          <a:bodyPr/>
          <a:lstStyle/>
          <a:p>
            <a:r>
              <a:rPr lang="en-US" sz="1800" dirty="0"/>
              <a:t>Mobility Requirements (especially for Rural </a:t>
            </a:r>
            <a:r>
              <a:rPr lang="en-US" sz="1800" dirty="0" err="1"/>
              <a:t>eMBB</a:t>
            </a:r>
            <a:r>
              <a:rPr lang="en-US" sz="1800" dirty="0"/>
              <a:t>)</a:t>
            </a:r>
          </a:p>
          <a:p>
            <a:pPr lvl="1"/>
            <a:r>
              <a:rPr lang="en-US" sz="1600" dirty="0"/>
              <a:t>4 GHz configuration: 3 km/h (indoor), 120 km/h (in-car) and 500 km/h (high-speed)</a:t>
            </a:r>
          </a:p>
          <a:p>
            <a:pPr lvl="1"/>
            <a:r>
              <a:rPr lang="en-US" sz="1600" dirty="0"/>
              <a:t>Low mobility, large cell environment configuration : 3 km/h (indoor and pedestrian), 30 km/h (in-car) tested at 700 MHz</a:t>
            </a:r>
          </a:p>
          <a:p>
            <a:r>
              <a:rPr lang="en-US" sz="1800" dirty="0"/>
              <a:t>Range Requirements (especially for Rural </a:t>
            </a:r>
            <a:r>
              <a:rPr lang="en-US" sz="1800" dirty="0" err="1"/>
              <a:t>eMBB</a:t>
            </a:r>
            <a:r>
              <a:rPr lang="en-US" sz="1800" dirty="0"/>
              <a:t>)</a:t>
            </a:r>
          </a:p>
          <a:p>
            <a:pPr lvl="1"/>
            <a:r>
              <a:rPr lang="en-US" sz="1600" dirty="0"/>
              <a:t>1732 m for sub-6 GHz (viz. 700 MHz and 4 GHz)</a:t>
            </a:r>
          </a:p>
          <a:p>
            <a:pPr lvl="1"/>
            <a:r>
              <a:rPr lang="en-US" sz="1600" dirty="0"/>
              <a:t>6000 m for 700 MHz</a:t>
            </a:r>
          </a:p>
          <a:p>
            <a:r>
              <a:rPr lang="en-US" sz="1800" dirty="0"/>
              <a:t>Number of antenna elements per </a:t>
            </a:r>
            <a:r>
              <a:rPr lang="en-US" sz="1800" dirty="0" err="1"/>
              <a:t>TRxP</a:t>
            </a:r>
            <a:endParaRPr lang="en-US" sz="1800" dirty="0"/>
          </a:p>
          <a:p>
            <a:pPr lvl="1"/>
            <a:r>
              <a:rPr lang="en-US" sz="1600" dirty="0"/>
              <a:t>64 Tx/Rx elements for frequencies 1 GHz (viz. 700 MHz)</a:t>
            </a:r>
          </a:p>
          <a:p>
            <a:pPr lvl="1"/>
            <a:r>
              <a:rPr lang="en-US" sz="1600" dirty="0"/>
              <a:t>256 Tx/Rx elements for frequencies above 1 GHz (viz. 4, 30, 70 GHz)</a:t>
            </a:r>
          </a:p>
          <a:p>
            <a:r>
              <a:rPr lang="en-US" sz="2000" dirty="0"/>
              <a:t>Spectral efficiency</a:t>
            </a:r>
          </a:p>
          <a:p>
            <a:r>
              <a:rPr lang="en-US" sz="2000" dirty="0"/>
              <a:t>Connection density </a:t>
            </a:r>
          </a:p>
          <a:p>
            <a:r>
              <a:rPr lang="en-US" sz="2000" dirty="0"/>
              <a:t>Reliability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144000C-753B-4806-B609-9FEFAA4B2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842" y="533401"/>
            <a:ext cx="7772400" cy="1066800"/>
          </a:xfrm>
        </p:spPr>
        <p:txBody>
          <a:bodyPr/>
          <a:lstStyle/>
          <a:p>
            <a:r>
              <a:rPr lang="en-US" sz="2800" dirty="0"/>
              <a:t>Clustering the “seemingly challenging” requirements of IMT-2020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8E3B55-F061-4EB8-91EB-488A724AC4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2AD8593-C530-42B1-AB38-D07A7C9AC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E9F9F757-2239-4B2A-AFD1-84C1118A025B}"/>
              </a:ext>
            </a:extLst>
          </p:cNvPr>
          <p:cNvSpPr/>
          <p:nvPr/>
        </p:nvSpPr>
        <p:spPr bwMode="auto">
          <a:xfrm>
            <a:off x="390526" y="1676400"/>
            <a:ext cx="8677274" cy="1524000"/>
          </a:xfrm>
          <a:prstGeom prst="ellipse">
            <a:avLst/>
          </a:prstGeom>
          <a:solidFill>
            <a:schemeClr val="accent1">
              <a:alpha val="3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024FF4-957F-4673-B2AA-3A0EC3A24311}"/>
              </a:ext>
            </a:extLst>
          </p:cNvPr>
          <p:cNvSpPr txBox="1"/>
          <p:nvPr/>
        </p:nvSpPr>
        <p:spPr>
          <a:xfrm>
            <a:off x="7429500" y="3657601"/>
            <a:ext cx="1562100" cy="707886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latin typeface="+mj-lt"/>
                <a:cs typeface="Arial" panose="020B0604020202020204" pitchFamily="34" charset="0"/>
              </a:rPr>
              <a:t>Focus of </a:t>
            </a:r>
            <a:r>
              <a:rPr lang="en-US" sz="2000" b="0" dirty="0">
                <a:cs typeface="Arial" panose="020B0604020202020204" pitchFamily="34" charset="0"/>
              </a:rPr>
              <a:t>this</a:t>
            </a:r>
            <a:r>
              <a:rPr lang="en-US" sz="2000" b="0" dirty="0">
                <a:latin typeface="+mj-lt"/>
                <a:cs typeface="Arial" panose="020B0604020202020204" pitchFamily="34" charset="0"/>
              </a:rPr>
              <a:t> presentation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4C6C445-76EA-4851-8A84-E6411C67A701}"/>
              </a:ext>
            </a:extLst>
          </p:cNvPr>
          <p:cNvCxnSpPr>
            <a:cxnSpLocks/>
          </p:cNvCxnSpPr>
          <p:nvPr/>
        </p:nvCxnSpPr>
        <p:spPr bwMode="auto">
          <a:xfrm>
            <a:off x="7543800" y="3124200"/>
            <a:ext cx="609600" cy="4587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282789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E9809A7-26E3-4E42-AC1F-78493D24F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7095"/>
            <a:ext cx="8229600" cy="1066800"/>
          </a:xfrm>
        </p:spPr>
        <p:txBody>
          <a:bodyPr/>
          <a:lstStyle/>
          <a:p>
            <a:r>
              <a:rPr lang="en-US" sz="2800" dirty="0"/>
              <a:t>IMT-2020 Mobility Requirements for </a:t>
            </a:r>
            <a:r>
              <a:rPr lang="en-US" sz="2800" dirty="0" err="1"/>
              <a:t>eMBB</a:t>
            </a: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E33BE-7566-40A4-815E-A4EFFF2EE5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7AC9F6-9DDF-4CDF-83D6-1ECC0771CD62}"/>
              </a:ext>
            </a:extLst>
          </p:cNvPr>
          <p:cNvSpPr txBox="1"/>
          <p:nvPr/>
        </p:nvSpPr>
        <p:spPr>
          <a:xfrm>
            <a:off x="1210235" y="1935452"/>
            <a:ext cx="2837858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Table 1: </a:t>
            </a:r>
            <a:r>
              <a:rPr lang="en-US" sz="1400" b="0" dirty="0" err="1">
                <a:latin typeface="Arial" panose="020B0604020202020204" pitchFamily="34" charset="0"/>
                <a:cs typeface="Arial" panose="020B0604020202020204" pitchFamily="34" charset="0"/>
              </a:rPr>
              <a:t>eMBB</a:t>
            </a: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 – Indoor Hotspot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C62FC64-C3F8-4664-BA0E-7A8F9C5371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2279816"/>
            <a:ext cx="4267200" cy="131204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D140FA2-CCC5-47D8-BB1A-1CCEB52E8A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830" y="2279816"/>
            <a:ext cx="4321946" cy="1290553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FF3259E-07EA-47C5-A313-7640C747A6DE}"/>
              </a:ext>
            </a:extLst>
          </p:cNvPr>
          <p:cNvSpPr txBox="1"/>
          <p:nvPr/>
        </p:nvSpPr>
        <p:spPr>
          <a:xfrm>
            <a:off x="5867400" y="1927797"/>
            <a:ext cx="2057400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Table 2: </a:t>
            </a:r>
            <a:r>
              <a:rPr lang="en-US" sz="1400" b="0" dirty="0" err="1">
                <a:latin typeface="Arial" panose="020B0604020202020204" pitchFamily="34" charset="0"/>
                <a:cs typeface="Arial" panose="020B0604020202020204" pitchFamily="34" charset="0"/>
              </a:rPr>
              <a:t>eMBB</a:t>
            </a: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 – Urban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7897079-F657-4708-813B-1683B85B522F}"/>
              </a:ext>
            </a:extLst>
          </p:cNvPr>
          <p:cNvSpPr txBox="1"/>
          <p:nvPr/>
        </p:nvSpPr>
        <p:spPr>
          <a:xfrm>
            <a:off x="2105102" y="3774325"/>
            <a:ext cx="2057400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Table 3: </a:t>
            </a:r>
            <a:r>
              <a:rPr lang="en-US" sz="1400" b="0" dirty="0" err="1">
                <a:latin typeface="Arial" panose="020B0604020202020204" pitchFamily="34" charset="0"/>
                <a:cs typeface="Arial" panose="020B0604020202020204" pitchFamily="34" charset="0"/>
              </a:rPr>
              <a:t>eMBB</a:t>
            </a: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 – Rural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DDB9935A-FE83-40D0-977E-2BEAB9A606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830" y="4119074"/>
            <a:ext cx="5803743" cy="229267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A50BB7C-CD93-4412-A474-D78A4C6DB7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8400" y="4708878"/>
            <a:ext cx="2650238" cy="1149667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06583458-EA5F-4D46-813B-2E04E42CDAAC}"/>
              </a:ext>
            </a:extLst>
          </p:cNvPr>
          <p:cNvSpPr txBox="1"/>
          <p:nvPr/>
        </p:nvSpPr>
        <p:spPr>
          <a:xfrm>
            <a:off x="6248400" y="4419600"/>
            <a:ext cx="2650238" cy="2462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Note: Spectral Efficiency Req.</a:t>
            </a:r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3C51EBE5-4B41-465C-8D22-27F5BB8B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003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621041B-C5E8-401C-9A92-FE6F88CF1B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sz="1800" dirty="0"/>
              <a:t>Develop intuition on Doppler effects on performance of 802.11ac waveform w.r.t channel models in ITU-R.M2134 [1]</a:t>
            </a:r>
          </a:p>
          <a:p>
            <a:endParaRPr lang="en-US" sz="1800" dirty="0"/>
          </a:p>
          <a:p>
            <a:r>
              <a:rPr lang="en-US" sz="1800" dirty="0"/>
              <a:t>Focus on the OFDM-modulated VHT payload portion of 802.11ac packet</a:t>
            </a:r>
          </a:p>
          <a:p>
            <a:endParaRPr lang="en-US" sz="1800" dirty="0"/>
          </a:p>
          <a:p>
            <a:r>
              <a:rPr lang="en-US" sz="1800" dirty="0"/>
              <a:t>Provide impetus for further and more detailed studies by 802.11 members</a:t>
            </a:r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144000C-753B-4806-B609-9FEFAA4B2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32601"/>
            <a:ext cx="8153400" cy="1066800"/>
          </a:xfrm>
        </p:spPr>
        <p:txBody>
          <a:bodyPr/>
          <a:lstStyle/>
          <a:p>
            <a:r>
              <a:rPr lang="en-US" sz="2800" dirty="0"/>
              <a:t>Initial Mobility Effect Analysis - Motivation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8E3B55-F061-4EB8-91EB-488A724AC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4212FFA-A8AF-4380-A611-5347C7483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B39F7372-EB27-47EA-A0D6-6DD9285B044A}"/>
              </a:ext>
            </a:extLst>
          </p:cNvPr>
          <p:cNvSpPr txBox="1">
            <a:spLocks/>
          </p:cNvSpPr>
          <p:nvPr/>
        </p:nvSpPr>
        <p:spPr bwMode="auto">
          <a:xfrm>
            <a:off x="457200" y="989693"/>
            <a:ext cx="8153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2592129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D621041B-C5E8-401C-9A92-FE6F88CF1B6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71525" y="1447800"/>
                <a:ext cx="7772400" cy="4572000"/>
              </a:xfrm>
            </p:spPr>
            <p:txBody>
              <a:bodyPr/>
              <a:lstStyle/>
              <a:p>
                <a:r>
                  <a:rPr lang="en-US" sz="1800" dirty="0"/>
                  <a:t>OFDM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sz="1800" b="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en-US" sz="1800" b="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sz="1800" b="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sz="1800" b="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sz="1800" b="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.</m:t>
                    </m:r>
                    <m:nary>
                      <m:naryPr>
                        <m:chr m:val="∑"/>
                        <m:ctrlPr>
                          <a:rPr lang="pt-BR" sz="18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800" b="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pt-BR" sz="18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800" b="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1800" b="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sz="1800" b="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r>
                          <a:rPr lang="en-US" sz="1800" b="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sz="1800" b="0" i="1" baseline="-25000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nary>
                    <m:r>
                      <m:rPr>
                        <m:sty m:val="p"/>
                      </m:rPr>
                      <a:rPr lang="en-US" sz="1800" b="0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exp</m:t>
                    </m:r>
                    <m:r>
                      <a:rPr lang="en-US" sz="1800" b="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⁡(−</m:t>
                    </m:r>
                    <m:r>
                      <a:rPr lang="en-US" sz="1800" b="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800" b="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2.</m:t>
                    </m:r>
                    <m:r>
                      <a:rPr lang="en-US" sz="1800" b="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800" b="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.</m:t>
                    </m:r>
                    <m:f>
                      <m:fPr>
                        <m:ctrlPr>
                          <a:rPr lang="en-US" sz="1800" b="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1800" b="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  <m:r>
                      <a:rPr lang="en-US" sz="1800" b="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800" dirty="0">
                  <a:solidFill>
                    <a:srgbClr val="0070C0"/>
                  </a:solidFill>
                </a:endParaRPr>
              </a:p>
              <a:p>
                <a:pPr lvl="1"/>
                <a:r>
                  <a:rPr lang="en-US" sz="1600" i="1" dirty="0">
                    <a:solidFill>
                      <a:srgbClr val="0070C0"/>
                    </a:solidFill>
                  </a:rPr>
                  <a:t>y(u)/x(u)</a:t>
                </a:r>
                <a:r>
                  <a:rPr lang="en-US" sz="1600" dirty="0">
                    <a:solidFill>
                      <a:srgbClr val="0070C0"/>
                    </a:solidFill>
                  </a:rPr>
                  <a:t>: </a:t>
                </a:r>
                <a:r>
                  <a:rPr lang="en-US" sz="1600" dirty="0"/>
                  <a:t>Rx/</a:t>
                </a:r>
                <a:r>
                  <a:rPr lang="en-US" sz="1600" dirty="0" err="1"/>
                  <a:t>Tx</a:t>
                </a:r>
                <a:r>
                  <a:rPr lang="en-US" sz="1600" dirty="0"/>
                  <a:t> samples on sub-carrier #</a:t>
                </a:r>
                <a:r>
                  <a:rPr lang="en-US" sz="1600" i="1" dirty="0">
                    <a:solidFill>
                      <a:srgbClr val="0070C0"/>
                    </a:solidFill>
                  </a:rPr>
                  <a:t>u</a:t>
                </a:r>
                <a:r>
                  <a:rPr lang="en-US" dirty="0"/>
                  <a:t> </a:t>
                </a:r>
              </a:p>
              <a:p>
                <a:pPr lvl="1"/>
                <a:r>
                  <a:rPr lang="en-US" sz="1600" i="1" dirty="0" err="1">
                    <a:solidFill>
                      <a:srgbClr val="0070C0"/>
                    </a:solidFill>
                  </a:rPr>
                  <a:t>h</a:t>
                </a:r>
                <a:r>
                  <a:rPr lang="en-US" sz="1800" i="1" baseline="-25000" dirty="0" err="1">
                    <a:solidFill>
                      <a:srgbClr val="0070C0"/>
                    </a:solidFill>
                  </a:rPr>
                  <a:t>m</a:t>
                </a:r>
                <a:r>
                  <a:rPr lang="en-US" sz="1600" dirty="0"/>
                  <a:t>: Accumulated time-domain channel tap amplitudes over sampling interval </a:t>
                </a:r>
                <a:r>
                  <a:rPr lang="en-US" sz="1600" i="1" dirty="0">
                    <a:solidFill>
                      <a:srgbClr val="0070C0"/>
                    </a:solidFill>
                  </a:rPr>
                  <a:t>m</a:t>
                </a:r>
              </a:p>
              <a:p>
                <a:endParaRPr lang="en-US" dirty="0"/>
              </a:p>
              <a:p>
                <a:r>
                  <a:rPr lang="en-US" sz="1800" dirty="0"/>
                  <a:t>For Doppler effect studies, sufficient to consider single sub-carrier</a:t>
                </a:r>
              </a:p>
              <a:p>
                <a:pPr lvl="1"/>
                <a:r>
                  <a:rPr lang="en-US" sz="1600" dirty="0"/>
                  <a:t>Consider sub-carrier </a:t>
                </a:r>
                <a:r>
                  <a:rPr lang="en-US" sz="1600" i="1" dirty="0">
                    <a:solidFill>
                      <a:srgbClr val="0070C0"/>
                    </a:solidFill>
                  </a:rPr>
                  <a:t>u = 0</a:t>
                </a:r>
                <a:endParaRPr lang="en-US" sz="1600" dirty="0"/>
              </a:p>
              <a:p>
                <a:pPr lvl="1"/>
                <a:r>
                  <a:rPr lang="en-US" sz="1600" dirty="0"/>
                  <a:t>Frequency domain channel coefficient,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pt-BR" sz="16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6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pt-BR" sz="16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6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16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sz="16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r>
                          <a:rPr lang="en-US" sz="16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sz="1600" b="0" i="1" baseline="-2500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nary>
                  </m:oMath>
                </a14:m>
                <a:endParaRPr lang="en-US" sz="1600" dirty="0"/>
              </a:p>
              <a:p>
                <a:pPr lvl="1"/>
                <a:r>
                  <a:rPr lang="en-US" sz="1600" dirty="0"/>
                  <a:t>Frequency domain channel coefficient “determinant” of performance</a:t>
                </a:r>
              </a:p>
              <a:p>
                <a:pPr lvl="1"/>
                <a:r>
                  <a:rPr lang="en-US" sz="1600" dirty="0"/>
                  <a:t>Time variation of </a:t>
                </a:r>
                <a:r>
                  <a:rPr lang="en-US" sz="1600" i="1" dirty="0">
                    <a:solidFill>
                      <a:srgbClr val="0070C0"/>
                    </a:solidFill>
                  </a:rPr>
                  <a:t>C</a:t>
                </a:r>
                <a:r>
                  <a:rPr lang="en-US" sz="1600" dirty="0"/>
                  <a:t> provides intuition into effects of Doppler on performance</a:t>
                </a:r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D621041B-C5E8-401C-9A92-FE6F88CF1B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71525" y="1447800"/>
                <a:ext cx="7772400" cy="4572000"/>
              </a:xfrm>
              <a:blipFill>
                <a:blip r:embed="rId2"/>
                <a:stretch>
                  <a:fillRect l="-549" t="-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4">
            <a:extLst>
              <a:ext uri="{FF2B5EF4-FFF2-40B4-BE49-F238E27FC236}">
                <a16:creationId xmlns:a16="http://schemas.microsoft.com/office/drawing/2014/main" id="{8144000C-753B-4806-B609-9FEFAA4B2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533400"/>
            <a:ext cx="9067800" cy="1066800"/>
          </a:xfrm>
        </p:spPr>
        <p:txBody>
          <a:bodyPr/>
          <a:lstStyle/>
          <a:p>
            <a:r>
              <a:rPr lang="en-US" sz="2800" dirty="0"/>
              <a:t>Initial Mobility Effect Analysis – Methodology, 1/2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8E3B55-F061-4EB8-91EB-488A724AC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4212FFA-A8AF-4380-A611-5347C7483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321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144000C-753B-4806-B609-9FEFAA4B2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533400"/>
            <a:ext cx="9067800" cy="1066800"/>
          </a:xfrm>
        </p:spPr>
        <p:txBody>
          <a:bodyPr/>
          <a:lstStyle/>
          <a:p>
            <a:r>
              <a:rPr lang="en-US" sz="2800" dirty="0"/>
              <a:t>Initial Mobility Effect Analysis – Methodology, 2/2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8E3B55-F061-4EB8-91EB-488A724AC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4212FFA-A8AF-4380-A611-5347C7483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AADFBCC-64F7-47C3-9679-0B4481110C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43186"/>
            <a:ext cx="9144000" cy="2771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257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144000C-753B-4806-B609-9FEFAA4B2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59593"/>
            <a:ext cx="9067800" cy="1066800"/>
          </a:xfrm>
        </p:spPr>
        <p:txBody>
          <a:bodyPr/>
          <a:lstStyle/>
          <a:p>
            <a:r>
              <a:rPr lang="en-US" sz="2800" dirty="0"/>
              <a:t>Results, 1/2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8E3B55-F061-4EB8-91EB-488A724AC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4212FFA-A8AF-4380-A611-5347C7483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CB82D5E-7A53-449C-843E-6F014F38153A}"/>
              </a:ext>
            </a:extLst>
          </p:cNvPr>
          <p:cNvSpPr txBox="1"/>
          <p:nvPr/>
        </p:nvSpPr>
        <p:spPr>
          <a:xfrm>
            <a:off x="1970337" y="619520"/>
            <a:ext cx="1356049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/>
              <a:t>TDL-</a:t>
            </a:r>
            <a:r>
              <a:rPr lang="en-US" sz="1200" b="1" u="sng" dirty="0" err="1"/>
              <a:t>i</a:t>
            </a:r>
            <a:endParaRPr lang="en-US" sz="1200" b="1" u="sng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err="1"/>
              <a:t>NLoS</a:t>
            </a:r>
            <a:r>
              <a:rPr lang="en-US" sz="1200" b="1" dirty="0"/>
              <a:t>-only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Rayleigh taps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1036860-77AA-405B-80FB-53C68775E520}"/>
              </a:ext>
            </a:extLst>
          </p:cNvPr>
          <p:cNvSpPr txBox="1"/>
          <p:nvPr/>
        </p:nvSpPr>
        <p:spPr>
          <a:xfrm>
            <a:off x="-42539" y="2112365"/>
            <a:ext cx="86283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/>
              <a:t>700 MHz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E093722-23DE-4120-B0A8-10E0EBCBAE87}"/>
              </a:ext>
            </a:extLst>
          </p:cNvPr>
          <p:cNvSpPr txBox="1"/>
          <p:nvPr/>
        </p:nvSpPr>
        <p:spPr>
          <a:xfrm>
            <a:off x="5815032" y="609600"/>
            <a:ext cx="2975266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/>
              <a:t>TDL-iv</a:t>
            </a:r>
            <a:r>
              <a:rPr lang="en-US" sz="1200" b="1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err="1"/>
              <a:t>LoS</a:t>
            </a:r>
            <a:r>
              <a:rPr lang="en-US" sz="1200" b="1" dirty="0"/>
              <a:t> + </a:t>
            </a:r>
            <a:r>
              <a:rPr lang="en-US" sz="1200" b="1" dirty="0" err="1"/>
              <a:t>NLoS</a:t>
            </a:r>
            <a:endParaRPr lang="en-US" sz="12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1 Rician (K ~ 13 dB) + Rayleigh taps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0DC8C77-407D-4170-AD16-8BD29B97095D}"/>
              </a:ext>
            </a:extLst>
          </p:cNvPr>
          <p:cNvSpPr txBox="1"/>
          <p:nvPr/>
        </p:nvSpPr>
        <p:spPr>
          <a:xfrm>
            <a:off x="44824" y="4935927"/>
            <a:ext cx="708114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/>
              <a:t>4 GHz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20FB6F8-5E2E-42DF-BECC-BA08379AA765}"/>
              </a:ext>
            </a:extLst>
          </p:cNvPr>
          <p:cNvCxnSpPr>
            <a:cxnSpLocks/>
          </p:cNvCxnSpPr>
          <p:nvPr/>
        </p:nvCxnSpPr>
        <p:spPr>
          <a:xfrm>
            <a:off x="0" y="419100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6DCA64DC-287C-46E7-A758-10CCD0E11D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13" y="1295400"/>
            <a:ext cx="3809923" cy="28590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48452C2-1CF2-4854-9ACB-0C1A295FCE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8700" y="1265851"/>
            <a:ext cx="3809925" cy="285903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E19DBCD-2563-4537-B8B1-ABB8B1E027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227633"/>
            <a:ext cx="3505200" cy="263036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1B1B9C4-A721-4565-A6C6-59C8F33D826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4227564"/>
            <a:ext cx="3505200" cy="263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339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144000C-753B-4806-B609-9FEFAA4B2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59593"/>
            <a:ext cx="9067800" cy="1066800"/>
          </a:xfrm>
        </p:spPr>
        <p:txBody>
          <a:bodyPr/>
          <a:lstStyle/>
          <a:p>
            <a:r>
              <a:rPr lang="en-US" sz="2800" dirty="0"/>
              <a:t>Results, 2/2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8E3B55-F061-4EB8-91EB-488A724AC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4212FFA-A8AF-4380-A611-5347C7483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CB82D5E-7A53-449C-843E-6F014F38153A}"/>
              </a:ext>
            </a:extLst>
          </p:cNvPr>
          <p:cNvSpPr txBox="1"/>
          <p:nvPr/>
        </p:nvSpPr>
        <p:spPr>
          <a:xfrm>
            <a:off x="2057400" y="1524000"/>
            <a:ext cx="1356049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/>
              <a:t>TDL-</a:t>
            </a:r>
            <a:r>
              <a:rPr lang="en-US" sz="1200" b="1" u="sng" dirty="0" err="1"/>
              <a:t>i</a:t>
            </a:r>
            <a:endParaRPr lang="en-US" sz="1200" b="1" u="sng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err="1"/>
              <a:t>NLoS</a:t>
            </a:r>
            <a:r>
              <a:rPr lang="en-US" sz="1200" b="1" dirty="0"/>
              <a:t>-only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Rayleigh taps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E093722-23DE-4120-B0A8-10E0EBCBAE87}"/>
              </a:ext>
            </a:extLst>
          </p:cNvPr>
          <p:cNvSpPr txBox="1"/>
          <p:nvPr/>
        </p:nvSpPr>
        <p:spPr>
          <a:xfrm>
            <a:off x="5600035" y="1524000"/>
            <a:ext cx="2975266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/>
              <a:t>TDL-iv</a:t>
            </a:r>
            <a:r>
              <a:rPr lang="en-US" sz="1200" b="1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err="1"/>
              <a:t>LoS</a:t>
            </a:r>
            <a:r>
              <a:rPr lang="en-US" sz="1200" b="1" dirty="0"/>
              <a:t> + </a:t>
            </a:r>
            <a:r>
              <a:rPr lang="en-US" sz="1200" b="1" dirty="0" err="1"/>
              <a:t>NLoS</a:t>
            </a:r>
            <a:endParaRPr lang="en-US" sz="12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1 Rician (K ~ 13 dB) + Rayleigh taps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0DC8C77-407D-4170-AD16-8BD29B97095D}"/>
              </a:ext>
            </a:extLst>
          </p:cNvPr>
          <p:cNvSpPr txBox="1"/>
          <p:nvPr/>
        </p:nvSpPr>
        <p:spPr>
          <a:xfrm>
            <a:off x="-18383" y="3161428"/>
            <a:ext cx="708114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30</a:t>
            </a:r>
            <a:r>
              <a:rPr lang="en-US" sz="1800" b="1" dirty="0"/>
              <a:t> GHz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051636-47F4-4F45-AAB5-F90548E9D9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362200"/>
            <a:ext cx="4267200" cy="320218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BCEA94F-3DC9-4BE4-9AAD-F5B1ACBA2B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245" y="2358042"/>
            <a:ext cx="4369002" cy="3278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039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A0C95-2C7A-44D2-A9A1-B4E5F0A5C4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F88A6-02DE-47F5-BF83-43700C182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71C0C28-526B-4985-9B2D-EF6EA0936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448688"/>
            <a:ext cx="7772400" cy="1066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A5D97B64-DCFC-4B2C-8AD8-CBCCEE1C5E22}"/>
              </a:ext>
            </a:extLst>
          </p:cNvPr>
          <p:cNvSpPr txBox="1">
            <a:spLocks/>
          </p:cNvSpPr>
          <p:nvPr/>
        </p:nvSpPr>
        <p:spPr>
          <a:xfrm>
            <a:off x="685800" y="1752600"/>
            <a:ext cx="7772400" cy="4572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/>
              <a:t>Preliminary analyses and results on the effect of Doppler w.r.t IMT-2020 </a:t>
            </a:r>
            <a:r>
              <a:rPr lang="en-US" sz="1800" kern="0" dirty="0" err="1"/>
              <a:t>eMBB</a:t>
            </a:r>
            <a:r>
              <a:rPr lang="en-US" sz="1800" kern="0" dirty="0"/>
              <a:t> scenarios were presented</a:t>
            </a:r>
          </a:p>
          <a:p>
            <a:endParaRPr lang="en-US" sz="1800" kern="0" dirty="0"/>
          </a:p>
          <a:p>
            <a:r>
              <a:rPr lang="en-US" sz="1800" kern="0" dirty="0"/>
              <a:t>802.11 members are encouraged to build upon these to generate more comprehensive analyses for submission to the IMT-2020 process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12946243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97069</TotalTime>
  <Words>607</Words>
  <Application>Microsoft Office PowerPoint</Application>
  <PresentationFormat>On-screen Show (4:3)</PresentationFormat>
  <Paragraphs>96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Default Design</vt:lpstr>
      <vt:lpstr>Custom Design</vt:lpstr>
      <vt:lpstr>Document</vt:lpstr>
      <vt:lpstr>IMT-2020 Requirements Deep Dive  – Part 1: Mobility</vt:lpstr>
      <vt:lpstr>Clustering the “seemingly challenging” requirements of IMT-2020</vt:lpstr>
      <vt:lpstr>IMT-2020 Mobility Requirements for eMBB</vt:lpstr>
      <vt:lpstr>Initial Mobility Effect Analysis - Motivation</vt:lpstr>
      <vt:lpstr>Initial Mobility Effect Analysis – Methodology, 1/2</vt:lpstr>
      <vt:lpstr>Initial Mobility Effect Analysis – Methodology, 2/2</vt:lpstr>
      <vt:lpstr>Results, 1/2</vt:lpstr>
      <vt:lpstr>Results, 2/2</vt:lpstr>
      <vt:lpstr>Summary</vt:lpstr>
      <vt:lpstr>References</vt:lpstr>
      <vt:lpstr>Appendix</vt:lpstr>
      <vt:lpstr>802.11 Waveforms vs. 5G Waveforms</vt:lpstr>
    </vt:vector>
  </TitlesOfParts>
  <Manager>Rakesh Taori</Manager>
  <Company>Phazr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 5G Candidate Submission</dc:title>
  <dc:creator>Rakesh Taori</dc:creator>
  <cp:lastModifiedBy>Sudhir Ramakrishna</cp:lastModifiedBy>
  <cp:revision>2081</cp:revision>
  <cp:lastPrinted>1998-02-10T13:28:06Z</cp:lastPrinted>
  <dcterms:created xsi:type="dcterms:W3CDTF">1998-02-10T13:07:52Z</dcterms:created>
  <dcterms:modified xsi:type="dcterms:W3CDTF">2017-12-04T03:58:37Z</dcterms:modified>
</cp:coreProperties>
</file>