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269" r:id="rId3"/>
    <p:sldId id="349" r:id="rId4"/>
    <p:sldId id="348" r:id="rId5"/>
    <p:sldId id="351" r:id="rId6"/>
    <p:sldId id="352" r:id="rId7"/>
    <p:sldId id="353" r:id="rId8"/>
    <p:sldId id="354" r:id="rId9"/>
    <p:sldId id="355" r:id="rId10"/>
    <p:sldId id="350" r:id="rId11"/>
    <p:sldId id="356" r:id="rId12"/>
    <p:sldId id="338" r:id="rId13"/>
    <p:sldId id="337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33"/>
    <a:srgbClr val="FF9966"/>
    <a:srgbClr val="00FFFF"/>
    <a:srgbClr val="00CC99"/>
    <a:srgbClr val="66FF99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5375" autoAdjust="0"/>
  </p:normalViewPr>
  <p:slideViewPr>
    <p:cSldViewPr>
      <p:cViewPr varScale="1">
        <p:scale>
          <a:sx n="85" d="100"/>
          <a:sy n="85" d="100"/>
        </p:scale>
        <p:origin x="127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0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323" y="-137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F1B171-99B4-4CE3-9CBB-C7B470146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F7B5FF-633C-4168-BD8E-DC7832D429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AEA9A9-6AA0-4554-82AD-093D0013B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52F705B-4915-4A8D-B105-16E28F11D2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4B1381C-2058-4337-B8F9-1E4C3452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351A69CA-DC37-4334-8EB7-5E346650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6008C09D-71F8-464F-8A9C-11A49309D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2C924F4D-D05C-4C9F-B943-C314FAA8C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9B8004-E364-45C4-9810-20066E27A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3F7ED9-33DE-4842-AAA3-5CC0C8D4F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FB7F3A-1F6B-4E0B-8D8D-1744987EE2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56085D7-7661-4EC5-BDB1-C23BD22677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4953F15-BC51-4389-9637-D712E4DE0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C0EDE-5CB9-45DC-8735-AA4C427A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63AA566-6004-4C27-8598-BF7E5B21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51704D3-2D7B-47A2-BE8A-30C5C9D0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CD5F07E7-89D2-434B-86DD-E6230B908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95952E-DDD4-4DBE-AA5A-76C11970B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802.11-16/1067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F4498C-47E7-4DC4-8313-FAD6CA2113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Sept 2016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68E177E-2FD2-4D67-A2FE-63759EE46C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Adrian Stephens, Intel Corporation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5D28DD30-9F63-4046-B11A-7158C569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4514E1B4-4FA8-4F10-A475-C26294D0A2F5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1B427EDA-374E-4CB1-8289-9A63DB350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2C19D62D-8865-45FD-BDC7-C7AD7DF1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8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04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C8770-9E2D-4EB6-A1E8-14DD9E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74185-E463-4C2A-9767-AADC24B44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4BE28C-96A1-460A-99FA-DCBC0D2F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97EF7D-7CA7-475D-9526-3DED143F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4EAB3-4CAE-41F6-A746-A4D1CD452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A9827-BD02-4BF6-89B9-8FADEA48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D6FA9-54BB-4764-B103-0A50A66CD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97880C-F6B9-4BF5-A284-8D443ABA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24B7A-46FF-4989-99CF-3307B501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531C97-738B-4392-8391-CD70D870D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85A15-0A79-4F05-BD0E-64E2DEE9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0A2E0A-DC41-4245-8CEE-5FD9CF4C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8A319-13AD-447B-9018-CF964EA8B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51C4-9548-4BC2-B71C-7157614D7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1184F-054C-4345-BB02-E664838F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9E192F-BE95-44BC-A6BB-BBF6DE8E2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B4AE-2ABD-4BD5-88ED-ACAFCF827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E6C21-74E4-4EB9-9D92-04F58BA6E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99DB-8F23-4B7C-94A1-95818D6AA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F1FFAC-597E-4BB9-B8FB-FF41209F5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854C-5C32-4773-B0F2-6F51497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A79-8155-4794-BAF4-F980093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6F7B-754B-4553-A4FC-BE6FFFB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71A-AF27-49AB-AA14-FA36A72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CB82-3FD5-46F0-A8D3-0F76B079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8561-D095-42B5-BC36-7C2CBE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FE0-7463-436E-A5AA-5A0798D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9F3-836A-4A40-8597-E9446C2A0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946-C0EA-4851-9BEF-4C67EBCF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2-9084-45AD-A3F6-FE4739C2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464A-2B35-40FD-91C5-94A89244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EF31-4B7B-4A0D-84AB-0EA9571F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1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13C35-9F19-470B-9FE6-79EB6E3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BB24C-04C5-4913-BB8C-5AF203A1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512F8-D288-48B7-BF29-4A0F7A6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1D08-82B7-4AAC-B05D-C3EA9BD0B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2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1EE4C-0BAE-48FE-9845-10E73105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EE77C9-8C31-4311-8798-DC92B438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E70586-D823-4298-81A0-D20B3A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1E28-8BDA-4508-B62C-13D98D83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57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2B6FC0-081E-4689-8DA8-2A0BA39D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761E37-0C18-4A01-B321-A3266BF9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4D6EC0-6E90-4368-A150-0FA4E13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9F19-E309-44C7-B1A9-B343CD99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E4E748B0-4A46-437F-B091-CB6EBACE64C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352F-3121-472E-9748-A0BD37FF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AC4A-854D-4951-878D-69A3E620C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58746" y="6475413"/>
            <a:ext cx="1585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AC3-80F9-448D-BCAF-7EBBBB01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9B5DA2-82A5-41C6-BBD9-4ECE4AD1C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0D6D35-FF53-456C-B4B8-2577C6B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8BC34C-BA05-4C65-B04F-A6FD62CA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5D47AF-5642-473D-8583-87358188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EE-8B88-4955-A180-F29F1208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40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D0389-0111-49AF-8D58-1D47C8D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D174D-0048-447E-A134-E719934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D50AB-7904-4385-BF0A-ED4CCF66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6FF-93C1-4529-A005-DC73A081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1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8F3BF-E44A-4A2F-B32F-2B42FBFD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87AA88-CE1D-4FB6-805B-7C0AEBAE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668ED-3BEB-49D3-BAF8-84231E03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5A6-C7FA-4DC2-96B3-8046A250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44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D756-BDFC-4370-BE20-E72DBD0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4C67-FFC1-43F5-AAD8-7E9B316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822B-70C6-4723-9C00-0A494C6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9A21-E965-4EF3-927C-61741C20C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967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DCB5-8DF4-4D44-A2DD-28319A3B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7C36C-CA19-4B5B-993B-92B117F3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7846-1FE9-4E99-AD61-2465D2D6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8F3-275D-4D98-8541-A78E77400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EB634-48AE-4867-8E55-6783BA967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CFC4-B42C-40A5-99C8-7150A0430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261C1-1ADC-45E1-9188-F974CE73F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65B351-3892-464F-B16B-FAE362605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1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8CE62-1819-4603-9579-2EF81A61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D3EAD-B93D-48BB-9A1E-450881E42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EB342-8AAF-4332-BFD5-7469E2F3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98D68E-07C4-41E2-94F6-18463CB2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3BED-683C-4222-A8B3-6BCD4BCFB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AF995-17B3-4D03-8AAD-B7787FF96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C82AC-4EA4-4FF1-90EC-6DC72E4A6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CE59BA-D96C-40F6-99D9-598BDAF61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5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5E501-4B7F-466B-9FDB-BAECF486D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5CE80-7DA9-44D1-9EB4-6774D4A67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2640AA-177C-43E2-9142-FA7CE2457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A3039F9-55A0-4EC7-98AB-545979EC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D90223-2BD8-4C8F-8936-16572BB0B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667A1D-1D43-4F84-AF8F-F5BC7696E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199F74-00E5-4314-951F-0528F04A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18142D-925A-4EC5-889B-6115A2DCA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2C7D-3C51-4885-BCF6-433B9E0C3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B0BBE-CE10-4066-AB07-809550FD5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FC60-D435-452A-BFE0-A9ABFC494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273A85-1D3D-4C40-B61E-FEB785971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3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9E673-F5E2-41E7-AD32-4C98E2AA8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31B96-AB93-495D-B16B-E3F7ABB0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67323-D984-48F8-B480-AC9565736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697F699-4E29-47BA-A9A8-1835B9DF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53B47E-460D-433F-9804-B0A2E845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B539F2-B97F-4732-A5BB-B6363FEC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B353CA-6A43-4E54-B8E0-9A78282D1E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D2274-708E-4E80-BEC5-B71F677E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069" y="6475413"/>
            <a:ext cx="1579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Rakesh Taori (Phazr Inc.)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73E1F1-4DE0-42B9-9129-6A6DFDC12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6A544C-49B1-418E-AD24-7DB58402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FB8D8B2-2449-46A8-9FE6-5D33078AE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</a:t>
            </a:r>
            <a:r>
              <a:rPr lang="en-US" sz="1800" baseline="0" dirty="0"/>
              <a:t> 11-17/1821r0</a:t>
            </a:r>
            <a:endParaRPr lang="en-US" sz="1800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F6A3C6-9B56-4CEB-A7C0-3ECF7D877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01EBC7C-410A-4043-A142-909A4387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9" r:id="rId1"/>
    <p:sldLayoutId id="2147489662" r:id="rId2"/>
    <p:sldLayoutId id="2147489640" r:id="rId3"/>
    <p:sldLayoutId id="2147489641" r:id="rId4"/>
    <p:sldLayoutId id="2147489642" r:id="rId5"/>
    <p:sldLayoutId id="2147489643" r:id="rId6"/>
    <p:sldLayoutId id="2147489644" r:id="rId7"/>
    <p:sldLayoutId id="2147489645" r:id="rId8"/>
    <p:sldLayoutId id="2147489646" r:id="rId9"/>
    <p:sldLayoutId id="2147489647" r:id="rId10"/>
    <p:sldLayoutId id="2147489648" r:id="rId11"/>
    <p:sldLayoutId id="2147489649" r:id="rId12"/>
    <p:sldLayoutId id="2147489650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EF7428-3A7E-4ECE-90E2-D94D40B83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673D8A6-9152-407B-86BB-06F0340C4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E394-E1F3-41F7-B6F6-7ED6B6618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0753F-1A32-40E2-AC85-7314398F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E80-10E5-4FDC-9230-AA49582B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0E8CFE-183E-4BE4-A9D2-AB2CB705C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51" r:id="rId1"/>
    <p:sldLayoutId id="2147489652" r:id="rId2"/>
    <p:sldLayoutId id="2147489653" r:id="rId3"/>
    <p:sldLayoutId id="2147489654" r:id="rId4"/>
    <p:sldLayoutId id="2147489655" r:id="rId5"/>
    <p:sldLayoutId id="2147489656" r:id="rId6"/>
    <p:sldLayoutId id="2147489657" r:id="rId7"/>
    <p:sldLayoutId id="2147489658" r:id="rId8"/>
    <p:sldLayoutId id="2147489659" r:id="rId9"/>
    <p:sldLayoutId id="2147489660" r:id="rId10"/>
    <p:sldLayoutId id="2147489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u.int/md/R15-SG05-C-0057/en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4948F384-BBCD-4E66-B91F-F135F2F59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IMT-2020 Requirements Deep Dive </a:t>
            </a:r>
            <a:br>
              <a:rPr lang="en-US" altLang="en-US" sz="2800" dirty="0"/>
            </a:br>
            <a:r>
              <a:rPr lang="en-US" altLang="en-US" sz="2800" dirty="0"/>
              <a:t>– Part 1: Mobility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642612A1-84F6-457E-97BD-D92A99EE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2017-12-04</a:t>
            </a:r>
          </a:p>
        </p:txBody>
      </p:sp>
      <p:sp>
        <p:nvSpPr>
          <p:cNvPr id="6150" name="Rectangle 12">
            <a:extLst>
              <a:ext uri="{FF2B5EF4-FFF2-40B4-BE49-F238E27FC236}">
                <a16:creationId xmlns:a16="http://schemas.microsoft.com/office/drawing/2014/main" id="{2B7FC174-DA1E-4CC7-A7F2-AA58915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328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6151" name="Date Placeholder 1">
            <a:extLst>
              <a:ext uri="{FF2B5EF4-FFF2-40B4-BE49-F238E27FC236}">
                <a16:creationId xmlns:a16="http://schemas.microsoft.com/office/drawing/2014/main" id="{C64D3CB0-12D6-4103-B52E-EBD5EE0CC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FAC06-FDC8-4BC1-949B-50347A0F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91BE5EAC-6E9B-4A5A-BCC8-D719128CD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433430"/>
              </p:ext>
            </p:extLst>
          </p:nvPr>
        </p:nvGraphicFramePr>
        <p:xfrm>
          <a:off x="660401" y="2725739"/>
          <a:ext cx="8026400" cy="331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" name="Document" r:id="rId4" imgW="9811994" imgH="4067841" progId="Word.Document.8">
                  <p:embed/>
                </p:oleObj>
              </mc:Choice>
              <mc:Fallback>
                <p:oleObj name="Document" r:id="rId4" imgW="9811994" imgH="4067841" progId="Word.Document.8">
                  <p:embed/>
                  <p:pic>
                    <p:nvPicPr>
                      <p:cNvPr id="6149" name="Object 11">
                        <a:extLst>
                          <a:ext uri="{FF2B5EF4-FFF2-40B4-BE49-F238E27FC236}">
                            <a16:creationId xmlns:a16="http://schemas.microsoft.com/office/drawing/2014/main" id="{7CCA0509-C0E9-4BE0-A03F-DB7A0AD6D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1" y="2725739"/>
                        <a:ext cx="8026400" cy="33135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0C95-2C7A-44D2-A9A1-B4E5F0A5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F88A6-02DE-47F5-BF83-43700C18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71C0C28-526B-4985-9B2D-EF6EA093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48688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5D97B64-DCFC-4B2C-8AD8-CBCCEE1C5E22}"/>
              </a:ext>
            </a:extLst>
          </p:cNvPr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[1] Report ITU-R.2142, “Guidelines for evaluation of radio interface technologies for IMT-2020”, @ </a:t>
            </a:r>
            <a:r>
              <a:rPr lang="en-US" sz="1800" kern="0" dirty="0">
                <a:hlinkClick r:id="rId2"/>
              </a:rPr>
              <a:t>https://www.itu.int/md/R15-SG05-C-0057/en</a:t>
            </a:r>
            <a:endParaRPr lang="en-US" sz="1800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02260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330798-D87E-494F-888D-A0ADD895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C8EC9B-8118-4E9D-932A-333C90EB7F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68413BA3-2E1E-46E7-8E89-26C817C1FC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E5EF55D-90A8-4BF5-8E4F-6772CFE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18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802.11 </a:t>
            </a:r>
            <a:r>
              <a:rPr lang="en-US" dirty="0"/>
              <a:t>Waveforms vs. </a:t>
            </a:r>
            <a:r>
              <a:rPr lang="en-US" dirty="0">
                <a:latin typeface="+mj-lt"/>
              </a:rPr>
              <a:t>5G Waveforms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8164ED7-8BD3-4ED0-9328-FC5BD0A7B3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E4FA63-CB96-47BF-98FA-167F65157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382000" cy="360581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2C97AD-DAC1-455B-9696-38EF6557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3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4D0804-9299-4C9A-917B-029ABEE9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419600"/>
          </a:xfrm>
        </p:spPr>
        <p:txBody>
          <a:bodyPr/>
          <a:lstStyle/>
          <a:p>
            <a:r>
              <a:rPr lang="en-US" sz="1800" dirty="0"/>
              <a:t>Mobility Requirements (especially for Rural </a:t>
            </a:r>
            <a:r>
              <a:rPr lang="en-US" sz="1800" dirty="0" err="1"/>
              <a:t>eMBB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4 GHz configuration: 3 km/h (indoor), 120 km/h (in-car) and 500 km/h (high-speed)</a:t>
            </a:r>
          </a:p>
          <a:p>
            <a:pPr lvl="1"/>
            <a:r>
              <a:rPr lang="en-US" sz="1600" dirty="0"/>
              <a:t>Low mobility, large cell environment configuration : 3 km/h (indoor and pedestrian), 30 km/h (in-car) tested at 700 MHz</a:t>
            </a:r>
          </a:p>
          <a:p>
            <a:r>
              <a:rPr lang="en-US" sz="1800" dirty="0"/>
              <a:t>Range Requirements (especially for Rural </a:t>
            </a:r>
            <a:r>
              <a:rPr lang="en-US" sz="1800" dirty="0" err="1"/>
              <a:t>eMBB</a:t>
            </a:r>
            <a:r>
              <a:rPr lang="en-US" sz="1800" dirty="0"/>
              <a:t>)</a:t>
            </a:r>
          </a:p>
          <a:p>
            <a:pPr lvl="1"/>
            <a:r>
              <a:rPr lang="en-US" sz="1600" dirty="0"/>
              <a:t>1732 m for sub-6 GHz (viz. 700 MHz and 4 GHz)</a:t>
            </a:r>
          </a:p>
          <a:p>
            <a:pPr lvl="1"/>
            <a:r>
              <a:rPr lang="en-US" sz="1600" dirty="0"/>
              <a:t>6000 m for 700 MHz</a:t>
            </a:r>
          </a:p>
          <a:p>
            <a:r>
              <a:rPr lang="en-US" sz="1800" dirty="0"/>
              <a:t>Number of antenna elements per </a:t>
            </a:r>
            <a:r>
              <a:rPr lang="en-US" sz="1800" dirty="0" err="1"/>
              <a:t>TRxP</a:t>
            </a:r>
            <a:endParaRPr lang="en-US" sz="1800" dirty="0"/>
          </a:p>
          <a:p>
            <a:pPr lvl="1"/>
            <a:r>
              <a:rPr lang="en-US" sz="1600" dirty="0"/>
              <a:t>64 Tx/Rx elements for frequencies 1 GHz (viz. 700 MHz)</a:t>
            </a:r>
          </a:p>
          <a:p>
            <a:pPr lvl="1"/>
            <a:r>
              <a:rPr lang="en-US" sz="1600" dirty="0"/>
              <a:t>256 Tx/Rx elements for frequencies above 1 GHz (viz. 4, 30, 70 GHz)</a:t>
            </a:r>
          </a:p>
          <a:p>
            <a:r>
              <a:rPr lang="en-US" sz="2000" dirty="0"/>
              <a:t>Spectral efficiency</a:t>
            </a:r>
          </a:p>
          <a:p>
            <a:r>
              <a:rPr lang="en-US" sz="2000" dirty="0"/>
              <a:t>Connection density </a:t>
            </a:r>
          </a:p>
          <a:p>
            <a:r>
              <a:rPr lang="en-US" sz="2000" dirty="0"/>
              <a:t>Reliability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842" y="533401"/>
            <a:ext cx="7772400" cy="1066800"/>
          </a:xfrm>
        </p:spPr>
        <p:txBody>
          <a:bodyPr/>
          <a:lstStyle/>
          <a:p>
            <a:r>
              <a:rPr lang="en-US" sz="2800" dirty="0"/>
              <a:t>Clustering the “seemingly challenging” requirements of IMT-2020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AD8593-C530-42B1-AB38-D07A7C9A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9F9F757-2239-4B2A-AFD1-84C1118A025B}"/>
              </a:ext>
            </a:extLst>
          </p:cNvPr>
          <p:cNvSpPr/>
          <p:nvPr/>
        </p:nvSpPr>
        <p:spPr bwMode="auto">
          <a:xfrm>
            <a:off x="390526" y="1676400"/>
            <a:ext cx="8677274" cy="15240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024FF4-957F-4673-B2AA-3A0EC3A24311}"/>
              </a:ext>
            </a:extLst>
          </p:cNvPr>
          <p:cNvSpPr txBox="1"/>
          <p:nvPr/>
        </p:nvSpPr>
        <p:spPr>
          <a:xfrm>
            <a:off x="7429500" y="3657601"/>
            <a:ext cx="1562100" cy="707886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0" dirty="0">
                <a:latin typeface="+mj-lt"/>
                <a:cs typeface="Arial" panose="020B0604020202020204" pitchFamily="34" charset="0"/>
              </a:rPr>
              <a:t>Focus of </a:t>
            </a:r>
            <a:r>
              <a:rPr lang="en-US" sz="2000" b="0" dirty="0">
                <a:cs typeface="Arial" panose="020B0604020202020204" pitchFamily="34" charset="0"/>
              </a:rPr>
              <a:t>this</a:t>
            </a:r>
            <a:r>
              <a:rPr lang="en-US" sz="2000" b="0" dirty="0">
                <a:latin typeface="+mj-lt"/>
                <a:cs typeface="Arial" panose="020B0604020202020204" pitchFamily="34" charset="0"/>
              </a:rPr>
              <a:t> presentation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4C6C445-76EA-4851-8A84-E6411C67A701}"/>
              </a:ext>
            </a:extLst>
          </p:cNvPr>
          <p:cNvCxnSpPr>
            <a:cxnSpLocks/>
          </p:cNvCxnSpPr>
          <p:nvPr/>
        </p:nvCxnSpPr>
        <p:spPr bwMode="auto">
          <a:xfrm>
            <a:off x="7543800" y="3124200"/>
            <a:ext cx="609600" cy="458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8278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9809A7-26E3-4E42-AC1F-78493D24F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7095"/>
            <a:ext cx="8229600" cy="1066800"/>
          </a:xfrm>
        </p:spPr>
        <p:txBody>
          <a:bodyPr/>
          <a:lstStyle/>
          <a:p>
            <a:r>
              <a:rPr lang="en-US" sz="2800" dirty="0"/>
              <a:t>IMT-2020 Mobility Requirements for </a:t>
            </a:r>
            <a:r>
              <a:rPr lang="en-US" sz="2800" dirty="0" err="1"/>
              <a:t>eMBB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E33BE-7566-40A4-815E-A4EFFF2E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7AC9F6-9DDF-4CDF-83D6-1ECC0771CD62}"/>
              </a:ext>
            </a:extLst>
          </p:cNvPr>
          <p:cNvSpPr txBox="1"/>
          <p:nvPr/>
        </p:nvSpPr>
        <p:spPr>
          <a:xfrm>
            <a:off x="1210235" y="1935452"/>
            <a:ext cx="2837858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Table 1: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eMBB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– Indoor Hotspot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62FC64-C3F8-4664-BA0E-7A8F9C5371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279816"/>
            <a:ext cx="4267200" cy="13120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D140FA2-CCC5-47D8-BB1A-1CCEB52E8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30" y="2279816"/>
            <a:ext cx="4321946" cy="129055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FF3259E-07EA-47C5-A313-7640C747A6DE}"/>
              </a:ext>
            </a:extLst>
          </p:cNvPr>
          <p:cNvSpPr txBox="1"/>
          <p:nvPr/>
        </p:nvSpPr>
        <p:spPr>
          <a:xfrm>
            <a:off x="5867400" y="1927797"/>
            <a:ext cx="2057400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Table 2: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eMBB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– Urban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897079-F657-4708-813B-1683B85B522F}"/>
              </a:ext>
            </a:extLst>
          </p:cNvPr>
          <p:cNvSpPr txBox="1"/>
          <p:nvPr/>
        </p:nvSpPr>
        <p:spPr>
          <a:xfrm>
            <a:off x="2105102" y="3774325"/>
            <a:ext cx="2057400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Table 3: </a:t>
            </a:r>
            <a:r>
              <a:rPr lang="en-US" sz="1400" b="0" dirty="0" err="1">
                <a:latin typeface="Arial" panose="020B0604020202020204" pitchFamily="34" charset="0"/>
                <a:cs typeface="Arial" panose="020B0604020202020204" pitchFamily="34" charset="0"/>
              </a:rPr>
              <a:t>eMBB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 – Rural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DB9935A-FE83-40D0-977E-2BEAB9A606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830" y="4119074"/>
            <a:ext cx="5803743" cy="229267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A50BB7C-CD93-4412-A474-D78A4C6DB7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4708878"/>
            <a:ext cx="2650238" cy="1149667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06583458-EA5F-4D46-813B-2E04E42CDAAC}"/>
              </a:ext>
            </a:extLst>
          </p:cNvPr>
          <p:cNvSpPr txBox="1"/>
          <p:nvPr/>
        </p:nvSpPr>
        <p:spPr>
          <a:xfrm>
            <a:off x="6248400" y="4419600"/>
            <a:ext cx="2650238" cy="2462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b="0" dirty="0">
                <a:latin typeface="Arial" panose="020B0604020202020204" pitchFamily="34" charset="0"/>
                <a:cs typeface="Arial" panose="020B0604020202020204" pitchFamily="34" charset="0"/>
              </a:rPr>
              <a:t>Note: Spectral Efficiency Req.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3C51EBE5-4B41-465C-8D22-27F5BB8B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0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21041B-C5E8-401C-9A92-FE6F88CF1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sz="1800" dirty="0"/>
              <a:t>Develop intuition on Doppler effects on performance of 802.11ac waveform w.r.t channel models in ITU-R.M2134 [1]</a:t>
            </a:r>
          </a:p>
          <a:p>
            <a:endParaRPr lang="en-US" sz="1800" dirty="0"/>
          </a:p>
          <a:p>
            <a:r>
              <a:rPr lang="en-US" sz="1800" dirty="0"/>
              <a:t>Focus on the OFDM-modulated VHT payload portion of 802.11ac packet</a:t>
            </a:r>
          </a:p>
          <a:p>
            <a:endParaRPr lang="en-US" sz="1800" dirty="0"/>
          </a:p>
          <a:p>
            <a:r>
              <a:rPr lang="en-US" sz="1800" dirty="0"/>
              <a:t>Provide impetus for further and more detailed studies by 802.11 members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01"/>
            <a:ext cx="8153400" cy="1066800"/>
          </a:xfrm>
        </p:spPr>
        <p:txBody>
          <a:bodyPr/>
          <a:lstStyle/>
          <a:p>
            <a:r>
              <a:rPr lang="en-US" sz="2800" dirty="0"/>
              <a:t>Initial Mobility Effect Analysis - Motivation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212FFA-A8AF-4380-A611-5347C748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B39F7372-EB27-47EA-A0D6-6DD9285B044A}"/>
              </a:ext>
            </a:extLst>
          </p:cNvPr>
          <p:cNvSpPr txBox="1">
            <a:spLocks/>
          </p:cNvSpPr>
          <p:nvPr/>
        </p:nvSpPr>
        <p:spPr bwMode="auto">
          <a:xfrm>
            <a:off x="457200" y="989693"/>
            <a:ext cx="8153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59212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621041B-C5E8-401C-9A92-FE6F88CF1B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71525" y="1447800"/>
                <a:ext cx="7772400" cy="4572000"/>
              </a:xfrm>
            </p:spPr>
            <p:txBody>
              <a:bodyPr/>
              <a:lstStyle/>
              <a:p>
                <a:r>
                  <a:rPr lang="en-US" sz="1800" dirty="0"/>
                  <a:t>OFDM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nary>
                      <m:naryPr>
                        <m:chr m:val="∑"/>
                        <m:ctrlPr>
                          <a:rPr lang="pt-BR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18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1800" b="0" i="1" baseline="-25000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nary>
                    <m:r>
                      <m:rPr>
                        <m:sty m:val="p"/>
                      </m:rPr>
                      <a:rPr lang="en-US" sz="1800" b="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⁡(−</m:t>
                    </m:r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.</m:t>
                    </m:r>
                    <m:f>
                      <m:fPr>
                        <m:ctrlP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1800" b="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en-US" sz="1800" b="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sz="1600" i="1" dirty="0">
                    <a:solidFill>
                      <a:srgbClr val="0070C0"/>
                    </a:solidFill>
                  </a:rPr>
                  <a:t>y(u)/x(u)</a:t>
                </a:r>
                <a:r>
                  <a:rPr lang="en-US" sz="1600" dirty="0">
                    <a:solidFill>
                      <a:srgbClr val="0070C0"/>
                    </a:solidFill>
                  </a:rPr>
                  <a:t>: </a:t>
                </a:r>
                <a:r>
                  <a:rPr lang="en-US" sz="1600" dirty="0"/>
                  <a:t>Rx/</a:t>
                </a:r>
                <a:r>
                  <a:rPr lang="en-US" sz="1600" dirty="0" err="1"/>
                  <a:t>Tx</a:t>
                </a:r>
                <a:r>
                  <a:rPr lang="en-US" sz="1600" dirty="0"/>
                  <a:t> samples on sub-carrier #</a:t>
                </a:r>
                <a:r>
                  <a:rPr lang="en-US" sz="1600" i="1" dirty="0">
                    <a:solidFill>
                      <a:srgbClr val="0070C0"/>
                    </a:solidFill>
                  </a:rPr>
                  <a:t>u</a:t>
                </a:r>
                <a:r>
                  <a:rPr lang="en-US" dirty="0"/>
                  <a:t> </a:t>
                </a:r>
              </a:p>
              <a:p>
                <a:pPr lvl="1"/>
                <a:r>
                  <a:rPr lang="en-US" sz="1600" i="1" dirty="0" err="1">
                    <a:solidFill>
                      <a:srgbClr val="0070C0"/>
                    </a:solidFill>
                  </a:rPr>
                  <a:t>h</a:t>
                </a:r>
                <a:r>
                  <a:rPr lang="en-US" sz="1800" i="1" baseline="-25000" dirty="0" err="1">
                    <a:solidFill>
                      <a:srgbClr val="0070C0"/>
                    </a:solidFill>
                  </a:rPr>
                  <a:t>m</a:t>
                </a:r>
                <a:r>
                  <a:rPr lang="en-US" sz="1600" dirty="0"/>
                  <a:t>: Accumulated time-domain channel tap amplitudes over sampling interval </a:t>
                </a:r>
                <a:r>
                  <a:rPr lang="en-US" sz="1600" i="1" dirty="0">
                    <a:solidFill>
                      <a:srgbClr val="0070C0"/>
                    </a:solidFill>
                  </a:rPr>
                  <a:t>m</a:t>
                </a:r>
              </a:p>
              <a:p>
                <a:endParaRPr lang="en-US" dirty="0"/>
              </a:p>
              <a:p>
                <a:r>
                  <a:rPr lang="en-US" sz="1800" dirty="0"/>
                  <a:t>For Doppler effect studies, sufficient to consider single sub-carrier</a:t>
                </a:r>
              </a:p>
              <a:p>
                <a:pPr lvl="1"/>
                <a:r>
                  <a:rPr lang="en-US" sz="1600" dirty="0"/>
                  <a:t>Consider sub-carrier </a:t>
                </a:r>
                <a:r>
                  <a:rPr lang="en-US" sz="1600" i="1" dirty="0">
                    <a:solidFill>
                      <a:srgbClr val="0070C0"/>
                    </a:solidFill>
                  </a:rPr>
                  <a:t>u = 0</a:t>
                </a:r>
                <a:endParaRPr lang="en-US" sz="1600" dirty="0"/>
              </a:p>
              <a:p>
                <a:pPr lvl="1"/>
                <a:r>
                  <a:rPr lang="en-US" sz="1600" dirty="0"/>
                  <a:t>Frequency domain channel coefficient,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pt-BR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16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1600" b="0" i="1" baseline="-25000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nary>
                  </m:oMath>
                </a14:m>
                <a:endParaRPr lang="en-US" sz="1600" dirty="0"/>
              </a:p>
              <a:p>
                <a:pPr lvl="1"/>
                <a:r>
                  <a:rPr lang="en-US" sz="1600" dirty="0"/>
                  <a:t>Frequency domain channel coefficient “determinant” of performance</a:t>
                </a:r>
              </a:p>
              <a:p>
                <a:pPr lvl="1"/>
                <a:r>
                  <a:rPr lang="en-US" sz="1600" dirty="0"/>
                  <a:t>Time variation of </a:t>
                </a:r>
                <a:r>
                  <a:rPr lang="en-US" sz="1600" i="1" dirty="0">
                    <a:solidFill>
                      <a:srgbClr val="0070C0"/>
                    </a:solidFill>
                  </a:rPr>
                  <a:t>C</a:t>
                </a:r>
                <a:r>
                  <a:rPr lang="en-US" sz="1600" dirty="0"/>
                  <a:t> provides intuition into effects of Doppler on performance</a:t>
                </a: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D621041B-C5E8-401C-9A92-FE6F88CF1B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71525" y="1447800"/>
                <a:ext cx="7772400" cy="4572000"/>
              </a:xfrm>
              <a:blipFill>
                <a:blip r:embed="rId2"/>
                <a:stretch>
                  <a:fillRect l="-549" t="-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/>
          <a:lstStyle/>
          <a:p>
            <a:r>
              <a:rPr lang="en-US" sz="2800" dirty="0"/>
              <a:t>Initial Mobility Effect Analysis – Methodology, 1/2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212FFA-A8AF-4380-A611-5347C748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2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33400"/>
            <a:ext cx="9067800" cy="1066800"/>
          </a:xfrm>
        </p:spPr>
        <p:txBody>
          <a:bodyPr/>
          <a:lstStyle/>
          <a:p>
            <a:r>
              <a:rPr lang="en-US" sz="2800" dirty="0"/>
              <a:t>Initial Mobility Effect Analysis – Methodology, 2/2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212FFA-A8AF-4380-A611-5347C748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AADFBCC-64F7-47C3-9679-0B4481110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43186"/>
            <a:ext cx="9144000" cy="277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57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59593"/>
            <a:ext cx="9067800" cy="1066800"/>
          </a:xfrm>
        </p:spPr>
        <p:txBody>
          <a:bodyPr/>
          <a:lstStyle/>
          <a:p>
            <a:r>
              <a:rPr lang="en-US" sz="2800" dirty="0"/>
              <a:t>Results, 1/2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212FFA-A8AF-4380-A611-5347C748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B82D5E-7A53-449C-843E-6F014F38153A}"/>
              </a:ext>
            </a:extLst>
          </p:cNvPr>
          <p:cNvSpPr txBox="1"/>
          <p:nvPr/>
        </p:nvSpPr>
        <p:spPr>
          <a:xfrm>
            <a:off x="1970337" y="619520"/>
            <a:ext cx="135604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TDL-</a:t>
            </a:r>
            <a:r>
              <a:rPr lang="en-US" sz="1200" b="1" u="sng" dirty="0" err="1"/>
              <a:t>i</a:t>
            </a:r>
            <a:endParaRPr lang="en-US" sz="12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/>
              <a:t>NLoS</a:t>
            </a:r>
            <a:r>
              <a:rPr lang="en-US" sz="1200" b="1" dirty="0"/>
              <a:t>-only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Rayleigh taps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1036860-77AA-405B-80FB-53C68775E520}"/>
              </a:ext>
            </a:extLst>
          </p:cNvPr>
          <p:cNvSpPr txBox="1"/>
          <p:nvPr/>
        </p:nvSpPr>
        <p:spPr>
          <a:xfrm>
            <a:off x="-42539" y="2112365"/>
            <a:ext cx="86283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700 MHz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093722-23DE-4120-B0A8-10E0EBCBAE87}"/>
              </a:ext>
            </a:extLst>
          </p:cNvPr>
          <p:cNvSpPr txBox="1"/>
          <p:nvPr/>
        </p:nvSpPr>
        <p:spPr>
          <a:xfrm>
            <a:off x="5815032" y="609600"/>
            <a:ext cx="297526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TDL-iv</a:t>
            </a:r>
            <a:r>
              <a:rPr lang="en-US" sz="12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/>
              <a:t>LoS</a:t>
            </a:r>
            <a:r>
              <a:rPr lang="en-US" sz="1200" b="1" dirty="0"/>
              <a:t> + </a:t>
            </a:r>
            <a:r>
              <a:rPr lang="en-US" sz="1200" b="1" dirty="0" err="1"/>
              <a:t>NLoS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1 Rician (K ~ 13 dB) + Rayleigh taps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0DC8C77-407D-4170-AD16-8BD29B97095D}"/>
              </a:ext>
            </a:extLst>
          </p:cNvPr>
          <p:cNvSpPr txBox="1"/>
          <p:nvPr/>
        </p:nvSpPr>
        <p:spPr>
          <a:xfrm>
            <a:off x="44824" y="4935927"/>
            <a:ext cx="70811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4 GHz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20FB6F8-5E2E-42DF-BECC-BA08379AA765}"/>
              </a:ext>
            </a:extLst>
          </p:cNvPr>
          <p:cNvCxnSpPr>
            <a:cxnSpLocks/>
          </p:cNvCxnSpPr>
          <p:nvPr/>
        </p:nvCxnSpPr>
        <p:spPr>
          <a:xfrm>
            <a:off x="0" y="4191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DCA64DC-287C-46E7-A758-10CCD0E11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13" y="1295400"/>
            <a:ext cx="3809923" cy="28590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8452C2-1CF2-4854-9ACB-0C1A295FCE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700" y="1265851"/>
            <a:ext cx="3809925" cy="28590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19DBCD-2563-4537-B8B1-ABB8B1E02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27633"/>
            <a:ext cx="3505200" cy="26303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B1B9C4-A721-4565-A6C6-59C8F33D82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227564"/>
            <a:ext cx="3505200" cy="263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33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144000C-753B-4806-B609-9FEFAA4B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59593"/>
            <a:ext cx="9067800" cy="1066800"/>
          </a:xfrm>
        </p:spPr>
        <p:txBody>
          <a:bodyPr/>
          <a:lstStyle/>
          <a:p>
            <a:r>
              <a:rPr lang="en-US" sz="2800" dirty="0"/>
              <a:t>Results, 2/2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8E3B55-F061-4EB8-91EB-488A724A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212FFA-A8AF-4380-A611-5347C748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B82D5E-7A53-449C-843E-6F014F38153A}"/>
              </a:ext>
            </a:extLst>
          </p:cNvPr>
          <p:cNvSpPr txBox="1"/>
          <p:nvPr/>
        </p:nvSpPr>
        <p:spPr>
          <a:xfrm>
            <a:off x="2057400" y="1524000"/>
            <a:ext cx="135604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TDL-</a:t>
            </a:r>
            <a:r>
              <a:rPr lang="en-US" sz="1200" b="1" u="sng" dirty="0" err="1"/>
              <a:t>i</a:t>
            </a:r>
            <a:endParaRPr lang="en-US" sz="12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/>
              <a:t>NLoS</a:t>
            </a:r>
            <a:r>
              <a:rPr lang="en-US" sz="1200" b="1" dirty="0"/>
              <a:t>-only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Rayleigh taps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093722-23DE-4120-B0A8-10E0EBCBAE87}"/>
              </a:ext>
            </a:extLst>
          </p:cNvPr>
          <p:cNvSpPr txBox="1"/>
          <p:nvPr/>
        </p:nvSpPr>
        <p:spPr>
          <a:xfrm>
            <a:off x="5600035" y="1524000"/>
            <a:ext cx="2975266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TDL-iv</a:t>
            </a:r>
            <a:r>
              <a:rPr lang="en-US" sz="1200" b="1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err="1"/>
              <a:t>LoS</a:t>
            </a:r>
            <a:r>
              <a:rPr lang="en-US" sz="1200" b="1" dirty="0"/>
              <a:t> + </a:t>
            </a:r>
            <a:r>
              <a:rPr lang="en-US" sz="1200" b="1" dirty="0" err="1"/>
              <a:t>NLoS</a:t>
            </a: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1 Rician (K ~ 13 dB) + Rayleigh taps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0DC8C77-407D-4170-AD16-8BD29B97095D}"/>
              </a:ext>
            </a:extLst>
          </p:cNvPr>
          <p:cNvSpPr txBox="1"/>
          <p:nvPr/>
        </p:nvSpPr>
        <p:spPr>
          <a:xfrm>
            <a:off x="-18383" y="3161428"/>
            <a:ext cx="70811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30</a:t>
            </a:r>
            <a:r>
              <a:rPr lang="en-US" sz="1800" b="1" dirty="0"/>
              <a:t> GHz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051636-47F4-4F45-AAB5-F90548E9D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62200"/>
            <a:ext cx="4267200" cy="32021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CEA94F-3DC9-4BE4-9AAD-F5B1ACBA2B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245" y="2358042"/>
            <a:ext cx="4369002" cy="327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39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0C95-2C7A-44D2-A9A1-B4E5F0A5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F88A6-02DE-47F5-BF83-43700C18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71C0C28-526B-4985-9B2D-EF6EA0936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48688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5D97B64-DCFC-4B2C-8AD8-CBCCEE1C5E22}"/>
              </a:ext>
            </a:extLst>
          </p:cNvPr>
          <p:cNvSpPr txBox="1">
            <a:spLocks/>
          </p:cNvSpPr>
          <p:nvPr/>
        </p:nvSpPr>
        <p:spPr>
          <a:xfrm>
            <a:off x="685800" y="1752600"/>
            <a:ext cx="7772400" cy="4572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Preliminary analyses and results on the effect of Doppler w.r.t IMT-2020 </a:t>
            </a:r>
            <a:r>
              <a:rPr lang="en-US" sz="1800" kern="0" dirty="0" err="1"/>
              <a:t>eMBB</a:t>
            </a:r>
            <a:r>
              <a:rPr lang="en-US" sz="1800" kern="0" dirty="0"/>
              <a:t> scenarios were presented</a:t>
            </a:r>
          </a:p>
          <a:p>
            <a:endParaRPr lang="en-US" sz="1800" kern="0" dirty="0"/>
          </a:p>
          <a:p>
            <a:r>
              <a:rPr lang="en-US" sz="1800" kern="0" dirty="0"/>
              <a:t>802.11 members are encouraged to build upon these to generate more comprehensive analyses for submission to the IMT-2020 process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294624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97069</TotalTime>
  <Words>607</Words>
  <Application>Microsoft Office PowerPoint</Application>
  <PresentationFormat>On-screen Show (4:3)</PresentationFormat>
  <Paragraphs>96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Times New Roman</vt:lpstr>
      <vt:lpstr>Default Design</vt:lpstr>
      <vt:lpstr>Custom Design</vt:lpstr>
      <vt:lpstr>Document</vt:lpstr>
      <vt:lpstr>IMT-2020 Requirements Deep Dive  – Part 1: Mobility</vt:lpstr>
      <vt:lpstr>Clustering the “seemingly challenging” requirements of IMT-2020</vt:lpstr>
      <vt:lpstr>IMT-2020 Mobility Requirements for eMBB</vt:lpstr>
      <vt:lpstr>Initial Mobility Effect Analysis - Motivation</vt:lpstr>
      <vt:lpstr>Initial Mobility Effect Analysis – Methodology, 1/2</vt:lpstr>
      <vt:lpstr>Initial Mobility Effect Analysis – Methodology, 2/2</vt:lpstr>
      <vt:lpstr>Results, 1/2</vt:lpstr>
      <vt:lpstr>Results, 2/2</vt:lpstr>
      <vt:lpstr>Summary</vt:lpstr>
      <vt:lpstr>References</vt:lpstr>
      <vt:lpstr>Appendix</vt:lpstr>
      <vt:lpstr>802.11 Waveforms vs. 5G Waveforms</vt:lpstr>
    </vt:vector>
  </TitlesOfParts>
  <Manager>Rakesh Taori</Manager>
  <Company>Phazr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5G Candidate Submission</dc:title>
  <dc:creator>Rakesh Taori</dc:creator>
  <cp:lastModifiedBy>Sudhir Ramakrishna</cp:lastModifiedBy>
  <cp:revision>2081</cp:revision>
  <cp:lastPrinted>1998-02-10T13:28:06Z</cp:lastPrinted>
  <dcterms:created xsi:type="dcterms:W3CDTF">1998-02-10T13:07:52Z</dcterms:created>
  <dcterms:modified xsi:type="dcterms:W3CDTF">2017-12-04T03:58:37Z</dcterms:modified>
</cp:coreProperties>
</file>