
<file path=[Content_Types].xml><?xml version="1.0" encoding="utf-8"?>
<Types xmlns="http://schemas.openxmlformats.org/package/2006/content-types">
  <Override PartName="/ppt/notesSlides/notesSlide4.xml" ContentType="application/vnd.openxmlformats-officedocument.presentationml.notesSlide+xml"/>
  <Override PartName="/ppt/slides/slide9.xml" ContentType="application/vnd.openxmlformats-officedocument.presentationml.slide+xml"/>
  <Override PartName="/ppt/slides/slide14.xml" ContentType="application/vnd.openxmlformats-officedocument.presentationml.slide+xml"/>
  <Override PartName="/ppt/slideLayouts/slideLayout9.xml" ContentType="application/vnd.openxmlformats-officedocument.presentationml.slideLayout+xml"/>
  <Override PartName="/ppt/notesSlides/notesSlide9.xml" ContentType="application/vnd.openxmlformats-officedocument.presentationml.notesSlide+xml"/>
  <Override PartName="/ppt/slides/slide5.xml" ContentType="application/vnd.openxmlformats-officedocument.presentationml.slide+xml"/>
  <Override PartName="/ppt/notesSlides/notesSlide16.xml" ContentType="application/vnd.openxmlformats-officedocument.presentationml.notesSlide+xml"/>
  <Default Extension="rels" ContentType="application/vnd.openxmlformats-package.relationships+xml"/>
  <Override PartName="/ppt/slides/slide10.xml" ContentType="application/vnd.openxmlformats-officedocument.presentationml.slide+xml"/>
  <Override PartName="/ppt/slideLayouts/slideLayout5.xml" ContentType="application/vnd.openxmlformats-officedocument.presentationml.slideLayout+xml"/>
  <Override PartName="/ppt/notesMasters/notesMaster1.xml" ContentType="application/vnd.openxmlformats-officedocument.presentationml.notesMaster+xml"/>
  <Override PartName="/ppt/slides/slide1.xml" ContentType="application/vnd.openxmlformats-officedocument.presentationml.slide+xml"/>
  <Override PartName="/ppt/handoutMasters/handoutMaster1.xml" ContentType="application/vnd.openxmlformats-officedocument.presentationml.handoutMaster+xml"/>
  <Override PartName="/ppt/notesSlides/notesSlide12.xml" ContentType="application/vnd.openxmlformats-officedocument.presentationml.notesSlide+xml"/>
  <Default Extension="jpeg" ContentType="image/jpeg"/>
  <Override PartName="/ppt/theme/theme2.xml" ContentType="application/vnd.openxmlformats-officedocument.theme+xml"/>
  <Override PartName="/ppt/slideLayouts/slideLayout1.xml" ContentType="application/vnd.openxmlformats-officedocument.presentationml.slideLayout+xml"/>
  <Override PartName="/docProps/app.xml" ContentType="application/vnd.openxmlformats-officedocument.extended-properties+xml"/>
  <Default Extension="xml" ContentType="application/xml"/>
  <Override PartName="/ppt/notesSlides/notesSlide5.xml" ContentType="application/vnd.openxmlformats-officedocument.presentationml.notesSlide+xml"/>
  <Override PartName="/ppt/tableStyles.xml" ContentType="application/vnd.openxmlformats-officedocument.presentationml.tableStyles+xml"/>
  <Override PartName="/docProps/custom.xml" ContentType="application/vnd.openxmlformats-officedocument.custom-properties+xml"/>
  <Override PartName="/ppt/slides/slide15.xml" ContentType="application/vnd.openxmlformats-officedocument.presentationml.slide+xml"/>
  <Override PartName="/ppt/notesSlides/notesSlide1.xml" ContentType="application/vnd.openxmlformats-officedocument.presentationml.notesSlide+xml"/>
  <Override PartName="/ppt/slides/slide6.xml" ContentType="application/vnd.openxmlformats-officedocument.presentationml.slide+xml"/>
  <Override PartName="/docProps/core.xml" ContentType="application/vnd.openxmlformats-package.core-properties+xml"/>
  <Override PartName="/ppt/slides/slide11.xml" ContentType="application/vnd.openxmlformats-officedocument.presentationml.slide+xml"/>
  <Override PartName="/ppt/slideLayouts/slideLayout6.xml" ContentType="application/vnd.openxmlformats-officedocument.presentationml.slideLayout+xml"/>
  <Override PartName="/ppt/notesSlides/notesSlide13.xml" ContentType="application/vnd.openxmlformats-officedocument.presentationml.notesSlide+xml"/>
  <Override PartName="/ppt/slides/slide2.xml" ContentType="application/vnd.openxmlformats-officedocument.presentationml.slide+xml"/>
  <Override PartName="/ppt/theme/theme3.xml" ContentType="application/vnd.openxmlformats-officedocument.theme+xml"/>
  <Override PartName="/ppt/slideLayouts/slideLayout2.xml" ContentType="application/vnd.openxmlformats-officedocument.presentationml.slideLayout+xml"/>
  <Override PartName="/ppt/notesSlides/notesSlide6.xml" ContentType="application/vnd.openxmlformats-officedocument.presentationml.notesSlide+xml"/>
  <Override PartName="/ppt/slides/slide16.xml" ContentType="application/vnd.openxmlformats-officedocument.presentationml.slide+xml"/>
  <Override PartName="/ppt/notesSlides/notesSlide2.xml" ContentType="application/vnd.openxmlformats-officedocument.presentationml.notesSlide+xml"/>
  <Override PartName="/ppt/slides/slide7.xml" ContentType="application/vnd.openxmlformats-officedocument.presentationml.slide+xml"/>
  <Override PartName="/ppt/presentation.xml" ContentType="application/vnd.openxmlformats-officedocument.presentationml.presentation.main+xml"/>
  <Override PartName="/ppt/slides/slide12.xml" ContentType="application/vnd.openxmlformats-officedocument.presentationml.slide+xml"/>
  <Override PartName="/ppt/slideLayouts/slideLayout7.xml" ContentType="application/vnd.openxmlformats-officedocument.presentationml.slideLayout+xml"/>
  <Override PartName="/ppt/notesSlides/notesSlide14.xml" ContentType="application/vnd.openxmlformats-officedocument.presentationml.notesSlide+xml"/>
  <Override PartName="/ppt/slides/slide3.xml" ContentType="application/vnd.openxmlformats-officedocument.presentationml.slide+xml"/>
  <Override PartName="/ppt/slideLayouts/slideLayout3.xml" ContentType="application/vnd.openxmlformats-officedocument.presentationml.slideLayout+xml"/>
  <Override PartName="/ppt/notesSlides/notesSlide7.xml" ContentType="application/vnd.openxmlformats-officedocument.presentationml.notesSlide+xml"/>
  <Override PartName="/ppt/notesSlides/notesSlide10.xml" ContentType="application/vnd.openxmlformats-officedocument.presentationml.notesSlide+xml"/>
  <Override PartName="/ppt/notesSlides/notesSlide3.xml" ContentType="application/vnd.openxmlformats-officedocument.presentationml.notesSlide+xml"/>
  <Override PartName="/ppt/slides/slide8.xml" ContentType="application/vnd.openxmlformats-officedocument.presentationml.slide+xml"/>
  <Override PartName="/ppt/presProps.xml" ContentType="application/vnd.openxmlformats-officedocument.presentationml.presProps+xml"/>
  <Override PartName="/ppt/notesSlides/notesSlide15.xml" ContentType="application/vnd.openxmlformats-officedocument.presentationml.notesSlide+xml"/>
  <Override PartName="/ppt/slideLayouts/slideLayout8.xml" ContentType="application/vnd.openxmlformats-officedocument.presentationml.slideLayout+xml"/>
  <Override PartName="/ppt/notesSlides/notesSlide8.xml" ContentType="application/vnd.openxmlformats-officedocument.presentationml.notesSlide+xml"/>
  <Override PartName="/ppt/slides/slide4.xml" ContentType="application/vnd.openxmlformats-officedocument.presentationml.slide+xml"/>
  <Override PartName="/ppt/slides/slide13.xml" ContentType="application/vnd.openxmlformats-officedocument.presentationml.slide+xml"/>
  <Override PartName="/ppt/notesSlides/notesSlide11.xml" ContentType="application/vnd.openxmlformats-officedocument.presentationml.notesSlide+xml"/>
  <Override PartName="/ppt/slideLayouts/slideLayout4.xml" ContentType="application/vnd.openxmlformats-officedocument.presentationml.slideLayout+xml"/>
  <Override PartName="/ppt/slideMasters/slideMaster1.xml" ContentType="application/vnd.openxmlformats-officedocument.presentationml.slideMaster+xml"/>
  <Override PartName="/ppt/theme/theme1.xml" ContentType="application/vnd.openxmlformats-officedocument.theme+xml"/>
  <Override PartName="/ppt/viewProps.xml" ContentType="application/vnd.openxmlformats-officedocument.presentationml.viewProps+xml"/>
  <Default Extension="bin" ContentType="application/vnd.openxmlformats-officedocument.presentationml.printerSettings"/>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5" Type="http://schemas.openxmlformats.org/officeDocument/2006/relationships/custom-properties" Target="docProps/custom.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trictFirstAndLastChars="0" saveSubsetFonts="1">
  <p:sldMasterIdLst>
    <p:sldMasterId id="2147483648" r:id="rId1"/>
  </p:sldMasterIdLst>
  <p:notesMasterIdLst>
    <p:notesMasterId r:id="rId18"/>
  </p:notesMasterIdLst>
  <p:handoutMasterIdLst>
    <p:handoutMasterId r:id="rId19"/>
  </p:handoutMasterIdLst>
  <p:sldIdLst>
    <p:sldId id="256" r:id="rId2"/>
    <p:sldId id="257" r:id="rId3"/>
    <p:sldId id="290" r:id="rId4"/>
    <p:sldId id="291" r:id="rId5"/>
    <p:sldId id="289" r:id="rId6"/>
    <p:sldId id="293" r:id="rId7"/>
    <p:sldId id="294" r:id="rId8"/>
    <p:sldId id="298" r:id="rId9"/>
    <p:sldId id="300" r:id="rId10"/>
    <p:sldId id="295" r:id="rId11"/>
    <p:sldId id="301" r:id="rId12"/>
    <p:sldId id="296" r:id="rId13"/>
    <p:sldId id="297" r:id="rId14"/>
    <p:sldId id="288" r:id="rId15"/>
    <p:sldId id="302" r:id="rId16"/>
    <p:sldId id="283" r:id="rId17"/>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mc="http://schemas.openxmlformats.org/markup-compatibility/2006" xmlns:mv="urn:schemas-microsoft-com:mac:vml" xmlns:p15="http://schemas.microsoft.com/office/powerpoint/2012/main" xmlns:p="http://schemas.openxmlformats.org/presentationml/2006/main" xmlns:r="http://schemas.openxmlformats.org/officeDocument/2006/relationships" xmlns:a="http://schemas.openxmlformats.org/drawingml/2006/main" xmlns="">
        <p15:guide id="1" orient="horz" pos="2160">
          <p15:clr>
            <a:srgbClr val="A4A3A4"/>
          </p15:clr>
        </p15:guide>
        <p15:guide id="2" pos="2880">
          <p15:clr>
            <a:srgbClr val="A4A3A4"/>
          </p15:clr>
        </p15:guide>
      </p15:sldGuideLst>
    </p:ext>
    <p:ext uri="{2D200454-40CA-4A62-9FC3-DE9A4176ACB9}">
      <p15:notesGuideLst xmlns:mc="http://schemas.openxmlformats.org/markup-compatibility/2006" xmlns:mv="urn:schemas-microsoft-com:mac:vml" xmlns:p15="http://schemas.microsoft.com/office/powerpoint/2012/main" xmlns:p="http://schemas.openxmlformats.org/presentationml/2006/main" xmlns:r="http://schemas.openxmlformats.org/officeDocument/2006/relationships" xmlns:a="http://schemas.openxmlformats.org/drawingml/2006/main" xmlns="">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showPr showNarration="1">
    <p:present/>
    <p:sldAll/>
    <p:penClr>
      <a:schemeClr val="tx1"/>
    </p:penClr>
    <p:extLst>
      <p:ext uri="{EC167BDD-8182-4AB7-AECC-EB403E3ABB37}">
        <p14:laserClr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a:srgbClr val="FF0000"/>
        </p14:laserClr>
      </p:ext>
      <p:ext uri="{2FDB2607-1784-4EEB-B798-7EB5836EED8A}">
        <p14:showMediaCtrls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1"/>
      </p:ext>
    </p:extLst>
  </p:showPr>
  <p:extLst>
    <p:ext uri="{E76CE94A-603C-4142-B9EB-6D1370010A27}">
      <p14:discardImageEditData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0"/>
    </p:ext>
    <p:ext uri="{D31A062A-798A-4329-ABDD-BBA856620510}">
      <p14:defaultImageDpi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220"/>
    </p:ext>
    <p:ext uri="{FD5EFAAD-0ECE-453E-9831-46B23BE46B34}">
      <p15:chartTrackingRefBased xmlns:mc="http://schemas.openxmlformats.org/markup-compatibility/2006" xmlns:mv="urn:schemas-microsoft-com:mac:vml" xmlns:p15="http://schemas.microsoft.com/office/powerpoint/2012/main" xmlns:p="http://schemas.openxmlformats.org/presentationml/2006/main" xmlns:r="http://schemas.openxmlformats.org/officeDocument/2006/relationships" xmlns:a="http://schemas.openxmlformats.org/drawingml/2006/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DBED569-4797-4DF1-A0F4-6AAB3CD982D8}" styleName="Light Style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912C8C85-51F0-491E-9774-3900AFEF0FD7}" styleName="Light Style 2 - Accent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lastView="sldThumbnailView">
  <p:normalViewPr>
    <p:restoredLeft sz="20014" autoAdjust="0"/>
    <p:restoredTop sz="94660"/>
  </p:normalViewPr>
  <p:slideViewPr>
    <p:cSldViewPr>
      <p:cViewPr varScale="1">
        <p:scale>
          <a:sx n="159" d="100"/>
          <a:sy n="159" d="100"/>
        </p:scale>
        <p:origin x="-600" y="-96"/>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200" d="100"/>
        <a:sy n="200" d="100"/>
      </p:scale>
      <p:origin x="0" y="0"/>
    </p:cViewPr>
  </p:sorterViewPr>
  <p:notesViewPr>
    <p:cSldViewPr>
      <p:cViewPr varScale="1">
        <p:scale>
          <a:sx n="59" d="100"/>
          <a:sy n="59" d="100"/>
        </p:scale>
        <p:origin x="-1752" y="-72"/>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printerSettings" Target="printerSettings/printerSettings1.bin"/><Relationship Id="rId21" Type="http://schemas.openxmlformats.org/officeDocument/2006/relationships/presProps" Target="presProps.xml"/><Relationship Id="rId22" Type="http://schemas.openxmlformats.org/officeDocument/2006/relationships/viewProps" Target="viewProps.xml"/><Relationship Id="rId23" Type="http://schemas.openxmlformats.org/officeDocument/2006/relationships/theme" Target="theme/theme1.xml"/><Relationship Id="rId24"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notesMaster" Target="notesMasters/notesMaster1.xml"/><Relationship Id="rId19" Type="http://schemas.openxmlformats.org/officeDocument/2006/relationships/handoutMaster" Target="handoutMasters/handoutMaster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11/27/17</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10</a:t>
            </a:fld>
            <a:endParaRPr lang="en-US"/>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2625446873"/>
      </p:ext>
    </p:extLst>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11</a:t>
            </a:fld>
            <a:endParaRPr lang="en-US"/>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2625446873"/>
      </p:ext>
    </p:extLst>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12</a:t>
            </a:fld>
            <a:endParaRPr lang="en-US"/>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2625446873"/>
      </p:ext>
    </p:extLst>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13</a:t>
            </a:fld>
            <a:endParaRPr lang="en-US"/>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2625446873"/>
      </p:ext>
    </p:extLst>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14</a:t>
            </a:fld>
            <a:endParaRPr lang="en-US"/>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2625446873"/>
      </p:ext>
    </p:extLst>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15</a:t>
            </a:fld>
            <a:endParaRPr lang="en-US"/>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2625446873"/>
      </p:ext>
    </p:extLst>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16</a:t>
            </a:fld>
            <a:endParaRPr lang="en-US"/>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2625446873"/>
      </p:ext>
    </p:extLst>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840307648"/>
      </p:ext>
    </p:extLst>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3</a:t>
            </a:fld>
            <a:endParaRPr lang="en-US"/>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2625446873"/>
      </p:ext>
    </p:extLst>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4</a:t>
            </a:fld>
            <a:endParaRPr lang="en-US"/>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2625446873"/>
      </p:ext>
    </p:extLst>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5</a:t>
            </a:fld>
            <a:endParaRPr lang="en-US"/>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2625446873"/>
      </p:ext>
    </p:extLst>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6</a:t>
            </a:fld>
            <a:endParaRPr lang="en-US"/>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2625446873"/>
      </p:ext>
    </p:extLst>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7</a:t>
            </a:fld>
            <a:endParaRPr lang="en-US"/>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2625446873"/>
      </p:ext>
    </p:extLst>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8</a:t>
            </a:fld>
            <a:endParaRPr lang="en-US"/>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2625446873"/>
      </p:ext>
    </p:extLst>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9</a:t>
            </a:fld>
            <a:endParaRPr lang="en-US"/>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November 2017</a:t>
            </a:r>
            <a:endParaRPr lang="en-GB"/>
          </a:p>
        </p:txBody>
      </p:sp>
      <p:sp>
        <p:nvSpPr>
          <p:cNvPr id="5" name="Footer Placeholder 4"/>
          <p:cNvSpPr>
            <a:spLocks noGrp="1"/>
          </p:cNvSpPr>
          <p:nvPr>
            <p:ph type="ftr" idx="11"/>
          </p:nvPr>
        </p:nvSpPr>
        <p:spPr/>
        <p:txBody>
          <a:bodyPr/>
          <a:lstStyle>
            <a:lvl1pPr>
              <a:defRPr/>
            </a:lvl1pPr>
          </a:lstStyle>
          <a:p>
            <a:r>
              <a:rPr lang="en-US" smtClean="0"/>
              <a:t>Marks, EthAirNet</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smtClean="0"/>
              <a:t>Marks, EthAirNet</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November 2017</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November 2017</a:t>
            </a:r>
            <a:endParaRPr lang="en-GB"/>
          </a:p>
        </p:txBody>
      </p:sp>
      <p:sp>
        <p:nvSpPr>
          <p:cNvPr id="5" name="Footer Placeholder 4"/>
          <p:cNvSpPr>
            <a:spLocks noGrp="1"/>
          </p:cNvSpPr>
          <p:nvPr>
            <p:ph type="ftr" idx="11"/>
          </p:nvPr>
        </p:nvSpPr>
        <p:spPr/>
        <p:txBody>
          <a:bodyPr/>
          <a:lstStyle>
            <a:lvl1pPr>
              <a:defRPr/>
            </a:lvl1pPr>
          </a:lstStyle>
          <a:p>
            <a:r>
              <a:rPr lang="en-US" smtClean="0"/>
              <a:t>Marks, EthAirNet</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November 2017</a:t>
            </a:r>
            <a:endParaRPr lang="en-GB"/>
          </a:p>
        </p:txBody>
      </p:sp>
      <p:sp>
        <p:nvSpPr>
          <p:cNvPr id="6" name="Footer Placeholder 5"/>
          <p:cNvSpPr>
            <a:spLocks noGrp="1"/>
          </p:cNvSpPr>
          <p:nvPr>
            <p:ph type="ftr" idx="11"/>
          </p:nvPr>
        </p:nvSpPr>
        <p:spPr/>
        <p:txBody>
          <a:bodyPr/>
          <a:lstStyle>
            <a:lvl1pPr>
              <a:defRPr/>
            </a:lvl1pPr>
          </a:lstStyle>
          <a:p>
            <a:r>
              <a:rPr lang="en-US" smtClean="0"/>
              <a:t>Marks, EthAirNet</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November 2017</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US" smtClean="0"/>
              <a:t>Marks, EthAirNet</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November 2017</a:t>
            </a:r>
            <a:endParaRPr lang="en-GB"/>
          </a:p>
        </p:txBody>
      </p:sp>
      <p:sp>
        <p:nvSpPr>
          <p:cNvPr id="4" name="Footer Placeholder 3"/>
          <p:cNvSpPr>
            <a:spLocks noGrp="1"/>
          </p:cNvSpPr>
          <p:nvPr>
            <p:ph type="ftr" idx="11"/>
          </p:nvPr>
        </p:nvSpPr>
        <p:spPr/>
        <p:txBody>
          <a:bodyPr/>
          <a:lstStyle>
            <a:lvl1pPr>
              <a:defRPr/>
            </a:lvl1pPr>
          </a:lstStyle>
          <a:p>
            <a:r>
              <a:rPr lang="en-US" smtClean="0"/>
              <a:t>Marks, EthAirNet</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November 2017</a:t>
            </a:r>
            <a:endParaRPr lang="en-GB"/>
          </a:p>
        </p:txBody>
      </p:sp>
      <p:sp>
        <p:nvSpPr>
          <p:cNvPr id="3" name="Footer Placeholder 2"/>
          <p:cNvSpPr>
            <a:spLocks noGrp="1"/>
          </p:cNvSpPr>
          <p:nvPr>
            <p:ph type="ftr" idx="11"/>
          </p:nvPr>
        </p:nvSpPr>
        <p:spPr/>
        <p:txBody>
          <a:bodyPr/>
          <a:lstStyle>
            <a:lvl1pPr>
              <a:defRPr/>
            </a:lvl1pPr>
          </a:lstStyle>
          <a:p>
            <a:r>
              <a:rPr lang="en-US" smtClean="0"/>
              <a:t>Marks, EthAirNet</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November 2017</a:t>
            </a:r>
            <a:endParaRPr lang="en-GB"/>
          </a:p>
        </p:txBody>
      </p:sp>
      <p:sp>
        <p:nvSpPr>
          <p:cNvPr id="5" name="Footer Placeholder 4"/>
          <p:cNvSpPr>
            <a:spLocks noGrp="1"/>
          </p:cNvSpPr>
          <p:nvPr>
            <p:ph type="ftr" idx="11"/>
          </p:nvPr>
        </p:nvSpPr>
        <p:spPr/>
        <p:txBody>
          <a:bodyPr/>
          <a:lstStyle>
            <a:lvl1pPr>
              <a:defRPr/>
            </a:lvl1pPr>
          </a:lstStyle>
          <a:p>
            <a:r>
              <a:rPr lang="en-US" smtClean="0"/>
              <a:t>Marks, EthAirNet</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November 2017</a:t>
            </a:r>
            <a:endParaRPr lang="en-GB"/>
          </a:p>
        </p:txBody>
      </p:sp>
      <p:sp>
        <p:nvSpPr>
          <p:cNvPr id="5" name="Footer Placeholder 4"/>
          <p:cNvSpPr>
            <a:spLocks noGrp="1"/>
          </p:cNvSpPr>
          <p:nvPr>
            <p:ph type="ftr" idx="11"/>
          </p:nvPr>
        </p:nvSpPr>
        <p:spPr/>
        <p:txBody>
          <a:bodyPr/>
          <a:lstStyle>
            <a:lvl1pPr>
              <a:defRPr/>
            </a:lvl1pPr>
          </a:lstStyle>
          <a:p>
            <a:r>
              <a:rPr lang="en-US" smtClean="0"/>
              <a:t>Marks, EthAirNet</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November 2017</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smtClean="0"/>
              <a:t>Marks, EthAirNet</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802.11-17/</a:t>
            </a:r>
            <a:r>
              <a:rPr kumimoji="0" lang="en-US"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1820</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r1</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smtClean="0"/>
              <a:t>November 2017</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US" smtClean="0"/>
              <a:t>Marks, EthAirNet</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304800" y="685800"/>
            <a:ext cx="8534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smtClean="0"/>
              <a:t>IMT-2020 Usage Scenarios, Test Environments and Evaluation Configurations</a:t>
            </a:r>
            <a:endParaRPr lang="en-GB" dirty="0"/>
          </a:p>
        </p:txBody>
      </p:sp>
      <p:sp>
        <p:nvSpPr>
          <p:cNvPr id="3074" name="Rectangle 2"/>
          <p:cNvSpPr>
            <a:spLocks noGrp="1" noChangeArrowheads="1"/>
          </p:cNvSpPr>
          <p:nvPr>
            <p:ph type="body" idx="1"/>
          </p:nvPr>
        </p:nvSpPr>
        <p:spPr>
          <a:xfrm>
            <a:off x="685800" y="1870075"/>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smtClean="0"/>
              <a:t> </a:t>
            </a:r>
            <a:r>
              <a:rPr lang="en-US" sz="2000" b="0" dirty="0" smtClean="0"/>
              <a:t>2017-11-26</a:t>
            </a:r>
          </a:p>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2000" b="0" dirty="0"/>
          </a:p>
        </p:txBody>
      </p:sp>
      <p:sp>
        <p:nvSpPr>
          <p:cNvPr id="3076" name="Rectangle 4"/>
          <p:cNvSpPr>
            <a:spLocks noChangeArrowheads="1"/>
          </p:cNvSpPr>
          <p:nvPr/>
        </p:nvSpPr>
        <p:spPr bwMode="auto">
          <a:xfrm>
            <a:off x="533400" y="22860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12" name="Table"/>
          <p:cNvGraphicFramePr/>
          <p:nvPr>
            <p:extLst>
              <p:ext uri="{D42A27DB-BD31-4B8C-83A1-F6EECF244321}">
                <p14:mod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4094244985"/>
              </p:ext>
            </p:extLst>
          </p:nvPr>
        </p:nvGraphicFramePr>
        <p:xfrm>
          <a:off x="685800" y="2971800"/>
          <a:ext cx="7572756" cy="1479477"/>
        </p:xfrm>
        <a:graphic>
          <a:graphicData uri="http://schemas.openxmlformats.org/drawingml/2006/table">
            <a:tbl>
              <a:tblPr firstRow="1" bandRow="1"/>
              <a:tblGrid>
                <a:gridCol w="1547009"/>
                <a:gridCol w="1075662"/>
                <a:gridCol w="1720729"/>
                <a:gridCol w="1397961"/>
                <a:gridCol w="1831395"/>
              </a:tblGrid>
              <a:tr h="493159">
                <a:tc>
                  <a:txBody>
                    <a:bodyPr/>
                    <a:lstStyle/>
                    <a:p>
                      <a:pPr algn="l">
                        <a:defRPr sz="1800" b="0">
                          <a:solidFill>
                            <a:srgbClr val="000000"/>
                          </a:solidFill>
                        </a:defRPr>
                      </a:pPr>
                      <a:r>
                        <a:rPr sz="1400" b="1" dirty="0">
                          <a:latin typeface="+mj-lt"/>
                        </a:rPr>
                        <a:t>Name</a:t>
                      </a:r>
                    </a:p>
                  </a:txBody>
                  <a:tcPr marL="0" marR="0" marT="0" marB="0" anchor="ctr" horzOverflow="overflow">
                    <a:lnL w="25400">
                      <a:solidFill>
                        <a:srgbClr val="535353"/>
                      </a:solidFill>
                    </a:lnL>
                    <a:lnR w="12700">
                      <a:solidFill>
                        <a:srgbClr val="535353"/>
                      </a:solidFill>
                    </a:lnR>
                    <a:lnT w="25400">
                      <a:solidFill>
                        <a:srgbClr val="535353"/>
                      </a:solidFill>
                    </a:lnT>
                    <a:lnB w="12700" cap="flat" cmpd="sng" algn="ctr">
                      <a:solidFill>
                        <a:scrgbClr r="0" g="0" b="0"/>
                      </a:solidFill>
                      <a:prstDash val="solid"/>
                      <a:round/>
                      <a:headEnd type="none" w="med" len="med"/>
                      <a:tailEnd type="none" w="med" len="med"/>
                    </a:lnB>
                    <a:noFill/>
                  </a:tcPr>
                </a:tc>
                <a:tc>
                  <a:txBody>
                    <a:bodyPr/>
                    <a:lstStyle/>
                    <a:p>
                      <a:pPr algn="l">
                        <a:defRPr sz="1800" b="0">
                          <a:solidFill>
                            <a:srgbClr val="000000"/>
                          </a:solidFill>
                        </a:defRPr>
                      </a:pPr>
                      <a:r>
                        <a:rPr sz="1400" b="1">
                          <a:latin typeface="+mj-lt"/>
                        </a:rPr>
                        <a:t>Affiliations</a:t>
                      </a:r>
                    </a:p>
                  </a:txBody>
                  <a:tcPr marL="0" marR="0" marT="0" marB="0" anchor="ctr" horzOverflow="overflow">
                    <a:lnL w="12700">
                      <a:solidFill>
                        <a:srgbClr val="535353"/>
                      </a:solidFill>
                    </a:lnL>
                    <a:lnR w="12700">
                      <a:solidFill>
                        <a:srgbClr val="535353"/>
                      </a:solidFill>
                    </a:lnR>
                    <a:lnT w="25400">
                      <a:solidFill>
                        <a:srgbClr val="535353"/>
                      </a:solidFill>
                    </a:lnT>
                    <a:lnB w="12700" cap="flat" cmpd="sng" algn="ctr">
                      <a:solidFill>
                        <a:scrgbClr r="0" g="0" b="0"/>
                      </a:solidFill>
                      <a:prstDash val="solid"/>
                      <a:round/>
                      <a:headEnd type="none" w="med" len="med"/>
                      <a:tailEnd type="none" w="med" len="med"/>
                    </a:lnB>
                    <a:noFill/>
                  </a:tcPr>
                </a:tc>
                <a:tc>
                  <a:txBody>
                    <a:bodyPr/>
                    <a:lstStyle/>
                    <a:p>
                      <a:pPr algn="l">
                        <a:defRPr sz="1800" b="0">
                          <a:solidFill>
                            <a:srgbClr val="000000"/>
                          </a:solidFill>
                        </a:defRPr>
                      </a:pPr>
                      <a:r>
                        <a:rPr sz="1400" b="1">
                          <a:latin typeface="+mj-lt"/>
                        </a:rPr>
                        <a:t>Address</a:t>
                      </a:r>
                    </a:p>
                  </a:txBody>
                  <a:tcPr marL="0" marR="0" marT="0" marB="0" anchor="ctr" horzOverflow="overflow">
                    <a:lnL w="12700">
                      <a:solidFill>
                        <a:srgbClr val="535353"/>
                      </a:solidFill>
                    </a:lnL>
                    <a:lnR w="12700">
                      <a:solidFill>
                        <a:srgbClr val="535353"/>
                      </a:solidFill>
                    </a:lnR>
                    <a:lnT w="25400">
                      <a:solidFill>
                        <a:srgbClr val="535353"/>
                      </a:solidFill>
                    </a:lnT>
                    <a:lnB w="12700" cap="flat" cmpd="sng" algn="ctr">
                      <a:solidFill>
                        <a:scrgbClr r="0" g="0" b="0"/>
                      </a:solidFill>
                      <a:prstDash val="solid"/>
                      <a:round/>
                      <a:headEnd type="none" w="med" len="med"/>
                      <a:tailEnd type="none" w="med" len="med"/>
                    </a:lnB>
                    <a:noFill/>
                  </a:tcPr>
                </a:tc>
                <a:tc>
                  <a:txBody>
                    <a:bodyPr/>
                    <a:lstStyle/>
                    <a:p>
                      <a:pPr algn="l">
                        <a:defRPr sz="1800" b="0">
                          <a:solidFill>
                            <a:srgbClr val="000000"/>
                          </a:solidFill>
                        </a:defRPr>
                      </a:pPr>
                      <a:r>
                        <a:rPr sz="1400" b="1">
                          <a:latin typeface="+mj-lt"/>
                        </a:rPr>
                        <a:t>Phone</a:t>
                      </a:r>
                    </a:p>
                  </a:txBody>
                  <a:tcPr marL="0" marR="0" marT="0" marB="0" anchor="ctr" horzOverflow="overflow">
                    <a:lnL w="12700">
                      <a:solidFill>
                        <a:srgbClr val="535353"/>
                      </a:solidFill>
                    </a:lnL>
                    <a:lnR w="12700">
                      <a:solidFill>
                        <a:srgbClr val="535353"/>
                      </a:solidFill>
                    </a:lnR>
                    <a:lnT w="25400">
                      <a:solidFill>
                        <a:srgbClr val="535353"/>
                      </a:solidFill>
                    </a:lnT>
                    <a:lnB w="12700" cap="flat" cmpd="sng" algn="ctr">
                      <a:solidFill>
                        <a:scrgbClr r="0" g="0" b="0"/>
                      </a:solidFill>
                      <a:prstDash val="solid"/>
                      <a:round/>
                      <a:headEnd type="none" w="med" len="med"/>
                      <a:tailEnd type="none" w="med" len="med"/>
                    </a:lnB>
                    <a:noFill/>
                  </a:tcPr>
                </a:tc>
                <a:tc>
                  <a:txBody>
                    <a:bodyPr/>
                    <a:lstStyle/>
                    <a:p>
                      <a:pPr algn="l">
                        <a:defRPr sz="1800" b="0">
                          <a:solidFill>
                            <a:srgbClr val="000000"/>
                          </a:solidFill>
                        </a:defRPr>
                      </a:pPr>
                      <a:r>
                        <a:rPr sz="1400" b="1">
                          <a:latin typeface="+mj-lt"/>
                        </a:rPr>
                        <a:t>email</a:t>
                      </a:r>
                    </a:p>
                  </a:txBody>
                  <a:tcPr marL="0" marR="0" marT="0" marB="0" anchor="ctr" horzOverflow="overflow">
                    <a:lnL w="12700">
                      <a:solidFill>
                        <a:srgbClr val="535353"/>
                      </a:solidFill>
                    </a:lnL>
                    <a:lnR w="25400">
                      <a:solidFill>
                        <a:srgbClr val="535353"/>
                      </a:solidFill>
                    </a:lnR>
                    <a:lnT w="25400">
                      <a:solidFill>
                        <a:srgbClr val="535353"/>
                      </a:solidFill>
                    </a:lnT>
                    <a:lnB w="12700" cap="flat" cmpd="sng" algn="ctr">
                      <a:solidFill>
                        <a:scrgbClr r="0" g="0" b="0"/>
                      </a:solidFill>
                      <a:prstDash val="solid"/>
                      <a:round/>
                      <a:headEnd type="none" w="med" len="med"/>
                      <a:tailEnd type="none" w="med" len="med"/>
                    </a:lnB>
                    <a:noFill/>
                  </a:tcPr>
                </a:tc>
              </a:tr>
              <a:tr h="493159">
                <a:tc>
                  <a:txBody>
                    <a:bodyPr/>
                    <a:lstStyle/>
                    <a:p>
                      <a:pPr algn="l">
                        <a:defRPr sz="1800"/>
                      </a:pPr>
                      <a:r>
                        <a:rPr sz="1400" dirty="0">
                          <a:latin typeface="+mj-lt"/>
                        </a:rPr>
                        <a:t>Roger Marks</a:t>
                      </a:r>
                    </a:p>
                  </a:txBody>
                  <a:tcPr marL="0" marR="0" marT="0" marB="0" anchor="ctr"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l">
                        <a:defRPr sz="1800"/>
                      </a:pPr>
                      <a:r>
                        <a:rPr lang="en-US" sz="1400" dirty="0" err="1" smtClean="0">
                          <a:latin typeface="+mj-lt"/>
                        </a:rPr>
                        <a:t>EthAirNet</a:t>
                      </a:r>
                      <a:r>
                        <a:rPr lang="en-US" sz="1400" baseline="0" dirty="0" smtClean="0">
                          <a:latin typeface="+mj-lt"/>
                        </a:rPr>
                        <a:t> Associates</a:t>
                      </a:r>
                      <a:endParaRPr sz="1400" dirty="0">
                        <a:latin typeface="+mj-lt"/>
                      </a:endParaRPr>
                    </a:p>
                  </a:txBody>
                  <a:tcPr marL="0" marR="0" marT="0" marB="0" anchor="ctr"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l">
                        <a:defRPr sz="1800"/>
                      </a:pPr>
                      <a:r>
                        <a:rPr sz="1400" dirty="0">
                          <a:latin typeface="+mj-lt"/>
                        </a:rPr>
                        <a:t>Denver, CO, USA</a:t>
                      </a:r>
                    </a:p>
                  </a:txBody>
                  <a:tcPr marL="0" marR="0" marT="0" marB="0" anchor="ctr"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l">
                        <a:defRPr sz="1800"/>
                      </a:pPr>
                      <a:r>
                        <a:rPr sz="1400">
                          <a:latin typeface="+mj-lt"/>
                        </a:rPr>
                        <a:t>1-802-capable</a:t>
                      </a:r>
                    </a:p>
                  </a:txBody>
                  <a:tcPr marL="0" marR="0" marT="0" marB="0" anchor="ctr"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l"/>
                      <a:r>
                        <a:rPr sz="1400">
                          <a:latin typeface="+mj-lt"/>
                        </a:rPr>
                        <a:t>roger@ethair.net</a:t>
                      </a:r>
                    </a:p>
                  </a:txBody>
                  <a:tcPr marL="0" marR="0" marT="0" marB="0" anchor="ctr"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r>
              <a:tr h="493159">
                <a:tc>
                  <a:txBody>
                    <a:bodyPr/>
                    <a:lstStyle/>
                    <a:p>
                      <a:pPr algn="l"/>
                      <a:endParaRPr sz="1400" dirty="0">
                        <a:latin typeface="+mj-lt"/>
                      </a:endParaRPr>
                    </a:p>
                  </a:txBody>
                  <a:tcPr marL="0" marR="0" marT="0" marB="0" anchor="ctr"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l"/>
                      <a:endParaRPr sz="1400">
                        <a:latin typeface="+mj-lt"/>
                      </a:endParaRPr>
                    </a:p>
                  </a:txBody>
                  <a:tcPr marL="0" marR="0" marT="0" marB="0" anchor="ctr"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l"/>
                      <a:endParaRPr sz="1400">
                        <a:latin typeface="+mj-lt"/>
                      </a:endParaRPr>
                    </a:p>
                  </a:txBody>
                  <a:tcPr marL="0" marR="0" marT="0" marB="0" anchor="ctr"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l"/>
                      <a:endParaRPr sz="1400">
                        <a:latin typeface="+mj-lt"/>
                      </a:endParaRPr>
                    </a:p>
                  </a:txBody>
                  <a:tcPr marL="0" marR="0" marT="0" marB="0" anchor="ctr"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l"/>
                      <a:endParaRPr sz="1400" dirty="0">
                        <a:latin typeface="+mj-lt"/>
                      </a:endParaRPr>
                    </a:p>
                  </a:txBody>
                  <a:tcPr marL="0" marR="0" marT="0" marB="0" anchor="ctr"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November 2017</a:t>
            </a:r>
            <a:endParaRPr lang="en-GB"/>
          </a:p>
        </p:txBody>
      </p:sp>
      <p:sp>
        <p:nvSpPr>
          <p:cNvPr id="5" name="Footer Placeholder 4"/>
          <p:cNvSpPr>
            <a:spLocks noGrp="1"/>
          </p:cNvSpPr>
          <p:nvPr>
            <p:ph type="ftr" idx="14"/>
          </p:nvPr>
        </p:nvSpPr>
        <p:spPr>
          <a:xfrm>
            <a:off x="6215074" y="6475413"/>
            <a:ext cx="2327264" cy="180975"/>
          </a:xfrm>
        </p:spPr>
        <p:txBody>
          <a:bodyPr/>
          <a:lstStyle/>
          <a:p>
            <a:r>
              <a:rPr lang="en-US" smtClean="0"/>
              <a:t>Marks, EthAirNet</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10</a:t>
            </a:fld>
            <a:endParaRPr lang="en-GB"/>
          </a:p>
        </p:txBody>
      </p:sp>
      <p:sp>
        <p:nvSpPr>
          <p:cNvPr id="1126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err="1" smtClean="0"/>
              <a:t>eMBB</a:t>
            </a:r>
            <a:r>
              <a:rPr lang="en-US" dirty="0" smtClean="0"/>
              <a:t> Mobility Requirements</a:t>
            </a:r>
            <a:endParaRPr lang="en-GB" dirty="0"/>
          </a:p>
        </p:txBody>
      </p:sp>
      <p:sp>
        <p:nvSpPr>
          <p:cNvPr id="11266" name="Rectangle 2"/>
          <p:cNvSpPr>
            <a:spLocks noGrp="1" noChangeArrowheads="1"/>
          </p:cNvSpPr>
          <p:nvPr>
            <p:ph type="body" idx="1"/>
          </p:nvPr>
        </p:nvSpPr>
        <p:spPr>
          <a:xfrm>
            <a:off x="609600" y="1524000"/>
            <a:ext cx="7772400" cy="1676400"/>
          </a:xfrm>
          <a:ln/>
        </p:spPr>
        <p:txBody>
          <a:bodyPr/>
          <a:lstStyle/>
          <a:p>
            <a:pPr>
              <a:buFont typeface="Arial" charset="0"/>
              <a:buChar char="•"/>
            </a:pPr>
            <a:r>
              <a:rPr lang="en-US" sz="2000" b="0" i="1" dirty="0" smtClean="0"/>
              <a:t>Under Rural </a:t>
            </a:r>
            <a:r>
              <a:rPr lang="en-US" sz="2000" b="0" i="1" dirty="0" err="1" smtClean="0"/>
              <a:t>eMBB</a:t>
            </a:r>
            <a:r>
              <a:rPr lang="en-US" sz="2000" b="0" i="1" dirty="0" smtClean="0"/>
              <a:t> test environment, target values for </a:t>
            </a:r>
            <a:r>
              <a:rPr lang="en-US" sz="2000" b="0" i="1" dirty="0" smtClean="0">
                <a:solidFill>
                  <a:srgbClr val="3333CC"/>
                </a:solidFill>
              </a:rPr>
              <a:t>both </a:t>
            </a:r>
            <a:r>
              <a:rPr lang="en-US" sz="2000" b="0" i="1" dirty="0" smtClean="0"/>
              <a:t>mobility of 120 km/h and 500 km/h in Table 4 of Report ITU-R M.[IMT-2020.TECH PERF REQ] shall be achieved to fulfill mobility requirements of Rural-</a:t>
            </a:r>
            <a:r>
              <a:rPr lang="en-US" sz="2000" b="0" i="1" dirty="0" err="1" smtClean="0"/>
              <a:t>eMBB</a:t>
            </a:r>
            <a:r>
              <a:rPr lang="en-US" sz="2000" b="0" i="1" dirty="0" smtClean="0"/>
              <a:t> test environment.</a:t>
            </a:r>
            <a:r>
              <a:rPr lang="en-US" sz="2000" b="0" dirty="0" smtClean="0"/>
              <a:t> [3]</a:t>
            </a:r>
          </a:p>
          <a:p>
            <a:pPr lvl="1">
              <a:buFont typeface="Arial" charset="0"/>
              <a:buChar char="•"/>
            </a:pPr>
            <a:r>
              <a:rPr lang="en-US" sz="1600" dirty="0" smtClean="0"/>
              <a:t>Note: The requirement is not limited to specified configurations.</a:t>
            </a:r>
            <a:endParaRPr lang="en-US" sz="1600" b="0" dirty="0" smtClean="0"/>
          </a:p>
          <a:p>
            <a:pPr>
              <a:buFont typeface="Arial" charset="0"/>
              <a:buChar char="•"/>
            </a:pPr>
            <a:endParaRPr lang="en-US" sz="2000" b="0" dirty="0" smtClean="0"/>
          </a:p>
          <a:p>
            <a:pPr hangingPunct="0"/>
            <a:endParaRPr lang="en-US" sz="2000" dirty="0" smtClean="0"/>
          </a:p>
          <a:p>
            <a:pPr>
              <a:buFont typeface="Arial" charset="0"/>
              <a:buChar char="•"/>
            </a:pPr>
            <a:endParaRPr lang="en-US" sz="2000" b="0" dirty="0" smtClean="0"/>
          </a:p>
        </p:txBody>
      </p:sp>
      <p:graphicFrame>
        <p:nvGraphicFramePr>
          <p:cNvPr id="7" name="Table 6"/>
          <p:cNvGraphicFramePr>
            <a:graphicFrameLocks noGrp="1"/>
          </p:cNvGraphicFramePr>
          <p:nvPr/>
        </p:nvGraphicFramePr>
        <p:xfrm>
          <a:off x="419100" y="3520440"/>
          <a:ext cx="8305800" cy="2880360"/>
        </p:xfrm>
        <a:graphic>
          <a:graphicData uri="http://schemas.openxmlformats.org/drawingml/2006/table">
            <a:tbl>
              <a:tblPr firstRow="1" bandRow="1">
                <a:tableStyleId>{912C8C85-51F0-491E-9774-3900AFEF0FD7}</a:tableStyleId>
              </a:tblPr>
              <a:tblGrid>
                <a:gridCol w="2768600"/>
                <a:gridCol w="2768600"/>
                <a:gridCol w="2768600"/>
              </a:tblGrid>
              <a:tr h="99059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latin typeface="Arial"/>
                        </a:rPr>
                        <a:t>Test environment</a:t>
                      </a:r>
                    </a:p>
                    <a:p>
                      <a:endParaRPr lang="en-US" sz="1800" dirty="0">
                        <a:latin typeface="Arial"/>
                      </a:endParaRPr>
                    </a:p>
                  </a:txBody>
                  <a:tcPr>
                    <a:lnB w="12700" cap="flat" cmpd="sng" algn="ctr">
                      <a:solidFill>
                        <a:scrgbClr r="0" g="0" b="0"/>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latin typeface="Arial"/>
                        </a:rPr>
                        <a:t>Normalized traffic channel link data rate (</a:t>
                      </a:r>
                      <a:r>
                        <a:rPr lang="en-GB" sz="1800" dirty="0" smtClean="0">
                          <a:latin typeface="Arial"/>
                        </a:rPr>
                        <a:t>Bit/</a:t>
                      </a:r>
                      <a:r>
                        <a:rPr lang="en-GB" sz="1800" dirty="0" err="1" smtClean="0">
                          <a:latin typeface="Arial"/>
                        </a:rPr>
                        <a:t>s</a:t>
                      </a:r>
                      <a:r>
                        <a:rPr lang="en-GB" sz="1800" dirty="0" smtClean="0">
                          <a:latin typeface="Arial"/>
                        </a:rPr>
                        <a:t>/Hz)</a:t>
                      </a:r>
                      <a:endParaRPr lang="en-US" sz="1800" dirty="0" smtClean="0">
                        <a:latin typeface="Arial"/>
                      </a:endParaRPr>
                    </a:p>
                    <a:p>
                      <a:endParaRPr lang="en-US" sz="1800" dirty="0">
                        <a:latin typeface="Arial"/>
                      </a:endParaRPr>
                    </a:p>
                  </a:txBody>
                  <a:tcPr>
                    <a:lnB w="12700" cap="flat" cmpd="sng" algn="ctr">
                      <a:solidFill>
                        <a:scrgbClr r="0" g="0" b="0"/>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latin typeface="Arial"/>
                        </a:rPr>
                        <a:t>Mobility (km/h)</a:t>
                      </a:r>
                    </a:p>
                    <a:p>
                      <a:endParaRPr lang="en-US" sz="1800" dirty="0">
                        <a:latin typeface="Arial"/>
                      </a:endParaRPr>
                    </a:p>
                  </a:txBody>
                  <a:tcPr>
                    <a:lnB w="12700" cap="flat" cmpd="sng" algn="ctr">
                      <a:solidFill>
                        <a:scrgbClr r="0" g="0" b="0"/>
                      </a:solidFill>
                      <a:prstDash val="solid"/>
                      <a:round/>
                      <a:headEnd type="none" w="med" len="med"/>
                      <a:tailEnd type="none" w="med" len="med"/>
                    </a:lnB>
                  </a:tcPr>
                </a:tc>
              </a:tr>
              <a:tr h="41147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latin typeface="Arial"/>
                        </a:rPr>
                        <a:t>Indoor Hotspot – </a:t>
                      </a:r>
                      <a:r>
                        <a:rPr lang="en-US" sz="1800" dirty="0" err="1" smtClean="0">
                          <a:latin typeface="Arial"/>
                        </a:rPr>
                        <a:t>eMBB</a:t>
                      </a:r>
                      <a:endParaRPr lang="en-US" sz="1800" dirty="0" smtClean="0">
                        <a:latin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800" dirty="0" smtClean="0">
                          <a:latin typeface="Arial"/>
                        </a:rPr>
                        <a:t>1.5</a:t>
                      </a:r>
                      <a:endParaRPr lang="en-US" sz="1800" dirty="0">
                        <a:latin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800" dirty="0" smtClean="0">
                          <a:latin typeface="Arial"/>
                        </a:rPr>
                        <a:t>10</a:t>
                      </a:r>
                      <a:endParaRPr lang="en-US" sz="1800" dirty="0">
                        <a:latin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457201">
                <a:tc>
                  <a:txBody>
                    <a:bodyPr/>
                    <a:lstStyle/>
                    <a:p>
                      <a:pPr hangingPunct="0"/>
                      <a:r>
                        <a:rPr lang="en-US" sz="1800" dirty="0" smtClean="0">
                          <a:latin typeface="Arial"/>
                        </a:rPr>
                        <a:t>Dense Urban – </a:t>
                      </a:r>
                      <a:r>
                        <a:rPr lang="en-US" sz="1800" dirty="0" err="1" smtClean="0">
                          <a:latin typeface="Arial"/>
                        </a:rPr>
                        <a:t>eMBB</a:t>
                      </a:r>
                      <a:endParaRPr lang="en-US" sz="1800" dirty="0" smtClean="0">
                        <a:latin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hangingPunct="0"/>
                      <a:r>
                        <a:rPr lang="en-GB" sz="1800" dirty="0" smtClean="0">
                          <a:latin typeface="Arial"/>
                        </a:rPr>
                        <a:t>1.12</a:t>
                      </a:r>
                      <a:endParaRPr lang="en-US" sz="1800" dirty="0" smtClean="0">
                        <a:latin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hangingPunct="0"/>
                      <a:r>
                        <a:rPr lang="en-US" sz="1800" dirty="0" smtClean="0">
                          <a:latin typeface="Arial"/>
                        </a:rPr>
                        <a:t>30</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457200">
                <a:tc row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latin typeface="Arial"/>
                        </a:rPr>
                        <a:t>Rural – </a:t>
                      </a:r>
                      <a:r>
                        <a:rPr lang="en-US" sz="1800" dirty="0" err="1" smtClean="0">
                          <a:latin typeface="Arial"/>
                        </a:rPr>
                        <a:t>eMBB</a:t>
                      </a:r>
                      <a:endParaRPr lang="en-US" sz="1800" dirty="0" smtClean="0">
                        <a:latin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800" dirty="0" smtClean="0">
                          <a:solidFill>
                            <a:srgbClr val="3333CC"/>
                          </a:solidFill>
                          <a:latin typeface="Arial"/>
                        </a:rPr>
                        <a:t>0.8</a:t>
                      </a:r>
                      <a:endParaRPr lang="en-US" sz="1800" dirty="0">
                        <a:solidFill>
                          <a:srgbClr val="3333CC"/>
                        </a:solidFill>
                        <a:latin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800" b="1" dirty="0" smtClean="0">
                          <a:solidFill>
                            <a:srgbClr val="3333CC"/>
                          </a:solidFill>
                          <a:latin typeface="Arial"/>
                        </a:rPr>
                        <a:t>120</a:t>
                      </a:r>
                      <a:endParaRPr lang="en-US" sz="1800" b="1" dirty="0">
                        <a:solidFill>
                          <a:srgbClr val="3333CC"/>
                        </a:solidFill>
                        <a:latin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340719">
                <a:tc vMerge="1">
                  <a:txBody>
                    <a:bodyPr/>
                    <a:lstStyle/>
                    <a:p>
                      <a:endParaRPr lang="en-US" dirty="0"/>
                    </a:p>
                  </a:txBody>
                  <a:tcPr/>
                </a:tc>
                <a:tc>
                  <a:txBody>
                    <a:bodyPr/>
                    <a:lstStyle/>
                    <a:p>
                      <a:r>
                        <a:rPr lang="en-US" sz="1800" dirty="0" smtClean="0">
                          <a:solidFill>
                            <a:srgbClr val="3333CC"/>
                          </a:solidFill>
                          <a:latin typeface="Arial"/>
                        </a:rPr>
                        <a:t>0.45</a:t>
                      </a:r>
                      <a:endParaRPr lang="en-US" sz="1800" dirty="0">
                        <a:solidFill>
                          <a:srgbClr val="3333CC"/>
                        </a:solidFill>
                        <a:latin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800" b="1" dirty="0" smtClean="0">
                          <a:solidFill>
                            <a:srgbClr val="3333CC"/>
                          </a:solidFill>
                          <a:latin typeface="Arial"/>
                        </a:rPr>
                        <a:t>500</a:t>
                      </a:r>
                      <a:endParaRPr lang="en-US" sz="1800" b="1" dirty="0">
                        <a:solidFill>
                          <a:srgbClr val="3333CC"/>
                        </a:solidFill>
                        <a:latin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bl>
          </a:graphicData>
        </a:graphic>
      </p:graphicFrame>
      <p:sp>
        <p:nvSpPr>
          <p:cNvPr id="10" name="TextBox 9"/>
          <p:cNvSpPr txBox="1"/>
          <p:nvPr/>
        </p:nvSpPr>
        <p:spPr>
          <a:xfrm>
            <a:off x="685800" y="3124200"/>
            <a:ext cx="7772400" cy="523220"/>
          </a:xfrm>
          <a:prstGeom prst="rect">
            <a:avLst/>
          </a:prstGeom>
          <a:noFill/>
        </p:spPr>
        <p:txBody>
          <a:bodyPr wrap="square" rtlCol="0">
            <a:spAutoFit/>
          </a:bodyPr>
          <a:lstStyle/>
          <a:p>
            <a:pPr algn="ctr"/>
            <a:r>
              <a:rPr lang="en-US" sz="1400" cap="all" dirty="0" smtClean="0">
                <a:solidFill>
                  <a:schemeClr val="accent2"/>
                </a:solidFill>
                <a:latin typeface="Arial"/>
              </a:rPr>
              <a:t>TABLE 4: </a:t>
            </a:r>
            <a:r>
              <a:rPr lang="en-US" sz="1400" dirty="0" smtClean="0">
                <a:solidFill>
                  <a:schemeClr val="accent2"/>
                </a:solidFill>
                <a:latin typeface="Arial"/>
              </a:rPr>
              <a:t>Traffic channel link data rates normalized by bandwidth [2]</a:t>
            </a:r>
          </a:p>
          <a:p>
            <a:pPr algn="ctr"/>
            <a:endParaRPr lang="en-US" sz="1400" dirty="0">
              <a:solidFill>
                <a:schemeClr val="accent2"/>
              </a:solidFill>
              <a:latin typeface="Aria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November 2017</a:t>
            </a:r>
            <a:endParaRPr lang="en-GB"/>
          </a:p>
        </p:txBody>
      </p:sp>
      <p:sp>
        <p:nvSpPr>
          <p:cNvPr id="5" name="Footer Placeholder 4"/>
          <p:cNvSpPr>
            <a:spLocks noGrp="1"/>
          </p:cNvSpPr>
          <p:nvPr>
            <p:ph type="ftr" idx="14"/>
          </p:nvPr>
        </p:nvSpPr>
        <p:spPr>
          <a:xfrm>
            <a:off x="6215074" y="6475413"/>
            <a:ext cx="2327264" cy="180975"/>
          </a:xfrm>
        </p:spPr>
        <p:txBody>
          <a:bodyPr/>
          <a:lstStyle/>
          <a:p>
            <a:r>
              <a:rPr lang="en-US" smtClean="0"/>
              <a:t>Marks, EthAirNet</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11</a:t>
            </a:fld>
            <a:endParaRPr lang="en-GB"/>
          </a:p>
        </p:txBody>
      </p:sp>
      <p:sp>
        <p:nvSpPr>
          <p:cNvPr id="11265" name="Rectangle 1"/>
          <p:cNvSpPr>
            <a:spLocks noGrp="1" noChangeArrowheads="1"/>
          </p:cNvSpPr>
          <p:nvPr>
            <p:ph type="title"/>
          </p:nvPr>
        </p:nvSpPr>
        <p:spPr>
          <a:xfrm>
            <a:off x="152400" y="685800"/>
            <a:ext cx="87630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err="1" smtClean="0"/>
              <a:t>eMBB</a:t>
            </a:r>
            <a:r>
              <a:rPr lang="en-US" dirty="0" smtClean="0"/>
              <a:t> Average Spectral Efficiency [2]</a:t>
            </a:r>
            <a:endParaRPr lang="en-GB" dirty="0"/>
          </a:p>
        </p:txBody>
      </p:sp>
      <p:sp>
        <p:nvSpPr>
          <p:cNvPr id="11266" name="Rectangle 2"/>
          <p:cNvSpPr>
            <a:spLocks noGrp="1" noChangeArrowheads="1"/>
          </p:cNvSpPr>
          <p:nvPr>
            <p:ph type="body" idx="1"/>
          </p:nvPr>
        </p:nvSpPr>
        <p:spPr>
          <a:xfrm>
            <a:off x="609600" y="1524000"/>
            <a:ext cx="7772400" cy="2209800"/>
          </a:xfrm>
          <a:ln/>
        </p:spPr>
        <p:txBody>
          <a:bodyPr/>
          <a:lstStyle/>
          <a:p>
            <a:pPr>
              <a:buFont typeface="Arial" charset="0"/>
              <a:buChar char="•"/>
            </a:pPr>
            <a:r>
              <a:rPr lang="en-US" sz="2000" b="0" i="1" dirty="0" smtClean="0"/>
              <a:t>for the Rural-</a:t>
            </a:r>
            <a:r>
              <a:rPr lang="en-US" sz="2000" b="0" i="1" dirty="0" err="1" smtClean="0"/>
              <a:t>eMBB</a:t>
            </a:r>
            <a:r>
              <a:rPr lang="en-US" sz="2000" b="0" i="1" dirty="0" smtClean="0"/>
              <a:t> test environment, the average spectral efficiency value should meet the threshold values for the LMLC (low mobility large cell) evaluation configuration with ISD of 6000 </a:t>
            </a:r>
            <a:r>
              <a:rPr lang="en-US" sz="2000" b="0" i="1" dirty="0" err="1" smtClean="0"/>
              <a:t>m</a:t>
            </a:r>
            <a:r>
              <a:rPr lang="en-US" sz="2000" b="0" i="1" dirty="0" smtClean="0"/>
              <a:t> </a:t>
            </a:r>
            <a:r>
              <a:rPr lang="en-US" sz="2000" b="0" i="1" dirty="0" smtClean="0">
                <a:solidFill>
                  <a:srgbClr val="3333CC"/>
                </a:solidFill>
              </a:rPr>
              <a:t>and </a:t>
            </a:r>
            <a:r>
              <a:rPr lang="en-US" sz="2000" b="0" i="1" dirty="0" smtClean="0"/>
              <a:t>either evaluation configuration with ISD of 1732 </a:t>
            </a:r>
            <a:r>
              <a:rPr lang="en-US" sz="2000" b="0" i="1" dirty="0" err="1" smtClean="0"/>
              <a:t>m</a:t>
            </a:r>
            <a:r>
              <a:rPr lang="en-US" sz="2000" b="0" i="1" dirty="0" smtClean="0"/>
              <a:t> </a:t>
            </a:r>
            <a:r>
              <a:rPr lang="en-US" sz="2000" b="0" dirty="0" smtClean="0"/>
              <a:t>[3]</a:t>
            </a:r>
          </a:p>
          <a:p>
            <a:endParaRPr lang="en-US" sz="2000" b="0" dirty="0" smtClean="0"/>
          </a:p>
          <a:p>
            <a:pPr>
              <a:buFont typeface="Arial" charset="0"/>
              <a:buChar char="•"/>
            </a:pPr>
            <a:endParaRPr lang="en-US" sz="2000" b="0" dirty="0" smtClean="0"/>
          </a:p>
          <a:p>
            <a:pPr>
              <a:buFont typeface="Arial" charset="0"/>
              <a:buChar char="•"/>
            </a:pPr>
            <a:endParaRPr lang="en-US" sz="2000" b="0" dirty="0" smtClean="0"/>
          </a:p>
          <a:p>
            <a:pPr>
              <a:buFont typeface="Arial" charset="0"/>
              <a:buChar char="•"/>
            </a:pPr>
            <a:endParaRPr lang="en-US" sz="2000" b="0" dirty="0" smtClean="0"/>
          </a:p>
          <a:p>
            <a:pPr hangingPunct="0"/>
            <a:endParaRPr lang="en-US" sz="2000" dirty="0" smtClean="0"/>
          </a:p>
          <a:p>
            <a:pPr>
              <a:buFont typeface="Arial" charset="0"/>
              <a:buChar char="•"/>
            </a:pPr>
            <a:endParaRPr lang="en-US" sz="2000" b="0" dirty="0" smtClean="0"/>
          </a:p>
        </p:txBody>
      </p:sp>
      <p:graphicFrame>
        <p:nvGraphicFramePr>
          <p:cNvPr id="7" name="Table 6"/>
          <p:cNvGraphicFramePr>
            <a:graphicFrameLocks noGrp="1"/>
          </p:cNvGraphicFramePr>
          <p:nvPr/>
        </p:nvGraphicFramePr>
        <p:xfrm>
          <a:off x="419100" y="3749040"/>
          <a:ext cx="8305800" cy="2072640"/>
        </p:xfrm>
        <a:graphic>
          <a:graphicData uri="http://schemas.openxmlformats.org/drawingml/2006/table">
            <a:tbl>
              <a:tblPr firstRow="1" bandRow="1">
                <a:tableStyleId>{912C8C85-51F0-491E-9774-3900AFEF0FD7}</a:tableStyleId>
              </a:tblPr>
              <a:tblGrid>
                <a:gridCol w="2768600"/>
                <a:gridCol w="2908300"/>
                <a:gridCol w="2628900"/>
              </a:tblGrid>
              <a:tr h="74676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latin typeface="Arial"/>
                        </a:rPr>
                        <a:t>Test environment</a:t>
                      </a:r>
                    </a:p>
                    <a:p>
                      <a:endParaRPr lang="en-US" sz="1800" dirty="0">
                        <a:latin typeface="Arial"/>
                      </a:endParaRPr>
                    </a:p>
                  </a:txBody>
                  <a:tcPr>
                    <a:lnB w="12700" cap="flat" cmpd="sng" algn="ctr">
                      <a:solidFill>
                        <a:scrgbClr r="0" g="0" b="0"/>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latin typeface="Arial"/>
                        </a:rPr>
                        <a:t>Downlink (bit/</a:t>
                      </a:r>
                      <a:r>
                        <a:rPr lang="en-US" sz="1800" dirty="0" err="1" smtClean="0">
                          <a:latin typeface="Arial"/>
                        </a:rPr>
                        <a:t>s/Hz/TRxP</a:t>
                      </a:r>
                      <a:r>
                        <a:rPr lang="en-GB" sz="1800" dirty="0" smtClean="0">
                          <a:latin typeface="Arial"/>
                        </a:rPr>
                        <a:t>)</a:t>
                      </a:r>
                      <a:endParaRPr lang="en-US" sz="1800" dirty="0" smtClean="0">
                        <a:latin typeface="Arial"/>
                      </a:endParaRPr>
                    </a:p>
                    <a:p>
                      <a:endParaRPr lang="en-US" sz="1800" dirty="0">
                        <a:latin typeface="Arial"/>
                      </a:endParaRPr>
                    </a:p>
                  </a:txBody>
                  <a:tcPr>
                    <a:lnB w="12700" cap="flat" cmpd="sng" algn="ctr">
                      <a:solidFill>
                        <a:scrgbClr r="0" g="0" b="0"/>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latin typeface="Arial"/>
                        </a:rPr>
                        <a:t>Uplink (bit/</a:t>
                      </a:r>
                      <a:r>
                        <a:rPr lang="en-US" sz="1800" dirty="0" err="1" smtClean="0">
                          <a:latin typeface="Arial"/>
                        </a:rPr>
                        <a:t>s/Hz/TRxP</a:t>
                      </a:r>
                      <a:r>
                        <a:rPr lang="en-US" sz="1800" dirty="0" smtClean="0">
                          <a:latin typeface="Arial"/>
                        </a:rPr>
                        <a:t>)</a:t>
                      </a:r>
                      <a:endParaRPr lang="en-US" sz="1800" dirty="0">
                        <a:latin typeface="Arial"/>
                      </a:endParaRPr>
                    </a:p>
                  </a:txBody>
                  <a:tcPr>
                    <a:lnB w="12700" cap="flat" cmpd="sng" algn="ctr">
                      <a:solidFill>
                        <a:scrgbClr r="0" g="0" b="0"/>
                      </a:solidFill>
                      <a:prstDash val="solid"/>
                      <a:round/>
                      <a:headEnd type="none" w="med" len="med"/>
                      <a:tailEnd type="none" w="med" len="med"/>
                    </a:lnB>
                  </a:tcPr>
                </a:tc>
              </a:tr>
              <a:tr h="41147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latin typeface="Arial"/>
                        </a:rPr>
                        <a:t>Indoor Hotspot – </a:t>
                      </a:r>
                      <a:r>
                        <a:rPr lang="en-US" sz="1800" dirty="0" err="1" smtClean="0">
                          <a:latin typeface="Arial"/>
                        </a:rPr>
                        <a:t>eMBB</a:t>
                      </a:r>
                      <a:endParaRPr lang="en-US" sz="1800" dirty="0" smtClean="0">
                        <a:latin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dirty="0" smtClean="0">
                          <a:latin typeface="Arial"/>
                        </a:rPr>
                        <a:t>9</a:t>
                      </a:r>
                      <a:endParaRPr lang="en-US" dirty="0">
                        <a:latin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dirty="0" smtClean="0">
                          <a:latin typeface="Arial"/>
                        </a:rPr>
                        <a:t>6.75</a:t>
                      </a:r>
                      <a:endParaRPr lang="en-US" dirty="0">
                        <a:latin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457201">
                <a:tc>
                  <a:txBody>
                    <a:bodyPr/>
                    <a:lstStyle/>
                    <a:p>
                      <a:pPr hangingPunct="0"/>
                      <a:r>
                        <a:rPr lang="en-US" sz="1800" dirty="0" smtClean="0">
                          <a:latin typeface="Arial"/>
                        </a:rPr>
                        <a:t>Dense Urban – </a:t>
                      </a:r>
                      <a:r>
                        <a:rPr lang="en-US" sz="1800" dirty="0" err="1" smtClean="0">
                          <a:latin typeface="Arial"/>
                        </a:rPr>
                        <a:t>eMBB</a:t>
                      </a:r>
                      <a:endParaRPr lang="en-US" sz="1800" dirty="0" smtClean="0">
                        <a:latin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dirty="0" smtClean="0">
                          <a:latin typeface="Arial"/>
                        </a:rPr>
                        <a:t>7.8</a:t>
                      </a:r>
                      <a:endParaRPr lang="en-US" dirty="0">
                        <a:latin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dirty="0" smtClean="0">
                          <a:latin typeface="Arial"/>
                        </a:rPr>
                        <a:t>5.4</a:t>
                      </a:r>
                      <a:endParaRPr lang="en-US" dirty="0">
                        <a:latin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4572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latin typeface="Arial"/>
                        </a:rPr>
                        <a:t>Rural – </a:t>
                      </a:r>
                      <a:r>
                        <a:rPr lang="en-US" sz="1800" dirty="0" err="1" smtClean="0">
                          <a:latin typeface="Arial"/>
                        </a:rPr>
                        <a:t>eMBB</a:t>
                      </a:r>
                      <a:endParaRPr lang="en-US" sz="1800" dirty="0" smtClean="0">
                        <a:latin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dirty="0" smtClean="0">
                          <a:solidFill>
                            <a:srgbClr val="3333CC"/>
                          </a:solidFill>
                          <a:latin typeface="Arial"/>
                        </a:rPr>
                        <a:t>3.3</a:t>
                      </a:r>
                      <a:endParaRPr lang="en-US" dirty="0">
                        <a:solidFill>
                          <a:srgbClr val="3333CC"/>
                        </a:solidFill>
                        <a:latin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dirty="0" smtClean="0">
                          <a:solidFill>
                            <a:srgbClr val="3333CC"/>
                          </a:solidFill>
                          <a:latin typeface="Arial"/>
                        </a:rPr>
                        <a:t>1.6</a:t>
                      </a:r>
                      <a:endParaRPr lang="en-US" dirty="0">
                        <a:solidFill>
                          <a:srgbClr val="3333CC"/>
                        </a:solidFill>
                        <a:latin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bl>
          </a:graphicData>
        </a:graphic>
      </p:graphicFrame>
      <p:sp>
        <p:nvSpPr>
          <p:cNvPr id="10" name="TextBox 9"/>
          <p:cNvSpPr txBox="1"/>
          <p:nvPr/>
        </p:nvSpPr>
        <p:spPr>
          <a:xfrm>
            <a:off x="685800" y="3352800"/>
            <a:ext cx="7772400" cy="523220"/>
          </a:xfrm>
          <a:prstGeom prst="rect">
            <a:avLst/>
          </a:prstGeom>
          <a:noFill/>
        </p:spPr>
        <p:txBody>
          <a:bodyPr wrap="square" rtlCol="0">
            <a:spAutoFit/>
          </a:bodyPr>
          <a:lstStyle/>
          <a:p>
            <a:pPr algn="ctr"/>
            <a:r>
              <a:rPr lang="en-US" sz="1400" cap="all" dirty="0" smtClean="0">
                <a:solidFill>
                  <a:schemeClr val="accent2"/>
                </a:solidFill>
                <a:latin typeface="Arial"/>
              </a:rPr>
              <a:t>TABLE 2: </a:t>
            </a:r>
            <a:r>
              <a:rPr lang="en-US" sz="1400" dirty="0" smtClean="0">
                <a:solidFill>
                  <a:schemeClr val="accent2"/>
                </a:solidFill>
                <a:latin typeface="Arial"/>
              </a:rPr>
              <a:t>Average spectral efficiency [2]</a:t>
            </a:r>
          </a:p>
          <a:p>
            <a:pPr algn="ctr"/>
            <a:endParaRPr lang="en-US" sz="1400" dirty="0">
              <a:solidFill>
                <a:schemeClr val="accent2"/>
              </a:solidFill>
              <a:latin typeface="Aria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November 2017</a:t>
            </a:r>
            <a:endParaRPr lang="en-GB"/>
          </a:p>
        </p:txBody>
      </p:sp>
      <p:sp>
        <p:nvSpPr>
          <p:cNvPr id="5" name="Footer Placeholder 4"/>
          <p:cNvSpPr>
            <a:spLocks noGrp="1"/>
          </p:cNvSpPr>
          <p:nvPr>
            <p:ph type="ftr" idx="14"/>
          </p:nvPr>
        </p:nvSpPr>
        <p:spPr>
          <a:xfrm>
            <a:off x="6215074" y="6475413"/>
            <a:ext cx="2327264" cy="180975"/>
          </a:xfrm>
        </p:spPr>
        <p:txBody>
          <a:bodyPr/>
          <a:lstStyle/>
          <a:p>
            <a:r>
              <a:rPr lang="en-US" smtClean="0"/>
              <a:t>Marks, EthAirNet</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12</a:t>
            </a:fld>
            <a:endParaRPr lang="en-GB"/>
          </a:p>
        </p:txBody>
      </p:sp>
      <p:sp>
        <p:nvSpPr>
          <p:cNvPr id="1126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err="1" smtClean="0"/>
              <a:t>mMTC</a:t>
            </a:r>
            <a:r>
              <a:rPr lang="en-US" dirty="0" smtClean="0"/>
              <a:t> Evaluation Configurations [3]</a:t>
            </a:r>
            <a:endParaRPr lang="en-GB" dirty="0"/>
          </a:p>
        </p:txBody>
      </p:sp>
      <p:graphicFrame>
        <p:nvGraphicFramePr>
          <p:cNvPr id="10" name="Table 1"/>
          <p:cNvGraphicFramePr/>
          <p:nvPr/>
        </p:nvGraphicFramePr>
        <p:xfrm>
          <a:off x="304800" y="2590800"/>
          <a:ext cx="8077200" cy="3714291"/>
        </p:xfrm>
        <a:graphic>
          <a:graphicData uri="http://schemas.openxmlformats.org/drawingml/2006/table">
            <a:tbl>
              <a:tblPr/>
              <a:tblGrid>
                <a:gridCol w="2692400"/>
                <a:gridCol w="2692400"/>
                <a:gridCol w="2692400"/>
              </a:tblGrid>
              <a:tr h="351332">
                <a:tc gridSpan="3">
                  <a:txBody>
                    <a:bodyPr/>
                    <a:lstStyle/>
                    <a:p>
                      <a:pPr defTabSz="457200">
                        <a:spcBef>
                          <a:spcPts val="600"/>
                        </a:spcBef>
                        <a:defRPr sz="1800"/>
                      </a:pPr>
                      <a:r>
                        <a:rPr lang="en-US" sz="1200" dirty="0" smtClean="0">
                          <a:sym typeface="Helvetica Neue"/>
                        </a:rPr>
                        <a:t>(selected</a:t>
                      </a:r>
                      <a:r>
                        <a:rPr lang="en-US" sz="1200" baseline="0" dirty="0" smtClean="0">
                          <a:sym typeface="Helvetica Neue"/>
                        </a:rPr>
                        <a:t> highlights only; see sources for full details</a:t>
                      </a:r>
                      <a:r>
                        <a:rPr lang="en-US" sz="1200" dirty="0" smtClean="0">
                          <a:sym typeface="Helvetica Neue"/>
                        </a:rPr>
                        <a:t>)</a:t>
                      </a:r>
                      <a:endParaRPr sz="1200" dirty="0">
                        <a:sym typeface="Helvetica Neue"/>
                      </a:endParaRPr>
                    </a:p>
                  </a:txBody>
                  <a:tcPr marL="50800" marR="50800" marT="50800" marB="50800" anchor="ctr" horzOverflow="overflow">
                    <a:lnL/>
                    <a:lnR/>
                    <a:lnT/>
                    <a:lnB w="12700" cap="flat" cmpd="sng" algn="ctr">
                      <a:solidFill>
                        <a:scrgbClr r="0" g="0" b="0"/>
                      </a:solidFill>
                      <a:prstDash val="solid"/>
                      <a:round/>
                      <a:headEnd type="none" w="med" len="med"/>
                      <a:tailEnd type="none" w="med" len="med"/>
                    </a:lnB>
                    <a:solidFill>
                      <a:srgbClr val="000000">
                        <a:alpha val="0"/>
                      </a:srgbClr>
                    </a:solidFill>
                  </a:tcPr>
                </a:tc>
                <a:tc hMerge="1">
                  <a:txBody>
                    <a:bodyPr/>
                    <a:lstStyle/>
                    <a:p>
                      <a:endParaRPr lang="en-US"/>
                    </a:p>
                  </a:txBody>
                  <a:tcPr/>
                </a:tc>
                <a:tc hMerge="1">
                  <a:txBody>
                    <a:bodyPr/>
                    <a:lstStyle/>
                    <a:p>
                      <a:endParaRPr lang="en-US"/>
                    </a:p>
                  </a:txBody>
                  <a:tcPr/>
                </a:tc>
              </a:tr>
              <a:tr h="253110">
                <a:tc>
                  <a:txBody>
                    <a:bodyPr/>
                    <a:lstStyle/>
                    <a:p>
                      <a:pPr algn="l" defTabSz="457200">
                        <a:defRPr sz="1000">
                          <a:sym typeface="Helvetica Neue"/>
                        </a:defRPr>
                      </a:pPr>
                      <a:endParaRPr sz="1400" b="0" i="0" dirty="0">
                        <a:latin typeface="Arial"/>
                      </a:endParaRPr>
                    </a:p>
                  </a:txBody>
                  <a:tcPr marL="50800" marR="50800" marT="50800" marB="50800"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defTabSz="457200">
                        <a:spcBef>
                          <a:spcPts val="400"/>
                        </a:spcBef>
                        <a:tabLst>
                          <a:tab pos="711200" algn="l"/>
                          <a:tab pos="1181100" algn="l"/>
                          <a:tab pos="1435100" algn="l"/>
                        </a:tabLst>
                        <a:defRPr sz="1000" b="1">
                          <a:uFill>
                            <a:solidFill>
                              <a:srgbClr val="000000"/>
                            </a:solidFill>
                          </a:uFill>
                          <a:latin typeface="Times New Roman"/>
                          <a:ea typeface="Times New Roman"/>
                          <a:cs typeface="Times New Roman"/>
                          <a:sym typeface="Times New Roman"/>
                        </a:defRPr>
                      </a:pPr>
                      <a:r>
                        <a:rPr sz="1400" b="0" i="0" dirty="0">
                          <a:solidFill>
                            <a:srgbClr val="3333CC"/>
                          </a:solidFill>
                          <a:latin typeface="Arial"/>
                        </a:rPr>
                        <a:t>Configuration A</a:t>
                      </a:r>
                    </a:p>
                  </a:txBody>
                  <a:tcPr marL="50800" marR="50800" marT="50800" marB="50800" anchor="ctr"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defTabSz="457200">
                        <a:spcBef>
                          <a:spcPts val="400"/>
                        </a:spcBef>
                        <a:tabLst>
                          <a:tab pos="711200" algn="l"/>
                          <a:tab pos="1181100" algn="l"/>
                          <a:tab pos="1435100" algn="l"/>
                        </a:tabLst>
                        <a:defRPr sz="1000" b="1">
                          <a:uFill>
                            <a:solidFill>
                              <a:srgbClr val="000000"/>
                            </a:solidFill>
                          </a:uFill>
                          <a:latin typeface="Times New Roman"/>
                          <a:ea typeface="Times New Roman"/>
                          <a:cs typeface="Times New Roman"/>
                          <a:sym typeface="Times New Roman"/>
                        </a:defRPr>
                      </a:pPr>
                      <a:r>
                        <a:rPr sz="1400" b="0" i="0" dirty="0">
                          <a:solidFill>
                            <a:srgbClr val="3333CC"/>
                          </a:solidFill>
                          <a:latin typeface="Arial"/>
                        </a:rPr>
                        <a:t>Configuration B</a:t>
                      </a:r>
                    </a:p>
                  </a:txBody>
                  <a:tcPr marL="50800" marR="50800" marT="50800" marB="50800" anchor="ctr"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r>
              <a:tr h="253110">
                <a:tc>
                  <a:txBody>
                    <a:bodyPr/>
                    <a:lstStyle/>
                    <a:p>
                      <a:pPr algn="l" defTabSz="457200">
                        <a:spcBef>
                          <a:spcPts val="200"/>
                        </a:spcBef>
                        <a:tabLst>
                          <a:tab pos="177800" algn="l"/>
                          <a:tab pos="355600" algn="l"/>
                          <a:tab pos="533400" algn="l"/>
                          <a:tab pos="711200" algn="l"/>
                          <a:tab pos="889000" algn="l"/>
                          <a:tab pos="1079500" algn="l"/>
                          <a:tab pos="1181100" algn="l"/>
                          <a:tab pos="1257300" algn="l"/>
                          <a:tab pos="1435100" algn="l"/>
                          <a:tab pos="1612900" algn="l"/>
                          <a:tab pos="1790700" algn="l"/>
                          <a:tab pos="1968500" algn="l"/>
                          <a:tab pos="2159000" algn="l"/>
                          <a:tab pos="2336800" algn="l"/>
                          <a:tab pos="2514600" algn="l"/>
                        </a:tabLst>
                        <a:defRPr sz="1000">
                          <a:uFill>
                            <a:solidFill>
                              <a:srgbClr val="000000"/>
                            </a:solidFill>
                          </a:uFill>
                          <a:latin typeface="Times New Roman"/>
                          <a:ea typeface="Times New Roman"/>
                          <a:cs typeface="Times New Roman"/>
                          <a:sym typeface="Times New Roman"/>
                        </a:defRPr>
                      </a:pPr>
                      <a:r>
                        <a:rPr sz="1400" b="0" i="0" dirty="0">
                          <a:latin typeface="Arial"/>
                        </a:rPr>
                        <a:t>Carrier </a:t>
                      </a:r>
                      <a:r>
                        <a:rPr sz="1400" b="0" i="0" dirty="0" smtClean="0">
                          <a:latin typeface="Arial"/>
                        </a:rPr>
                        <a:t>frequency</a:t>
                      </a:r>
                      <a:endParaRPr sz="1400" b="0" i="0" dirty="0">
                        <a:latin typeface="Arial"/>
                      </a:endParaRPr>
                    </a:p>
                  </a:txBody>
                  <a:tcPr marL="50800" marR="50800" marT="50800" marB="50800"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gridSpan="2">
                  <a:txBody>
                    <a:bodyPr/>
                    <a:lstStyle/>
                    <a:p>
                      <a:pPr algn="ctr" defTabSz="457200">
                        <a:spcBef>
                          <a:spcPts val="200"/>
                        </a:spcBef>
                        <a:tabLst>
                          <a:tab pos="177800" algn="l"/>
                          <a:tab pos="355600" algn="l"/>
                          <a:tab pos="533400" algn="l"/>
                          <a:tab pos="711200" algn="l"/>
                          <a:tab pos="889000" algn="l"/>
                          <a:tab pos="1079500" algn="l"/>
                          <a:tab pos="1181100" algn="l"/>
                          <a:tab pos="1257300" algn="l"/>
                          <a:tab pos="1435100" algn="l"/>
                          <a:tab pos="1612900" algn="l"/>
                          <a:tab pos="1790700" algn="l"/>
                          <a:tab pos="1968500" algn="l"/>
                          <a:tab pos="2159000" algn="l"/>
                          <a:tab pos="2336800" algn="l"/>
                          <a:tab pos="2514600" algn="l"/>
                        </a:tabLst>
                        <a:defRPr sz="1000">
                          <a:uFill>
                            <a:solidFill>
                              <a:srgbClr val="000000"/>
                            </a:solidFill>
                          </a:uFill>
                          <a:latin typeface="Times New Roman"/>
                          <a:ea typeface="Times New Roman"/>
                          <a:cs typeface="Times New Roman"/>
                          <a:sym typeface="Times New Roman"/>
                        </a:defRPr>
                      </a:pPr>
                      <a:r>
                        <a:rPr lang="en-US" sz="1400" b="0" i="0" dirty="0" smtClean="0">
                          <a:latin typeface="Arial"/>
                        </a:rPr>
                        <a:t>700 MHz</a:t>
                      </a:r>
                    </a:p>
                  </a:txBody>
                  <a:tcPr marL="50800" marR="50800" marT="50800" marB="50800" anchor="ctr"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hMerge="1">
                  <a:txBody>
                    <a:bodyPr/>
                    <a:lstStyle/>
                    <a:p>
                      <a:pPr defTabSz="457200">
                        <a:spcBef>
                          <a:spcPts val="200"/>
                        </a:spcBef>
                        <a:tabLst>
                          <a:tab pos="177800" algn="l"/>
                          <a:tab pos="355600" algn="l"/>
                          <a:tab pos="533400" algn="l"/>
                          <a:tab pos="711200" algn="l"/>
                          <a:tab pos="889000" algn="l"/>
                          <a:tab pos="1079500" algn="l"/>
                          <a:tab pos="1181100" algn="l"/>
                          <a:tab pos="1257300" algn="l"/>
                          <a:tab pos="1435100" algn="l"/>
                          <a:tab pos="1612900" algn="l"/>
                          <a:tab pos="1790700" algn="l"/>
                          <a:tab pos="1968500" algn="l"/>
                          <a:tab pos="2159000" algn="l"/>
                          <a:tab pos="2336800" algn="l"/>
                          <a:tab pos="2514600" algn="l"/>
                        </a:tabLst>
                        <a:defRPr sz="1000">
                          <a:uFill>
                            <a:solidFill>
                              <a:srgbClr val="000000"/>
                            </a:solidFill>
                          </a:uFill>
                          <a:latin typeface="Times New Roman"/>
                          <a:ea typeface="Times New Roman"/>
                          <a:cs typeface="Times New Roman"/>
                          <a:sym typeface="Times New Roman"/>
                        </a:defRPr>
                      </a:pPr>
                      <a:endParaRPr sz="1400" b="0" i="0" dirty="0">
                        <a:latin typeface="Arial"/>
                      </a:endParaRPr>
                    </a:p>
                  </a:txBody>
                  <a:tcPr marL="50800" marR="50800" marT="50800" marB="50800" anchor="ctr" horzOverflow="overflow">
                    <a:lnL w="6350">
                      <a:solidFill>
                        <a:srgbClr val="000000"/>
                      </a:solidFill>
                      <a:miter lim="400000"/>
                    </a:lnL>
                    <a:lnR w="6350">
                      <a:solidFill>
                        <a:srgbClr val="000000"/>
                      </a:solidFill>
                      <a:miter lim="400000"/>
                    </a:lnR>
                    <a:lnT w="6350">
                      <a:solidFill>
                        <a:srgbClr val="000000"/>
                      </a:solidFill>
                      <a:miter lim="400000"/>
                    </a:lnT>
                    <a:lnB w="6350">
                      <a:solidFill>
                        <a:srgbClr val="000000"/>
                      </a:solidFill>
                      <a:miter lim="400000"/>
                    </a:lnB>
                    <a:noFill/>
                  </a:tcPr>
                </a:tc>
              </a:tr>
              <a:tr h="253110">
                <a:tc>
                  <a:txBody>
                    <a:bodyPr/>
                    <a:lstStyle/>
                    <a:p>
                      <a:pPr algn="l" defTabSz="457200">
                        <a:spcBef>
                          <a:spcPts val="200"/>
                        </a:spcBef>
                        <a:tabLst>
                          <a:tab pos="177800" algn="l"/>
                          <a:tab pos="355600" algn="l"/>
                          <a:tab pos="533400" algn="l"/>
                          <a:tab pos="711200" algn="l"/>
                          <a:tab pos="889000" algn="l"/>
                          <a:tab pos="1079500" algn="l"/>
                          <a:tab pos="1181100" algn="l"/>
                          <a:tab pos="1257300" algn="l"/>
                          <a:tab pos="1435100" algn="l"/>
                          <a:tab pos="1612900" algn="l"/>
                          <a:tab pos="1790700" algn="l"/>
                          <a:tab pos="1968500" algn="l"/>
                          <a:tab pos="2159000" algn="l"/>
                          <a:tab pos="2336800" algn="l"/>
                          <a:tab pos="2514600" algn="l"/>
                        </a:tabLst>
                        <a:defRPr sz="1000">
                          <a:uFill>
                            <a:solidFill>
                              <a:srgbClr val="000000"/>
                            </a:solidFill>
                          </a:uFill>
                          <a:latin typeface="Times New Roman"/>
                          <a:ea typeface="Times New Roman"/>
                          <a:cs typeface="Times New Roman"/>
                          <a:sym typeface="Times New Roman"/>
                        </a:defRPr>
                      </a:pPr>
                      <a:r>
                        <a:rPr sz="1400" b="0" i="0" dirty="0">
                          <a:latin typeface="Arial"/>
                        </a:rPr>
                        <a:t>BS antenna height</a:t>
                      </a:r>
                    </a:p>
                  </a:txBody>
                  <a:tcPr marL="50800" marR="50800" marT="50800" marB="50800"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gridSpan="2">
                  <a:txBody>
                    <a:bodyPr/>
                    <a:lstStyle/>
                    <a:p>
                      <a:pPr algn="ctr" defTabSz="457200">
                        <a:spcBef>
                          <a:spcPts val="200"/>
                        </a:spcBef>
                        <a:tabLst>
                          <a:tab pos="177800" algn="l"/>
                          <a:tab pos="355600" algn="l"/>
                          <a:tab pos="533400" algn="l"/>
                          <a:tab pos="711200" algn="l"/>
                          <a:tab pos="889000" algn="l"/>
                          <a:tab pos="1079500" algn="l"/>
                          <a:tab pos="1181100" algn="l"/>
                          <a:tab pos="1257300" algn="l"/>
                          <a:tab pos="1435100" algn="l"/>
                          <a:tab pos="1612900" algn="l"/>
                          <a:tab pos="1790700" algn="l"/>
                          <a:tab pos="1968500" algn="l"/>
                          <a:tab pos="2159000" algn="l"/>
                          <a:tab pos="2336800" algn="l"/>
                          <a:tab pos="2514600" algn="l"/>
                        </a:tabLst>
                        <a:defRPr sz="1000">
                          <a:uFill>
                            <a:solidFill>
                              <a:srgbClr val="000000"/>
                            </a:solidFill>
                          </a:uFill>
                          <a:latin typeface="Times New Roman"/>
                          <a:ea typeface="Times New Roman"/>
                          <a:cs typeface="Times New Roman"/>
                          <a:sym typeface="Times New Roman"/>
                        </a:defRPr>
                      </a:pPr>
                      <a:r>
                        <a:rPr sz="1400" b="0" i="0" dirty="0">
                          <a:latin typeface="Arial"/>
                        </a:rPr>
                        <a:t>25 m</a:t>
                      </a:r>
                    </a:p>
                  </a:txBody>
                  <a:tcPr marL="50800" marR="50800" marT="50800" marB="50800"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hMerge="1">
                  <a:txBody>
                    <a:bodyPr/>
                    <a:lstStyle/>
                    <a:p>
                      <a:pPr defTabSz="457200">
                        <a:spcBef>
                          <a:spcPts val="200"/>
                        </a:spcBef>
                        <a:tabLst>
                          <a:tab pos="177800" algn="l"/>
                          <a:tab pos="355600" algn="l"/>
                          <a:tab pos="533400" algn="l"/>
                          <a:tab pos="711200" algn="l"/>
                          <a:tab pos="889000" algn="l"/>
                          <a:tab pos="1079500" algn="l"/>
                          <a:tab pos="1181100" algn="l"/>
                          <a:tab pos="1257300" algn="l"/>
                          <a:tab pos="1435100" algn="l"/>
                          <a:tab pos="1612900" algn="l"/>
                          <a:tab pos="1790700" algn="l"/>
                          <a:tab pos="1968500" algn="l"/>
                          <a:tab pos="2159000" algn="l"/>
                          <a:tab pos="2336800" algn="l"/>
                          <a:tab pos="2514600" algn="l"/>
                        </a:tabLst>
                        <a:defRPr sz="1000">
                          <a:uFill>
                            <a:solidFill>
                              <a:srgbClr val="000000"/>
                            </a:solidFill>
                          </a:uFill>
                          <a:latin typeface="Times New Roman"/>
                          <a:ea typeface="Times New Roman"/>
                          <a:cs typeface="Times New Roman"/>
                          <a:sym typeface="Times New Roman"/>
                        </a:defRPr>
                      </a:pPr>
                      <a:endParaRPr sz="1400" b="0" i="0" dirty="0">
                        <a:latin typeface="Arial"/>
                      </a:endParaRPr>
                    </a:p>
                  </a:txBody>
                  <a:tcPr marL="50800" marR="50800" marT="50800" marB="50800" horzOverflow="overflow">
                    <a:lnL w="6350">
                      <a:solidFill>
                        <a:srgbClr val="000000"/>
                      </a:solidFill>
                      <a:miter lim="400000"/>
                    </a:lnL>
                    <a:lnR w="6350">
                      <a:solidFill>
                        <a:srgbClr val="000000"/>
                      </a:solidFill>
                      <a:miter lim="400000"/>
                    </a:lnR>
                    <a:lnT w="6350">
                      <a:solidFill>
                        <a:srgbClr val="000000"/>
                      </a:solidFill>
                      <a:miter lim="400000"/>
                    </a:lnT>
                    <a:lnB w="6350">
                      <a:solidFill>
                        <a:srgbClr val="000000"/>
                      </a:solidFill>
                      <a:miter lim="400000"/>
                    </a:lnB>
                    <a:noFill/>
                  </a:tcPr>
                </a:tc>
              </a:tr>
              <a:tr h="253110">
                <a:tc>
                  <a:txBody>
                    <a:bodyPr/>
                    <a:lstStyle/>
                    <a:p>
                      <a:pPr algn="l" defTabSz="457200">
                        <a:spcBef>
                          <a:spcPts val="200"/>
                        </a:spcBef>
                        <a:tabLst>
                          <a:tab pos="177800" algn="l"/>
                          <a:tab pos="355600" algn="l"/>
                          <a:tab pos="533400" algn="l"/>
                          <a:tab pos="711200" algn="l"/>
                          <a:tab pos="889000" algn="l"/>
                          <a:tab pos="1079500" algn="l"/>
                          <a:tab pos="1181100" algn="l"/>
                          <a:tab pos="1257300" algn="l"/>
                          <a:tab pos="1435100" algn="l"/>
                          <a:tab pos="1612900" algn="l"/>
                          <a:tab pos="1790700" algn="l"/>
                          <a:tab pos="1968500" algn="l"/>
                          <a:tab pos="2159000" algn="l"/>
                          <a:tab pos="2336800" algn="l"/>
                          <a:tab pos="2514600" algn="l"/>
                        </a:tabLst>
                        <a:defRPr sz="1000">
                          <a:uFill>
                            <a:solidFill>
                              <a:srgbClr val="000000"/>
                            </a:solidFill>
                          </a:uFill>
                          <a:latin typeface="Times New Roman"/>
                          <a:ea typeface="Times New Roman"/>
                          <a:cs typeface="Times New Roman"/>
                          <a:sym typeface="Times New Roman"/>
                        </a:defRPr>
                      </a:pPr>
                      <a:r>
                        <a:rPr sz="1400" b="0" i="0" dirty="0">
                          <a:latin typeface="Arial"/>
                        </a:rPr>
                        <a:t>Percentage of high loss and low loss building type </a:t>
                      </a:r>
                    </a:p>
                  </a:txBody>
                  <a:tcPr marL="50800" marR="50800" marT="50800" marB="50800"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gridSpan="2">
                  <a:txBody>
                    <a:bodyPr/>
                    <a:lstStyle/>
                    <a:p>
                      <a:pPr algn="ctr" defTabSz="457200">
                        <a:spcBef>
                          <a:spcPts val="200"/>
                        </a:spcBef>
                        <a:tabLst>
                          <a:tab pos="177800" algn="l"/>
                          <a:tab pos="355600" algn="l"/>
                          <a:tab pos="533400" algn="l"/>
                          <a:tab pos="711200" algn="l"/>
                          <a:tab pos="889000" algn="l"/>
                          <a:tab pos="1079500" algn="l"/>
                          <a:tab pos="1181100" algn="l"/>
                          <a:tab pos="1257300" algn="l"/>
                          <a:tab pos="1435100" algn="l"/>
                          <a:tab pos="1612900" algn="l"/>
                          <a:tab pos="1790700" algn="l"/>
                          <a:tab pos="1968500" algn="l"/>
                          <a:tab pos="2159000" algn="l"/>
                          <a:tab pos="2336800" algn="l"/>
                          <a:tab pos="2514600" algn="l"/>
                        </a:tabLst>
                        <a:defRPr sz="1000" i="1">
                          <a:uFill>
                            <a:solidFill>
                              <a:srgbClr val="000000"/>
                            </a:solidFill>
                          </a:uFill>
                          <a:latin typeface="Times New Roman"/>
                          <a:ea typeface="Times New Roman"/>
                          <a:cs typeface="Times New Roman"/>
                          <a:sym typeface="Times New Roman"/>
                        </a:defRPr>
                      </a:pPr>
                      <a:r>
                        <a:rPr lang="en-US" sz="1400" b="0" i="0" dirty="0" smtClean="0">
                          <a:latin typeface="Arial"/>
                        </a:rPr>
                        <a:t>20% high loss, 80% low loss</a:t>
                      </a:r>
                      <a:endParaRPr sz="1400" b="0" i="0" dirty="0">
                        <a:latin typeface="Arial"/>
                      </a:endParaRPr>
                    </a:p>
                  </a:txBody>
                  <a:tcPr marL="50800" marR="50800" marT="50800" marB="50800"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hMerge="1">
                  <a:txBody>
                    <a:bodyPr/>
                    <a:lstStyle/>
                    <a:p>
                      <a:pPr defTabSz="457200">
                        <a:spcBef>
                          <a:spcPts val="200"/>
                        </a:spcBef>
                        <a:tabLst>
                          <a:tab pos="177800" algn="l"/>
                          <a:tab pos="355600" algn="l"/>
                          <a:tab pos="533400" algn="l"/>
                          <a:tab pos="711200" algn="l"/>
                          <a:tab pos="889000" algn="l"/>
                          <a:tab pos="1079500" algn="l"/>
                          <a:tab pos="1181100" algn="l"/>
                          <a:tab pos="1257300" algn="l"/>
                          <a:tab pos="1435100" algn="l"/>
                          <a:tab pos="1612900" algn="l"/>
                          <a:tab pos="1790700" algn="l"/>
                          <a:tab pos="1968500" algn="l"/>
                          <a:tab pos="2159000" algn="l"/>
                          <a:tab pos="2336800" algn="l"/>
                          <a:tab pos="2514600" algn="l"/>
                        </a:tabLst>
                        <a:defRPr sz="1000" i="1">
                          <a:uFill>
                            <a:solidFill>
                              <a:srgbClr val="000000"/>
                            </a:solidFill>
                          </a:uFill>
                          <a:latin typeface="Times New Roman"/>
                          <a:ea typeface="Times New Roman"/>
                          <a:cs typeface="Times New Roman"/>
                          <a:sym typeface="Times New Roman"/>
                        </a:defRPr>
                      </a:pPr>
                      <a:endParaRPr sz="1400" b="0" i="0" dirty="0">
                        <a:latin typeface="Arial"/>
                      </a:endParaRPr>
                    </a:p>
                  </a:txBody>
                  <a:tcPr marL="50800" marR="50800" marT="50800" marB="50800" horzOverflow="overflow">
                    <a:lnL w="6350">
                      <a:solidFill>
                        <a:srgbClr val="000000"/>
                      </a:solidFill>
                      <a:miter lim="400000"/>
                    </a:lnL>
                    <a:lnR w="6350">
                      <a:solidFill>
                        <a:srgbClr val="000000"/>
                      </a:solidFill>
                      <a:miter lim="400000"/>
                    </a:lnR>
                    <a:lnT w="6350">
                      <a:solidFill>
                        <a:srgbClr val="000000"/>
                      </a:solidFill>
                      <a:miter lim="400000"/>
                    </a:lnT>
                    <a:lnB w="6350">
                      <a:solidFill>
                        <a:srgbClr val="000000"/>
                      </a:solidFill>
                      <a:miter lim="400000"/>
                    </a:lnB>
                    <a:noFill/>
                  </a:tcPr>
                </a:tc>
              </a:tr>
              <a:tr h="253110">
                <a:tc>
                  <a:txBody>
                    <a:bodyPr/>
                    <a:lstStyle/>
                    <a:p>
                      <a:pPr algn="l" defTabSz="457200">
                        <a:spcBef>
                          <a:spcPts val="200"/>
                        </a:spcBef>
                        <a:tabLst>
                          <a:tab pos="177800" algn="l"/>
                          <a:tab pos="355600" algn="l"/>
                          <a:tab pos="533400" algn="l"/>
                          <a:tab pos="711200" algn="l"/>
                          <a:tab pos="889000" algn="l"/>
                          <a:tab pos="1079500" algn="l"/>
                          <a:tab pos="1181100" algn="l"/>
                          <a:tab pos="1257300" algn="l"/>
                          <a:tab pos="1435100" algn="l"/>
                          <a:tab pos="1612900" algn="l"/>
                          <a:tab pos="1790700" algn="l"/>
                          <a:tab pos="1968500" algn="l"/>
                          <a:tab pos="2159000" algn="l"/>
                          <a:tab pos="2336800" algn="l"/>
                          <a:tab pos="2514600" algn="l"/>
                        </a:tabLst>
                        <a:defRPr sz="1000">
                          <a:uFill>
                            <a:solidFill>
                              <a:srgbClr val="000000"/>
                            </a:solidFill>
                          </a:uFill>
                          <a:latin typeface="Times New Roman"/>
                          <a:ea typeface="Times New Roman"/>
                          <a:cs typeface="Times New Roman"/>
                          <a:sym typeface="Times New Roman"/>
                        </a:defRPr>
                      </a:pPr>
                      <a:r>
                        <a:rPr lang="en-US" sz="1400" b="0" i="0" dirty="0" smtClean="0">
                          <a:latin typeface="Arial"/>
                        </a:rPr>
                        <a:t># </a:t>
                      </a:r>
                      <a:r>
                        <a:rPr sz="1400" b="0" i="0" dirty="0" smtClean="0">
                          <a:latin typeface="Arial"/>
                        </a:rPr>
                        <a:t>of </a:t>
                      </a:r>
                      <a:r>
                        <a:rPr sz="1400" b="0" i="0" dirty="0">
                          <a:latin typeface="Arial"/>
                        </a:rPr>
                        <a:t>antenna elements per</a:t>
                      </a:r>
                      <a:r>
                        <a:rPr sz="1400" b="0" i="0" dirty="0" smtClean="0">
                          <a:latin typeface="Arial"/>
                        </a:rPr>
                        <a:t> </a:t>
                      </a:r>
                      <a:r>
                        <a:rPr lang="en-US" sz="1400" b="0" i="0" dirty="0" err="1" smtClean="0">
                          <a:latin typeface="Arial"/>
                        </a:rPr>
                        <a:t>TRxP</a:t>
                      </a:r>
                      <a:endParaRPr sz="1400" b="0" i="0" baseline="31999" dirty="0">
                        <a:latin typeface="Arial"/>
                      </a:endParaRPr>
                    </a:p>
                  </a:txBody>
                  <a:tcPr marL="50800" marR="50800" marT="50800" marB="50800"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gridSpan="2">
                  <a:txBody>
                    <a:bodyPr/>
                    <a:lstStyle/>
                    <a:p>
                      <a:pPr algn="ctr" defTabSz="457200">
                        <a:spcBef>
                          <a:spcPts val="200"/>
                        </a:spcBef>
                        <a:tabLst>
                          <a:tab pos="177800" algn="l"/>
                          <a:tab pos="355600" algn="l"/>
                          <a:tab pos="533400" algn="l"/>
                          <a:tab pos="711200" algn="l"/>
                          <a:tab pos="889000" algn="l"/>
                          <a:tab pos="1079500" algn="l"/>
                          <a:tab pos="1181100" algn="l"/>
                          <a:tab pos="1257300" algn="l"/>
                          <a:tab pos="1435100" algn="l"/>
                          <a:tab pos="1612900" algn="l"/>
                          <a:tab pos="1790700" algn="l"/>
                          <a:tab pos="1968500" algn="l"/>
                          <a:tab pos="2159000" algn="l"/>
                          <a:tab pos="2336800" algn="l"/>
                          <a:tab pos="2514600" algn="l"/>
                        </a:tabLst>
                        <a:defRPr sz="1000">
                          <a:uFill>
                            <a:solidFill>
                              <a:srgbClr val="000000"/>
                            </a:solidFill>
                          </a:uFill>
                          <a:latin typeface="Times New Roman"/>
                          <a:ea typeface="Times New Roman"/>
                          <a:cs typeface="Times New Roman"/>
                          <a:sym typeface="Times New Roman"/>
                        </a:defRPr>
                      </a:pPr>
                      <a:r>
                        <a:rPr sz="1400" b="0" i="0" dirty="0">
                          <a:latin typeface="Arial"/>
                        </a:rPr>
                        <a:t>Up to 64 Tx/Rx</a:t>
                      </a:r>
                    </a:p>
                  </a:txBody>
                  <a:tcPr marL="50800" marR="50800" marT="50800" marB="50800"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hMerge="1">
                  <a:txBody>
                    <a:bodyPr/>
                    <a:lstStyle/>
                    <a:p>
                      <a:endParaRPr lang="en-US" dirty="0"/>
                    </a:p>
                  </a:txBody>
                  <a:tcPr marL="50800" marR="50800" marT="50800" marB="50800" horzOverflow="overflow">
                    <a:lnL w="6350" cap="flat" cmpd="sng" algn="ctr">
                      <a:solidFill>
                        <a:srgbClr val="000000"/>
                      </a:solidFill>
                      <a:prstDash val="solid"/>
                      <a:miter lim="400000"/>
                      <a:headEnd type="none" w="med" len="med"/>
                      <a:tailEnd type="none" w="med" len="med"/>
                    </a:lnL>
                    <a:lnR w="6350">
                      <a:solidFill>
                        <a:srgbClr val="000000"/>
                      </a:solidFill>
                      <a:miter lim="400000"/>
                    </a:lnR>
                    <a:lnT w="6350">
                      <a:solidFill>
                        <a:srgbClr val="000000"/>
                      </a:solidFill>
                      <a:miter lim="400000"/>
                    </a:lnT>
                    <a:lnB w="6350">
                      <a:solidFill>
                        <a:srgbClr val="000000"/>
                      </a:solidFill>
                      <a:miter lim="400000"/>
                    </a:lnB>
                    <a:noFill/>
                  </a:tcPr>
                </a:tc>
              </a:tr>
              <a:tr h="253110">
                <a:tc>
                  <a:txBody>
                    <a:bodyPr/>
                    <a:lstStyle/>
                    <a:p>
                      <a:pPr algn="l" defTabSz="457200">
                        <a:spcBef>
                          <a:spcPts val="200"/>
                        </a:spcBef>
                        <a:tabLst>
                          <a:tab pos="177800" algn="l"/>
                          <a:tab pos="355600" algn="l"/>
                          <a:tab pos="533400" algn="l"/>
                          <a:tab pos="711200" algn="l"/>
                          <a:tab pos="889000" algn="l"/>
                          <a:tab pos="1079500" algn="l"/>
                          <a:tab pos="1181100" algn="l"/>
                          <a:tab pos="1257300" algn="l"/>
                          <a:tab pos="1435100" algn="l"/>
                          <a:tab pos="1612900" algn="l"/>
                          <a:tab pos="1790700" algn="l"/>
                          <a:tab pos="1968500" algn="l"/>
                          <a:tab pos="2159000" algn="l"/>
                          <a:tab pos="2336800" algn="l"/>
                          <a:tab pos="2514600" algn="l"/>
                        </a:tabLst>
                        <a:defRPr sz="1000">
                          <a:uFill>
                            <a:solidFill>
                              <a:srgbClr val="000000"/>
                            </a:solidFill>
                          </a:uFill>
                          <a:latin typeface="Times New Roman"/>
                          <a:ea typeface="Times New Roman"/>
                          <a:cs typeface="Times New Roman"/>
                          <a:sym typeface="Times New Roman"/>
                        </a:defRPr>
                      </a:pPr>
                      <a:r>
                        <a:rPr lang="en-US" sz="1400" b="0" i="0" dirty="0" smtClean="0">
                          <a:latin typeface="Arial"/>
                        </a:rPr>
                        <a:t>#</a:t>
                      </a:r>
                      <a:r>
                        <a:rPr sz="1400" b="0" i="0" dirty="0" smtClean="0">
                          <a:latin typeface="Arial"/>
                        </a:rPr>
                        <a:t>of </a:t>
                      </a:r>
                      <a:r>
                        <a:rPr sz="1400" b="0" i="0" dirty="0">
                          <a:latin typeface="Arial"/>
                        </a:rPr>
                        <a:t>UE antenna elements</a:t>
                      </a:r>
                    </a:p>
                  </a:txBody>
                  <a:tcPr marL="50800" marR="50800" marT="50800" marB="50800"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gridSpan="2">
                  <a:txBody>
                    <a:bodyPr/>
                    <a:lstStyle/>
                    <a:p>
                      <a:pPr algn="ctr" defTabSz="457200">
                        <a:spcBef>
                          <a:spcPts val="200"/>
                        </a:spcBef>
                        <a:tabLst>
                          <a:tab pos="177800" algn="l"/>
                          <a:tab pos="355600" algn="l"/>
                          <a:tab pos="533400" algn="l"/>
                          <a:tab pos="711200" algn="l"/>
                          <a:tab pos="889000" algn="l"/>
                          <a:tab pos="1079500" algn="l"/>
                          <a:tab pos="1181100" algn="l"/>
                          <a:tab pos="1257300" algn="l"/>
                          <a:tab pos="1435100" algn="l"/>
                          <a:tab pos="1612900" algn="l"/>
                          <a:tab pos="1790700" algn="l"/>
                          <a:tab pos="1968500" algn="l"/>
                          <a:tab pos="2159000" algn="l"/>
                          <a:tab pos="2336800" algn="l"/>
                          <a:tab pos="2514600" algn="l"/>
                        </a:tabLst>
                        <a:defRPr sz="1000">
                          <a:uFill>
                            <a:solidFill>
                              <a:srgbClr val="000000"/>
                            </a:solidFill>
                          </a:uFill>
                          <a:latin typeface="Times New Roman"/>
                          <a:ea typeface="Times New Roman"/>
                          <a:cs typeface="Times New Roman"/>
                          <a:sym typeface="Times New Roman"/>
                        </a:defRPr>
                      </a:pPr>
                      <a:r>
                        <a:rPr sz="1400" b="0" i="0" dirty="0">
                          <a:latin typeface="Arial"/>
                        </a:rPr>
                        <a:t>Up to</a:t>
                      </a:r>
                      <a:r>
                        <a:rPr sz="1400" b="0" i="0" dirty="0" smtClean="0">
                          <a:latin typeface="Arial"/>
                        </a:rPr>
                        <a:t> </a:t>
                      </a:r>
                      <a:r>
                        <a:rPr lang="en-US" sz="1400" b="0" i="0" dirty="0" smtClean="0">
                          <a:latin typeface="Arial"/>
                        </a:rPr>
                        <a:t>2 </a:t>
                      </a:r>
                      <a:r>
                        <a:rPr sz="1400" b="0" i="0" dirty="0" smtClean="0">
                          <a:latin typeface="Arial"/>
                        </a:rPr>
                        <a:t>Tx</a:t>
                      </a:r>
                      <a:r>
                        <a:rPr sz="1400" b="0" i="0" dirty="0">
                          <a:latin typeface="Arial"/>
                        </a:rPr>
                        <a:t>/Rx</a:t>
                      </a:r>
                    </a:p>
                  </a:txBody>
                  <a:tcPr marL="50800" marR="50800" marT="50800" marB="50800"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hMerge="1">
                  <a:txBody>
                    <a:bodyPr/>
                    <a:lstStyle/>
                    <a:p>
                      <a:endParaRPr lang="en-US" dirty="0"/>
                    </a:p>
                  </a:txBody>
                  <a:tcPr marL="50800" marR="50800" marT="50800" marB="50800" horzOverflow="overflow">
                    <a:lnL w="6350" cap="flat" cmpd="sng" algn="ctr">
                      <a:solidFill>
                        <a:srgbClr val="000000"/>
                      </a:solidFill>
                      <a:prstDash val="solid"/>
                      <a:miter lim="400000"/>
                      <a:headEnd type="none" w="med" len="med"/>
                      <a:tailEnd type="none" w="med" len="med"/>
                    </a:lnL>
                    <a:lnR w="6350">
                      <a:solidFill>
                        <a:srgbClr val="000000"/>
                      </a:solidFill>
                      <a:miter lim="400000"/>
                    </a:lnR>
                    <a:lnT w="6350">
                      <a:solidFill>
                        <a:srgbClr val="000000"/>
                      </a:solidFill>
                      <a:miter lim="400000"/>
                    </a:lnT>
                    <a:lnB w="6350">
                      <a:solidFill>
                        <a:srgbClr val="000000"/>
                      </a:solidFill>
                      <a:miter lim="400000"/>
                    </a:lnB>
                    <a:noFill/>
                  </a:tcPr>
                </a:tc>
              </a:tr>
              <a:tr h="253110">
                <a:tc>
                  <a:txBody>
                    <a:bodyPr/>
                    <a:lstStyle/>
                    <a:p>
                      <a:pPr algn="l" defTabSz="457200">
                        <a:spcBef>
                          <a:spcPts val="200"/>
                        </a:spcBef>
                        <a:tabLst>
                          <a:tab pos="177800" algn="l"/>
                          <a:tab pos="355600" algn="l"/>
                          <a:tab pos="533400" algn="l"/>
                          <a:tab pos="711200" algn="l"/>
                          <a:tab pos="889000" algn="l"/>
                          <a:tab pos="1079500" algn="l"/>
                          <a:tab pos="1181100" algn="l"/>
                          <a:tab pos="1257300" algn="l"/>
                          <a:tab pos="1435100" algn="l"/>
                          <a:tab pos="1612900" algn="l"/>
                          <a:tab pos="1790700" algn="l"/>
                          <a:tab pos="1968500" algn="l"/>
                          <a:tab pos="2159000" algn="l"/>
                          <a:tab pos="2336800" algn="l"/>
                          <a:tab pos="2514600" algn="l"/>
                        </a:tabLst>
                        <a:defRPr sz="1000">
                          <a:uFill>
                            <a:solidFill>
                              <a:srgbClr val="000000"/>
                            </a:solidFill>
                          </a:uFill>
                          <a:latin typeface="Times New Roman"/>
                          <a:ea typeface="Times New Roman"/>
                          <a:cs typeface="Times New Roman"/>
                          <a:sym typeface="Times New Roman"/>
                        </a:defRPr>
                      </a:pPr>
                      <a:r>
                        <a:rPr sz="1400" b="0" i="0" dirty="0">
                          <a:latin typeface="Arial"/>
                        </a:rPr>
                        <a:t>Device deployment</a:t>
                      </a:r>
                    </a:p>
                  </a:txBody>
                  <a:tcPr marL="50800" marR="50800" marT="50800" marB="50800"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gridSpan="2">
                  <a:txBody>
                    <a:bodyPr/>
                    <a:lstStyle/>
                    <a:p>
                      <a:pPr algn="ctr" defTabSz="457200">
                        <a:spcBef>
                          <a:spcPts val="200"/>
                        </a:spcBef>
                        <a:tabLst>
                          <a:tab pos="177800" algn="l"/>
                          <a:tab pos="355600" algn="l"/>
                          <a:tab pos="533400" algn="l"/>
                          <a:tab pos="711200" algn="l"/>
                          <a:tab pos="889000" algn="l"/>
                          <a:tab pos="1079500" algn="l"/>
                          <a:tab pos="1181100" algn="l"/>
                          <a:tab pos="1257300" algn="l"/>
                          <a:tab pos="1435100" algn="l"/>
                          <a:tab pos="1612900" algn="l"/>
                          <a:tab pos="1790700" algn="l"/>
                          <a:tab pos="1968500" algn="l"/>
                          <a:tab pos="2159000" algn="l"/>
                          <a:tab pos="2336800" algn="l"/>
                          <a:tab pos="2514600" algn="l"/>
                        </a:tabLst>
                        <a:defRPr sz="1000">
                          <a:uFill>
                            <a:solidFill>
                              <a:srgbClr val="000000"/>
                            </a:solidFill>
                          </a:uFill>
                          <a:latin typeface="Times New Roman"/>
                          <a:ea typeface="Times New Roman"/>
                          <a:cs typeface="Times New Roman"/>
                          <a:sym typeface="Times New Roman"/>
                        </a:defRPr>
                      </a:pPr>
                      <a:r>
                        <a:rPr sz="1400" b="0" i="0" dirty="0">
                          <a:latin typeface="Arial"/>
                        </a:rPr>
                        <a:t>80% outdoor</a:t>
                      </a:r>
                      <a:r>
                        <a:rPr sz="1400" b="0" i="0" dirty="0" smtClean="0">
                          <a:latin typeface="Arial"/>
                        </a:rPr>
                        <a:t>,</a:t>
                      </a:r>
                      <a:r>
                        <a:rPr lang="en-US" sz="1400" b="0" i="0" dirty="0" smtClean="0">
                          <a:latin typeface="Arial"/>
                        </a:rPr>
                        <a:t> </a:t>
                      </a:r>
                      <a:r>
                        <a:rPr sz="1400" b="0" i="0" dirty="0" smtClean="0">
                          <a:latin typeface="Arial"/>
                        </a:rPr>
                        <a:t>20</a:t>
                      </a:r>
                      <a:r>
                        <a:rPr sz="1400" b="0" i="0" dirty="0">
                          <a:latin typeface="Arial"/>
                        </a:rPr>
                        <a:t>% indoor</a:t>
                      </a:r>
                    </a:p>
                  </a:txBody>
                  <a:tcPr marL="50800" marR="50800" marT="50800" marB="50800"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hMerge="1">
                  <a:txBody>
                    <a:bodyPr/>
                    <a:lstStyle/>
                    <a:p>
                      <a:endParaRPr lang="en-US" dirty="0"/>
                    </a:p>
                  </a:txBody>
                  <a:tcPr marL="50800" marR="50800" marT="50800" marB="50800" horzOverflow="overflow">
                    <a:lnL w="6350">
                      <a:solidFill>
                        <a:srgbClr val="000000"/>
                      </a:solidFill>
                      <a:miter lim="400000"/>
                    </a:lnL>
                    <a:lnR w="6350">
                      <a:solidFill>
                        <a:srgbClr val="000000"/>
                      </a:solidFill>
                      <a:miter lim="400000"/>
                    </a:lnR>
                    <a:lnT w="6350">
                      <a:solidFill>
                        <a:srgbClr val="000000"/>
                      </a:solidFill>
                      <a:miter lim="400000"/>
                    </a:lnT>
                    <a:lnB w="6350" cap="flat" cmpd="sng" algn="ctr">
                      <a:solidFill>
                        <a:srgbClr val="000000"/>
                      </a:solidFill>
                      <a:prstDash val="solid"/>
                      <a:miter lim="400000"/>
                      <a:headEnd type="none" w="med" len="med"/>
                      <a:tailEnd type="none" w="med" len="med"/>
                    </a:lnB>
                    <a:noFill/>
                  </a:tcPr>
                </a:tc>
              </a:tr>
              <a:tr h="253110">
                <a:tc>
                  <a:txBody>
                    <a:bodyPr/>
                    <a:lstStyle/>
                    <a:p>
                      <a:pPr algn="l" defTabSz="457200">
                        <a:spcBef>
                          <a:spcPts val="200"/>
                        </a:spcBef>
                        <a:tabLst>
                          <a:tab pos="177800" algn="l"/>
                          <a:tab pos="355600" algn="l"/>
                          <a:tab pos="533400" algn="l"/>
                          <a:tab pos="711200" algn="l"/>
                          <a:tab pos="889000" algn="l"/>
                          <a:tab pos="1079500" algn="l"/>
                          <a:tab pos="1181100" algn="l"/>
                          <a:tab pos="1257300" algn="l"/>
                          <a:tab pos="1435100" algn="l"/>
                          <a:tab pos="1612900" algn="l"/>
                          <a:tab pos="1790700" algn="l"/>
                          <a:tab pos="1968500" algn="l"/>
                          <a:tab pos="2159000" algn="l"/>
                          <a:tab pos="2336800" algn="l"/>
                          <a:tab pos="2514600" algn="l"/>
                        </a:tabLst>
                        <a:defRPr sz="1000">
                          <a:uFill>
                            <a:solidFill>
                              <a:srgbClr val="000000"/>
                            </a:solidFill>
                          </a:uFill>
                          <a:latin typeface="Times New Roman"/>
                          <a:ea typeface="Times New Roman"/>
                          <a:cs typeface="Times New Roman"/>
                          <a:sym typeface="Times New Roman"/>
                        </a:defRPr>
                      </a:pPr>
                      <a:r>
                        <a:rPr lang="en-US" sz="1400" b="0" i="0" dirty="0" smtClean="0">
                          <a:latin typeface="Arial"/>
                        </a:rPr>
                        <a:t>UE density</a:t>
                      </a:r>
                      <a:endParaRPr sz="1400" b="0" i="0" dirty="0">
                        <a:latin typeface="Arial"/>
                      </a:endParaRPr>
                    </a:p>
                  </a:txBody>
                  <a:tcPr marL="50800" marR="50800" marT="50800" marB="50800"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gridSpan="2">
                  <a:txBody>
                    <a:bodyPr/>
                    <a:lstStyle/>
                    <a:p>
                      <a:pPr algn="ctr" defTabSz="457200">
                        <a:spcBef>
                          <a:spcPts val="200"/>
                        </a:spcBef>
                        <a:tabLst>
                          <a:tab pos="177800" algn="l"/>
                          <a:tab pos="355600" algn="l"/>
                          <a:tab pos="533400" algn="l"/>
                          <a:tab pos="711200" algn="l"/>
                          <a:tab pos="889000" algn="l"/>
                          <a:tab pos="1079500" algn="l"/>
                          <a:tab pos="1181100" algn="l"/>
                          <a:tab pos="1257300" algn="l"/>
                          <a:tab pos="1435100" algn="l"/>
                          <a:tab pos="1612900" algn="l"/>
                          <a:tab pos="1790700" algn="l"/>
                          <a:tab pos="1968500" algn="l"/>
                          <a:tab pos="2159000" algn="l"/>
                          <a:tab pos="2336800" algn="l"/>
                          <a:tab pos="2514600" algn="l"/>
                        </a:tabLst>
                        <a:defRPr sz="1000">
                          <a:uFill>
                            <a:solidFill>
                              <a:srgbClr val="000000"/>
                            </a:solidFill>
                          </a:uFill>
                          <a:latin typeface="Times New Roman"/>
                          <a:ea typeface="Times New Roman"/>
                          <a:cs typeface="Times New Roman"/>
                          <a:sym typeface="Times New Roman"/>
                        </a:defRPr>
                      </a:pPr>
                      <a:r>
                        <a:rPr lang="en-US" sz="1400" b="0" i="0" dirty="0" smtClean="0">
                          <a:latin typeface="Arial"/>
                        </a:rPr>
                        <a:t>10 </a:t>
                      </a:r>
                      <a:r>
                        <a:rPr lang="en-US" sz="1400" b="0" i="0" dirty="0" err="1" smtClean="0">
                          <a:latin typeface="Arial"/>
                        </a:rPr>
                        <a:t>UEs</a:t>
                      </a:r>
                      <a:r>
                        <a:rPr lang="en-US" sz="1400" b="0" i="0" dirty="0" smtClean="0">
                          <a:latin typeface="Arial"/>
                        </a:rPr>
                        <a:t> per </a:t>
                      </a:r>
                      <a:r>
                        <a:rPr lang="en-US" sz="1400" b="0" i="0" dirty="0" err="1" smtClean="0">
                          <a:latin typeface="Arial"/>
                        </a:rPr>
                        <a:t>TRxP</a:t>
                      </a:r>
                      <a:endParaRPr sz="1400" b="0" i="0" dirty="0">
                        <a:latin typeface="Arial"/>
                      </a:endParaRPr>
                    </a:p>
                  </a:txBody>
                  <a:tcPr marL="50800" marR="50800" marT="50800" marB="50800"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hMerge="1">
                  <a:txBody>
                    <a:bodyPr/>
                    <a:lstStyle/>
                    <a:p>
                      <a:endParaRPr lang="en-US" dirty="0"/>
                    </a:p>
                  </a:txBody>
                  <a:tcPr marL="50800" marR="50800" marT="50800" marB="50800" horzOverflow="overflow">
                    <a:lnL w="6350" cap="flat" cmpd="sng" algn="ctr">
                      <a:solidFill>
                        <a:srgbClr val="000000"/>
                      </a:solidFill>
                      <a:prstDash val="solid"/>
                      <a:miter lim="400000"/>
                      <a:headEnd type="none" w="med" len="med"/>
                      <a:tailEnd type="none" w="med" len="med"/>
                    </a:lnL>
                    <a:lnR w="6350">
                      <a:solidFill>
                        <a:srgbClr val="000000"/>
                      </a:solidFill>
                      <a:miter lim="400000"/>
                    </a:lnR>
                    <a:lnT w="6350">
                      <a:solidFill>
                        <a:srgbClr val="000000"/>
                      </a:solidFill>
                      <a:miter lim="400000"/>
                    </a:lnT>
                    <a:lnB w="6350">
                      <a:solidFill>
                        <a:srgbClr val="000000"/>
                      </a:solidFill>
                      <a:miter lim="400000"/>
                    </a:lnB>
                    <a:noFill/>
                  </a:tcPr>
                </a:tc>
              </a:tr>
              <a:tr h="253110">
                <a:tc>
                  <a:txBody>
                    <a:bodyPr/>
                    <a:lstStyle/>
                    <a:p>
                      <a:pPr algn="l" defTabSz="457200">
                        <a:spcBef>
                          <a:spcPts val="200"/>
                        </a:spcBef>
                        <a:tabLst>
                          <a:tab pos="177800" algn="l"/>
                          <a:tab pos="355600" algn="l"/>
                          <a:tab pos="533400" algn="l"/>
                          <a:tab pos="711200" algn="l"/>
                          <a:tab pos="889000" algn="l"/>
                          <a:tab pos="1079500" algn="l"/>
                          <a:tab pos="1181100" algn="l"/>
                          <a:tab pos="1257300" algn="l"/>
                          <a:tab pos="1435100" algn="l"/>
                          <a:tab pos="1612900" algn="l"/>
                          <a:tab pos="1790700" algn="l"/>
                          <a:tab pos="1968500" algn="l"/>
                          <a:tab pos="2159000" algn="l"/>
                          <a:tab pos="2336800" algn="l"/>
                          <a:tab pos="2514600" algn="l"/>
                        </a:tabLst>
                        <a:defRPr sz="1000">
                          <a:uFill>
                            <a:solidFill>
                              <a:srgbClr val="000000"/>
                            </a:solidFill>
                          </a:uFill>
                          <a:latin typeface="Times New Roman"/>
                          <a:ea typeface="Times New Roman"/>
                          <a:cs typeface="Times New Roman"/>
                          <a:sym typeface="Times New Roman"/>
                        </a:defRPr>
                      </a:pPr>
                      <a:r>
                        <a:rPr sz="1400" b="0" i="0" dirty="0">
                          <a:latin typeface="Arial"/>
                        </a:rPr>
                        <a:t>Inter-site distance</a:t>
                      </a:r>
                    </a:p>
                  </a:txBody>
                  <a:tcPr marL="50800" marR="50800" marT="50800" marB="50800"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defTabSz="457200">
                        <a:spcBef>
                          <a:spcPts val="200"/>
                        </a:spcBef>
                        <a:tabLst>
                          <a:tab pos="177800" algn="l"/>
                          <a:tab pos="355600" algn="l"/>
                          <a:tab pos="533400" algn="l"/>
                          <a:tab pos="711200" algn="l"/>
                          <a:tab pos="889000" algn="l"/>
                          <a:tab pos="1079500" algn="l"/>
                          <a:tab pos="1181100" algn="l"/>
                          <a:tab pos="1257300" algn="l"/>
                          <a:tab pos="1435100" algn="l"/>
                          <a:tab pos="1612900" algn="l"/>
                          <a:tab pos="1790700" algn="l"/>
                          <a:tab pos="1968500" algn="l"/>
                          <a:tab pos="2159000" algn="l"/>
                          <a:tab pos="2336800" algn="l"/>
                          <a:tab pos="2514600" algn="l"/>
                        </a:tabLst>
                        <a:defRPr sz="1000">
                          <a:uFill>
                            <a:solidFill>
                              <a:srgbClr val="000000"/>
                            </a:solidFill>
                          </a:uFill>
                          <a:latin typeface="Times New Roman"/>
                          <a:ea typeface="Times New Roman"/>
                          <a:cs typeface="Times New Roman"/>
                          <a:sym typeface="Times New Roman"/>
                        </a:defRPr>
                      </a:pPr>
                      <a:r>
                        <a:rPr sz="1400" b="0" i="0" dirty="0">
                          <a:solidFill>
                            <a:schemeClr val="accent2"/>
                          </a:solidFill>
                          <a:latin typeface="Arial"/>
                        </a:rPr>
                        <a:t>500 m</a:t>
                      </a:r>
                    </a:p>
                  </a:txBody>
                  <a:tcPr marL="50800" marR="50800" marT="50800" marB="50800"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defTabSz="457200">
                        <a:spcBef>
                          <a:spcPts val="200"/>
                        </a:spcBef>
                        <a:tabLst>
                          <a:tab pos="177800" algn="l"/>
                          <a:tab pos="355600" algn="l"/>
                          <a:tab pos="533400" algn="l"/>
                          <a:tab pos="711200" algn="l"/>
                          <a:tab pos="889000" algn="l"/>
                          <a:tab pos="1079500" algn="l"/>
                          <a:tab pos="1181100" algn="l"/>
                          <a:tab pos="1257300" algn="l"/>
                          <a:tab pos="1435100" algn="l"/>
                          <a:tab pos="1612900" algn="l"/>
                          <a:tab pos="1790700" algn="l"/>
                          <a:tab pos="1968500" algn="l"/>
                          <a:tab pos="2159000" algn="l"/>
                          <a:tab pos="2336800" algn="l"/>
                          <a:tab pos="2514600" algn="l"/>
                        </a:tabLst>
                        <a:defRPr sz="1000">
                          <a:uFill>
                            <a:solidFill>
                              <a:srgbClr val="000000"/>
                            </a:solidFill>
                          </a:uFill>
                          <a:latin typeface="Times New Roman"/>
                          <a:ea typeface="Times New Roman"/>
                          <a:cs typeface="Times New Roman"/>
                          <a:sym typeface="Times New Roman"/>
                        </a:defRPr>
                      </a:pPr>
                      <a:r>
                        <a:rPr lang="en-US" sz="1400" b="0" i="0" dirty="0" smtClean="0">
                          <a:solidFill>
                            <a:schemeClr val="accent2"/>
                          </a:solidFill>
                          <a:latin typeface="Arial"/>
                        </a:rPr>
                        <a:t>1732 </a:t>
                      </a:r>
                      <a:r>
                        <a:rPr lang="en-US" sz="1400" b="0" i="0" dirty="0" err="1" smtClean="0">
                          <a:solidFill>
                            <a:schemeClr val="accent2"/>
                          </a:solidFill>
                          <a:latin typeface="Arial"/>
                        </a:rPr>
                        <a:t>m</a:t>
                      </a:r>
                      <a:endParaRPr sz="1400" b="0" i="0" dirty="0">
                        <a:solidFill>
                          <a:schemeClr val="accent2"/>
                        </a:solidFill>
                        <a:latin typeface="Arial"/>
                      </a:endParaRPr>
                    </a:p>
                  </a:txBody>
                  <a:tcPr marL="50800" marR="50800" marT="50800" marB="50800"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253110">
                <a:tc>
                  <a:txBody>
                    <a:bodyPr/>
                    <a:lstStyle/>
                    <a:p>
                      <a:pPr marL="0" marR="0" indent="0" algn="l" defTabSz="457200" rtl="0" eaLnBrk="1" fontAlgn="auto" latinLnBrk="0" hangingPunct="1">
                        <a:lnSpc>
                          <a:spcPct val="100000"/>
                        </a:lnSpc>
                        <a:spcBef>
                          <a:spcPts val="200"/>
                        </a:spcBef>
                        <a:spcAft>
                          <a:spcPts val="0"/>
                        </a:spcAft>
                        <a:buClrTx/>
                        <a:buSzTx/>
                        <a:buFontTx/>
                        <a:buNone/>
                        <a:tabLst>
                          <a:tab pos="177800" algn="l"/>
                          <a:tab pos="355600" algn="l"/>
                          <a:tab pos="533400" algn="l"/>
                          <a:tab pos="711200" algn="l"/>
                          <a:tab pos="889000" algn="l"/>
                          <a:tab pos="1079500" algn="l"/>
                          <a:tab pos="1181100" algn="l"/>
                          <a:tab pos="1257300" algn="l"/>
                          <a:tab pos="1435100" algn="l"/>
                          <a:tab pos="1612900" algn="l"/>
                          <a:tab pos="1790700" algn="l"/>
                          <a:tab pos="1968500" algn="l"/>
                          <a:tab pos="2159000" algn="l"/>
                          <a:tab pos="2336800" algn="l"/>
                          <a:tab pos="2514600" algn="l"/>
                        </a:tabLst>
                        <a:defRPr sz="1000">
                          <a:uFill>
                            <a:solidFill>
                              <a:srgbClr val="000000"/>
                            </a:solidFill>
                          </a:uFill>
                          <a:latin typeface="Times New Roman"/>
                          <a:ea typeface="Times New Roman"/>
                          <a:cs typeface="Times New Roman"/>
                          <a:sym typeface="Times New Roman"/>
                        </a:defRPr>
                      </a:pPr>
                      <a:r>
                        <a:rPr lang="en-US" sz="1400" b="0" i="0" dirty="0" smtClean="0">
                          <a:latin typeface="Arial"/>
                        </a:rPr>
                        <a:t>Bandwidth</a:t>
                      </a:r>
                    </a:p>
                  </a:txBody>
                  <a:tcPr marL="50800" marR="50800" marT="50800" marB="50800"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defTabSz="457200">
                        <a:spcBef>
                          <a:spcPts val="200"/>
                        </a:spcBef>
                        <a:tabLst>
                          <a:tab pos="177800" algn="l"/>
                          <a:tab pos="355600" algn="l"/>
                          <a:tab pos="533400" algn="l"/>
                          <a:tab pos="711200" algn="l"/>
                          <a:tab pos="889000" algn="l"/>
                          <a:tab pos="1079500" algn="l"/>
                          <a:tab pos="1181100" algn="l"/>
                          <a:tab pos="1257300" algn="l"/>
                          <a:tab pos="1435100" algn="l"/>
                          <a:tab pos="1612900" algn="l"/>
                          <a:tab pos="1790700" algn="l"/>
                          <a:tab pos="1968500" algn="l"/>
                          <a:tab pos="2159000" algn="l"/>
                          <a:tab pos="2336800" algn="l"/>
                          <a:tab pos="2514600" algn="l"/>
                        </a:tabLst>
                        <a:defRPr sz="1000">
                          <a:uFill>
                            <a:solidFill>
                              <a:srgbClr val="000000"/>
                            </a:solidFill>
                          </a:uFill>
                          <a:latin typeface="Times New Roman"/>
                          <a:ea typeface="Times New Roman"/>
                          <a:cs typeface="Times New Roman"/>
                          <a:sym typeface="Times New Roman"/>
                        </a:defRPr>
                      </a:pPr>
                      <a:r>
                        <a:rPr lang="en-US" sz="1400" b="0" i="0" dirty="0" smtClean="0">
                          <a:solidFill>
                            <a:schemeClr val="accent2"/>
                          </a:solidFill>
                          <a:latin typeface="Arial"/>
                        </a:rPr>
                        <a:t>up to 10 MHz</a:t>
                      </a:r>
                      <a:endParaRPr sz="1400" b="0" i="0" dirty="0">
                        <a:solidFill>
                          <a:schemeClr val="accent2"/>
                        </a:solidFill>
                        <a:latin typeface="Arial"/>
                      </a:endParaRPr>
                    </a:p>
                  </a:txBody>
                  <a:tcPr marL="50800" marR="50800" marT="50800" marB="50800"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defTabSz="457200">
                        <a:spcBef>
                          <a:spcPts val="200"/>
                        </a:spcBef>
                        <a:tabLst>
                          <a:tab pos="177800" algn="l"/>
                          <a:tab pos="355600" algn="l"/>
                          <a:tab pos="533400" algn="l"/>
                          <a:tab pos="711200" algn="l"/>
                          <a:tab pos="889000" algn="l"/>
                          <a:tab pos="1079500" algn="l"/>
                          <a:tab pos="1181100" algn="l"/>
                          <a:tab pos="1257300" algn="l"/>
                          <a:tab pos="1435100" algn="l"/>
                          <a:tab pos="1612900" algn="l"/>
                          <a:tab pos="1790700" algn="l"/>
                          <a:tab pos="1968500" algn="l"/>
                          <a:tab pos="2159000" algn="l"/>
                          <a:tab pos="2336800" algn="l"/>
                          <a:tab pos="2514600" algn="l"/>
                        </a:tabLst>
                        <a:defRPr sz="1000">
                          <a:uFill>
                            <a:solidFill>
                              <a:srgbClr val="000000"/>
                            </a:solidFill>
                          </a:uFill>
                          <a:latin typeface="Times New Roman"/>
                          <a:ea typeface="Times New Roman"/>
                          <a:cs typeface="Times New Roman"/>
                          <a:sym typeface="Times New Roman"/>
                        </a:defRPr>
                      </a:pPr>
                      <a:r>
                        <a:rPr lang="en-US" sz="1400" b="0" i="0" dirty="0" smtClean="0">
                          <a:solidFill>
                            <a:schemeClr val="accent2"/>
                          </a:solidFill>
                          <a:latin typeface="Arial"/>
                        </a:rPr>
                        <a:t>up to 50 MHz</a:t>
                      </a:r>
                      <a:endParaRPr sz="1400" b="0" i="0" dirty="0">
                        <a:solidFill>
                          <a:schemeClr val="accent2"/>
                        </a:solidFill>
                        <a:latin typeface="Arial"/>
                      </a:endParaRPr>
                    </a:p>
                  </a:txBody>
                  <a:tcPr marL="50800" marR="50800" marT="50800" marB="50800"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bl>
          </a:graphicData>
        </a:graphic>
      </p:graphicFrame>
      <p:sp>
        <p:nvSpPr>
          <p:cNvPr id="7" name="Rectangle 2"/>
          <p:cNvSpPr txBox="1">
            <a:spLocks noChangeArrowheads="1"/>
          </p:cNvSpPr>
          <p:nvPr/>
        </p:nvSpPr>
        <p:spPr bwMode="auto">
          <a:xfrm>
            <a:off x="609600" y="1524000"/>
            <a:ext cx="7772400" cy="13716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marL="342900" lvl="0" indent="-342900" eaLnBrk="1" hangingPunct="1">
              <a:spcBef>
                <a:spcPts val="600"/>
              </a:spcBef>
              <a:buFont typeface="Arial" charset="0"/>
              <a:buChar char="•"/>
            </a:pPr>
            <a:r>
              <a:rPr kumimoji="0" lang="en-US" sz="2000" b="0" u="none" strike="noStrike" kern="0" cap="none" spc="0" normalizeH="0" baseline="0" noProof="0" dirty="0" smtClean="0">
                <a:ln>
                  <a:noFill/>
                </a:ln>
                <a:solidFill>
                  <a:srgbClr val="000000"/>
                </a:solidFill>
                <a:effectLst/>
                <a:uLnTx/>
                <a:uFillTx/>
                <a:latin typeface="+mn-lt"/>
                <a:ea typeface="+mn-ea"/>
                <a:cs typeface="+mn-cs"/>
              </a:rPr>
              <a:t>key special </a:t>
            </a:r>
            <a:r>
              <a:rPr lang="en-US" sz="2000" kern="0" dirty="0" smtClean="0">
                <a:solidFill>
                  <a:srgbClr val="000000"/>
                </a:solidFill>
                <a:latin typeface="+mn-lt"/>
                <a:ea typeface="+mn-ea"/>
              </a:rPr>
              <a:t>requirement:</a:t>
            </a:r>
          </a:p>
          <a:p>
            <a:pPr marL="1085850" lvl="1" indent="-342900" eaLnBrk="1" hangingPunct="1">
              <a:spcBef>
                <a:spcPts val="600"/>
              </a:spcBef>
              <a:buFont typeface="Wingdings" charset="2"/>
              <a:buChar char="ü"/>
            </a:pPr>
            <a:r>
              <a:rPr lang="en-US" sz="2000" i="1" kern="0" dirty="0" smtClean="0">
                <a:solidFill>
                  <a:srgbClr val="000000"/>
                </a:solidFill>
                <a:latin typeface="+mn-lt"/>
                <a:ea typeface="+mn-ea"/>
              </a:rPr>
              <a:t>connection density: 1 000 000 devices per km</a:t>
            </a:r>
            <a:r>
              <a:rPr lang="en-US" sz="2000" i="1" kern="0" baseline="30000" dirty="0" smtClean="0">
                <a:solidFill>
                  <a:srgbClr val="000000"/>
                </a:solidFill>
                <a:latin typeface="+mn-lt"/>
                <a:ea typeface="+mn-ea"/>
              </a:rPr>
              <a:t>2</a:t>
            </a:r>
            <a:r>
              <a:rPr lang="en-US" sz="2000" i="1" kern="0" dirty="0" smtClean="0">
                <a:solidFill>
                  <a:srgbClr val="000000"/>
                </a:solidFill>
                <a:latin typeface="+mn-lt"/>
                <a:ea typeface="+mn-ea"/>
              </a:rPr>
              <a:t> </a:t>
            </a:r>
            <a:r>
              <a:rPr kumimoji="0" lang="en-US" sz="2000" b="0" i="0" u="none" strike="noStrike" kern="0" cap="none" spc="0" normalizeH="0" baseline="0" noProof="0" dirty="0" smtClean="0">
                <a:ln>
                  <a:noFill/>
                </a:ln>
                <a:solidFill>
                  <a:srgbClr val="000000"/>
                </a:solidFill>
                <a:effectLst/>
                <a:uLnTx/>
                <a:uFillTx/>
                <a:latin typeface="+mn-lt"/>
                <a:ea typeface="+mn-ea"/>
                <a:cs typeface="+mn-cs"/>
              </a:rPr>
              <a:t> [2]</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Arial" charset="0"/>
              <a:buChar char="•"/>
              <a:tabLst/>
              <a:defRPr/>
            </a:pPr>
            <a:endParaRPr kumimoji="0" lang="en-US" sz="2000" b="0" i="0" u="none" strike="noStrike" kern="0" cap="none" spc="0" normalizeH="0" baseline="0" noProof="0" dirty="0" smtClean="0">
              <a:ln>
                <a:noFill/>
              </a:ln>
              <a:solidFill>
                <a:srgbClr val="000000"/>
              </a:solidFill>
              <a:effectLst/>
              <a:uLnTx/>
              <a:uFillTx/>
              <a:latin typeface="+mn-lt"/>
              <a:ea typeface="+mn-ea"/>
              <a:cs typeface="+mn-cs"/>
            </a:endParaRPr>
          </a:p>
          <a:p>
            <a:pPr marL="342900" marR="0" lvl="0" indent="-342900" algn="l" defTabSz="449263" rtl="0" eaLnBrk="1" fontAlgn="base" latinLnBrk="0" hangingPunct="0">
              <a:lnSpc>
                <a:spcPct val="100000"/>
              </a:lnSpc>
              <a:spcBef>
                <a:spcPts val="600"/>
              </a:spcBef>
              <a:spcAft>
                <a:spcPct val="0"/>
              </a:spcAft>
              <a:buClr>
                <a:srgbClr val="000000"/>
              </a:buClr>
              <a:buSzPct val="100000"/>
              <a:buFont typeface="Times New Roman" pitchFamily="16" charset="0"/>
              <a:buNone/>
              <a:tabLst/>
              <a:defRPr/>
            </a:pPr>
            <a:endParaRPr kumimoji="0" lang="en-US" sz="2000" b="1" i="0" u="none" strike="noStrike" kern="0" cap="none" spc="0" normalizeH="0" baseline="0" noProof="0" dirty="0" smtClean="0">
              <a:ln>
                <a:noFill/>
              </a:ln>
              <a:solidFill>
                <a:srgbClr val="000000"/>
              </a:solidFill>
              <a:effectLst/>
              <a:uLnTx/>
              <a:uFillTx/>
              <a:latin typeface="+mn-lt"/>
              <a:ea typeface="+mn-ea"/>
              <a:cs typeface="+mn-cs"/>
            </a:endParaRP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Arial" charset="0"/>
              <a:buChar char="•"/>
              <a:tabLst/>
              <a:defRPr/>
            </a:pPr>
            <a:endParaRPr kumimoji="0" lang="en-US" sz="2000" b="0" i="0" u="none" strike="noStrike" kern="0" cap="none" spc="0" normalizeH="0" baseline="0" noProof="0" dirty="0" smtClean="0">
              <a:ln>
                <a:noFill/>
              </a:ln>
              <a:solidFill>
                <a:srgbClr val="000000"/>
              </a:solidFill>
              <a:effectLst/>
              <a:uLnTx/>
              <a:uFillTx/>
              <a:latin typeface="+mn-lt"/>
              <a:ea typeface="+mn-ea"/>
              <a:cs typeface="+mn-cs"/>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November 2017</a:t>
            </a:r>
            <a:endParaRPr lang="en-GB"/>
          </a:p>
        </p:txBody>
      </p:sp>
      <p:sp>
        <p:nvSpPr>
          <p:cNvPr id="5" name="Footer Placeholder 4"/>
          <p:cNvSpPr>
            <a:spLocks noGrp="1"/>
          </p:cNvSpPr>
          <p:nvPr>
            <p:ph type="ftr" idx="14"/>
          </p:nvPr>
        </p:nvSpPr>
        <p:spPr>
          <a:xfrm>
            <a:off x="6215074" y="6475413"/>
            <a:ext cx="2327264" cy="180975"/>
          </a:xfrm>
        </p:spPr>
        <p:txBody>
          <a:bodyPr/>
          <a:lstStyle/>
          <a:p>
            <a:r>
              <a:rPr lang="en-US" smtClean="0"/>
              <a:t>Marks, EthAirNet</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13</a:t>
            </a:fld>
            <a:endParaRPr lang="en-GB"/>
          </a:p>
        </p:txBody>
      </p:sp>
      <p:sp>
        <p:nvSpPr>
          <p:cNvPr id="1126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smtClean="0"/>
              <a:t>URLLC Evaluation Configurations: [3]</a:t>
            </a:r>
            <a:endParaRPr lang="en-GB" dirty="0"/>
          </a:p>
        </p:txBody>
      </p:sp>
      <p:graphicFrame>
        <p:nvGraphicFramePr>
          <p:cNvPr id="10" name="Table 1"/>
          <p:cNvGraphicFramePr/>
          <p:nvPr/>
        </p:nvGraphicFramePr>
        <p:xfrm>
          <a:off x="381000" y="3377389"/>
          <a:ext cx="7772400" cy="2871011"/>
        </p:xfrm>
        <a:graphic>
          <a:graphicData uri="http://schemas.openxmlformats.org/drawingml/2006/table">
            <a:tbl>
              <a:tblPr/>
              <a:tblGrid>
                <a:gridCol w="2819400"/>
                <a:gridCol w="2362200"/>
                <a:gridCol w="2590800"/>
              </a:tblGrid>
              <a:tr h="351332">
                <a:tc gridSpan="3">
                  <a:txBody>
                    <a:bodyPr/>
                    <a:lstStyle/>
                    <a:p>
                      <a:pPr defTabSz="457200">
                        <a:spcBef>
                          <a:spcPts val="600"/>
                        </a:spcBef>
                        <a:defRPr sz="1800"/>
                      </a:pPr>
                      <a:r>
                        <a:rPr lang="en-US" sz="1200" dirty="0" smtClean="0">
                          <a:sym typeface="Helvetica Neue"/>
                        </a:rPr>
                        <a:t>(selected</a:t>
                      </a:r>
                      <a:r>
                        <a:rPr lang="en-US" sz="1200" baseline="0" dirty="0" smtClean="0">
                          <a:sym typeface="Helvetica Neue"/>
                        </a:rPr>
                        <a:t> highlights only; see sources for full details</a:t>
                      </a:r>
                      <a:r>
                        <a:rPr lang="en-US" sz="1200" dirty="0" smtClean="0">
                          <a:sym typeface="Helvetica Neue"/>
                        </a:rPr>
                        <a:t>)</a:t>
                      </a:r>
                      <a:endParaRPr sz="1200" dirty="0">
                        <a:sym typeface="Helvetica Neue"/>
                      </a:endParaRPr>
                    </a:p>
                  </a:txBody>
                  <a:tcPr marL="50800" marR="50800" marT="50800" marB="50800" anchor="ctr" horzOverflow="overflow">
                    <a:lnL/>
                    <a:lnR/>
                    <a:lnT/>
                    <a:lnB w="12700" cap="flat" cmpd="sng" algn="ctr">
                      <a:solidFill>
                        <a:scrgbClr r="0" g="0" b="0"/>
                      </a:solidFill>
                      <a:prstDash val="solid"/>
                      <a:round/>
                      <a:headEnd type="none" w="med" len="med"/>
                      <a:tailEnd type="none" w="med" len="med"/>
                    </a:lnB>
                    <a:solidFill>
                      <a:srgbClr val="000000">
                        <a:alpha val="0"/>
                      </a:srgbClr>
                    </a:solidFill>
                  </a:tcPr>
                </a:tc>
                <a:tc hMerge="1">
                  <a:txBody>
                    <a:bodyPr/>
                    <a:lstStyle/>
                    <a:p>
                      <a:endParaRPr lang="en-US"/>
                    </a:p>
                  </a:txBody>
                  <a:tcPr/>
                </a:tc>
                <a:tc hMerge="1">
                  <a:txBody>
                    <a:bodyPr/>
                    <a:lstStyle/>
                    <a:p>
                      <a:endParaRPr lang="en-US"/>
                    </a:p>
                  </a:txBody>
                  <a:tcPr/>
                </a:tc>
              </a:tr>
              <a:tr h="253110">
                <a:tc>
                  <a:txBody>
                    <a:bodyPr/>
                    <a:lstStyle/>
                    <a:p>
                      <a:pPr algn="l" defTabSz="457200">
                        <a:defRPr sz="1000">
                          <a:sym typeface="Helvetica Neue"/>
                        </a:defRPr>
                      </a:pPr>
                      <a:endParaRPr sz="1400" b="0" i="0" dirty="0">
                        <a:latin typeface="Arial"/>
                      </a:endParaRPr>
                    </a:p>
                  </a:txBody>
                  <a:tcPr marL="50800" marR="50800" marT="50800" marB="50800"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defTabSz="457200">
                        <a:spcBef>
                          <a:spcPts val="400"/>
                        </a:spcBef>
                        <a:tabLst>
                          <a:tab pos="711200" algn="l"/>
                          <a:tab pos="1181100" algn="l"/>
                          <a:tab pos="1435100" algn="l"/>
                        </a:tabLst>
                        <a:defRPr sz="1000" b="1">
                          <a:uFill>
                            <a:solidFill>
                              <a:srgbClr val="000000"/>
                            </a:solidFill>
                          </a:uFill>
                          <a:latin typeface="Times New Roman"/>
                          <a:ea typeface="Times New Roman"/>
                          <a:cs typeface="Times New Roman"/>
                          <a:sym typeface="Times New Roman"/>
                        </a:defRPr>
                      </a:pPr>
                      <a:r>
                        <a:rPr sz="1400" b="0" i="0" dirty="0">
                          <a:solidFill>
                            <a:srgbClr val="3333CC"/>
                          </a:solidFill>
                          <a:latin typeface="Arial"/>
                        </a:rPr>
                        <a:t>Configuration A</a:t>
                      </a:r>
                    </a:p>
                  </a:txBody>
                  <a:tcPr marL="50800" marR="50800" marT="50800" marB="50800" anchor="ctr"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defTabSz="457200">
                        <a:spcBef>
                          <a:spcPts val="400"/>
                        </a:spcBef>
                        <a:tabLst>
                          <a:tab pos="711200" algn="l"/>
                          <a:tab pos="1181100" algn="l"/>
                          <a:tab pos="1435100" algn="l"/>
                        </a:tabLst>
                        <a:defRPr sz="1000" b="1">
                          <a:uFill>
                            <a:solidFill>
                              <a:srgbClr val="000000"/>
                            </a:solidFill>
                          </a:uFill>
                          <a:latin typeface="Times New Roman"/>
                          <a:ea typeface="Times New Roman"/>
                          <a:cs typeface="Times New Roman"/>
                          <a:sym typeface="Times New Roman"/>
                        </a:defRPr>
                      </a:pPr>
                      <a:r>
                        <a:rPr sz="1400" b="0" i="0" dirty="0">
                          <a:solidFill>
                            <a:srgbClr val="3333CC"/>
                          </a:solidFill>
                          <a:latin typeface="Arial"/>
                        </a:rPr>
                        <a:t>Configuration B</a:t>
                      </a:r>
                    </a:p>
                  </a:txBody>
                  <a:tcPr marL="50800" marR="50800" marT="50800" marB="50800" anchor="ctr"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r>
              <a:tr h="253110">
                <a:tc>
                  <a:txBody>
                    <a:bodyPr/>
                    <a:lstStyle/>
                    <a:p>
                      <a:pPr algn="l" defTabSz="457200">
                        <a:spcBef>
                          <a:spcPts val="200"/>
                        </a:spcBef>
                        <a:tabLst>
                          <a:tab pos="177800" algn="l"/>
                          <a:tab pos="355600" algn="l"/>
                          <a:tab pos="533400" algn="l"/>
                          <a:tab pos="711200" algn="l"/>
                          <a:tab pos="889000" algn="l"/>
                          <a:tab pos="1079500" algn="l"/>
                          <a:tab pos="1181100" algn="l"/>
                          <a:tab pos="1257300" algn="l"/>
                          <a:tab pos="1435100" algn="l"/>
                          <a:tab pos="1612900" algn="l"/>
                          <a:tab pos="1790700" algn="l"/>
                          <a:tab pos="1968500" algn="l"/>
                          <a:tab pos="2159000" algn="l"/>
                          <a:tab pos="2336800" algn="l"/>
                          <a:tab pos="2514600" algn="l"/>
                        </a:tabLst>
                        <a:defRPr sz="1000">
                          <a:uFill>
                            <a:solidFill>
                              <a:srgbClr val="000000"/>
                            </a:solidFill>
                          </a:uFill>
                          <a:latin typeface="Times New Roman"/>
                          <a:ea typeface="Times New Roman"/>
                          <a:cs typeface="Times New Roman"/>
                          <a:sym typeface="Times New Roman"/>
                        </a:defRPr>
                      </a:pPr>
                      <a:r>
                        <a:rPr sz="1400" b="0" i="0" dirty="0">
                          <a:latin typeface="Arial"/>
                        </a:rPr>
                        <a:t>Carrier </a:t>
                      </a:r>
                      <a:r>
                        <a:rPr sz="1400" b="0" i="0" dirty="0" smtClean="0">
                          <a:latin typeface="Arial"/>
                        </a:rPr>
                        <a:t>frequency</a:t>
                      </a:r>
                      <a:endParaRPr sz="1400" b="0" i="0" dirty="0">
                        <a:latin typeface="Arial"/>
                      </a:endParaRPr>
                    </a:p>
                  </a:txBody>
                  <a:tcPr marL="50800" marR="50800" marT="50800" marB="50800"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defTabSz="457200">
                        <a:spcBef>
                          <a:spcPts val="200"/>
                        </a:spcBef>
                        <a:tabLst>
                          <a:tab pos="177800" algn="l"/>
                          <a:tab pos="355600" algn="l"/>
                          <a:tab pos="533400" algn="l"/>
                          <a:tab pos="711200" algn="l"/>
                          <a:tab pos="889000" algn="l"/>
                          <a:tab pos="1079500" algn="l"/>
                          <a:tab pos="1181100" algn="l"/>
                          <a:tab pos="1257300" algn="l"/>
                          <a:tab pos="1435100" algn="l"/>
                          <a:tab pos="1612900" algn="l"/>
                          <a:tab pos="1790700" algn="l"/>
                          <a:tab pos="1968500" algn="l"/>
                          <a:tab pos="2159000" algn="l"/>
                          <a:tab pos="2336800" algn="l"/>
                          <a:tab pos="2514600" algn="l"/>
                        </a:tabLst>
                        <a:defRPr sz="1000">
                          <a:uFill>
                            <a:solidFill>
                              <a:srgbClr val="000000"/>
                            </a:solidFill>
                          </a:uFill>
                          <a:latin typeface="Times New Roman"/>
                          <a:ea typeface="Times New Roman"/>
                          <a:cs typeface="Times New Roman"/>
                          <a:sym typeface="Times New Roman"/>
                        </a:defRPr>
                      </a:pPr>
                      <a:r>
                        <a:rPr lang="en-US" sz="1400" b="0" i="0" dirty="0" smtClean="0">
                          <a:latin typeface="Arial"/>
                        </a:rPr>
                        <a:t>4 GHz</a:t>
                      </a:r>
                    </a:p>
                  </a:txBody>
                  <a:tcPr marL="50800" marR="50800" marT="50800" marB="50800" anchor="ctr"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defTabSz="457200">
                        <a:spcBef>
                          <a:spcPts val="200"/>
                        </a:spcBef>
                        <a:tabLst>
                          <a:tab pos="177800" algn="l"/>
                          <a:tab pos="355600" algn="l"/>
                          <a:tab pos="533400" algn="l"/>
                          <a:tab pos="711200" algn="l"/>
                          <a:tab pos="889000" algn="l"/>
                          <a:tab pos="1079500" algn="l"/>
                          <a:tab pos="1181100" algn="l"/>
                          <a:tab pos="1257300" algn="l"/>
                          <a:tab pos="1435100" algn="l"/>
                          <a:tab pos="1612900" algn="l"/>
                          <a:tab pos="1790700" algn="l"/>
                          <a:tab pos="1968500" algn="l"/>
                          <a:tab pos="2159000" algn="l"/>
                          <a:tab pos="2336800" algn="l"/>
                          <a:tab pos="2514600" algn="l"/>
                        </a:tabLst>
                        <a:defRPr sz="1000">
                          <a:uFill>
                            <a:solidFill>
                              <a:srgbClr val="000000"/>
                            </a:solidFill>
                          </a:uFill>
                          <a:latin typeface="Times New Roman"/>
                          <a:ea typeface="Times New Roman"/>
                          <a:cs typeface="Times New Roman"/>
                          <a:sym typeface="Times New Roman"/>
                        </a:defRPr>
                      </a:pPr>
                      <a:r>
                        <a:rPr lang="en-US" sz="1400" b="0" i="0" dirty="0" smtClean="0">
                          <a:latin typeface="Arial"/>
                        </a:rPr>
                        <a:t>700 MHz</a:t>
                      </a:r>
                    </a:p>
                  </a:txBody>
                  <a:tcPr marL="50800" marR="50800" marT="50800" marB="50800" anchor="ctr"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r>
              <a:tr h="253110">
                <a:tc>
                  <a:txBody>
                    <a:bodyPr/>
                    <a:lstStyle/>
                    <a:p>
                      <a:pPr algn="l" defTabSz="457200">
                        <a:spcBef>
                          <a:spcPts val="200"/>
                        </a:spcBef>
                        <a:tabLst>
                          <a:tab pos="177800" algn="l"/>
                          <a:tab pos="355600" algn="l"/>
                          <a:tab pos="533400" algn="l"/>
                          <a:tab pos="711200" algn="l"/>
                          <a:tab pos="889000" algn="l"/>
                          <a:tab pos="1079500" algn="l"/>
                          <a:tab pos="1181100" algn="l"/>
                          <a:tab pos="1257300" algn="l"/>
                          <a:tab pos="1435100" algn="l"/>
                          <a:tab pos="1612900" algn="l"/>
                          <a:tab pos="1790700" algn="l"/>
                          <a:tab pos="1968500" algn="l"/>
                          <a:tab pos="2159000" algn="l"/>
                          <a:tab pos="2336800" algn="l"/>
                          <a:tab pos="2514600" algn="l"/>
                        </a:tabLst>
                        <a:defRPr sz="1000">
                          <a:uFill>
                            <a:solidFill>
                              <a:srgbClr val="000000"/>
                            </a:solidFill>
                          </a:uFill>
                          <a:latin typeface="Times New Roman"/>
                          <a:ea typeface="Times New Roman"/>
                          <a:cs typeface="Times New Roman"/>
                          <a:sym typeface="Times New Roman"/>
                        </a:defRPr>
                      </a:pPr>
                      <a:r>
                        <a:rPr lang="en-US" sz="1400" b="0" i="0" dirty="0" smtClean="0">
                          <a:latin typeface="Arial"/>
                        </a:rPr>
                        <a:t>#</a:t>
                      </a:r>
                      <a:r>
                        <a:rPr sz="1400" b="0" i="0" dirty="0" smtClean="0">
                          <a:latin typeface="Arial"/>
                        </a:rPr>
                        <a:t>of </a:t>
                      </a:r>
                      <a:r>
                        <a:rPr sz="1400" b="0" i="0" dirty="0">
                          <a:latin typeface="Arial"/>
                        </a:rPr>
                        <a:t>antenna elements per</a:t>
                      </a:r>
                      <a:r>
                        <a:rPr sz="1400" b="0" i="0" dirty="0" smtClean="0">
                          <a:latin typeface="Arial"/>
                        </a:rPr>
                        <a:t> </a:t>
                      </a:r>
                      <a:r>
                        <a:rPr lang="en-US" sz="1400" b="0" i="0" dirty="0" err="1" smtClean="0">
                          <a:latin typeface="Arial"/>
                        </a:rPr>
                        <a:t>TRxP</a:t>
                      </a:r>
                      <a:endParaRPr sz="1400" b="0" i="0" baseline="31999" dirty="0">
                        <a:latin typeface="Arial"/>
                      </a:endParaRPr>
                    </a:p>
                  </a:txBody>
                  <a:tcPr marL="50800" marR="50800" marT="50800" marB="50800"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defTabSz="457200">
                        <a:spcBef>
                          <a:spcPts val="200"/>
                        </a:spcBef>
                        <a:tabLst>
                          <a:tab pos="177800" algn="l"/>
                          <a:tab pos="355600" algn="l"/>
                          <a:tab pos="533400" algn="l"/>
                          <a:tab pos="711200" algn="l"/>
                          <a:tab pos="889000" algn="l"/>
                          <a:tab pos="1079500" algn="l"/>
                          <a:tab pos="1181100" algn="l"/>
                          <a:tab pos="1257300" algn="l"/>
                          <a:tab pos="1435100" algn="l"/>
                          <a:tab pos="1612900" algn="l"/>
                          <a:tab pos="1790700" algn="l"/>
                          <a:tab pos="1968500" algn="l"/>
                          <a:tab pos="2159000" algn="l"/>
                          <a:tab pos="2336800" algn="l"/>
                          <a:tab pos="2514600" algn="l"/>
                        </a:tabLst>
                        <a:defRPr sz="1000">
                          <a:uFill>
                            <a:solidFill>
                              <a:srgbClr val="000000"/>
                            </a:solidFill>
                          </a:uFill>
                          <a:latin typeface="Times New Roman"/>
                          <a:ea typeface="Times New Roman"/>
                          <a:cs typeface="Times New Roman"/>
                          <a:sym typeface="Times New Roman"/>
                        </a:defRPr>
                      </a:pPr>
                      <a:r>
                        <a:rPr sz="1400" b="0" i="0" dirty="0">
                          <a:latin typeface="Arial"/>
                        </a:rPr>
                        <a:t>Up to</a:t>
                      </a:r>
                      <a:r>
                        <a:rPr sz="1400" b="0" i="0" dirty="0" smtClean="0">
                          <a:latin typeface="Arial"/>
                        </a:rPr>
                        <a:t> </a:t>
                      </a:r>
                      <a:r>
                        <a:rPr lang="en-US" sz="1400" b="0" i="0" dirty="0" smtClean="0">
                          <a:latin typeface="Arial"/>
                        </a:rPr>
                        <a:t>256</a:t>
                      </a:r>
                      <a:r>
                        <a:rPr lang="en-US" sz="1400" b="0" i="0" baseline="0" dirty="0" smtClean="0">
                          <a:latin typeface="Arial"/>
                        </a:rPr>
                        <a:t> </a:t>
                      </a:r>
                      <a:r>
                        <a:rPr sz="1400" b="0" i="0" dirty="0" smtClean="0">
                          <a:latin typeface="Arial"/>
                        </a:rPr>
                        <a:t>Tx</a:t>
                      </a:r>
                      <a:r>
                        <a:rPr sz="1400" b="0" i="0" dirty="0">
                          <a:latin typeface="Arial"/>
                        </a:rPr>
                        <a:t>/Rx</a:t>
                      </a:r>
                    </a:p>
                  </a:txBody>
                  <a:tcPr marL="50800" marR="50800" marT="50800" marB="50800"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defTabSz="457200">
                        <a:spcBef>
                          <a:spcPts val="200"/>
                        </a:spcBef>
                        <a:tabLst>
                          <a:tab pos="177800" algn="l"/>
                          <a:tab pos="355600" algn="l"/>
                          <a:tab pos="533400" algn="l"/>
                          <a:tab pos="711200" algn="l"/>
                          <a:tab pos="889000" algn="l"/>
                          <a:tab pos="1079500" algn="l"/>
                          <a:tab pos="1181100" algn="l"/>
                          <a:tab pos="1257300" algn="l"/>
                          <a:tab pos="1435100" algn="l"/>
                          <a:tab pos="1612900" algn="l"/>
                          <a:tab pos="1790700" algn="l"/>
                          <a:tab pos="1968500" algn="l"/>
                          <a:tab pos="2159000" algn="l"/>
                          <a:tab pos="2336800" algn="l"/>
                          <a:tab pos="2514600" algn="l"/>
                        </a:tabLst>
                        <a:defRPr sz="1000">
                          <a:uFill>
                            <a:solidFill>
                              <a:srgbClr val="000000"/>
                            </a:solidFill>
                          </a:uFill>
                          <a:latin typeface="Times New Roman"/>
                          <a:ea typeface="Times New Roman"/>
                          <a:cs typeface="Times New Roman"/>
                          <a:sym typeface="Times New Roman"/>
                        </a:defRPr>
                      </a:pPr>
                      <a:r>
                        <a:rPr sz="1400" b="0" i="0" dirty="0">
                          <a:latin typeface="Arial"/>
                        </a:rPr>
                        <a:t>Up to 64 Tx/Rx</a:t>
                      </a:r>
                    </a:p>
                  </a:txBody>
                  <a:tcPr marL="50800" marR="50800" marT="50800" marB="50800"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r>
              <a:tr h="253110">
                <a:tc>
                  <a:txBody>
                    <a:bodyPr/>
                    <a:lstStyle/>
                    <a:p>
                      <a:pPr algn="l" defTabSz="457200">
                        <a:spcBef>
                          <a:spcPts val="200"/>
                        </a:spcBef>
                        <a:tabLst>
                          <a:tab pos="177800" algn="l"/>
                          <a:tab pos="355600" algn="l"/>
                          <a:tab pos="533400" algn="l"/>
                          <a:tab pos="711200" algn="l"/>
                          <a:tab pos="889000" algn="l"/>
                          <a:tab pos="1079500" algn="l"/>
                          <a:tab pos="1181100" algn="l"/>
                          <a:tab pos="1257300" algn="l"/>
                          <a:tab pos="1435100" algn="l"/>
                          <a:tab pos="1612900" algn="l"/>
                          <a:tab pos="1790700" algn="l"/>
                          <a:tab pos="1968500" algn="l"/>
                          <a:tab pos="2159000" algn="l"/>
                          <a:tab pos="2336800" algn="l"/>
                          <a:tab pos="2514600" algn="l"/>
                        </a:tabLst>
                        <a:defRPr sz="1000">
                          <a:uFill>
                            <a:solidFill>
                              <a:srgbClr val="000000"/>
                            </a:solidFill>
                          </a:uFill>
                          <a:latin typeface="Times New Roman"/>
                          <a:ea typeface="Times New Roman"/>
                          <a:cs typeface="Times New Roman"/>
                          <a:sym typeface="Times New Roman"/>
                        </a:defRPr>
                      </a:pPr>
                      <a:r>
                        <a:rPr lang="en-US" sz="1400" b="0" i="0" dirty="0" smtClean="0">
                          <a:latin typeface="Arial"/>
                        </a:rPr>
                        <a:t>#</a:t>
                      </a:r>
                      <a:r>
                        <a:rPr sz="1400" b="0" i="0" dirty="0" smtClean="0">
                          <a:latin typeface="Arial"/>
                        </a:rPr>
                        <a:t>of </a:t>
                      </a:r>
                      <a:r>
                        <a:rPr sz="1400" b="0" i="0" dirty="0">
                          <a:latin typeface="Arial"/>
                        </a:rPr>
                        <a:t>UE antenna elements</a:t>
                      </a:r>
                    </a:p>
                  </a:txBody>
                  <a:tcPr marL="50800" marR="50800" marT="50800" marB="50800"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defTabSz="457200">
                        <a:spcBef>
                          <a:spcPts val="200"/>
                        </a:spcBef>
                        <a:tabLst>
                          <a:tab pos="177800" algn="l"/>
                          <a:tab pos="355600" algn="l"/>
                          <a:tab pos="533400" algn="l"/>
                          <a:tab pos="711200" algn="l"/>
                          <a:tab pos="889000" algn="l"/>
                          <a:tab pos="1079500" algn="l"/>
                          <a:tab pos="1181100" algn="l"/>
                          <a:tab pos="1257300" algn="l"/>
                          <a:tab pos="1435100" algn="l"/>
                          <a:tab pos="1612900" algn="l"/>
                          <a:tab pos="1790700" algn="l"/>
                          <a:tab pos="1968500" algn="l"/>
                          <a:tab pos="2159000" algn="l"/>
                          <a:tab pos="2336800" algn="l"/>
                          <a:tab pos="2514600" algn="l"/>
                        </a:tabLst>
                        <a:defRPr sz="1000">
                          <a:uFill>
                            <a:solidFill>
                              <a:srgbClr val="000000"/>
                            </a:solidFill>
                          </a:uFill>
                          <a:latin typeface="Times New Roman"/>
                          <a:ea typeface="Times New Roman"/>
                          <a:cs typeface="Times New Roman"/>
                          <a:sym typeface="Times New Roman"/>
                        </a:defRPr>
                      </a:pPr>
                      <a:r>
                        <a:rPr sz="1400" b="0" i="0" dirty="0">
                          <a:latin typeface="Arial"/>
                        </a:rPr>
                        <a:t>Up to</a:t>
                      </a:r>
                      <a:r>
                        <a:rPr sz="1400" b="0" i="0" dirty="0" smtClean="0">
                          <a:latin typeface="Arial"/>
                        </a:rPr>
                        <a:t> </a:t>
                      </a:r>
                      <a:r>
                        <a:rPr lang="en-US" sz="1400" b="0" i="0" dirty="0" smtClean="0">
                          <a:latin typeface="Arial"/>
                        </a:rPr>
                        <a:t>8 </a:t>
                      </a:r>
                      <a:r>
                        <a:rPr sz="1400" b="0" i="0" dirty="0" smtClean="0">
                          <a:latin typeface="Arial"/>
                        </a:rPr>
                        <a:t>Tx</a:t>
                      </a:r>
                      <a:r>
                        <a:rPr sz="1400" b="0" i="0" dirty="0">
                          <a:latin typeface="Arial"/>
                        </a:rPr>
                        <a:t>/Rx</a:t>
                      </a:r>
                    </a:p>
                  </a:txBody>
                  <a:tcPr marL="50800" marR="50800" marT="50800" marB="50800"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defTabSz="457200">
                        <a:spcBef>
                          <a:spcPts val="200"/>
                        </a:spcBef>
                        <a:tabLst>
                          <a:tab pos="177800" algn="l"/>
                          <a:tab pos="355600" algn="l"/>
                          <a:tab pos="533400" algn="l"/>
                          <a:tab pos="711200" algn="l"/>
                          <a:tab pos="889000" algn="l"/>
                          <a:tab pos="1079500" algn="l"/>
                          <a:tab pos="1181100" algn="l"/>
                          <a:tab pos="1257300" algn="l"/>
                          <a:tab pos="1435100" algn="l"/>
                          <a:tab pos="1612900" algn="l"/>
                          <a:tab pos="1790700" algn="l"/>
                          <a:tab pos="1968500" algn="l"/>
                          <a:tab pos="2159000" algn="l"/>
                          <a:tab pos="2336800" algn="l"/>
                          <a:tab pos="2514600" algn="l"/>
                        </a:tabLst>
                        <a:defRPr sz="1000">
                          <a:uFill>
                            <a:solidFill>
                              <a:srgbClr val="000000"/>
                            </a:solidFill>
                          </a:uFill>
                          <a:latin typeface="Times New Roman"/>
                          <a:ea typeface="Times New Roman"/>
                          <a:cs typeface="Times New Roman"/>
                          <a:sym typeface="Times New Roman"/>
                        </a:defRPr>
                      </a:pPr>
                      <a:r>
                        <a:rPr sz="1400" b="0" i="0" dirty="0">
                          <a:latin typeface="Arial"/>
                        </a:rPr>
                        <a:t>Up to</a:t>
                      </a:r>
                      <a:r>
                        <a:rPr sz="1400" b="0" i="0" dirty="0" smtClean="0">
                          <a:latin typeface="Arial"/>
                        </a:rPr>
                        <a:t> </a:t>
                      </a:r>
                      <a:r>
                        <a:rPr lang="en-US" sz="1400" b="0" i="0" dirty="0" smtClean="0">
                          <a:latin typeface="Arial"/>
                        </a:rPr>
                        <a:t>4 </a:t>
                      </a:r>
                      <a:r>
                        <a:rPr sz="1400" b="0" i="0" dirty="0" smtClean="0">
                          <a:latin typeface="Arial"/>
                        </a:rPr>
                        <a:t>Tx</a:t>
                      </a:r>
                      <a:r>
                        <a:rPr sz="1400" b="0" i="0" dirty="0">
                          <a:latin typeface="Arial"/>
                        </a:rPr>
                        <a:t>/Rx</a:t>
                      </a:r>
                    </a:p>
                  </a:txBody>
                  <a:tcPr marL="50800" marR="50800" marT="50800" marB="50800"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r>
              <a:tr h="253110">
                <a:tc>
                  <a:txBody>
                    <a:bodyPr/>
                    <a:lstStyle/>
                    <a:p>
                      <a:pPr algn="l" defTabSz="457200">
                        <a:spcBef>
                          <a:spcPts val="200"/>
                        </a:spcBef>
                        <a:tabLst>
                          <a:tab pos="177800" algn="l"/>
                          <a:tab pos="355600" algn="l"/>
                          <a:tab pos="533400" algn="l"/>
                          <a:tab pos="711200" algn="l"/>
                          <a:tab pos="889000" algn="l"/>
                          <a:tab pos="1079500" algn="l"/>
                          <a:tab pos="1181100" algn="l"/>
                          <a:tab pos="1257300" algn="l"/>
                          <a:tab pos="1435100" algn="l"/>
                          <a:tab pos="1612900" algn="l"/>
                          <a:tab pos="1790700" algn="l"/>
                          <a:tab pos="1968500" algn="l"/>
                          <a:tab pos="2159000" algn="l"/>
                          <a:tab pos="2336800" algn="l"/>
                          <a:tab pos="2514600" algn="l"/>
                        </a:tabLst>
                        <a:defRPr sz="1000">
                          <a:uFill>
                            <a:solidFill>
                              <a:srgbClr val="000000"/>
                            </a:solidFill>
                          </a:uFill>
                          <a:latin typeface="Times New Roman"/>
                          <a:ea typeface="Times New Roman"/>
                          <a:cs typeface="Times New Roman"/>
                          <a:sym typeface="Times New Roman"/>
                        </a:defRPr>
                      </a:pPr>
                      <a:r>
                        <a:rPr sz="1400" b="0" i="0" dirty="0">
                          <a:latin typeface="Arial"/>
                        </a:rPr>
                        <a:t>Device deployment</a:t>
                      </a:r>
                    </a:p>
                  </a:txBody>
                  <a:tcPr marL="50800" marR="50800" marT="50800" marB="50800"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gridSpan="2">
                  <a:txBody>
                    <a:bodyPr/>
                    <a:lstStyle/>
                    <a:p>
                      <a:pPr algn="ctr" defTabSz="457200">
                        <a:spcBef>
                          <a:spcPts val="200"/>
                        </a:spcBef>
                        <a:tabLst>
                          <a:tab pos="177800" algn="l"/>
                          <a:tab pos="355600" algn="l"/>
                          <a:tab pos="533400" algn="l"/>
                          <a:tab pos="711200" algn="l"/>
                          <a:tab pos="889000" algn="l"/>
                          <a:tab pos="1079500" algn="l"/>
                          <a:tab pos="1181100" algn="l"/>
                          <a:tab pos="1257300" algn="l"/>
                          <a:tab pos="1435100" algn="l"/>
                          <a:tab pos="1612900" algn="l"/>
                          <a:tab pos="1790700" algn="l"/>
                          <a:tab pos="1968500" algn="l"/>
                          <a:tab pos="2159000" algn="l"/>
                          <a:tab pos="2336800" algn="l"/>
                          <a:tab pos="2514600" algn="l"/>
                        </a:tabLst>
                        <a:defRPr sz="1000">
                          <a:uFill>
                            <a:solidFill>
                              <a:srgbClr val="000000"/>
                            </a:solidFill>
                          </a:uFill>
                          <a:latin typeface="Times New Roman"/>
                          <a:ea typeface="Times New Roman"/>
                          <a:cs typeface="Times New Roman"/>
                          <a:sym typeface="Times New Roman"/>
                        </a:defRPr>
                      </a:pPr>
                      <a:r>
                        <a:rPr sz="1400" b="0" i="0" dirty="0">
                          <a:latin typeface="Arial"/>
                        </a:rPr>
                        <a:t>80</a:t>
                      </a:r>
                      <a:r>
                        <a:rPr sz="1400" b="0" i="0" dirty="0" smtClean="0">
                          <a:latin typeface="Arial"/>
                        </a:rPr>
                        <a:t>%</a:t>
                      </a:r>
                      <a:r>
                        <a:rPr lang="en-US" sz="1400" b="0" i="0" dirty="0" smtClean="0">
                          <a:latin typeface="Arial"/>
                        </a:rPr>
                        <a:t> out</a:t>
                      </a:r>
                      <a:r>
                        <a:rPr sz="1400" b="0" i="0" dirty="0" smtClean="0">
                          <a:latin typeface="Arial"/>
                        </a:rPr>
                        <a:t>door,</a:t>
                      </a:r>
                      <a:r>
                        <a:rPr lang="en-US" sz="1400" b="0" i="0" baseline="0" dirty="0" smtClean="0">
                          <a:latin typeface="Arial"/>
                        </a:rPr>
                        <a:t> </a:t>
                      </a:r>
                      <a:r>
                        <a:rPr sz="1400" b="0" i="0" dirty="0" smtClean="0">
                          <a:latin typeface="Arial"/>
                        </a:rPr>
                        <a:t>20</a:t>
                      </a:r>
                      <a:r>
                        <a:rPr sz="1400" b="0" i="0" dirty="0">
                          <a:latin typeface="Arial"/>
                        </a:rPr>
                        <a:t>%</a:t>
                      </a:r>
                      <a:r>
                        <a:rPr sz="1400" b="0" i="0" dirty="0" smtClean="0">
                          <a:latin typeface="Arial"/>
                        </a:rPr>
                        <a:t> </a:t>
                      </a:r>
                      <a:r>
                        <a:rPr lang="en-US" sz="1400" b="0" i="0" dirty="0" smtClean="0">
                          <a:latin typeface="Arial"/>
                        </a:rPr>
                        <a:t>in</a:t>
                      </a:r>
                      <a:r>
                        <a:rPr sz="1400" b="0" i="0" dirty="0" smtClean="0">
                          <a:latin typeface="Arial"/>
                        </a:rPr>
                        <a:t>door</a:t>
                      </a:r>
                      <a:endParaRPr sz="1400" b="0" i="0" dirty="0">
                        <a:latin typeface="Arial"/>
                      </a:endParaRPr>
                    </a:p>
                  </a:txBody>
                  <a:tcPr marL="50800" marR="50800" marT="50800" marB="50800"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hMerge="1">
                  <a:txBody>
                    <a:bodyPr/>
                    <a:lstStyle/>
                    <a:p>
                      <a:endParaRPr lang="en-US" dirty="0"/>
                    </a:p>
                  </a:txBody>
                  <a:tcPr marL="50800" marR="50800" marT="50800" marB="50800" horzOverflow="overflow">
                    <a:lnL w="6350">
                      <a:solidFill>
                        <a:srgbClr val="000000"/>
                      </a:solidFill>
                      <a:miter lim="400000"/>
                    </a:lnL>
                    <a:lnR w="6350">
                      <a:solidFill>
                        <a:srgbClr val="000000"/>
                      </a:solidFill>
                      <a:miter lim="400000"/>
                    </a:lnR>
                    <a:lnT w="6350">
                      <a:solidFill>
                        <a:srgbClr val="000000"/>
                      </a:solidFill>
                      <a:miter lim="400000"/>
                    </a:lnT>
                    <a:lnB w="6350" cap="flat" cmpd="sng" algn="ctr">
                      <a:solidFill>
                        <a:srgbClr val="000000"/>
                      </a:solidFill>
                      <a:prstDash val="solid"/>
                      <a:miter lim="400000"/>
                      <a:headEnd type="none" w="med" len="med"/>
                      <a:tailEnd type="none" w="med" len="med"/>
                    </a:lnB>
                    <a:noFill/>
                  </a:tcPr>
                </a:tc>
              </a:tr>
              <a:tr h="253110">
                <a:tc>
                  <a:txBody>
                    <a:bodyPr/>
                    <a:lstStyle/>
                    <a:p>
                      <a:pPr algn="l" defTabSz="457200">
                        <a:spcBef>
                          <a:spcPts val="200"/>
                        </a:spcBef>
                        <a:tabLst>
                          <a:tab pos="177800" algn="l"/>
                          <a:tab pos="355600" algn="l"/>
                          <a:tab pos="533400" algn="l"/>
                          <a:tab pos="711200" algn="l"/>
                          <a:tab pos="889000" algn="l"/>
                          <a:tab pos="1079500" algn="l"/>
                          <a:tab pos="1181100" algn="l"/>
                          <a:tab pos="1257300" algn="l"/>
                          <a:tab pos="1435100" algn="l"/>
                          <a:tab pos="1612900" algn="l"/>
                          <a:tab pos="1790700" algn="l"/>
                          <a:tab pos="1968500" algn="l"/>
                          <a:tab pos="2159000" algn="l"/>
                          <a:tab pos="2336800" algn="l"/>
                          <a:tab pos="2514600" algn="l"/>
                        </a:tabLst>
                        <a:defRPr sz="1000">
                          <a:uFill>
                            <a:solidFill>
                              <a:srgbClr val="000000"/>
                            </a:solidFill>
                          </a:uFill>
                          <a:latin typeface="Times New Roman"/>
                          <a:ea typeface="Times New Roman"/>
                          <a:cs typeface="Times New Roman"/>
                          <a:sym typeface="Times New Roman"/>
                        </a:defRPr>
                      </a:pPr>
                      <a:r>
                        <a:rPr lang="en-US" sz="1400" b="0" i="0" dirty="0" smtClean="0">
                          <a:latin typeface="Arial"/>
                        </a:rPr>
                        <a:t>UE density</a:t>
                      </a:r>
                      <a:endParaRPr sz="1400" b="0" i="0" dirty="0">
                        <a:latin typeface="Arial"/>
                      </a:endParaRPr>
                    </a:p>
                  </a:txBody>
                  <a:tcPr marL="50800" marR="50800" marT="50800" marB="50800"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gridSpan="2">
                  <a:txBody>
                    <a:bodyPr/>
                    <a:lstStyle/>
                    <a:p>
                      <a:pPr algn="ctr" defTabSz="457200">
                        <a:spcBef>
                          <a:spcPts val="200"/>
                        </a:spcBef>
                        <a:tabLst>
                          <a:tab pos="177800" algn="l"/>
                          <a:tab pos="355600" algn="l"/>
                          <a:tab pos="533400" algn="l"/>
                          <a:tab pos="711200" algn="l"/>
                          <a:tab pos="889000" algn="l"/>
                          <a:tab pos="1079500" algn="l"/>
                          <a:tab pos="1181100" algn="l"/>
                          <a:tab pos="1257300" algn="l"/>
                          <a:tab pos="1435100" algn="l"/>
                          <a:tab pos="1612900" algn="l"/>
                          <a:tab pos="1790700" algn="l"/>
                          <a:tab pos="1968500" algn="l"/>
                          <a:tab pos="2159000" algn="l"/>
                          <a:tab pos="2336800" algn="l"/>
                          <a:tab pos="2514600" algn="l"/>
                        </a:tabLst>
                        <a:defRPr sz="1000">
                          <a:uFill>
                            <a:solidFill>
                              <a:srgbClr val="000000"/>
                            </a:solidFill>
                          </a:uFill>
                          <a:latin typeface="Times New Roman"/>
                          <a:ea typeface="Times New Roman"/>
                          <a:cs typeface="Times New Roman"/>
                          <a:sym typeface="Times New Roman"/>
                        </a:defRPr>
                      </a:pPr>
                      <a:r>
                        <a:rPr lang="en-US" sz="1400" b="0" i="0" dirty="0" smtClean="0">
                          <a:latin typeface="Arial"/>
                        </a:rPr>
                        <a:t>10 </a:t>
                      </a:r>
                      <a:r>
                        <a:rPr lang="en-US" sz="1400" b="0" i="0" dirty="0" err="1" smtClean="0">
                          <a:latin typeface="Arial"/>
                        </a:rPr>
                        <a:t>UEs</a:t>
                      </a:r>
                      <a:r>
                        <a:rPr lang="en-US" sz="1400" b="0" i="0" dirty="0" smtClean="0">
                          <a:latin typeface="Arial"/>
                        </a:rPr>
                        <a:t> per </a:t>
                      </a:r>
                      <a:r>
                        <a:rPr lang="en-US" sz="1400" b="0" i="0" dirty="0" err="1" smtClean="0">
                          <a:latin typeface="Arial"/>
                        </a:rPr>
                        <a:t>TRxP</a:t>
                      </a:r>
                      <a:endParaRPr sz="1400" b="0" i="0" dirty="0">
                        <a:latin typeface="Arial"/>
                      </a:endParaRPr>
                    </a:p>
                  </a:txBody>
                  <a:tcPr marL="50800" marR="50800" marT="50800" marB="50800"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hMerge="1">
                  <a:txBody>
                    <a:bodyPr/>
                    <a:lstStyle/>
                    <a:p>
                      <a:endParaRPr lang="en-US" dirty="0"/>
                    </a:p>
                  </a:txBody>
                  <a:tcPr marL="50800" marR="50800" marT="50800" marB="50800" horzOverflow="overflow">
                    <a:lnL w="6350" cap="flat" cmpd="sng" algn="ctr">
                      <a:solidFill>
                        <a:srgbClr val="000000"/>
                      </a:solidFill>
                      <a:prstDash val="solid"/>
                      <a:miter lim="400000"/>
                      <a:headEnd type="none" w="med" len="med"/>
                      <a:tailEnd type="none" w="med" len="med"/>
                    </a:lnL>
                    <a:lnR w="6350">
                      <a:solidFill>
                        <a:srgbClr val="000000"/>
                      </a:solidFill>
                      <a:miter lim="400000"/>
                    </a:lnR>
                    <a:lnT w="6350">
                      <a:solidFill>
                        <a:srgbClr val="000000"/>
                      </a:solidFill>
                      <a:miter lim="400000"/>
                    </a:lnT>
                    <a:lnB w="6350">
                      <a:solidFill>
                        <a:srgbClr val="000000"/>
                      </a:solidFill>
                      <a:miter lim="400000"/>
                    </a:lnB>
                    <a:noFill/>
                  </a:tcPr>
                </a:tc>
              </a:tr>
              <a:tr h="253110">
                <a:tc>
                  <a:txBody>
                    <a:bodyPr/>
                    <a:lstStyle/>
                    <a:p>
                      <a:pPr algn="l" defTabSz="457200">
                        <a:spcBef>
                          <a:spcPts val="200"/>
                        </a:spcBef>
                        <a:tabLst>
                          <a:tab pos="177800" algn="l"/>
                          <a:tab pos="355600" algn="l"/>
                          <a:tab pos="533400" algn="l"/>
                          <a:tab pos="711200" algn="l"/>
                          <a:tab pos="889000" algn="l"/>
                          <a:tab pos="1079500" algn="l"/>
                          <a:tab pos="1181100" algn="l"/>
                          <a:tab pos="1257300" algn="l"/>
                          <a:tab pos="1435100" algn="l"/>
                          <a:tab pos="1612900" algn="l"/>
                          <a:tab pos="1790700" algn="l"/>
                          <a:tab pos="1968500" algn="l"/>
                          <a:tab pos="2159000" algn="l"/>
                          <a:tab pos="2336800" algn="l"/>
                          <a:tab pos="2514600" algn="l"/>
                        </a:tabLst>
                        <a:defRPr sz="1000">
                          <a:uFill>
                            <a:solidFill>
                              <a:srgbClr val="000000"/>
                            </a:solidFill>
                          </a:uFill>
                          <a:latin typeface="Times New Roman"/>
                          <a:ea typeface="Times New Roman"/>
                          <a:cs typeface="Times New Roman"/>
                          <a:sym typeface="Times New Roman"/>
                        </a:defRPr>
                      </a:pPr>
                      <a:r>
                        <a:rPr sz="1400" b="0" i="0" dirty="0">
                          <a:latin typeface="Arial"/>
                        </a:rPr>
                        <a:t>Inter-site distance</a:t>
                      </a:r>
                    </a:p>
                  </a:txBody>
                  <a:tcPr marL="50800" marR="50800" marT="50800" marB="50800"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gridSpan="2">
                  <a:txBody>
                    <a:bodyPr/>
                    <a:lstStyle/>
                    <a:p>
                      <a:pPr algn="ctr" defTabSz="457200">
                        <a:spcBef>
                          <a:spcPts val="200"/>
                        </a:spcBef>
                        <a:tabLst>
                          <a:tab pos="177800" algn="l"/>
                          <a:tab pos="355600" algn="l"/>
                          <a:tab pos="533400" algn="l"/>
                          <a:tab pos="711200" algn="l"/>
                          <a:tab pos="889000" algn="l"/>
                          <a:tab pos="1079500" algn="l"/>
                          <a:tab pos="1181100" algn="l"/>
                          <a:tab pos="1257300" algn="l"/>
                          <a:tab pos="1435100" algn="l"/>
                          <a:tab pos="1612900" algn="l"/>
                          <a:tab pos="1790700" algn="l"/>
                          <a:tab pos="1968500" algn="l"/>
                          <a:tab pos="2159000" algn="l"/>
                          <a:tab pos="2336800" algn="l"/>
                          <a:tab pos="2514600" algn="l"/>
                        </a:tabLst>
                        <a:defRPr sz="1000">
                          <a:uFill>
                            <a:solidFill>
                              <a:srgbClr val="000000"/>
                            </a:solidFill>
                          </a:uFill>
                          <a:latin typeface="Times New Roman"/>
                          <a:ea typeface="Times New Roman"/>
                          <a:cs typeface="Times New Roman"/>
                          <a:sym typeface="Times New Roman"/>
                        </a:defRPr>
                      </a:pPr>
                      <a:r>
                        <a:rPr sz="1400" b="0" i="0" dirty="0">
                          <a:solidFill>
                            <a:schemeClr val="tx1"/>
                          </a:solidFill>
                          <a:latin typeface="Arial"/>
                        </a:rPr>
                        <a:t>500 m</a:t>
                      </a:r>
                    </a:p>
                  </a:txBody>
                  <a:tcPr marL="50800" marR="50800" marT="50800" marB="50800"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hMerge="1">
                  <a:txBody>
                    <a:bodyPr/>
                    <a:lstStyle/>
                    <a:p>
                      <a:pPr algn="ctr" defTabSz="457200">
                        <a:spcBef>
                          <a:spcPts val="200"/>
                        </a:spcBef>
                        <a:tabLst>
                          <a:tab pos="177800" algn="l"/>
                          <a:tab pos="355600" algn="l"/>
                          <a:tab pos="533400" algn="l"/>
                          <a:tab pos="711200" algn="l"/>
                          <a:tab pos="889000" algn="l"/>
                          <a:tab pos="1079500" algn="l"/>
                          <a:tab pos="1181100" algn="l"/>
                          <a:tab pos="1257300" algn="l"/>
                          <a:tab pos="1435100" algn="l"/>
                          <a:tab pos="1612900" algn="l"/>
                          <a:tab pos="1790700" algn="l"/>
                          <a:tab pos="1968500" algn="l"/>
                          <a:tab pos="2159000" algn="l"/>
                          <a:tab pos="2336800" algn="l"/>
                          <a:tab pos="2514600" algn="l"/>
                        </a:tabLst>
                        <a:defRPr sz="1000">
                          <a:uFill>
                            <a:solidFill>
                              <a:srgbClr val="000000"/>
                            </a:solidFill>
                          </a:uFill>
                          <a:latin typeface="Times New Roman"/>
                          <a:ea typeface="Times New Roman"/>
                          <a:cs typeface="Times New Roman"/>
                          <a:sym typeface="Times New Roman"/>
                        </a:defRPr>
                      </a:pPr>
                      <a:endParaRPr sz="1400" b="0" i="0" dirty="0">
                        <a:solidFill>
                          <a:schemeClr val="accent2"/>
                        </a:solidFill>
                        <a:latin typeface="Arial"/>
                      </a:endParaRPr>
                    </a:p>
                  </a:txBody>
                  <a:tcPr marL="50800" marR="50800" marT="50800" marB="50800"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253110">
                <a:tc>
                  <a:txBody>
                    <a:bodyPr/>
                    <a:lstStyle/>
                    <a:p>
                      <a:pPr marL="0" marR="0" indent="0" algn="l" defTabSz="457200" rtl="0" eaLnBrk="1" fontAlgn="auto" latinLnBrk="0" hangingPunct="1">
                        <a:lnSpc>
                          <a:spcPct val="100000"/>
                        </a:lnSpc>
                        <a:spcBef>
                          <a:spcPts val="200"/>
                        </a:spcBef>
                        <a:spcAft>
                          <a:spcPts val="0"/>
                        </a:spcAft>
                        <a:buClrTx/>
                        <a:buSzTx/>
                        <a:buFontTx/>
                        <a:buNone/>
                        <a:tabLst>
                          <a:tab pos="177800" algn="l"/>
                          <a:tab pos="355600" algn="l"/>
                          <a:tab pos="533400" algn="l"/>
                          <a:tab pos="711200" algn="l"/>
                          <a:tab pos="889000" algn="l"/>
                          <a:tab pos="1079500" algn="l"/>
                          <a:tab pos="1181100" algn="l"/>
                          <a:tab pos="1257300" algn="l"/>
                          <a:tab pos="1435100" algn="l"/>
                          <a:tab pos="1612900" algn="l"/>
                          <a:tab pos="1790700" algn="l"/>
                          <a:tab pos="1968500" algn="l"/>
                          <a:tab pos="2159000" algn="l"/>
                          <a:tab pos="2336800" algn="l"/>
                          <a:tab pos="2514600" algn="l"/>
                        </a:tabLst>
                        <a:defRPr sz="1000">
                          <a:uFill>
                            <a:solidFill>
                              <a:srgbClr val="000000"/>
                            </a:solidFill>
                          </a:uFill>
                          <a:latin typeface="Times New Roman"/>
                          <a:ea typeface="Times New Roman"/>
                          <a:cs typeface="Times New Roman"/>
                          <a:sym typeface="Times New Roman"/>
                        </a:defRPr>
                      </a:pPr>
                      <a:r>
                        <a:rPr lang="en-US" sz="1400" b="0" i="0" dirty="0" smtClean="0">
                          <a:latin typeface="Arial"/>
                        </a:rPr>
                        <a:t>Bandwidth</a:t>
                      </a:r>
                    </a:p>
                  </a:txBody>
                  <a:tcPr marL="50800" marR="50800" marT="50800" marB="50800"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defTabSz="457200">
                        <a:spcBef>
                          <a:spcPts val="200"/>
                        </a:spcBef>
                        <a:tabLst>
                          <a:tab pos="177800" algn="l"/>
                          <a:tab pos="355600" algn="l"/>
                          <a:tab pos="533400" algn="l"/>
                          <a:tab pos="711200" algn="l"/>
                          <a:tab pos="889000" algn="l"/>
                          <a:tab pos="1079500" algn="l"/>
                          <a:tab pos="1181100" algn="l"/>
                          <a:tab pos="1257300" algn="l"/>
                          <a:tab pos="1435100" algn="l"/>
                          <a:tab pos="1612900" algn="l"/>
                          <a:tab pos="1790700" algn="l"/>
                          <a:tab pos="1968500" algn="l"/>
                          <a:tab pos="2159000" algn="l"/>
                          <a:tab pos="2336800" algn="l"/>
                          <a:tab pos="2514600" algn="l"/>
                        </a:tabLst>
                        <a:defRPr sz="1000">
                          <a:uFill>
                            <a:solidFill>
                              <a:srgbClr val="000000"/>
                            </a:solidFill>
                          </a:uFill>
                          <a:latin typeface="Times New Roman"/>
                          <a:ea typeface="Times New Roman"/>
                          <a:cs typeface="Times New Roman"/>
                          <a:sym typeface="Times New Roman"/>
                        </a:defRPr>
                      </a:pPr>
                      <a:r>
                        <a:rPr lang="en-US" sz="1400" b="0" i="0" dirty="0" smtClean="0">
                          <a:solidFill>
                            <a:schemeClr val="accent2"/>
                          </a:solidFill>
                          <a:latin typeface="Arial"/>
                        </a:rPr>
                        <a:t>up to 100 MHz</a:t>
                      </a:r>
                      <a:endParaRPr sz="1400" b="0" i="0" dirty="0">
                        <a:solidFill>
                          <a:schemeClr val="accent2"/>
                        </a:solidFill>
                        <a:latin typeface="Arial"/>
                      </a:endParaRPr>
                    </a:p>
                  </a:txBody>
                  <a:tcPr marL="50800" marR="50800" marT="50800" marB="50800"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defTabSz="457200">
                        <a:spcBef>
                          <a:spcPts val="200"/>
                        </a:spcBef>
                        <a:tabLst>
                          <a:tab pos="177800" algn="l"/>
                          <a:tab pos="355600" algn="l"/>
                          <a:tab pos="533400" algn="l"/>
                          <a:tab pos="711200" algn="l"/>
                          <a:tab pos="889000" algn="l"/>
                          <a:tab pos="1079500" algn="l"/>
                          <a:tab pos="1181100" algn="l"/>
                          <a:tab pos="1257300" algn="l"/>
                          <a:tab pos="1435100" algn="l"/>
                          <a:tab pos="1612900" algn="l"/>
                          <a:tab pos="1790700" algn="l"/>
                          <a:tab pos="1968500" algn="l"/>
                          <a:tab pos="2159000" algn="l"/>
                          <a:tab pos="2336800" algn="l"/>
                          <a:tab pos="2514600" algn="l"/>
                        </a:tabLst>
                        <a:defRPr sz="1000">
                          <a:uFill>
                            <a:solidFill>
                              <a:srgbClr val="000000"/>
                            </a:solidFill>
                          </a:uFill>
                          <a:latin typeface="Times New Roman"/>
                          <a:ea typeface="Times New Roman"/>
                          <a:cs typeface="Times New Roman"/>
                          <a:sym typeface="Times New Roman"/>
                        </a:defRPr>
                      </a:pPr>
                      <a:r>
                        <a:rPr lang="en-US" sz="1400" b="0" i="0" dirty="0" smtClean="0">
                          <a:solidFill>
                            <a:schemeClr val="accent2"/>
                          </a:solidFill>
                          <a:latin typeface="Arial"/>
                        </a:rPr>
                        <a:t>up to 40 MHz</a:t>
                      </a:r>
                      <a:endParaRPr sz="1400" b="0" i="0" dirty="0">
                        <a:solidFill>
                          <a:schemeClr val="accent2"/>
                        </a:solidFill>
                        <a:latin typeface="Arial"/>
                      </a:endParaRPr>
                    </a:p>
                  </a:txBody>
                  <a:tcPr marL="50800" marR="50800" marT="50800" marB="50800"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bl>
          </a:graphicData>
        </a:graphic>
      </p:graphicFrame>
      <p:sp>
        <p:nvSpPr>
          <p:cNvPr id="7" name="Rectangle 2"/>
          <p:cNvSpPr txBox="1">
            <a:spLocks noChangeArrowheads="1"/>
          </p:cNvSpPr>
          <p:nvPr/>
        </p:nvSpPr>
        <p:spPr bwMode="auto">
          <a:xfrm>
            <a:off x="609600" y="1524000"/>
            <a:ext cx="7772400" cy="13716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marL="342900" lvl="0" indent="-342900" eaLnBrk="1" hangingPunct="1">
              <a:spcBef>
                <a:spcPts val="600"/>
              </a:spcBef>
              <a:buFont typeface="Arial" charset="0"/>
              <a:buChar char="•"/>
            </a:pPr>
            <a:r>
              <a:rPr kumimoji="0" lang="en-US" sz="2000" b="0" u="none" strike="noStrike" kern="0" cap="none" spc="0" normalizeH="0" baseline="0" noProof="0" dirty="0" smtClean="0">
                <a:ln>
                  <a:noFill/>
                </a:ln>
                <a:solidFill>
                  <a:srgbClr val="000000"/>
                </a:solidFill>
                <a:effectLst/>
                <a:uLnTx/>
                <a:uFillTx/>
                <a:latin typeface="+mn-lt"/>
                <a:ea typeface="+mn-ea"/>
                <a:cs typeface="+mn-cs"/>
              </a:rPr>
              <a:t>key special </a:t>
            </a:r>
            <a:r>
              <a:rPr lang="en-US" sz="2000" kern="0" dirty="0" smtClean="0">
                <a:solidFill>
                  <a:srgbClr val="000000"/>
                </a:solidFill>
                <a:latin typeface="+mn-lt"/>
                <a:ea typeface="+mn-ea"/>
              </a:rPr>
              <a:t>requirements:</a:t>
            </a:r>
          </a:p>
          <a:p>
            <a:pPr marL="1085850" lvl="1" indent="-342900" eaLnBrk="1" hangingPunct="1">
              <a:spcBef>
                <a:spcPts val="600"/>
              </a:spcBef>
              <a:buFont typeface="Wingdings" charset="2"/>
              <a:buChar char="ü"/>
            </a:pPr>
            <a:r>
              <a:rPr lang="en-US" sz="2000" i="1" kern="0" dirty="0" smtClean="0">
                <a:solidFill>
                  <a:srgbClr val="000000"/>
                </a:solidFill>
                <a:latin typeface="+mn-lt"/>
                <a:ea typeface="+mn-ea"/>
              </a:rPr>
              <a:t>1-10</a:t>
            </a:r>
            <a:r>
              <a:rPr lang="en-US" sz="2000" i="1" kern="0" baseline="30000" dirty="0" smtClean="0">
                <a:solidFill>
                  <a:srgbClr val="000000"/>
                </a:solidFill>
                <a:latin typeface="+mn-lt"/>
                <a:ea typeface="+mn-ea"/>
              </a:rPr>
              <a:t>-5</a:t>
            </a:r>
            <a:r>
              <a:rPr lang="en-US" sz="2000" i="1" kern="0" dirty="0" smtClean="0">
                <a:solidFill>
                  <a:srgbClr val="000000"/>
                </a:solidFill>
                <a:latin typeface="+mn-lt"/>
                <a:ea typeface="+mn-ea"/>
              </a:rPr>
              <a:t> (five nines) success probability of transmitting a layer 2 PDU of 32 bytes within 1 ms in channel quality of coverage edge for the Urban Macro-URLLC test environment…) </a:t>
            </a:r>
            <a:r>
              <a:rPr kumimoji="0" lang="en-US" sz="2000" b="0" i="0" u="none" strike="noStrike" kern="0" cap="none" spc="0" normalizeH="0" baseline="0" noProof="0" dirty="0" smtClean="0">
                <a:ln>
                  <a:noFill/>
                </a:ln>
                <a:solidFill>
                  <a:srgbClr val="000000"/>
                </a:solidFill>
                <a:effectLst/>
                <a:uLnTx/>
                <a:uFillTx/>
                <a:latin typeface="+mn-lt"/>
                <a:ea typeface="+mn-ea"/>
                <a:cs typeface="+mn-cs"/>
              </a:rPr>
              <a:t> [2]</a:t>
            </a:r>
          </a:p>
          <a:p>
            <a:pPr marL="1085850" lvl="1" indent="-342900" eaLnBrk="1" hangingPunct="1">
              <a:spcBef>
                <a:spcPts val="600"/>
              </a:spcBef>
              <a:buFont typeface="Wingdings" charset="2"/>
              <a:buChar char="ü"/>
            </a:pPr>
            <a:r>
              <a:rPr lang="en-US" sz="2000" kern="0" dirty="0" smtClean="0">
                <a:solidFill>
                  <a:srgbClr val="000000"/>
                </a:solidFill>
                <a:latin typeface="+mn-lt"/>
                <a:ea typeface="+mn-ea"/>
              </a:rPr>
              <a:t>1 ms user plane latency [2]</a:t>
            </a:r>
            <a:endParaRPr kumimoji="0" lang="en-US" sz="2000" b="0" i="0" u="none" strike="noStrike" kern="0" cap="none" spc="0" normalizeH="0" baseline="0" noProof="0" dirty="0" smtClean="0">
              <a:ln>
                <a:noFill/>
              </a:ln>
              <a:solidFill>
                <a:srgbClr val="000000"/>
              </a:solidFill>
              <a:effectLst/>
              <a:uLnTx/>
              <a:uFillTx/>
              <a:latin typeface="+mn-lt"/>
              <a:ea typeface="+mn-ea"/>
              <a:cs typeface="+mn-cs"/>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November 2017</a:t>
            </a:r>
            <a:endParaRPr lang="en-GB"/>
          </a:p>
        </p:txBody>
      </p:sp>
      <p:sp>
        <p:nvSpPr>
          <p:cNvPr id="5" name="Footer Placeholder 4"/>
          <p:cNvSpPr>
            <a:spLocks noGrp="1"/>
          </p:cNvSpPr>
          <p:nvPr>
            <p:ph type="ftr" idx="14"/>
          </p:nvPr>
        </p:nvSpPr>
        <p:spPr>
          <a:xfrm>
            <a:off x="6215074" y="6475413"/>
            <a:ext cx="2327264" cy="180975"/>
          </a:xfrm>
        </p:spPr>
        <p:txBody>
          <a:bodyPr/>
          <a:lstStyle/>
          <a:p>
            <a:r>
              <a:rPr lang="en-US" smtClean="0"/>
              <a:t>Marks, EthAirNet</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14</a:t>
            </a:fld>
            <a:endParaRPr lang="en-GB"/>
          </a:p>
        </p:txBody>
      </p:sp>
      <p:sp>
        <p:nvSpPr>
          <p:cNvPr id="1126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smtClean="0"/>
              <a:t>Conclusions and Observations</a:t>
            </a:r>
            <a:endParaRPr lang="en-GB" dirty="0"/>
          </a:p>
        </p:txBody>
      </p:sp>
      <p:sp>
        <p:nvSpPr>
          <p:cNvPr id="11266" name="Rectangle 2"/>
          <p:cNvSpPr>
            <a:spLocks noGrp="1" noChangeArrowheads="1"/>
          </p:cNvSpPr>
          <p:nvPr>
            <p:ph type="body" idx="1"/>
          </p:nvPr>
        </p:nvSpPr>
        <p:spPr>
          <a:xfrm>
            <a:off x="685800" y="1600200"/>
            <a:ext cx="7772400" cy="4589463"/>
          </a:xfrm>
          <a:ln/>
        </p:spPr>
        <p:txBody>
          <a:bodyPr/>
          <a:lstStyle/>
          <a:p>
            <a:pPr>
              <a:buFont typeface="Arial" charset="0"/>
              <a:buChar char="•"/>
            </a:pPr>
            <a:r>
              <a:rPr lang="en-US" dirty="0" smtClean="0"/>
              <a:t>The IMT-2020 process specifies that successful proposals must meet a challenging set of demands in a wide range of extreme conditions:</a:t>
            </a:r>
          </a:p>
          <a:p>
            <a:pPr lvl="1">
              <a:buFont typeface="Arial" charset="0"/>
              <a:buChar char="•"/>
            </a:pPr>
            <a:r>
              <a:rPr lang="en-US" dirty="0" smtClean="0"/>
              <a:t>carrier frequency of 700 MHz, etc.</a:t>
            </a:r>
          </a:p>
          <a:p>
            <a:pPr lvl="1">
              <a:buFont typeface="Arial" charset="0"/>
              <a:buChar char="•"/>
            </a:pPr>
            <a:r>
              <a:rPr lang="en-US" dirty="0" smtClean="0"/>
              <a:t>mobility of 30 km/h, 120 km/h, 500 km/h, etc.</a:t>
            </a:r>
          </a:p>
          <a:p>
            <a:pPr lvl="1">
              <a:buFont typeface="Arial" charset="0"/>
              <a:buChar char="•"/>
            </a:pPr>
            <a:r>
              <a:rPr lang="en-US" dirty="0" smtClean="0"/>
              <a:t>inter-site distance of 500 </a:t>
            </a:r>
            <a:r>
              <a:rPr lang="en-US" dirty="0" err="1" smtClean="0"/>
              <a:t>m</a:t>
            </a:r>
            <a:r>
              <a:rPr lang="en-US" dirty="0" smtClean="0"/>
              <a:t>, 1.7 km, 6 km, etc.</a:t>
            </a:r>
          </a:p>
          <a:p>
            <a:pPr>
              <a:buFont typeface="Arial" charset="0"/>
              <a:buChar char="•"/>
            </a:pPr>
            <a:r>
              <a:rPr lang="en-US" dirty="0" smtClean="0"/>
              <a:t>It may be difficult for a single RIT to meet all of the demands.</a:t>
            </a:r>
            <a:endParaRPr lang="en-US"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November 2017</a:t>
            </a:r>
            <a:endParaRPr lang="en-GB"/>
          </a:p>
        </p:txBody>
      </p:sp>
      <p:sp>
        <p:nvSpPr>
          <p:cNvPr id="5" name="Footer Placeholder 4"/>
          <p:cNvSpPr>
            <a:spLocks noGrp="1"/>
          </p:cNvSpPr>
          <p:nvPr>
            <p:ph type="ftr" idx="14"/>
          </p:nvPr>
        </p:nvSpPr>
        <p:spPr>
          <a:xfrm>
            <a:off x="6215074" y="6475413"/>
            <a:ext cx="2327264" cy="180975"/>
          </a:xfrm>
        </p:spPr>
        <p:txBody>
          <a:bodyPr/>
          <a:lstStyle/>
          <a:p>
            <a:r>
              <a:rPr lang="en-US" smtClean="0"/>
              <a:t>Marks, EthAirNet</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15</a:t>
            </a:fld>
            <a:endParaRPr lang="en-GB"/>
          </a:p>
        </p:txBody>
      </p:sp>
      <p:sp>
        <p:nvSpPr>
          <p:cNvPr id="1126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smtClean="0"/>
              <a:t>Call to Action</a:t>
            </a:r>
            <a:endParaRPr lang="en-GB" dirty="0"/>
          </a:p>
        </p:txBody>
      </p:sp>
      <p:sp>
        <p:nvSpPr>
          <p:cNvPr id="11266" name="Rectangle 2"/>
          <p:cNvSpPr>
            <a:spLocks noGrp="1" noChangeArrowheads="1"/>
          </p:cNvSpPr>
          <p:nvPr>
            <p:ph type="body" idx="1"/>
          </p:nvPr>
        </p:nvSpPr>
        <p:spPr>
          <a:xfrm>
            <a:off x="685800" y="1600200"/>
            <a:ext cx="7772400" cy="4589463"/>
          </a:xfrm>
          <a:ln/>
        </p:spPr>
        <p:txBody>
          <a:bodyPr/>
          <a:lstStyle/>
          <a:p>
            <a:pPr>
              <a:buFont typeface="Arial" charset="0"/>
              <a:buChar char="•"/>
            </a:pPr>
            <a:r>
              <a:rPr lang="en-US" dirty="0" smtClean="0"/>
              <a:t>Review this content and ensure that it is correct</a:t>
            </a:r>
          </a:p>
          <a:p>
            <a:pPr lvl="1">
              <a:buFont typeface="Arial" charset="0"/>
              <a:buChar char="•"/>
            </a:pPr>
            <a:r>
              <a:rPr lang="en-US" dirty="0" smtClean="0"/>
              <a:t>it is derived from the source documents, but it’s possible that the author has misunderstood the source</a:t>
            </a:r>
          </a:p>
          <a:p>
            <a:pPr>
              <a:buFont typeface="Arial" charset="0"/>
              <a:buChar char="•"/>
            </a:pPr>
            <a:r>
              <a:rPr lang="en-US" dirty="0" smtClean="0"/>
              <a:t>If the content is correct, imagine a set of IEEE 802.11 technologies that will satisfy the full </a:t>
            </a:r>
            <a:r>
              <a:rPr lang="en-US" smtClean="0"/>
              <a:t>set of </a:t>
            </a:r>
            <a:r>
              <a:rPr lang="en-US" dirty="0" smtClean="0"/>
              <a:t>IMT-2020 requirements</a:t>
            </a:r>
          </a:p>
          <a:p>
            <a:pPr marL="742950" lvl="2" indent="-342900">
              <a:spcBef>
                <a:spcPts val="600"/>
              </a:spcBef>
              <a:buFont typeface="Arial" charset="0"/>
              <a:buChar char="•"/>
            </a:pPr>
            <a:r>
              <a:rPr lang="en-US" dirty="0" smtClean="0"/>
              <a:t>Including the detailed requirements, not only the highlights herein</a:t>
            </a:r>
          </a:p>
          <a:p>
            <a:endParaRPr lang="en-US" dirty="0" smtClean="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November 2017</a:t>
            </a:r>
            <a:endParaRPr lang="en-GB"/>
          </a:p>
        </p:txBody>
      </p:sp>
      <p:sp>
        <p:nvSpPr>
          <p:cNvPr id="5" name="Footer Placeholder 4"/>
          <p:cNvSpPr>
            <a:spLocks noGrp="1"/>
          </p:cNvSpPr>
          <p:nvPr>
            <p:ph type="ftr" idx="14"/>
          </p:nvPr>
        </p:nvSpPr>
        <p:spPr>
          <a:xfrm>
            <a:off x="6215074" y="6475413"/>
            <a:ext cx="2327264" cy="180975"/>
          </a:xfrm>
        </p:spPr>
        <p:txBody>
          <a:bodyPr/>
          <a:lstStyle/>
          <a:p>
            <a:r>
              <a:rPr lang="en-US" smtClean="0"/>
              <a:t>Marks, EthAirNet</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16</a:t>
            </a:fld>
            <a:endParaRPr lang="en-GB"/>
          </a:p>
        </p:txBody>
      </p:sp>
      <p:sp>
        <p:nvSpPr>
          <p:cNvPr id="1126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smtClean="0"/>
              <a:t>References</a:t>
            </a:r>
            <a:endParaRPr lang="en-GB" dirty="0"/>
          </a:p>
        </p:txBody>
      </p:sp>
      <p:sp>
        <p:nvSpPr>
          <p:cNvPr id="11266" name="Rectangle 2"/>
          <p:cNvSpPr>
            <a:spLocks noGrp="1" noChangeArrowheads="1"/>
          </p:cNvSpPr>
          <p:nvPr>
            <p:ph type="body" idx="1"/>
          </p:nvPr>
        </p:nvSpPr>
        <p:spPr>
          <a:xfrm>
            <a:off x="685800" y="1981201"/>
            <a:ext cx="7772400" cy="4256112"/>
          </a:xfrm>
          <a:ln/>
        </p:spPr>
        <p:txBody>
          <a:bodyPr/>
          <a:lstStyle/>
          <a:p>
            <a:pPr marL="457200" indent="-457200"/>
            <a:r>
              <a:rPr lang="en-US" sz="2000" b="0" dirty="0" smtClean="0"/>
              <a:t>[1] Revision 1 to Document IMT-2020/2 (“Submission, evaluation process and consensus building for IMT-2020”), 2017-02-27</a:t>
            </a:r>
          </a:p>
          <a:p>
            <a:pPr marL="457200" indent="-457200"/>
            <a:r>
              <a:rPr lang="en-US" sz="2000" b="0" dirty="0" smtClean="0"/>
              <a:t>[2] Revision 1 to Document 5/40-E (“Draft New Report ITU-R M.[IMT-2020.TECH PERF REQ]: Minimum requirements related to technical performance for IMT-2020 radio </a:t>
            </a:r>
            <a:r>
              <a:rPr lang="en-US" sz="2000" b="0" dirty="0" err="1" smtClean="0"/>
              <a:t>interface(s</a:t>
            </a:r>
            <a:r>
              <a:rPr lang="en-US" sz="2000" b="0" dirty="0" smtClean="0"/>
              <a:t>)”), 2017-02-22</a:t>
            </a:r>
          </a:p>
          <a:p>
            <a:pPr marL="457200" indent="-457200"/>
            <a:r>
              <a:rPr lang="en-US" sz="2000" b="0" dirty="0" smtClean="0"/>
              <a:t>[3] Revision 1 to Document 5/57-E (“Draft New Report ITU-R M.[IMT-2020.EVAL]: Guidelines for evaluation of radio interface technologies for IMT-2020”), 2017-10-17</a:t>
            </a:r>
          </a:p>
          <a:p>
            <a:pPr marL="457200" indent="-457200"/>
            <a:endParaRPr lang="en-US" sz="2000" b="0" dirty="0" smtClean="0"/>
          </a:p>
          <a:p>
            <a:pPr marL="457200" indent="-457200"/>
            <a:endParaRPr lang="en-US" sz="2000" b="0" dirty="0" smtClean="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smtClean="0"/>
              <a:t>November 2017</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US" smtClean="0"/>
              <a:t>Marks, EthAirNet</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type="body" idx="1"/>
          </p:nvPr>
        </p:nvSpPr>
        <p:spPr>
          <a:xfrm>
            <a:off x="228600" y="1752600"/>
            <a:ext cx="8686800" cy="4800600"/>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b="0" dirty="0" smtClean="0"/>
              <a:t>This contribution, intended for presentation to the IEEE 802.11 Advanced Access Network Interface Standing Committee (AANI), summarizes the IMT-2020 Usage Scenarios, Test Environments and Evaluation Configurations. It does not attempt to represent the detailed environments, configurations, or technical performance requirements but only to summarize their applicability and some key parameters. </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b="0" dirty="0" smtClean="0"/>
              <a:t>A key point is that a successful IMT-2020 proposal must cover a comprehensive and challenging set of demands.</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b="0" dirty="0" smtClean="0"/>
              <a:t>Note: This information is reorganized from multiple sources. Errors are possible. Please bring any errors to the attention of ANNI.</a:t>
            </a:r>
            <a:endParaRPr lang="en-GB"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November 2017</a:t>
            </a:r>
            <a:endParaRPr lang="en-GB"/>
          </a:p>
        </p:txBody>
      </p:sp>
      <p:sp>
        <p:nvSpPr>
          <p:cNvPr id="5" name="Footer Placeholder 4"/>
          <p:cNvSpPr>
            <a:spLocks noGrp="1"/>
          </p:cNvSpPr>
          <p:nvPr>
            <p:ph type="ftr" idx="14"/>
          </p:nvPr>
        </p:nvSpPr>
        <p:spPr>
          <a:xfrm>
            <a:off x="6215074" y="6475413"/>
            <a:ext cx="2327264" cy="180975"/>
          </a:xfrm>
        </p:spPr>
        <p:txBody>
          <a:bodyPr/>
          <a:lstStyle/>
          <a:p>
            <a:r>
              <a:rPr lang="en-US" smtClean="0"/>
              <a:t>Marks, EthAirNet</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3</a:t>
            </a:fld>
            <a:endParaRPr lang="en-GB"/>
          </a:p>
        </p:txBody>
      </p:sp>
      <p:sp>
        <p:nvSpPr>
          <p:cNvPr id="1126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smtClean="0"/>
              <a:t>IMT-2020 Usage Scenarios</a:t>
            </a:r>
            <a:endParaRPr lang="en-GB" dirty="0"/>
          </a:p>
        </p:txBody>
      </p:sp>
      <p:sp>
        <p:nvSpPr>
          <p:cNvPr id="11266" name="Rectangle 2"/>
          <p:cNvSpPr>
            <a:spLocks noGrp="1" noChangeArrowheads="1"/>
          </p:cNvSpPr>
          <p:nvPr>
            <p:ph type="body" idx="1"/>
          </p:nvPr>
        </p:nvSpPr>
        <p:spPr>
          <a:xfrm>
            <a:off x="609600" y="1752600"/>
            <a:ext cx="7772400" cy="4724400"/>
          </a:xfrm>
          <a:ln/>
        </p:spPr>
        <p:txBody>
          <a:bodyPr/>
          <a:lstStyle/>
          <a:p>
            <a:pPr>
              <a:buFont typeface="Arial" charset="0"/>
              <a:buChar char="•"/>
            </a:pPr>
            <a:r>
              <a:rPr lang="en-US" dirty="0" smtClean="0"/>
              <a:t>enhanced mobile broadband (</a:t>
            </a:r>
            <a:r>
              <a:rPr lang="en-US" dirty="0" err="1" smtClean="0"/>
              <a:t>eMBB</a:t>
            </a:r>
            <a:r>
              <a:rPr lang="en-US" dirty="0" smtClean="0"/>
              <a:t>)</a:t>
            </a:r>
          </a:p>
          <a:p>
            <a:pPr>
              <a:buFont typeface="Arial" charset="0"/>
              <a:buChar char="•"/>
            </a:pPr>
            <a:r>
              <a:rPr lang="en-US" dirty="0" smtClean="0"/>
              <a:t>massive machine type communications (</a:t>
            </a:r>
            <a:r>
              <a:rPr lang="en-US" dirty="0" err="1" smtClean="0"/>
              <a:t>mMTC</a:t>
            </a:r>
            <a:r>
              <a:rPr lang="en-US" dirty="0" smtClean="0"/>
              <a:t>)</a:t>
            </a:r>
          </a:p>
          <a:p>
            <a:pPr>
              <a:buFont typeface="Arial" charset="0"/>
              <a:buChar char="•"/>
            </a:pPr>
            <a:r>
              <a:rPr lang="en-US" dirty="0" smtClean="0"/>
              <a:t>ultra-reliable and low-latency communications (URLLC)</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November 2017</a:t>
            </a:r>
            <a:endParaRPr lang="en-GB"/>
          </a:p>
        </p:txBody>
      </p:sp>
      <p:sp>
        <p:nvSpPr>
          <p:cNvPr id="5" name="Footer Placeholder 4"/>
          <p:cNvSpPr>
            <a:spLocks noGrp="1"/>
          </p:cNvSpPr>
          <p:nvPr>
            <p:ph type="ftr" idx="14"/>
          </p:nvPr>
        </p:nvSpPr>
        <p:spPr>
          <a:xfrm>
            <a:off x="6215074" y="6475413"/>
            <a:ext cx="2327264" cy="180975"/>
          </a:xfrm>
        </p:spPr>
        <p:txBody>
          <a:bodyPr/>
          <a:lstStyle/>
          <a:p>
            <a:r>
              <a:rPr lang="en-US" smtClean="0"/>
              <a:t>Marks, EthAirNet</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4</a:t>
            </a:fld>
            <a:endParaRPr lang="en-GB"/>
          </a:p>
        </p:txBody>
      </p:sp>
      <p:sp>
        <p:nvSpPr>
          <p:cNvPr id="1126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smtClean="0"/>
              <a:t>IMT-2020 Test Environments</a:t>
            </a:r>
            <a:endParaRPr lang="en-GB" dirty="0"/>
          </a:p>
        </p:txBody>
      </p:sp>
      <p:sp>
        <p:nvSpPr>
          <p:cNvPr id="11266" name="Rectangle 2"/>
          <p:cNvSpPr>
            <a:spLocks noGrp="1" noChangeArrowheads="1"/>
          </p:cNvSpPr>
          <p:nvPr>
            <p:ph type="body" idx="1"/>
          </p:nvPr>
        </p:nvSpPr>
        <p:spPr>
          <a:xfrm>
            <a:off x="609600" y="1752600"/>
            <a:ext cx="7772400" cy="4724400"/>
          </a:xfrm>
          <a:ln/>
        </p:spPr>
        <p:txBody>
          <a:bodyPr/>
          <a:lstStyle/>
          <a:p>
            <a:pPr>
              <a:buFont typeface="Arial" charset="0"/>
              <a:buChar char="•"/>
            </a:pPr>
            <a:r>
              <a:rPr lang="en-US" b="0" i="1" dirty="0" smtClean="0"/>
              <a:t>A test environment is defined as the combination of usage scenario and geographic environment as described in the draft new Report ITU-R M.[IMT-2020.EVAL]</a:t>
            </a:r>
            <a:r>
              <a:rPr lang="en-US" b="0" dirty="0" smtClean="0"/>
              <a:t>.</a:t>
            </a:r>
          </a:p>
          <a:p>
            <a:pPr lvl="1">
              <a:buFont typeface="Arial" charset="0"/>
              <a:buChar char="•"/>
            </a:pPr>
            <a:r>
              <a:rPr lang="en-US" dirty="0" smtClean="0"/>
              <a:t>Note: The quote is from [2]; its reference is to [3].</a:t>
            </a:r>
            <a:endParaRPr lang="en-US" b="0" dirty="0" smtClean="0"/>
          </a:p>
          <a:p>
            <a:pPr>
              <a:buFont typeface="Arial" charset="0"/>
              <a:buChar char="•"/>
            </a:pPr>
            <a:r>
              <a:rPr lang="en-US" b="0" dirty="0" smtClean="0"/>
              <a:t>Test Environments for </a:t>
            </a:r>
            <a:r>
              <a:rPr lang="en-US" b="0" dirty="0" err="1" smtClean="0"/>
              <a:t>eMBB</a:t>
            </a:r>
            <a:r>
              <a:rPr lang="en-US" b="0" dirty="0" smtClean="0"/>
              <a:t> [3]</a:t>
            </a:r>
          </a:p>
          <a:p>
            <a:pPr lvl="1">
              <a:buFont typeface="Wingdings" charset="2"/>
              <a:buChar char="ü"/>
            </a:pPr>
            <a:r>
              <a:rPr lang="en-US" dirty="0" smtClean="0"/>
              <a:t>Indoor Hotspot</a:t>
            </a:r>
          </a:p>
          <a:p>
            <a:pPr lvl="1">
              <a:buFont typeface="Wingdings" charset="2"/>
              <a:buChar char="ü"/>
            </a:pPr>
            <a:r>
              <a:rPr lang="en-US" dirty="0" smtClean="0"/>
              <a:t>Dense Urban</a:t>
            </a:r>
          </a:p>
          <a:p>
            <a:pPr lvl="1">
              <a:buFont typeface="Wingdings" charset="2"/>
              <a:buChar char="ü"/>
            </a:pPr>
            <a:r>
              <a:rPr lang="en-US" dirty="0" smtClean="0"/>
              <a:t>Rural</a:t>
            </a:r>
            <a:endParaRPr lang="en-US" b="0" dirty="0" smtClean="0"/>
          </a:p>
          <a:p>
            <a:pPr>
              <a:buFont typeface="Arial" charset="0"/>
              <a:buChar char="•"/>
            </a:pPr>
            <a:r>
              <a:rPr lang="en-US" b="0" dirty="0" smtClean="0"/>
              <a:t>Test Environment for </a:t>
            </a:r>
            <a:r>
              <a:rPr lang="en-US" b="0" dirty="0" err="1" smtClean="0"/>
              <a:t>mMTC</a:t>
            </a:r>
            <a:r>
              <a:rPr lang="en-US" b="0" dirty="0" smtClean="0"/>
              <a:t> [3]</a:t>
            </a:r>
          </a:p>
          <a:p>
            <a:pPr lvl="1">
              <a:buFont typeface="Wingdings" charset="2"/>
              <a:buChar char="ü"/>
            </a:pPr>
            <a:r>
              <a:rPr lang="en-US" dirty="0" smtClean="0"/>
              <a:t>Urban Macro-</a:t>
            </a:r>
            <a:r>
              <a:rPr lang="en-US" dirty="0" err="1" smtClean="0"/>
              <a:t>mMTC</a:t>
            </a:r>
            <a:endParaRPr lang="en-US" dirty="0" smtClean="0"/>
          </a:p>
          <a:p>
            <a:pPr>
              <a:buFont typeface="Arial" charset="0"/>
              <a:buChar char="•"/>
            </a:pPr>
            <a:r>
              <a:rPr lang="en-US" b="0" dirty="0" smtClean="0"/>
              <a:t>Test Environment for URLLC [3]</a:t>
            </a:r>
          </a:p>
          <a:p>
            <a:pPr lvl="1">
              <a:buFont typeface="Wingdings" charset="2"/>
              <a:buChar char="ü"/>
            </a:pPr>
            <a:r>
              <a:rPr lang="en-US" dirty="0" smtClean="0"/>
              <a:t>Urban Macro-URLLC</a:t>
            </a:r>
            <a:endParaRPr lang="en-US" b="0" dirty="0" smtClean="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November 2017</a:t>
            </a:r>
            <a:endParaRPr lang="en-GB"/>
          </a:p>
        </p:txBody>
      </p:sp>
      <p:sp>
        <p:nvSpPr>
          <p:cNvPr id="5" name="Footer Placeholder 4"/>
          <p:cNvSpPr>
            <a:spLocks noGrp="1"/>
          </p:cNvSpPr>
          <p:nvPr>
            <p:ph type="ftr" idx="14"/>
          </p:nvPr>
        </p:nvSpPr>
        <p:spPr>
          <a:xfrm>
            <a:off x="6215074" y="6475413"/>
            <a:ext cx="2327264" cy="180975"/>
          </a:xfrm>
        </p:spPr>
        <p:txBody>
          <a:bodyPr/>
          <a:lstStyle/>
          <a:p>
            <a:r>
              <a:rPr lang="en-US" smtClean="0"/>
              <a:t>Marks, EthAirNet</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5</a:t>
            </a:fld>
            <a:endParaRPr lang="en-GB"/>
          </a:p>
        </p:txBody>
      </p:sp>
      <p:sp>
        <p:nvSpPr>
          <p:cNvPr id="1126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smtClean="0"/>
              <a:t>Test Environment Requirements [1]  </a:t>
            </a:r>
            <a:endParaRPr lang="en-GB" dirty="0"/>
          </a:p>
        </p:txBody>
      </p:sp>
      <p:sp>
        <p:nvSpPr>
          <p:cNvPr id="11266" name="Rectangle 2"/>
          <p:cNvSpPr>
            <a:spLocks noGrp="1" noChangeArrowheads="1"/>
          </p:cNvSpPr>
          <p:nvPr>
            <p:ph type="body" idx="1"/>
          </p:nvPr>
        </p:nvSpPr>
        <p:spPr>
          <a:xfrm>
            <a:off x="609600" y="1752600"/>
            <a:ext cx="7772400" cy="4724400"/>
          </a:xfrm>
          <a:ln/>
        </p:spPr>
        <p:txBody>
          <a:bodyPr/>
          <a:lstStyle/>
          <a:p>
            <a:pPr>
              <a:buFont typeface="Arial" charset="0"/>
              <a:buChar char="•"/>
            </a:pPr>
            <a:r>
              <a:rPr lang="en-US" b="0" dirty="0" smtClean="0"/>
              <a:t>IMT-2020 Step 2 (“Development of candidate </a:t>
            </a:r>
            <a:r>
              <a:rPr lang="en-US" b="0" dirty="0" err="1" smtClean="0"/>
              <a:t>RITs</a:t>
            </a:r>
            <a:r>
              <a:rPr lang="en-US" b="0" dirty="0" smtClean="0"/>
              <a:t> or </a:t>
            </a:r>
            <a:r>
              <a:rPr lang="en-US" b="0" dirty="0" err="1" smtClean="0"/>
              <a:t>SRITs</a:t>
            </a:r>
            <a:r>
              <a:rPr lang="en-US" b="0" dirty="0" smtClean="0"/>
              <a:t>”) [1]:</a:t>
            </a:r>
          </a:p>
          <a:p>
            <a:pPr lvl="1">
              <a:buFont typeface="Arial" charset="0"/>
              <a:buChar char="•"/>
            </a:pPr>
            <a:r>
              <a:rPr lang="en-US" b="0" i="1" dirty="0" smtClean="0"/>
              <a:t>An RIT needs to </a:t>
            </a:r>
            <a:r>
              <a:rPr lang="en-US" b="0" i="1" dirty="0" err="1" smtClean="0"/>
              <a:t>fulfil</a:t>
            </a:r>
            <a:r>
              <a:rPr lang="en-US" b="0" i="1" dirty="0" smtClean="0"/>
              <a:t> the minimum requirements for at least three test environments; two test environments under </a:t>
            </a:r>
            <a:r>
              <a:rPr lang="en-US" b="0" i="1" dirty="0" err="1" smtClean="0"/>
              <a:t>eMBB</a:t>
            </a:r>
            <a:r>
              <a:rPr lang="en-US" b="0" i="1" dirty="0" smtClean="0"/>
              <a:t> and one test environment under </a:t>
            </a:r>
            <a:r>
              <a:rPr lang="en-US" b="0" i="1" dirty="0" err="1" smtClean="0"/>
              <a:t>mMTC</a:t>
            </a:r>
            <a:r>
              <a:rPr lang="en-US" b="0" i="1" dirty="0" smtClean="0"/>
              <a:t> or URLLC. </a:t>
            </a:r>
          </a:p>
          <a:p>
            <a:pPr>
              <a:buFont typeface="Arial" charset="0"/>
              <a:buChar char="•"/>
            </a:pPr>
            <a:r>
              <a:rPr lang="en-US" b="0" dirty="0" smtClean="0"/>
              <a:t>IMT-2020 Step 6 (“Review to assess compliance with minimum requirements”) [1]:</a:t>
            </a:r>
          </a:p>
          <a:p>
            <a:pPr lvl="1">
              <a:buFont typeface="Arial" charset="0"/>
              <a:buChar char="•"/>
            </a:pPr>
            <a:r>
              <a:rPr lang="en-US" i="1" dirty="0" smtClean="0"/>
              <a:t>the evaluated proposal for an RIT/SRIT is assessed as a qualifying RIT/SRIT, if an RIT/SRIT </a:t>
            </a:r>
            <a:r>
              <a:rPr lang="en-US" i="1" dirty="0" smtClean="0">
                <a:solidFill>
                  <a:srgbClr val="3333CC"/>
                </a:solidFill>
              </a:rPr>
              <a:t>fulfils the minimum requirements for the five test environments </a:t>
            </a:r>
            <a:r>
              <a:rPr lang="en-US" i="1" dirty="0" smtClean="0"/>
              <a:t>comprising the three usage scenarios.</a:t>
            </a:r>
          </a:p>
          <a:p>
            <a:pPr lvl="1">
              <a:buFont typeface="Arial" charset="0"/>
              <a:buChar char="•"/>
            </a:pPr>
            <a:r>
              <a:rPr lang="en-US" i="1" dirty="0" smtClean="0"/>
              <a:t>Such a qualified RIT/SRIT will go forward for further consideration in Step 7.</a:t>
            </a:r>
            <a:endParaRPr lang="en-US" b="0" i="1" dirty="0" smtClean="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November 2017</a:t>
            </a:r>
            <a:endParaRPr lang="en-GB"/>
          </a:p>
        </p:txBody>
      </p:sp>
      <p:sp>
        <p:nvSpPr>
          <p:cNvPr id="5" name="Footer Placeholder 4"/>
          <p:cNvSpPr>
            <a:spLocks noGrp="1"/>
          </p:cNvSpPr>
          <p:nvPr>
            <p:ph type="ftr" idx="14"/>
          </p:nvPr>
        </p:nvSpPr>
        <p:spPr>
          <a:xfrm>
            <a:off x="6215074" y="6475413"/>
            <a:ext cx="2327264" cy="180975"/>
          </a:xfrm>
        </p:spPr>
        <p:txBody>
          <a:bodyPr/>
          <a:lstStyle/>
          <a:p>
            <a:r>
              <a:rPr lang="en-US" smtClean="0"/>
              <a:t>Marks, EthAirNet</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6</a:t>
            </a:fld>
            <a:endParaRPr lang="en-GB"/>
          </a:p>
        </p:txBody>
      </p:sp>
      <p:sp>
        <p:nvSpPr>
          <p:cNvPr id="1126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smtClean="0"/>
              <a:t>IMT-2020 Evaluation Configurations [3]</a:t>
            </a:r>
            <a:endParaRPr lang="en-GB" dirty="0"/>
          </a:p>
        </p:txBody>
      </p:sp>
      <p:sp>
        <p:nvSpPr>
          <p:cNvPr id="11266" name="Rectangle 2"/>
          <p:cNvSpPr>
            <a:spLocks noGrp="1" noChangeArrowheads="1"/>
          </p:cNvSpPr>
          <p:nvPr>
            <p:ph type="body" idx="1"/>
          </p:nvPr>
        </p:nvSpPr>
        <p:spPr>
          <a:xfrm>
            <a:off x="609600" y="1752600"/>
            <a:ext cx="7772400" cy="4724400"/>
          </a:xfrm>
          <a:ln/>
        </p:spPr>
        <p:txBody>
          <a:bodyPr/>
          <a:lstStyle/>
          <a:p>
            <a:pPr>
              <a:buFont typeface="Arial" charset="0"/>
              <a:buChar char="•"/>
            </a:pPr>
            <a:r>
              <a:rPr lang="en-US" sz="2000" b="0" i="1" dirty="0" smtClean="0"/>
              <a:t>Evaluation configurations are defined for the selected test environments. The configuration parameters shall be applied in analytical and simulation assessments of candidate </a:t>
            </a:r>
            <a:r>
              <a:rPr lang="en-US" sz="2000" b="0" i="1" dirty="0" err="1" smtClean="0"/>
              <a:t>RITs/SRITs</a:t>
            </a:r>
            <a:r>
              <a:rPr lang="en-US" sz="2000" b="0" i="1" dirty="0" smtClean="0"/>
              <a:t>.</a:t>
            </a:r>
          </a:p>
          <a:p>
            <a:pPr>
              <a:buFont typeface="Arial" charset="0"/>
              <a:buChar char="•"/>
            </a:pPr>
            <a:r>
              <a:rPr lang="en-US" sz="2000" b="0" i="1" dirty="0" smtClean="0"/>
              <a:t>For the cases when there are multiple evaluation configurations under the selected test environment, </a:t>
            </a:r>
            <a:r>
              <a:rPr lang="en-US" sz="2000" b="0" i="1" dirty="0" smtClean="0">
                <a:solidFill>
                  <a:srgbClr val="3333CC"/>
                </a:solidFill>
              </a:rPr>
              <a:t>one </a:t>
            </a:r>
            <a:r>
              <a:rPr lang="en-US" sz="2000" b="0" i="1" dirty="0" smtClean="0"/>
              <a:t>of the evaluation configurations under that test environment can be used to test the candidate </a:t>
            </a:r>
            <a:r>
              <a:rPr lang="en-US" sz="2000" b="0" i="1" dirty="0" err="1" smtClean="0"/>
              <a:t>RITs</a:t>
            </a:r>
            <a:r>
              <a:rPr lang="en-US" sz="2000" b="0" i="1" dirty="0" smtClean="0"/>
              <a:t>/ </a:t>
            </a:r>
            <a:r>
              <a:rPr lang="en-US" sz="2000" b="0" i="1" dirty="0" err="1" smtClean="0"/>
              <a:t>SRITs</a:t>
            </a:r>
            <a:r>
              <a:rPr lang="en-US" sz="2000" b="0" i="1" dirty="0" smtClean="0"/>
              <a:t>. The technical performance requirement corresponding to that test environment is fulfilled if this requirement is met for </a:t>
            </a:r>
            <a:r>
              <a:rPr lang="en-US" sz="2000" b="0" i="1" dirty="0" smtClean="0">
                <a:solidFill>
                  <a:srgbClr val="3333CC"/>
                </a:solidFill>
              </a:rPr>
              <a:t>one </a:t>
            </a:r>
            <a:r>
              <a:rPr lang="en-US" sz="2000" b="0" i="1" dirty="0" smtClean="0"/>
              <a:t>of the evaluation configurations under that specific test environment.</a:t>
            </a:r>
          </a:p>
          <a:p>
            <a:pPr>
              <a:buFont typeface="Arial" charset="0"/>
              <a:buChar char="•"/>
            </a:pPr>
            <a:r>
              <a:rPr lang="en-US" sz="2000" b="0" i="1" dirty="0" smtClean="0">
                <a:solidFill>
                  <a:srgbClr val="3333CC"/>
                </a:solidFill>
              </a:rPr>
              <a:t>In addition</a:t>
            </a:r>
            <a:r>
              <a:rPr lang="en-US" sz="2000" b="0" i="1" dirty="0" smtClean="0"/>
              <a:t>, for the Rural-</a:t>
            </a:r>
            <a:r>
              <a:rPr lang="en-US" sz="2000" b="0" i="1" dirty="0" err="1" smtClean="0"/>
              <a:t>eMBB</a:t>
            </a:r>
            <a:r>
              <a:rPr lang="en-US" sz="2000" b="0" i="1" dirty="0" smtClean="0"/>
              <a:t> test environment, the average spectral efficiency value should meet the threshold values for the LMLC (low mobility large cell) evaluation configuration with ISD of 6000 </a:t>
            </a:r>
            <a:r>
              <a:rPr lang="en-US" sz="2000" b="0" i="1" dirty="0" err="1" smtClean="0"/>
              <a:t>m</a:t>
            </a:r>
            <a:r>
              <a:rPr lang="en-US" sz="2000" b="0" i="1" dirty="0" smtClean="0"/>
              <a:t> and either evaluation configuration with ISD of 1732 </a:t>
            </a:r>
            <a:r>
              <a:rPr lang="en-US" sz="2000" b="0" i="1" dirty="0" err="1" smtClean="0"/>
              <a:t>m</a:t>
            </a:r>
            <a:r>
              <a:rPr lang="en-US" sz="2000" b="0" i="1" dirty="0" smtClean="0"/>
              <a:t>.</a:t>
            </a:r>
          </a:p>
          <a:p>
            <a:pPr lvl="1">
              <a:buFont typeface="Arial" charset="0"/>
              <a:buChar char="•"/>
            </a:pPr>
            <a:r>
              <a:rPr lang="en-US" sz="1600" dirty="0" smtClean="0"/>
              <a:t>Note: This last point is discussed below.</a:t>
            </a:r>
            <a:endParaRPr lang="en-US" sz="1600" b="0" dirty="0" smtClean="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November 2017</a:t>
            </a:r>
            <a:endParaRPr lang="en-GB"/>
          </a:p>
        </p:txBody>
      </p:sp>
      <p:sp>
        <p:nvSpPr>
          <p:cNvPr id="5" name="Footer Placeholder 4"/>
          <p:cNvSpPr>
            <a:spLocks noGrp="1"/>
          </p:cNvSpPr>
          <p:nvPr>
            <p:ph type="ftr" idx="14"/>
          </p:nvPr>
        </p:nvSpPr>
        <p:spPr>
          <a:xfrm>
            <a:off x="6215074" y="6475413"/>
            <a:ext cx="2327264" cy="180975"/>
          </a:xfrm>
        </p:spPr>
        <p:txBody>
          <a:bodyPr/>
          <a:lstStyle/>
          <a:p>
            <a:r>
              <a:rPr lang="en-US" smtClean="0"/>
              <a:t>Marks, EthAirNet</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7</a:t>
            </a:fld>
            <a:endParaRPr lang="en-GB"/>
          </a:p>
        </p:txBody>
      </p:sp>
      <p:sp>
        <p:nvSpPr>
          <p:cNvPr id="1126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smtClean="0"/>
              <a:t>Indoor Hotspot-</a:t>
            </a:r>
            <a:r>
              <a:rPr lang="en-US" dirty="0" err="1" smtClean="0"/>
              <a:t>eMBB</a:t>
            </a:r>
            <a:r>
              <a:rPr lang="en-US" dirty="0" smtClean="0"/>
              <a:t> </a:t>
            </a:r>
            <a:br>
              <a:rPr lang="en-US" dirty="0" smtClean="0"/>
            </a:br>
            <a:r>
              <a:rPr lang="en-US" dirty="0" smtClean="0"/>
              <a:t>Evaluation Configurations [3]</a:t>
            </a:r>
            <a:endParaRPr lang="en-GB" dirty="0"/>
          </a:p>
        </p:txBody>
      </p:sp>
      <p:graphicFrame>
        <p:nvGraphicFramePr>
          <p:cNvPr id="10" name="Table 1"/>
          <p:cNvGraphicFramePr/>
          <p:nvPr/>
        </p:nvGraphicFramePr>
        <p:xfrm>
          <a:off x="685800" y="1905000"/>
          <a:ext cx="7772400" cy="3348531"/>
        </p:xfrm>
        <a:graphic>
          <a:graphicData uri="http://schemas.openxmlformats.org/drawingml/2006/table">
            <a:tbl>
              <a:tblPr/>
              <a:tblGrid>
                <a:gridCol w="1943100"/>
                <a:gridCol w="1943100"/>
                <a:gridCol w="1943100"/>
                <a:gridCol w="1943100"/>
              </a:tblGrid>
              <a:tr h="351332">
                <a:tc gridSpan="4">
                  <a:txBody>
                    <a:bodyPr/>
                    <a:lstStyle/>
                    <a:p>
                      <a:pPr defTabSz="457200">
                        <a:spcBef>
                          <a:spcPts val="600"/>
                        </a:spcBef>
                        <a:defRPr sz="1800"/>
                      </a:pPr>
                      <a:r>
                        <a:rPr lang="en-US" sz="1200" dirty="0" smtClean="0">
                          <a:sym typeface="Helvetica Neue"/>
                        </a:rPr>
                        <a:t>(selected</a:t>
                      </a:r>
                      <a:r>
                        <a:rPr lang="en-US" sz="1200" baseline="0" dirty="0" smtClean="0">
                          <a:sym typeface="Helvetica Neue"/>
                        </a:rPr>
                        <a:t> highlights only; see sources for full details</a:t>
                      </a:r>
                      <a:r>
                        <a:rPr lang="en-US" sz="1200" dirty="0" smtClean="0">
                          <a:sym typeface="Helvetica Neue"/>
                        </a:rPr>
                        <a:t>)</a:t>
                      </a:r>
                      <a:endParaRPr sz="1200" dirty="0">
                        <a:sym typeface="Helvetica Neue"/>
                      </a:endParaRPr>
                    </a:p>
                  </a:txBody>
                  <a:tcPr marL="50800" marR="50800" marT="50800" marB="50800" anchor="ctr"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000000">
                        <a:alpha val="0"/>
                      </a:srgbClr>
                    </a:solidFill>
                  </a:tcPr>
                </a:tc>
                <a:tc hMerge="1">
                  <a:txBody>
                    <a:bodyPr/>
                    <a:lstStyle/>
                    <a:p>
                      <a:endParaRPr lang="en-US"/>
                    </a:p>
                  </a:txBody>
                  <a:tcPr/>
                </a:tc>
                <a:tc hMerge="1">
                  <a:txBody>
                    <a:bodyPr/>
                    <a:lstStyle/>
                    <a:p>
                      <a:endParaRPr lang="en-US"/>
                    </a:p>
                  </a:txBody>
                  <a:tcPr/>
                </a:tc>
                <a:tc hMerge="1">
                  <a:txBody>
                    <a:bodyPr/>
                    <a:lstStyle/>
                    <a:p>
                      <a:pPr defTabSz="457200">
                        <a:spcBef>
                          <a:spcPts val="600"/>
                        </a:spcBef>
                        <a:defRPr sz="1800"/>
                      </a:pPr>
                      <a:endParaRPr sz="1200" dirty="0">
                        <a:sym typeface="Helvetica Neue"/>
                      </a:endParaRPr>
                    </a:p>
                  </a:txBody>
                  <a:tcPr marL="50800" marR="50800" marT="50800" marB="50800" anchor="ctr" horzOverflow="overflow">
                    <a:lnL/>
                    <a:lnR/>
                    <a:lnT/>
                    <a:lnB w="6350" cap="flat" cmpd="sng" algn="ctr">
                      <a:solidFill>
                        <a:srgbClr val="000000"/>
                      </a:solidFill>
                      <a:prstDash val="solid"/>
                      <a:miter lim="400000"/>
                      <a:headEnd type="none" w="med" len="med"/>
                      <a:tailEnd type="none" w="med" len="med"/>
                    </a:lnB>
                    <a:solidFill>
                      <a:srgbClr val="000000">
                        <a:alpha val="0"/>
                      </a:srgbClr>
                    </a:solidFill>
                  </a:tcPr>
                </a:tc>
              </a:tr>
              <a:tr h="253110">
                <a:tc>
                  <a:txBody>
                    <a:bodyPr/>
                    <a:lstStyle/>
                    <a:p>
                      <a:pPr algn="l" defTabSz="457200">
                        <a:defRPr sz="1000">
                          <a:sym typeface="Helvetica Neue"/>
                        </a:defRPr>
                      </a:pPr>
                      <a:endParaRPr sz="1400" b="0" i="0" dirty="0">
                        <a:latin typeface="Arial"/>
                      </a:endParaRPr>
                    </a:p>
                  </a:txBody>
                  <a:tcPr marL="50800" marR="50800" marT="50800" marB="50800"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defTabSz="457200">
                        <a:spcBef>
                          <a:spcPts val="400"/>
                        </a:spcBef>
                        <a:tabLst>
                          <a:tab pos="711200" algn="l"/>
                          <a:tab pos="1181100" algn="l"/>
                          <a:tab pos="1435100" algn="l"/>
                        </a:tabLst>
                        <a:defRPr sz="1000" b="1">
                          <a:uFill>
                            <a:solidFill>
                              <a:srgbClr val="000000"/>
                            </a:solidFill>
                          </a:uFill>
                          <a:latin typeface="Times New Roman"/>
                          <a:ea typeface="Times New Roman"/>
                          <a:cs typeface="Times New Roman"/>
                          <a:sym typeface="Times New Roman"/>
                        </a:defRPr>
                      </a:pPr>
                      <a:r>
                        <a:rPr sz="1400" b="0" i="0" dirty="0">
                          <a:solidFill>
                            <a:srgbClr val="3333CC"/>
                          </a:solidFill>
                          <a:latin typeface="Arial"/>
                        </a:rPr>
                        <a:t>Configuration A</a:t>
                      </a:r>
                    </a:p>
                  </a:txBody>
                  <a:tcPr marL="50800" marR="50800" marT="50800" marB="50800" anchor="ctr"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defTabSz="457200">
                        <a:spcBef>
                          <a:spcPts val="400"/>
                        </a:spcBef>
                        <a:tabLst>
                          <a:tab pos="711200" algn="l"/>
                          <a:tab pos="1181100" algn="l"/>
                          <a:tab pos="1435100" algn="l"/>
                        </a:tabLst>
                        <a:defRPr sz="1000" b="1">
                          <a:uFill>
                            <a:solidFill>
                              <a:srgbClr val="000000"/>
                            </a:solidFill>
                          </a:uFill>
                          <a:latin typeface="Times New Roman"/>
                          <a:ea typeface="Times New Roman"/>
                          <a:cs typeface="Times New Roman"/>
                          <a:sym typeface="Times New Roman"/>
                        </a:defRPr>
                      </a:pPr>
                      <a:r>
                        <a:rPr sz="1400" b="0" i="0" dirty="0">
                          <a:solidFill>
                            <a:srgbClr val="3333CC"/>
                          </a:solidFill>
                          <a:latin typeface="Arial"/>
                        </a:rPr>
                        <a:t>Configuration B</a:t>
                      </a:r>
                    </a:p>
                  </a:txBody>
                  <a:tcPr marL="50800" marR="50800" marT="50800" marB="50800" anchor="ctr"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marL="0" marR="0" indent="0" algn="ctr" defTabSz="457200" rtl="0" eaLnBrk="1" fontAlgn="auto" latinLnBrk="0" hangingPunct="1">
                        <a:lnSpc>
                          <a:spcPct val="100000"/>
                        </a:lnSpc>
                        <a:spcBef>
                          <a:spcPts val="400"/>
                        </a:spcBef>
                        <a:spcAft>
                          <a:spcPts val="0"/>
                        </a:spcAft>
                        <a:buClrTx/>
                        <a:buSzTx/>
                        <a:buFontTx/>
                        <a:buNone/>
                        <a:tabLst>
                          <a:tab pos="711200" algn="l"/>
                          <a:tab pos="1181100" algn="l"/>
                          <a:tab pos="1435100" algn="l"/>
                        </a:tabLst>
                        <a:defRPr sz="1000" b="1">
                          <a:uFill>
                            <a:solidFill>
                              <a:srgbClr val="000000"/>
                            </a:solidFill>
                          </a:uFill>
                          <a:latin typeface="Times New Roman"/>
                          <a:ea typeface="Times New Roman"/>
                          <a:cs typeface="Times New Roman"/>
                          <a:sym typeface="Times New Roman"/>
                        </a:defRPr>
                      </a:pPr>
                      <a:r>
                        <a:rPr lang="en-US" sz="1400" b="0" i="0" dirty="0" smtClean="0">
                          <a:solidFill>
                            <a:srgbClr val="3333CC"/>
                          </a:solidFill>
                          <a:latin typeface="Arial"/>
                        </a:rPr>
                        <a:t>Configuration C</a:t>
                      </a:r>
                    </a:p>
                  </a:txBody>
                  <a:tcPr marL="50800" marR="50800" marT="50800" marB="50800" anchor="ctr"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r>
              <a:tr h="253110">
                <a:tc>
                  <a:txBody>
                    <a:bodyPr/>
                    <a:lstStyle/>
                    <a:p>
                      <a:pPr algn="l" defTabSz="457200">
                        <a:spcBef>
                          <a:spcPts val="200"/>
                        </a:spcBef>
                        <a:tabLst>
                          <a:tab pos="177800" algn="l"/>
                          <a:tab pos="355600" algn="l"/>
                          <a:tab pos="533400" algn="l"/>
                          <a:tab pos="711200" algn="l"/>
                          <a:tab pos="889000" algn="l"/>
                          <a:tab pos="1079500" algn="l"/>
                          <a:tab pos="1181100" algn="l"/>
                          <a:tab pos="1257300" algn="l"/>
                          <a:tab pos="1435100" algn="l"/>
                          <a:tab pos="1612900" algn="l"/>
                          <a:tab pos="1790700" algn="l"/>
                          <a:tab pos="1968500" algn="l"/>
                          <a:tab pos="2159000" algn="l"/>
                          <a:tab pos="2336800" algn="l"/>
                          <a:tab pos="2514600" algn="l"/>
                        </a:tabLst>
                        <a:defRPr sz="1000">
                          <a:uFill>
                            <a:solidFill>
                              <a:srgbClr val="000000"/>
                            </a:solidFill>
                          </a:uFill>
                          <a:latin typeface="Times New Roman"/>
                          <a:ea typeface="Times New Roman"/>
                          <a:cs typeface="Times New Roman"/>
                          <a:sym typeface="Times New Roman"/>
                        </a:defRPr>
                      </a:pPr>
                      <a:r>
                        <a:rPr sz="1400" b="0" i="0" dirty="0">
                          <a:latin typeface="Arial"/>
                        </a:rPr>
                        <a:t>Inter-site distance</a:t>
                      </a:r>
                    </a:p>
                  </a:txBody>
                  <a:tcPr marL="50800" marR="50800" marT="50800" marB="50800"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gridSpan="3">
                  <a:txBody>
                    <a:bodyPr/>
                    <a:lstStyle/>
                    <a:p>
                      <a:pPr algn="ctr" defTabSz="457200">
                        <a:spcBef>
                          <a:spcPts val="200"/>
                        </a:spcBef>
                        <a:tabLst>
                          <a:tab pos="177800" algn="l"/>
                          <a:tab pos="355600" algn="l"/>
                          <a:tab pos="533400" algn="l"/>
                          <a:tab pos="711200" algn="l"/>
                          <a:tab pos="889000" algn="l"/>
                          <a:tab pos="1079500" algn="l"/>
                          <a:tab pos="1181100" algn="l"/>
                          <a:tab pos="1257300" algn="l"/>
                          <a:tab pos="1435100" algn="l"/>
                          <a:tab pos="1612900" algn="l"/>
                          <a:tab pos="1790700" algn="l"/>
                          <a:tab pos="1968500" algn="l"/>
                          <a:tab pos="2159000" algn="l"/>
                          <a:tab pos="2336800" algn="l"/>
                          <a:tab pos="2514600" algn="l"/>
                        </a:tabLst>
                        <a:defRPr sz="1000">
                          <a:uFill>
                            <a:solidFill>
                              <a:srgbClr val="000000"/>
                            </a:solidFill>
                          </a:uFill>
                          <a:latin typeface="Times New Roman"/>
                          <a:ea typeface="Times New Roman"/>
                          <a:cs typeface="Times New Roman"/>
                          <a:sym typeface="Times New Roman"/>
                        </a:defRPr>
                      </a:pPr>
                      <a:r>
                        <a:rPr lang="en-US" sz="1400" b="0" i="0" dirty="0" smtClean="0">
                          <a:latin typeface="Arial"/>
                        </a:rPr>
                        <a:t>2</a:t>
                      </a:r>
                      <a:r>
                        <a:rPr sz="1400" b="0" i="0" dirty="0" smtClean="0">
                          <a:latin typeface="Arial"/>
                        </a:rPr>
                        <a:t>0 </a:t>
                      </a:r>
                      <a:r>
                        <a:rPr sz="1400" b="0" i="0" dirty="0">
                          <a:latin typeface="Arial"/>
                        </a:rPr>
                        <a:t>m</a:t>
                      </a:r>
                    </a:p>
                  </a:txBody>
                  <a:tcPr marL="50800" marR="50800" marT="50800" marB="50800"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hMerge="1">
                  <a:txBody>
                    <a:bodyPr/>
                    <a:lstStyle/>
                    <a:p>
                      <a:endParaRPr lang="en-US" dirty="0"/>
                    </a:p>
                  </a:txBody>
                  <a:tcPr marL="50800" marR="50800" marT="50800" marB="50800" horzOverflow="overflow">
                    <a:lnL w="6350">
                      <a:solidFill>
                        <a:srgbClr val="000000"/>
                      </a:solidFill>
                      <a:miter lim="400000"/>
                    </a:lnL>
                    <a:lnR w="6350">
                      <a:solidFill>
                        <a:srgbClr val="000000"/>
                      </a:solidFill>
                      <a:miter lim="400000"/>
                    </a:lnR>
                    <a:lnT w="6350">
                      <a:solidFill>
                        <a:srgbClr val="000000"/>
                      </a:solidFill>
                      <a:miter lim="400000"/>
                    </a:lnT>
                    <a:lnB w="6350">
                      <a:solidFill>
                        <a:srgbClr val="000000"/>
                      </a:solidFill>
                      <a:miter lim="400000"/>
                    </a:lnB>
                    <a:noFill/>
                  </a:tcPr>
                </a:tc>
                <a:tc hMerge="1">
                  <a:txBody>
                    <a:bodyPr/>
                    <a:lstStyle/>
                    <a:p>
                      <a:pPr algn="ctr" defTabSz="457200">
                        <a:spcBef>
                          <a:spcPts val="200"/>
                        </a:spcBef>
                        <a:tabLst>
                          <a:tab pos="177800" algn="l"/>
                          <a:tab pos="355600" algn="l"/>
                          <a:tab pos="533400" algn="l"/>
                          <a:tab pos="711200" algn="l"/>
                          <a:tab pos="889000" algn="l"/>
                          <a:tab pos="1079500" algn="l"/>
                          <a:tab pos="1181100" algn="l"/>
                          <a:tab pos="1257300" algn="l"/>
                          <a:tab pos="1435100" algn="l"/>
                          <a:tab pos="1612900" algn="l"/>
                          <a:tab pos="1790700" algn="l"/>
                          <a:tab pos="1968500" algn="l"/>
                          <a:tab pos="2159000" algn="l"/>
                          <a:tab pos="2336800" algn="l"/>
                          <a:tab pos="2514600" algn="l"/>
                        </a:tabLst>
                        <a:defRPr sz="1000">
                          <a:uFill>
                            <a:solidFill>
                              <a:srgbClr val="000000"/>
                            </a:solidFill>
                          </a:uFill>
                          <a:latin typeface="Times New Roman"/>
                          <a:ea typeface="Times New Roman"/>
                          <a:cs typeface="Times New Roman"/>
                          <a:sym typeface="Times New Roman"/>
                        </a:defRPr>
                      </a:pPr>
                      <a:endParaRPr sz="1400" b="0" i="0" dirty="0">
                        <a:latin typeface="Arial"/>
                      </a:endParaRPr>
                    </a:p>
                  </a:txBody>
                  <a:tcPr marL="50800" marR="50800" marT="50800" marB="50800" horzOverflow="overflow">
                    <a:lnL w="6350">
                      <a:solidFill>
                        <a:srgbClr val="000000"/>
                      </a:solidFill>
                      <a:miter lim="400000"/>
                    </a:lnL>
                    <a:lnR w="6350" cap="flat" cmpd="sng" algn="ctr">
                      <a:solidFill>
                        <a:srgbClr val="000000"/>
                      </a:solidFill>
                      <a:prstDash val="solid"/>
                      <a:miter lim="400000"/>
                      <a:headEnd type="none" w="med" len="med"/>
                      <a:tailEnd type="none" w="med" len="med"/>
                    </a:lnR>
                    <a:lnT w="6350" cap="flat" cmpd="sng" algn="ctr">
                      <a:solidFill>
                        <a:srgbClr val="000000"/>
                      </a:solidFill>
                      <a:prstDash val="solid"/>
                      <a:miter lim="400000"/>
                      <a:headEnd type="none" w="med" len="med"/>
                      <a:tailEnd type="none" w="med" len="med"/>
                    </a:lnT>
                    <a:lnB w="6350" cap="flat" cmpd="sng" algn="ctr">
                      <a:solidFill>
                        <a:srgbClr val="000000"/>
                      </a:solidFill>
                      <a:prstDash val="solid"/>
                      <a:miter lim="400000"/>
                      <a:headEnd type="none" w="med" len="med"/>
                      <a:tailEnd type="none" w="med" len="med"/>
                    </a:lnB>
                    <a:noFill/>
                  </a:tcPr>
                </a:tc>
              </a:tr>
              <a:tr h="253110">
                <a:tc>
                  <a:txBody>
                    <a:bodyPr/>
                    <a:lstStyle/>
                    <a:p>
                      <a:pPr marL="0" marR="0" indent="0" algn="l" defTabSz="457200" rtl="0" eaLnBrk="1" fontAlgn="auto" latinLnBrk="0" hangingPunct="1">
                        <a:lnSpc>
                          <a:spcPct val="100000"/>
                        </a:lnSpc>
                        <a:spcBef>
                          <a:spcPts val="200"/>
                        </a:spcBef>
                        <a:spcAft>
                          <a:spcPts val="0"/>
                        </a:spcAft>
                        <a:buClrTx/>
                        <a:buSzTx/>
                        <a:buFontTx/>
                        <a:buNone/>
                        <a:tabLst>
                          <a:tab pos="177800" algn="l"/>
                          <a:tab pos="355600" algn="l"/>
                          <a:tab pos="533400" algn="l"/>
                          <a:tab pos="711200" algn="l"/>
                          <a:tab pos="889000" algn="l"/>
                          <a:tab pos="1079500" algn="l"/>
                          <a:tab pos="1181100" algn="l"/>
                          <a:tab pos="1257300" algn="l"/>
                          <a:tab pos="1435100" algn="l"/>
                          <a:tab pos="1612900" algn="l"/>
                          <a:tab pos="1790700" algn="l"/>
                          <a:tab pos="1968500" algn="l"/>
                          <a:tab pos="2159000" algn="l"/>
                          <a:tab pos="2336800" algn="l"/>
                          <a:tab pos="2514600" algn="l"/>
                        </a:tabLst>
                        <a:defRPr sz="1000">
                          <a:uFill>
                            <a:solidFill>
                              <a:srgbClr val="000000"/>
                            </a:solidFill>
                          </a:uFill>
                          <a:latin typeface="Times New Roman"/>
                          <a:ea typeface="Times New Roman"/>
                          <a:cs typeface="Times New Roman"/>
                          <a:sym typeface="Times New Roman"/>
                        </a:defRPr>
                      </a:pPr>
                      <a:r>
                        <a:rPr lang="en-US" sz="1400" b="0" i="0" dirty="0" smtClean="0">
                          <a:latin typeface="Arial"/>
                        </a:rPr>
                        <a:t>Device deployment</a:t>
                      </a:r>
                    </a:p>
                  </a:txBody>
                  <a:tcPr marL="50800" marR="50800" marT="50800" marB="50800"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gridSpan="3">
                  <a:txBody>
                    <a:bodyPr/>
                    <a:lstStyle/>
                    <a:p>
                      <a:pPr marL="0" marR="0" indent="0" algn="ctr" defTabSz="457200" rtl="0" eaLnBrk="1" fontAlgn="auto" latinLnBrk="0" hangingPunct="1">
                        <a:lnSpc>
                          <a:spcPct val="100000"/>
                        </a:lnSpc>
                        <a:spcBef>
                          <a:spcPts val="200"/>
                        </a:spcBef>
                        <a:spcAft>
                          <a:spcPts val="0"/>
                        </a:spcAft>
                        <a:buClrTx/>
                        <a:buSzTx/>
                        <a:buFontTx/>
                        <a:buNone/>
                        <a:tabLst>
                          <a:tab pos="177800" algn="l"/>
                          <a:tab pos="355600" algn="l"/>
                          <a:tab pos="533400" algn="l"/>
                          <a:tab pos="711200" algn="l"/>
                          <a:tab pos="889000" algn="l"/>
                          <a:tab pos="1079500" algn="l"/>
                          <a:tab pos="1181100" algn="l"/>
                          <a:tab pos="1257300" algn="l"/>
                          <a:tab pos="1435100" algn="l"/>
                          <a:tab pos="1612900" algn="l"/>
                          <a:tab pos="1790700" algn="l"/>
                          <a:tab pos="1968500" algn="l"/>
                          <a:tab pos="2159000" algn="l"/>
                          <a:tab pos="2336800" algn="l"/>
                          <a:tab pos="2514600" algn="l"/>
                        </a:tabLst>
                        <a:defRPr sz="1000">
                          <a:uFill>
                            <a:solidFill>
                              <a:srgbClr val="000000"/>
                            </a:solidFill>
                          </a:uFill>
                          <a:latin typeface="Times New Roman"/>
                          <a:ea typeface="Times New Roman"/>
                          <a:cs typeface="Times New Roman"/>
                          <a:sym typeface="Times New Roman"/>
                        </a:defRPr>
                      </a:pPr>
                      <a:r>
                        <a:rPr lang="en-US" sz="1400" b="0" i="0" dirty="0" smtClean="0">
                          <a:latin typeface="Arial"/>
                        </a:rPr>
                        <a:t>100% indoor (3 km/h)</a:t>
                      </a:r>
                    </a:p>
                  </a:txBody>
                  <a:tcPr marL="50800" marR="50800" marT="50800" marB="50800"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hMerge="1">
                  <a:txBody>
                    <a:bodyPr/>
                    <a:lstStyle/>
                    <a:p>
                      <a:endParaRPr lang="en-US"/>
                    </a:p>
                  </a:txBody>
                  <a:tcPr/>
                </a:tc>
                <a:tc hMerge="1">
                  <a:txBody>
                    <a:bodyPr/>
                    <a:lstStyle/>
                    <a:p>
                      <a:pPr algn="ctr" defTabSz="457200">
                        <a:spcBef>
                          <a:spcPts val="200"/>
                        </a:spcBef>
                        <a:tabLst>
                          <a:tab pos="177800" algn="l"/>
                          <a:tab pos="355600" algn="l"/>
                          <a:tab pos="533400" algn="l"/>
                          <a:tab pos="711200" algn="l"/>
                          <a:tab pos="889000" algn="l"/>
                          <a:tab pos="1079500" algn="l"/>
                          <a:tab pos="1181100" algn="l"/>
                          <a:tab pos="1257300" algn="l"/>
                          <a:tab pos="1435100" algn="l"/>
                          <a:tab pos="1612900" algn="l"/>
                          <a:tab pos="1790700" algn="l"/>
                          <a:tab pos="1968500" algn="l"/>
                          <a:tab pos="2159000" algn="l"/>
                          <a:tab pos="2336800" algn="l"/>
                          <a:tab pos="2514600" algn="l"/>
                        </a:tabLst>
                        <a:defRPr sz="1000">
                          <a:uFill>
                            <a:solidFill>
                              <a:srgbClr val="000000"/>
                            </a:solidFill>
                          </a:uFill>
                          <a:latin typeface="Times New Roman"/>
                          <a:ea typeface="Times New Roman"/>
                          <a:cs typeface="Times New Roman"/>
                          <a:sym typeface="Times New Roman"/>
                        </a:defRPr>
                      </a:pPr>
                      <a:endParaRPr lang="en-US" sz="1400" b="0" i="0" dirty="0" smtClean="0">
                        <a:latin typeface="Arial"/>
                      </a:endParaRPr>
                    </a:p>
                  </a:txBody>
                  <a:tcPr marL="50800" marR="50800" marT="50800" marB="50800" horzOverflow="overflow">
                    <a:lnL w="6350" cap="flat" cmpd="sng" algn="ctr">
                      <a:solidFill>
                        <a:srgbClr val="000000"/>
                      </a:solidFill>
                      <a:prstDash val="solid"/>
                      <a:miter lim="400000"/>
                      <a:headEnd type="none" w="med" len="med"/>
                      <a:tailEnd type="none" w="med" len="med"/>
                    </a:lnL>
                    <a:lnR w="6350" cap="flat" cmpd="sng" algn="ctr">
                      <a:solidFill>
                        <a:srgbClr val="000000"/>
                      </a:solidFill>
                      <a:prstDash val="solid"/>
                      <a:miter lim="400000"/>
                      <a:headEnd type="none" w="med" len="med"/>
                      <a:tailEnd type="none" w="med" len="med"/>
                    </a:lnR>
                    <a:lnT w="6350" cap="flat" cmpd="sng" algn="ctr">
                      <a:solidFill>
                        <a:srgbClr val="000000"/>
                      </a:solidFill>
                      <a:prstDash val="solid"/>
                      <a:miter lim="400000"/>
                      <a:headEnd type="none" w="med" len="med"/>
                      <a:tailEnd type="none" w="med" len="med"/>
                    </a:lnT>
                    <a:lnB w="6350" cap="flat" cmpd="sng" algn="ctr">
                      <a:solidFill>
                        <a:srgbClr val="000000"/>
                      </a:solidFill>
                      <a:prstDash val="solid"/>
                      <a:miter lim="400000"/>
                      <a:headEnd type="none" w="med" len="med"/>
                      <a:tailEnd type="none" w="med" len="med"/>
                    </a:lnB>
                    <a:noFill/>
                  </a:tcPr>
                </a:tc>
              </a:tr>
              <a:tr h="253110">
                <a:tc>
                  <a:txBody>
                    <a:bodyPr/>
                    <a:lstStyle/>
                    <a:p>
                      <a:pPr algn="l" defTabSz="457200">
                        <a:spcBef>
                          <a:spcPts val="200"/>
                        </a:spcBef>
                        <a:tabLst>
                          <a:tab pos="177800" algn="l"/>
                          <a:tab pos="355600" algn="l"/>
                          <a:tab pos="533400" algn="l"/>
                          <a:tab pos="711200" algn="l"/>
                          <a:tab pos="889000" algn="l"/>
                          <a:tab pos="1079500" algn="l"/>
                          <a:tab pos="1181100" algn="l"/>
                          <a:tab pos="1257300" algn="l"/>
                          <a:tab pos="1435100" algn="l"/>
                          <a:tab pos="1612900" algn="l"/>
                          <a:tab pos="1790700" algn="l"/>
                          <a:tab pos="1968500" algn="l"/>
                          <a:tab pos="2159000" algn="l"/>
                          <a:tab pos="2336800" algn="l"/>
                          <a:tab pos="2514600" algn="l"/>
                        </a:tabLst>
                        <a:defRPr sz="1000">
                          <a:uFill>
                            <a:solidFill>
                              <a:srgbClr val="000000"/>
                            </a:solidFill>
                          </a:uFill>
                          <a:latin typeface="Times New Roman"/>
                          <a:ea typeface="Times New Roman"/>
                          <a:cs typeface="Times New Roman"/>
                          <a:sym typeface="Times New Roman"/>
                        </a:defRPr>
                      </a:pPr>
                      <a:r>
                        <a:rPr lang="en-US" sz="1400" b="0" i="0" dirty="0" smtClean="0">
                          <a:latin typeface="Arial"/>
                        </a:rPr>
                        <a:t>UE density</a:t>
                      </a:r>
                      <a:endParaRPr sz="1400" b="0" i="0" dirty="0">
                        <a:latin typeface="Arial"/>
                      </a:endParaRPr>
                    </a:p>
                  </a:txBody>
                  <a:tcPr marL="50800" marR="50800" marT="50800" marB="50800"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gridSpan="3">
                  <a:txBody>
                    <a:bodyPr/>
                    <a:lstStyle/>
                    <a:p>
                      <a:pPr algn="ctr" defTabSz="457200">
                        <a:spcBef>
                          <a:spcPts val="200"/>
                        </a:spcBef>
                        <a:tabLst>
                          <a:tab pos="177800" algn="l"/>
                          <a:tab pos="355600" algn="l"/>
                          <a:tab pos="533400" algn="l"/>
                          <a:tab pos="711200" algn="l"/>
                          <a:tab pos="889000" algn="l"/>
                          <a:tab pos="1079500" algn="l"/>
                          <a:tab pos="1181100" algn="l"/>
                          <a:tab pos="1257300" algn="l"/>
                          <a:tab pos="1435100" algn="l"/>
                          <a:tab pos="1612900" algn="l"/>
                          <a:tab pos="1790700" algn="l"/>
                          <a:tab pos="1968500" algn="l"/>
                          <a:tab pos="2159000" algn="l"/>
                          <a:tab pos="2336800" algn="l"/>
                          <a:tab pos="2514600" algn="l"/>
                        </a:tabLst>
                        <a:defRPr sz="1000">
                          <a:uFill>
                            <a:solidFill>
                              <a:srgbClr val="000000"/>
                            </a:solidFill>
                          </a:uFill>
                          <a:latin typeface="Times New Roman"/>
                          <a:ea typeface="Times New Roman"/>
                          <a:cs typeface="Times New Roman"/>
                          <a:sym typeface="Times New Roman"/>
                        </a:defRPr>
                      </a:pPr>
                      <a:r>
                        <a:rPr lang="en-US" sz="1400" b="0" i="0" dirty="0" smtClean="0">
                          <a:latin typeface="Arial"/>
                        </a:rPr>
                        <a:t>10 </a:t>
                      </a:r>
                      <a:r>
                        <a:rPr lang="en-US" sz="1400" b="0" i="0" dirty="0" err="1" smtClean="0">
                          <a:latin typeface="Arial"/>
                        </a:rPr>
                        <a:t>UEs</a:t>
                      </a:r>
                      <a:r>
                        <a:rPr lang="en-US" sz="1400" b="0" i="0" dirty="0" smtClean="0">
                          <a:latin typeface="Arial"/>
                        </a:rPr>
                        <a:t> per </a:t>
                      </a:r>
                      <a:r>
                        <a:rPr lang="en-US" sz="1400" b="0" i="0" dirty="0" err="1" smtClean="0">
                          <a:latin typeface="Arial"/>
                        </a:rPr>
                        <a:t>TRxP</a:t>
                      </a:r>
                      <a:r>
                        <a:rPr lang="en-US" sz="1400" b="0" i="0" dirty="0" smtClean="0">
                          <a:latin typeface="Arial"/>
                        </a:rPr>
                        <a:t> (transmission reception point)</a:t>
                      </a:r>
                      <a:endParaRPr sz="1400" b="0" i="0" dirty="0">
                        <a:latin typeface="Arial"/>
                      </a:endParaRPr>
                    </a:p>
                  </a:txBody>
                  <a:tcPr marL="50800" marR="50800" marT="50800" marB="50800"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hMerge="1">
                  <a:txBody>
                    <a:bodyPr/>
                    <a:lstStyle/>
                    <a:p>
                      <a:endParaRPr lang="en-US" dirty="0"/>
                    </a:p>
                  </a:txBody>
                  <a:tcPr marL="50800" marR="50800" marT="50800" marB="50800" horzOverflow="overflow"/>
                </a:tc>
                <a:tc hMerge="1">
                  <a:txBody>
                    <a:bodyPr/>
                    <a:lstStyle/>
                    <a:p>
                      <a:pPr algn="l" defTabSz="457200">
                        <a:spcBef>
                          <a:spcPts val="200"/>
                        </a:spcBef>
                        <a:tabLst>
                          <a:tab pos="177800" algn="l"/>
                          <a:tab pos="355600" algn="l"/>
                          <a:tab pos="533400" algn="l"/>
                          <a:tab pos="711200" algn="l"/>
                          <a:tab pos="889000" algn="l"/>
                          <a:tab pos="1079500" algn="l"/>
                          <a:tab pos="1181100" algn="l"/>
                          <a:tab pos="1257300" algn="l"/>
                          <a:tab pos="1435100" algn="l"/>
                          <a:tab pos="1612900" algn="l"/>
                          <a:tab pos="1790700" algn="l"/>
                          <a:tab pos="1968500" algn="l"/>
                          <a:tab pos="2159000" algn="l"/>
                          <a:tab pos="2336800" algn="l"/>
                          <a:tab pos="2514600" algn="l"/>
                        </a:tabLst>
                        <a:defRPr sz="1000">
                          <a:uFill>
                            <a:solidFill>
                              <a:srgbClr val="000000"/>
                            </a:solidFill>
                          </a:uFill>
                          <a:latin typeface="Times New Roman"/>
                          <a:ea typeface="Times New Roman"/>
                          <a:cs typeface="Times New Roman"/>
                          <a:sym typeface="Times New Roman"/>
                        </a:defRPr>
                      </a:pPr>
                      <a:endParaRPr sz="1400" b="0" i="0" dirty="0">
                        <a:latin typeface="Arial"/>
                      </a:endParaRPr>
                    </a:p>
                  </a:txBody>
                  <a:tcPr marL="50800" marR="50800" marT="50800" marB="50800" horzOverflow="overflow"/>
                </a:tc>
              </a:tr>
              <a:tr h="253110">
                <a:tc>
                  <a:txBody>
                    <a:bodyPr/>
                    <a:lstStyle/>
                    <a:p>
                      <a:pPr algn="l" defTabSz="457200">
                        <a:spcBef>
                          <a:spcPts val="200"/>
                        </a:spcBef>
                        <a:tabLst>
                          <a:tab pos="177800" algn="l"/>
                          <a:tab pos="355600" algn="l"/>
                          <a:tab pos="533400" algn="l"/>
                          <a:tab pos="711200" algn="l"/>
                          <a:tab pos="889000" algn="l"/>
                          <a:tab pos="1079500" algn="l"/>
                          <a:tab pos="1181100" algn="l"/>
                          <a:tab pos="1257300" algn="l"/>
                          <a:tab pos="1435100" algn="l"/>
                          <a:tab pos="1612900" algn="l"/>
                          <a:tab pos="1790700" algn="l"/>
                          <a:tab pos="1968500" algn="l"/>
                          <a:tab pos="2159000" algn="l"/>
                          <a:tab pos="2336800" algn="l"/>
                          <a:tab pos="2514600" algn="l"/>
                        </a:tabLst>
                        <a:defRPr sz="1000">
                          <a:uFill>
                            <a:solidFill>
                              <a:srgbClr val="000000"/>
                            </a:solidFill>
                          </a:uFill>
                          <a:latin typeface="Times New Roman"/>
                          <a:ea typeface="Times New Roman"/>
                          <a:cs typeface="Times New Roman"/>
                          <a:sym typeface="Times New Roman"/>
                        </a:defRPr>
                      </a:pPr>
                      <a:r>
                        <a:rPr sz="1400" b="0" i="0" dirty="0">
                          <a:latin typeface="Arial"/>
                        </a:rPr>
                        <a:t>Carrier </a:t>
                      </a:r>
                      <a:r>
                        <a:rPr sz="1400" b="0" i="0" dirty="0" smtClean="0">
                          <a:latin typeface="Arial"/>
                        </a:rPr>
                        <a:t>frequenc</a:t>
                      </a:r>
                      <a:r>
                        <a:rPr lang="en-US" sz="1400" b="0" i="0" dirty="0" smtClean="0">
                          <a:latin typeface="Arial"/>
                        </a:rPr>
                        <a:t>y</a:t>
                      </a:r>
                      <a:endParaRPr sz="1400" b="0" i="0" dirty="0">
                        <a:latin typeface="Arial"/>
                      </a:endParaRPr>
                    </a:p>
                  </a:txBody>
                  <a:tcPr marL="50800" marR="50800" marT="50800" marB="50800"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defTabSz="457200">
                        <a:spcBef>
                          <a:spcPts val="200"/>
                        </a:spcBef>
                        <a:tabLst>
                          <a:tab pos="177800" algn="l"/>
                          <a:tab pos="355600" algn="l"/>
                          <a:tab pos="533400" algn="l"/>
                          <a:tab pos="711200" algn="l"/>
                          <a:tab pos="889000" algn="l"/>
                          <a:tab pos="1079500" algn="l"/>
                          <a:tab pos="1181100" algn="l"/>
                          <a:tab pos="1257300" algn="l"/>
                          <a:tab pos="1435100" algn="l"/>
                          <a:tab pos="1612900" algn="l"/>
                          <a:tab pos="1790700" algn="l"/>
                          <a:tab pos="1968500" algn="l"/>
                          <a:tab pos="2159000" algn="l"/>
                          <a:tab pos="2336800" algn="l"/>
                          <a:tab pos="2514600" algn="l"/>
                        </a:tabLst>
                        <a:defRPr sz="1000">
                          <a:uFill>
                            <a:solidFill>
                              <a:srgbClr val="000000"/>
                            </a:solidFill>
                          </a:uFill>
                          <a:latin typeface="Times New Roman"/>
                          <a:ea typeface="Times New Roman"/>
                          <a:cs typeface="Times New Roman"/>
                          <a:sym typeface="Times New Roman"/>
                        </a:defRPr>
                      </a:pPr>
                      <a:r>
                        <a:rPr sz="1400" b="0" i="0" dirty="0">
                          <a:solidFill>
                            <a:srgbClr val="3333CC"/>
                          </a:solidFill>
                          <a:latin typeface="Arial"/>
                        </a:rPr>
                        <a:t>4 GHz</a:t>
                      </a:r>
                    </a:p>
                  </a:txBody>
                  <a:tcPr marL="50800" marR="50800" marT="50800" marB="50800" anchor="ctr"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defTabSz="457200">
                        <a:spcBef>
                          <a:spcPts val="200"/>
                        </a:spcBef>
                        <a:tabLst>
                          <a:tab pos="177800" algn="l"/>
                          <a:tab pos="355600" algn="l"/>
                          <a:tab pos="533400" algn="l"/>
                          <a:tab pos="711200" algn="l"/>
                          <a:tab pos="889000" algn="l"/>
                          <a:tab pos="1079500" algn="l"/>
                          <a:tab pos="1181100" algn="l"/>
                          <a:tab pos="1257300" algn="l"/>
                          <a:tab pos="1435100" algn="l"/>
                          <a:tab pos="1612900" algn="l"/>
                          <a:tab pos="1790700" algn="l"/>
                          <a:tab pos="1968500" algn="l"/>
                          <a:tab pos="2159000" algn="l"/>
                          <a:tab pos="2336800" algn="l"/>
                          <a:tab pos="2514600" algn="l"/>
                        </a:tabLst>
                        <a:defRPr sz="1000">
                          <a:uFill>
                            <a:solidFill>
                              <a:srgbClr val="000000"/>
                            </a:solidFill>
                          </a:uFill>
                          <a:latin typeface="Times New Roman"/>
                          <a:ea typeface="Times New Roman"/>
                          <a:cs typeface="Times New Roman"/>
                          <a:sym typeface="Times New Roman"/>
                        </a:defRPr>
                      </a:pPr>
                      <a:r>
                        <a:rPr lang="en-US" sz="1400" b="0" i="0" dirty="0" smtClean="0">
                          <a:solidFill>
                            <a:srgbClr val="3333CC"/>
                          </a:solidFill>
                          <a:latin typeface="Arial"/>
                        </a:rPr>
                        <a:t>3</a:t>
                      </a:r>
                      <a:r>
                        <a:rPr sz="1400" b="0" i="0" dirty="0" smtClean="0">
                          <a:solidFill>
                            <a:srgbClr val="3333CC"/>
                          </a:solidFill>
                          <a:latin typeface="Arial"/>
                        </a:rPr>
                        <a:t>0 </a:t>
                      </a:r>
                      <a:r>
                        <a:rPr lang="en-US" sz="1400" b="0" i="0" dirty="0" smtClean="0">
                          <a:solidFill>
                            <a:srgbClr val="3333CC"/>
                          </a:solidFill>
                          <a:latin typeface="Arial"/>
                        </a:rPr>
                        <a:t>G</a:t>
                      </a:r>
                      <a:r>
                        <a:rPr sz="1400" b="0" i="0" dirty="0" smtClean="0">
                          <a:solidFill>
                            <a:srgbClr val="3333CC"/>
                          </a:solidFill>
                          <a:latin typeface="Arial"/>
                        </a:rPr>
                        <a:t>Hz</a:t>
                      </a:r>
                      <a:endParaRPr sz="1400" b="0" i="0" dirty="0">
                        <a:solidFill>
                          <a:srgbClr val="3333CC"/>
                        </a:solidFill>
                        <a:latin typeface="Arial"/>
                      </a:endParaRPr>
                    </a:p>
                  </a:txBody>
                  <a:tcPr marL="50800" marR="50800" marT="50800" marB="50800" anchor="ctr"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defTabSz="457200">
                        <a:spcBef>
                          <a:spcPts val="200"/>
                        </a:spcBef>
                        <a:tabLst>
                          <a:tab pos="177800" algn="l"/>
                          <a:tab pos="355600" algn="l"/>
                          <a:tab pos="533400" algn="l"/>
                          <a:tab pos="711200" algn="l"/>
                          <a:tab pos="889000" algn="l"/>
                          <a:tab pos="1079500" algn="l"/>
                          <a:tab pos="1181100" algn="l"/>
                          <a:tab pos="1257300" algn="l"/>
                          <a:tab pos="1435100" algn="l"/>
                          <a:tab pos="1612900" algn="l"/>
                          <a:tab pos="1790700" algn="l"/>
                          <a:tab pos="1968500" algn="l"/>
                          <a:tab pos="2159000" algn="l"/>
                          <a:tab pos="2336800" algn="l"/>
                          <a:tab pos="2514600" algn="l"/>
                        </a:tabLst>
                        <a:defRPr sz="1000">
                          <a:uFill>
                            <a:solidFill>
                              <a:srgbClr val="000000"/>
                            </a:solidFill>
                          </a:uFill>
                          <a:latin typeface="Times New Roman"/>
                          <a:ea typeface="Times New Roman"/>
                          <a:cs typeface="Times New Roman"/>
                          <a:sym typeface="Times New Roman"/>
                        </a:defRPr>
                      </a:pPr>
                      <a:r>
                        <a:rPr lang="en-US" sz="1400" b="0" i="0" dirty="0" smtClean="0">
                          <a:solidFill>
                            <a:srgbClr val="3333CC"/>
                          </a:solidFill>
                          <a:latin typeface="Arial"/>
                        </a:rPr>
                        <a:t>70 GHz</a:t>
                      </a:r>
                      <a:endParaRPr sz="1400" b="0" i="0" dirty="0">
                        <a:solidFill>
                          <a:srgbClr val="3333CC"/>
                        </a:solidFill>
                        <a:latin typeface="Arial"/>
                      </a:endParaRPr>
                    </a:p>
                  </a:txBody>
                  <a:tcPr marL="50800" marR="50800" marT="50800" marB="50800" anchor="ctr"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r>
              <a:tr h="253110">
                <a:tc>
                  <a:txBody>
                    <a:bodyPr/>
                    <a:lstStyle/>
                    <a:p>
                      <a:pPr marL="0" marR="0" indent="0" algn="l" defTabSz="457200" rtl="0" eaLnBrk="1" fontAlgn="auto" latinLnBrk="0" hangingPunct="1">
                        <a:lnSpc>
                          <a:spcPct val="100000"/>
                        </a:lnSpc>
                        <a:spcBef>
                          <a:spcPts val="200"/>
                        </a:spcBef>
                        <a:spcAft>
                          <a:spcPts val="0"/>
                        </a:spcAft>
                        <a:buClrTx/>
                        <a:buSzTx/>
                        <a:buFontTx/>
                        <a:buNone/>
                        <a:tabLst>
                          <a:tab pos="177800" algn="l"/>
                          <a:tab pos="355600" algn="l"/>
                          <a:tab pos="533400" algn="l"/>
                          <a:tab pos="711200" algn="l"/>
                          <a:tab pos="889000" algn="l"/>
                          <a:tab pos="1079500" algn="l"/>
                          <a:tab pos="1181100" algn="l"/>
                          <a:tab pos="1257300" algn="l"/>
                          <a:tab pos="1435100" algn="l"/>
                          <a:tab pos="1612900" algn="l"/>
                          <a:tab pos="1790700" algn="l"/>
                          <a:tab pos="1968500" algn="l"/>
                          <a:tab pos="2159000" algn="l"/>
                          <a:tab pos="2336800" algn="l"/>
                          <a:tab pos="2514600" algn="l"/>
                        </a:tabLst>
                        <a:defRPr sz="1000">
                          <a:uFill>
                            <a:solidFill>
                              <a:srgbClr val="000000"/>
                            </a:solidFill>
                          </a:uFill>
                          <a:latin typeface="Times New Roman"/>
                          <a:ea typeface="Times New Roman"/>
                          <a:cs typeface="Times New Roman"/>
                          <a:sym typeface="Times New Roman"/>
                        </a:defRPr>
                      </a:pPr>
                      <a:r>
                        <a:rPr lang="en-US" sz="1400" b="0" i="0" dirty="0" smtClean="0">
                          <a:latin typeface="Arial"/>
                        </a:rPr>
                        <a:t>Bandwidth (TDD)</a:t>
                      </a:r>
                    </a:p>
                  </a:txBody>
                  <a:tcPr marL="50800" marR="50800" marT="50800" marB="50800"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defTabSz="457200">
                        <a:spcBef>
                          <a:spcPts val="200"/>
                        </a:spcBef>
                        <a:tabLst>
                          <a:tab pos="177800" algn="l"/>
                          <a:tab pos="355600" algn="l"/>
                          <a:tab pos="533400" algn="l"/>
                          <a:tab pos="711200" algn="l"/>
                          <a:tab pos="889000" algn="l"/>
                          <a:tab pos="1079500" algn="l"/>
                          <a:tab pos="1181100" algn="l"/>
                          <a:tab pos="1257300" algn="l"/>
                          <a:tab pos="1435100" algn="l"/>
                          <a:tab pos="1612900" algn="l"/>
                          <a:tab pos="1790700" algn="l"/>
                          <a:tab pos="1968500" algn="l"/>
                          <a:tab pos="2159000" algn="l"/>
                          <a:tab pos="2336800" algn="l"/>
                          <a:tab pos="2514600" algn="l"/>
                        </a:tabLst>
                        <a:defRPr sz="1000">
                          <a:uFill>
                            <a:solidFill>
                              <a:srgbClr val="000000"/>
                            </a:solidFill>
                          </a:uFill>
                          <a:latin typeface="Times New Roman"/>
                          <a:ea typeface="Times New Roman"/>
                          <a:cs typeface="Times New Roman"/>
                          <a:sym typeface="Times New Roman"/>
                        </a:defRPr>
                      </a:pPr>
                      <a:r>
                        <a:rPr lang="en-US" sz="1400" b="0" i="0" dirty="0" smtClean="0">
                          <a:solidFill>
                            <a:schemeClr val="accent2"/>
                          </a:solidFill>
                          <a:latin typeface="Arial"/>
                        </a:rPr>
                        <a:t>20 MHz</a:t>
                      </a:r>
                      <a:endParaRPr sz="1400" b="0" i="0" dirty="0">
                        <a:solidFill>
                          <a:schemeClr val="accent2"/>
                        </a:solidFill>
                        <a:latin typeface="Arial"/>
                      </a:endParaRPr>
                    </a:p>
                  </a:txBody>
                  <a:tcPr marL="50800" marR="50800" marT="50800" marB="50800"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defTabSz="457200">
                        <a:spcBef>
                          <a:spcPts val="200"/>
                        </a:spcBef>
                        <a:tabLst>
                          <a:tab pos="177800" algn="l"/>
                          <a:tab pos="355600" algn="l"/>
                          <a:tab pos="533400" algn="l"/>
                          <a:tab pos="711200" algn="l"/>
                          <a:tab pos="889000" algn="l"/>
                          <a:tab pos="1079500" algn="l"/>
                          <a:tab pos="1181100" algn="l"/>
                          <a:tab pos="1257300" algn="l"/>
                          <a:tab pos="1435100" algn="l"/>
                          <a:tab pos="1612900" algn="l"/>
                          <a:tab pos="1790700" algn="l"/>
                          <a:tab pos="1968500" algn="l"/>
                          <a:tab pos="2159000" algn="l"/>
                          <a:tab pos="2336800" algn="l"/>
                          <a:tab pos="2514600" algn="l"/>
                        </a:tabLst>
                        <a:defRPr sz="1000">
                          <a:uFill>
                            <a:solidFill>
                              <a:srgbClr val="000000"/>
                            </a:solidFill>
                          </a:uFill>
                          <a:latin typeface="Times New Roman"/>
                          <a:ea typeface="Times New Roman"/>
                          <a:cs typeface="Times New Roman"/>
                          <a:sym typeface="Times New Roman"/>
                        </a:defRPr>
                      </a:pPr>
                      <a:r>
                        <a:rPr lang="en-US" sz="1400" b="0" i="0" dirty="0" smtClean="0">
                          <a:solidFill>
                            <a:schemeClr val="accent2"/>
                          </a:solidFill>
                          <a:latin typeface="Arial"/>
                        </a:rPr>
                        <a:t>80 MHz</a:t>
                      </a:r>
                      <a:endParaRPr sz="1400" b="0" i="0" dirty="0">
                        <a:solidFill>
                          <a:schemeClr val="accent2"/>
                        </a:solidFill>
                        <a:latin typeface="Arial"/>
                      </a:endParaRPr>
                    </a:p>
                  </a:txBody>
                  <a:tcPr marL="50800" marR="50800" marT="50800" marB="50800"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defTabSz="457200">
                        <a:spcBef>
                          <a:spcPts val="200"/>
                        </a:spcBef>
                        <a:tabLst>
                          <a:tab pos="177800" algn="l"/>
                          <a:tab pos="355600" algn="l"/>
                          <a:tab pos="533400" algn="l"/>
                          <a:tab pos="711200" algn="l"/>
                          <a:tab pos="889000" algn="l"/>
                          <a:tab pos="1079500" algn="l"/>
                          <a:tab pos="1181100" algn="l"/>
                          <a:tab pos="1257300" algn="l"/>
                          <a:tab pos="1435100" algn="l"/>
                          <a:tab pos="1612900" algn="l"/>
                          <a:tab pos="1790700" algn="l"/>
                          <a:tab pos="1968500" algn="l"/>
                          <a:tab pos="2159000" algn="l"/>
                          <a:tab pos="2336800" algn="l"/>
                          <a:tab pos="2514600" algn="l"/>
                        </a:tabLst>
                        <a:defRPr sz="1000">
                          <a:uFill>
                            <a:solidFill>
                              <a:srgbClr val="000000"/>
                            </a:solidFill>
                          </a:uFill>
                          <a:latin typeface="Times New Roman"/>
                          <a:ea typeface="Times New Roman"/>
                          <a:cs typeface="Times New Roman"/>
                          <a:sym typeface="Times New Roman"/>
                        </a:defRPr>
                      </a:pPr>
                      <a:r>
                        <a:rPr lang="en-US" sz="1400" b="0" i="0" dirty="0" smtClean="0">
                          <a:solidFill>
                            <a:schemeClr val="accent2"/>
                          </a:solidFill>
                          <a:latin typeface="Arial"/>
                        </a:rPr>
                        <a:t>80 MHz</a:t>
                      </a:r>
                      <a:endParaRPr sz="1400" b="0" i="0" dirty="0">
                        <a:solidFill>
                          <a:schemeClr val="accent2"/>
                        </a:solidFill>
                        <a:latin typeface="Arial"/>
                      </a:endParaRPr>
                    </a:p>
                  </a:txBody>
                  <a:tcPr marL="50800" marR="50800" marT="50800" marB="50800"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r>
              <a:tr h="253110">
                <a:tc>
                  <a:txBody>
                    <a:bodyPr/>
                    <a:lstStyle/>
                    <a:p>
                      <a:pPr algn="l" defTabSz="457200">
                        <a:spcBef>
                          <a:spcPts val="200"/>
                        </a:spcBef>
                        <a:tabLst>
                          <a:tab pos="177800" algn="l"/>
                          <a:tab pos="355600" algn="l"/>
                          <a:tab pos="533400" algn="l"/>
                          <a:tab pos="711200" algn="l"/>
                          <a:tab pos="889000" algn="l"/>
                          <a:tab pos="1079500" algn="l"/>
                          <a:tab pos="1181100" algn="l"/>
                          <a:tab pos="1257300" algn="l"/>
                          <a:tab pos="1435100" algn="l"/>
                          <a:tab pos="1612900" algn="l"/>
                          <a:tab pos="1790700" algn="l"/>
                          <a:tab pos="1968500" algn="l"/>
                          <a:tab pos="2159000" algn="l"/>
                          <a:tab pos="2336800" algn="l"/>
                          <a:tab pos="2514600" algn="l"/>
                        </a:tabLst>
                        <a:defRPr sz="1000">
                          <a:uFill>
                            <a:solidFill>
                              <a:srgbClr val="000000"/>
                            </a:solidFill>
                          </a:uFill>
                          <a:latin typeface="Times New Roman"/>
                          <a:ea typeface="Times New Roman"/>
                          <a:cs typeface="Times New Roman"/>
                          <a:sym typeface="Times New Roman"/>
                        </a:defRPr>
                      </a:pPr>
                      <a:r>
                        <a:rPr sz="1400" b="0" i="0" dirty="0">
                          <a:latin typeface="Arial"/>
                        </a:rPr>
                        <a:t>Number of antenna elements per </a:t>
                      </a:r>
                      <a:r>
                        <a:rPr sz="1400" b="0" i="0" dirty="0" smtClean="0">
                          <a:latin typeface="Arial"/>
                        </a:rPr>
                        <a:t>TRxP</a:t>
                      </a:r>
                      <a:endParaRPr sz="1400" b="0" i="0" baseline="31999" dirty="0">
                        <a:latin typeface="Arial"/>
                      </a:endParaRPr>
                    </a:p>
                  </a:txBody>
                  <a:tcPr marL="50800" marR="50800" marT="50800" marB="50800"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defTabSz="457200">
                        <a:spcBef>
                          <a:spcPts val="200"/>
                        </a:spcBef>
                        <a:tabLst>
                          <a:tab pos="177800" algn="l"/>
                          <a:tab pos="355600" algn="l"/>
                          <a:tab pos="533400" algn="l"/>
                          <a:tab pos="711200" algn="l"/>
                          <a:tab pos="889000" algn="l"/>
                          <a:tab pos="1079500" algn="l"/>
                          <a:tab pos="1181100" algn="l"/>
                          <a:tab pos="1257300" algn="l"/>
                          <a:tab pos="1435100" algn="l"/>
                          <a:tab pos="1612900" algn="l"/>
                          <a:tab pos="1790700" algn="l"/>
                          <a:tab pos="1968500" algn="l"/>
                          <a:tab pos="2159000" algn="l"/>
                          <a:tab pos="2336800" algn="l"/>
                          <a:tab pos="2514600" algn="l"/>
                        </a:tabLst>
                        <a:defRPr sz="1000">
                          <a:uFill>
                            <a:solidFill>
                              <a:srgbClr val="000000"/>
                            </a:solidFill>
                          </a:uFill>
                          <a:latin typeface="Times New Roman"/>
                          <a:ea typeface="Times New Roman"/>
                          <a:cs typeface="Times New Roman"/>
                          <a:sym typeface="Times New Roman"/>
                        </a:defRPr>
                      </a:pPr>
                      <a:r>
                        <a:rPr sz="1400" b="0" i="0" dirty="0">
                          <a:solidFill>
                            <a:srgbClr val="3333CC"/>
                          </a:solidFill>
                          <a:latin typeface="Arial"/>
                        </a:rPr>
                        <a:t>Up to </a:t>
                      </a:r>
                      <a:r>
                        <a:rPr sz="1400" b="0" i="0" dirty="0" smtClean="0">
                          <a:solidFill>
                            <a:srgbClr val="3333CC"/>
                          </a:solidFill>
                          <a:latin typeface="Arial"/>
                        </a:rPr>
                        <a:t>256</a:t>
                      </a:r>
                      <a:r>
                        <a:rPr lang="en-US" sz="1400" b="0" i="0" dirty="0" smtClean="0">
                          <a:solidFill>
                            <a:srgbClr val="3333CC"/>
                          </a:solidFill>
                          <a:latin typeface="Arial"/>
                        </a:rPr>
                        <a:t> </a:t>
                      </a:r>
                      <a:r>
                        <a:rPr sz="1400" b="0" i="0" dirty="0" smtClean="0">
                          <a:solidFill>
                            <a:srgbClr val="3333CC"/>
                          </a:solidFill>
                          <a:latin typeface="Arial"/>
                        </a:rPr>
                        <a:t>Tx</a:t>
                      </a:r>
                      <a:r>
                        <a:rPr sz="1400" b="0" i="0" dirty="0">
                          <a:solidFill>
                            <a:srgbClr val="3333CC"/>
                          </a:solidFill>
                          <a:latin typeface="Arial"/>
                        </a:rPr>
                        <a:t>/Rx</a:t>
                      </a:r>
                    </a:p>
                  </a:txBody>
                  <a:tcPr marL="50800" marR="50800" marT="50800" marB="50800"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defTabSz="457200">
                        <a:spcBef>
                          <a:spcPts val="200"/>
                        </a:spcBef>
                        <a:tabLst>
                          <a:tab pos="177800" algn="l"/>
                          <a:tab pos="355600" algn="l"/>
                          <a:tab pos="533400" algn="l"/>
                          <a:tab pos="711200" algn="l"/>
                          <a:tab pos="889000" algn="l"/>
                          <a:tab pos="1079500" algn="l"/>
                          <a:tab pos="1181100" algn="l"/>
                          <a:tab pos="1257300" algn="l"/>
                          <a:tab pos="1435100" algn="l"/>
                          <a:tab pos="1612900" algn="l"/>
                          <a:tab pos="1790700" algn="l"/>
                          <a:tab pos="1968500" algn="l"/>
                          <a:tab pos="2159000" algn="l"/>
                          <a:tab pos="2336800" algn="l"/>
                          <a:tab pos="2514600" algn="l"/>
                        </a:tabLst>
                        <a:defRPr sz="1000">
                          <a:uFill>
                            <a:solidFill>
                              <a:srgbClr val="000000"/>
                            </a:solidFill>
                          </a:uFill>
                          <a:latin typeface="Times New Roman"/>
                          <a:ea typeface="Times New Roman"/>
                          <a:cs typeface="Times New Roman"/>
                          <a:sym typeface="Times New Roman"/>
                        </a:defRPr>
                      </a:pPr>
                      <a:r>
                        <a:rPr lang="en-US" sz="1400" b="0" i="0" dirty="0" smtClean="0">
                          <a:solidFill>
                            <a:srgbClr val="3333CC"/>
                          </a:solidFill>
                          <a:latin typeface="Arial"/>
                        </a:rPr>
                        <a:t>Up to 256 </a:t>
                      </a:r>
                      <a:r>
                        <a:rPr lang="en-US" sz="1400" b="0" i="0" dirty="0" err="1" smtClean="0">
                          <a:solidFill>
                            <a:srgbClr val="3333CC"/>
                          </a:solidFill>
                          <a:latin typeface="Arial"/>
                        </a:rPr>
                        <a:t>Tx</a:t>
                      </a:r>
                      <a:r>
                        <a:rPr lang="en-US" sz="1400" b="0" i="0" dirty="0" smtClean="0">
                          <a:solidFill>
                            <a:srgbClr val="3333CC"/>
                          </a:solidFill>
                          <a:latin typeface="Arial"/>
                        </a:rPr>
                        <a:t>/Rx</a:t>
                      </a:r>
                      <a:endParaRPr lang="en-US" sz="1400" b="0" i="0" dirty="0">
                        <a:solidFill>
                          <a:srgbClr val="3333CC"/>
                        </a:solidFill>
                        <a:latin typeface="Arial"/>
                      </a:endParaRPr>
                    </a:p>
                  </a:txBody>
                  <a:tcPr marL="50800" marR="50800" marT="50800" marB="50800"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marL="0" marR="0" indent="0" algn="ctr" defTabSz="457200" rtl="0" eaLnBrk="1" fontAlgn="auto" latinLnBrk="0" hangingPunct="1">
                        <a:lnSpc>
                          <a:spcPct val="100000"/>
                        </a:lnSpc>
                        <a:spcBef>
                          <a:spcPts val="200"/>
                        </a:spcBef>
                        <a:spcAft>
                          <a:spcPts val="0"/>
                        </a:spcAft>
                        <a:buClrTx/>
                        <a:buSzTx/>
                        <a:buFontTx/>
                        <a:buNone/>
                        <a:tabLst>
                          <a:tab pos="177800" algn="l"/>
                          <a:tab pos="355600" algn="l"/>
                          <a:tab pos="533400" algn="l"/>
                          <a:tab pos="711200" algn="l"/>
                          <a:tab pos="889000" algn="l"/>
                          <a:tab pos="1079500" algn="l"/>
                          <a:tab pos="1181100" algn="l"/>
                          <a:tab pos="1257300" algn="l"/>
                          <a:tab pos="1435100" algn="l"/>
                          <a:tab pos="1612900" algn="l"/>
                          <a:tab pos="1790700" algn="l"/>
                          <a:tab pos="1968500" algn="l"/>
                          <a:tab pos="2159000" algn="l"/>
                          <a:tab pos="2336800" algn="l"/>
                          <a:tab pos="2514600" algn="l"/>
                        </a:tabLst>
                        <a:defRPr sz="1000">
                          <a:uFill>
                            <a:solidFill>
                              <a:srgbClr val="000000"/>
                            </a:solidFill>
                          </a:uFill>
                          <a:latin typeface="Times New Roman"/>
                          <a:ea typeface="Times New Roman"/>
                          <a:cs typeface="Times New Roman"/>
                          <a:sym typeface="Times New Roman"/>
                        </a:defRPr>
                      </a:pPr>
                      <a:r>
                        <a:rPr lang="en-US" sz="1400" b="0" i="0" dirty="0" smtClean="0">
                          <a:solidFill>
                            <a:srgbClr val="3333CC"/>
                          </a:solidFill>
                          <a:latin typeface="Arial"/>
                        </a:rPr>
                        <a:t>Up to 1024 </a:t>
                      </a:r>
                      <a:r>
                        <a:rPr lang="en-US" sz="1400" b="0" i="0" dirty="0" err="1" smtClean="0">
                          <a:solidFill>
                            <a:srgbClr val="3333CC"/>
                          </a:solidFill>
                          <a:latin typeface="Arial"/>
                        </a:rPr>
                        <a:t>Tx</a:t>
                      </a:r>
                      <a:r>
                        <a:rPr lang="en-US" sz="1400" b="0" i="0" dirty="0" smtClean="0">
                          <a:solidFill>
                            <a:srgbClr val="3333CC"/>
                          </a:solidFill>
                          <a:latin typeface="Arial"/>
                        </a:rPr>
                        <a:t>/Rx</a:t>
                      </a:r>
                    </a:p>
                    <a:p>
                      <a:pPr algn="ctr" defTabSz="457200">
                        <a:spcBef>
                          <a:spcPts val="200"/>
                        </a:spcBef>
                        <a:tabLst>
                          <a:tab pos="177800" algn="l"/>
                          <a:tab pos="355600" algn="l"/>
                          <a:tab pos="533400" algn="l"/>
                          <a:tab pos="711200" algn="l"/>
                          <a:tab pos="889000" algn="l"/>
                          <a:tab pos="1079500" algn="l"/>
                          <a:tab pos="1181100" algn="l"/>
                          <a:tab pos="1257300" algn="l"/>
                          <a:tab pos="1435100" algn="l"/>
                          <a:tab pos="1612900" algn="l"/>
                          <a:tab pos="1790700" algn="l"/>
                          <a:tab pos="1968500" algn="l"/>
                          <a:tab pos="2159000" algn="l"/>
                          <a:tab pos="2336800" algn="l"/>
                          <a:tab pos="2514600" algn="l"/>
                        </a:tabLst>
                        <a:defRPr sz="1000">
                          <a:uFill>
                            <a:solidFill>
                              <a:srgbClr val="000000"/>
                            </a:solidFill>
                          </a:uFill>
                          <a:latin typeface="Times New Roman"/>
                          <a:ea typeface="Times New Roman"/>
                          <a:cs typeface="Times New Roman"/>
                          <a:sym typeface="Times New Roman"/>
                        </a:defRPr>
                      </a:pPr>
                      <a:endParaRPr sz="1400" b="0" i="0" dirty="0">
                        <a:solidFill>
                          <a:srgbClr val="3333CC"/>
                        </a:solidFill>
                        <a:latin typeface="Arial"/>
                      </a:endParaRPr>
                    </a:p>
                  </a:txBody>
                  <a:tcPr marL="50800" marR="50800" marT="50800" marB="50800"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r>
              <a:tr h="253110">
                <a:tc>
                  <a:txBody>
                    <a:bodyPr/>
                    <a:lstStyle/>
                    <a:p>
                      <a:pPr algn="l" defTabSz="457200">
                        <a:spcBef>
                          <a:spcPts val="200"/>
                        </a:spcBef>
                        <a:tabLst>
                          <a:tab pos="177800" algn="l"/>
                          <a:tab pos="355600" algn="l"/>
                          <a:tab pos="533400" algn="l"/>
                          <a:tab pos="711200" algn="l"/>
                          <a:tab pos="889000" algn="l"/>
                          <a:tab pos="1079500" algn="l"/>
                          <a:tab pos="1181100" algn="l"/>
                          <a:tab pos="1257300" algn="l"/>
                          <a:tab pos="1435100" algn="l"/>
                          <a:tab pos="1612900" algn="l"/>
                          <a:tab pos="1790700" algn="l"/>
                          <a:tab pos="1968500" algn="l"/>
                          <a:tab pos="2159000" algn="l"/>
                          <a:tab pos="2336800" algn="l"/>
                          <a:tab pos="2514600" algn="l"/>
                        </a:tabLst>
                        <a:defRPr sz="1000">
                          <a:uFill>
                            <a:solidFill>
                              <a:srgbClr val="000000"/>
                            </a:solidFill>
                          </a:uFill>
                          <a:latin typeface="Times New Roman"/>
                          <a:ea typeface="Times New Roman"/>
                          <a:cs typeface="Times New Roman"/>
                          <a:sym typeface="Times New Roman"/>
                        </a:defRPr>
                      </a:pPr>
                      <a:r>
                        <a:rPr sz="1400" b="0" i="0">
                          <a:latin typeface="Arial"/>
                        </a:rPr>
                        <a:t>Number of UE antenna elements</a:t>
                      </a:r>
                    </a:p>
                  </a:txBody>
                  <a:tcPr marL="50800" marR="50800" marT="50800" marB="50800"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defTabSz="457200">
                        <a:spcBef>
                          <a:spcPts val="200"/>
                        </a:spcBef>
                        <a:tabLst>
                          <a:tab pos="177800" algn="l"/>
                          <a:tab pos="355600" algn="l"/>
                          <a:tab pos="533400" algn="l"/>
                          <a:tab pos="711200" algn="l"/>
                          <a:tab pos="889000" algn="l"/>
                          <a:tab pos="1079500" algn="l"/>
                          <a:tab pos="1181100" algn="l"/>
                          <a:tab pos="1257300" algn="l"/>
                          <a:tab pos="1435100" algn="l"/>
                          <a:tab pos="1612900" algn="l"/>
                          <a:tab pos="1790700" algn="l"/>
                          <a:tab pos="1968500" algn="l"/>
                          <a:tab pos="2159000" algn="l"/>
                          <a:tab pos="2336800" algn="l"/>
                          <a:tab pos="2514600" algn="l"/>
                        </a:tabLst>
                        <a:defRPr sz="1000">
                          <a:uFill>
                            <a:solidFill>
                              <a:srgbClr val="000000"/>
                            </a:solidFill>
                          </a:uFill>
                          <a:latin typeface="Times New Roman"/>
                          <a:ea typeface="Times New Roman"/>
                          <a:cs typeface="Times New Roman"/>
                          <a:sym typeface="Times New Roman"/>
                        </a:defRPr>
                      </a:pPr>
                      <a:r>
                        <a:rPr sz="1400" b="0" i="0" dirty="0">
                          <a:solidFill>
                            <a:srgbClr val="3333CC"/>
                          </a:solidFill>
                          <a:latin typeface="Arial"/>
                        </a:rPr>
                        <a:t>Up to </a:t>
                      </a:r>
                      <a:r>
                        <a:rPr sz="1400" b="0" i="0" dirty="0" smtClean="0">
                          <a:solidFill>
                            <a:srgbClr val="3333CC"/>
                          </a:solidFill>
                          <a:latin typeface="Arial"/>
                        </a:rPr>
                        <a:t>8</a:t>
                      </a:r>
                      <a:r>
                        <a:rPr lang="en-US" sz="1400" b="0" i="0" dirty="0" smtClean="0">
                          <a:solidFill>
                            <a:srgbClr val="3333CC"/>
                          </a:solidFill>
                          <a:latin typeface="Arial"/>
                        </a:rPr>
                        <a:t> </a:t>
                      </a:r>
                      <a:r>
                        <a:rPr sz="1400" b="0" i="0" dirty="0" smtClean="0">
                          <a:solidFill>
                            <a:srgbClr val="3333CC"/>
                          </a:solidFill>
                          <a:latin typeface="Arial"/>
                        </a:rPr>
                        <a:t>Tx</a:t>
                      </a:r>
                      <a:r>
                        <a:rPr sz="1400" b="0" i="0" dirty="0">
                          <a:solidFill>
                            <a:srgbClr val="3333CC"/>
                          </a:solidFill>
                          <a:latin typeface="Arial"/>
                        </a:rPr>
                        <a:t>/Rx</a:t>
                      </a:r>
                    </a:p>
                  </a:txBody>
                  <a:tcPr marL="50800" marR="50800" marT="50800" marB="50800"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defTabSz="457200">
                        <a:spcBef>
                          <a:spcPts val="200"/>
                        </a:spcBef>
                        <a:tabLst>
                          <a:tab pos="177800" algn="l"/>
                          <a:tab pos="355600" algn="l"/>
                          <a:tab pos="533400" algn="l"/>
                          <a:tab pos="711200" algn="l"/>
                          <a:tab pos="889000" algn="l"/>
                          <a:tab pos="1079500" algn="l"/>
                          <a:tab pos="1181100" algn="l"/>
                          <a:tab pos="1257300" algn="l"/>
                          <a:tab pos="1435100" algn="l"/>
                          <a:tab pos="1612900" algn="l"/>
                          <a:tab pos="1790700" algn="l"/>
                          <a:tab pos="1968500" algn="l"/>
                          <a:tab pos="2159000" algn="l"/>
                          <a:tab pos="2336800" algn="l"/>
                          <a:tab pos="2514600" algn="l"/>
                        </a:tabLst>
                        <a:defRPr sz="1000">
                          <a:uFill>
                            <a:solidFill>
                              <a:srgbClr val="000000"/>
                            </a:solidFill>
                          </a:uFill>
                          <a:latin typeface="Times New Roman"/>
                          <a:ea typeface="Times New Roman"/>
                          <a:cs typeface="Times New Roman"/>
                          <a:sym typeface="Times New Roman"/>
                        </a:defRPr>
                      </a:pPr>
                      <a:r>
                        <a:rPr sz="1400" b="0" i="0" dirty="0">
                          <a:solidFill>
                            <a:srgbClr val="3333CC"/>
                          </a:solidFill>
                          <a:latin typeface="Arial"/>
                        </a:rPr>
                        <a:t>Up to</a:t>
                      </a:r>
                      <a:r>
                        <a:rPr sz="1400" b="0" i="0" dirty="0" smtClean="0">
                          <a:solidFill>
                            <a:srgbClr val="3333CC"/>
                          </a:solidFill>
                          <a:latin typeface="Arial"/>
                        </a:rPr>
                        <a:t> </a:t>
                      </a:r>
                      <a:r>
                        <a:rPr lang="en-US" sz="1400" b="0" i="0" dirty="0" smtClean="0">
                          <a:solidFill>
                            <a:srgbClr val="3333CC"/>
                          </a:solidFill>
                          <a:latin typeface="Arial"/>
                        </a:rPr>
                        <a:t>32 </a:t>
                      </a:r>
                      <a:r>
                        <a:rPr sz="1400" b="0" i="0" dirty="0" smtClean="0">
                          <a:solidFill>
                            <a:srgbClr val="3333CC"/>
                          </a:solidFill>
                          <a:latin typeface="Arial"/>
                        </a:rPr>
                        <a:t>Tx</a:t>
                      </a:r>
                      <a:r>
                        <a:rPr sz="1400" b="0" i="0" dirty="0">
                          <a:solidFill>
                            <a:srgbClr val="3333CC"/>
                          </a:solidFill>
                          <a:latin typeface="Arial"/>
                        </a:rPr>
                        <a:t>/Rx</a:t>
                      </a:r>
                    </a:p>
                  </a:txBody>
                  <a:tcPr marL="50800" marR="50800" marT="50800" marB="50800"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marL="0" marR="0" indent="0" algn="ctr" defTabSz="457200" rtl="0" eaLnBrk="1" fontAlgn="auto" latinLnBrk="0" hangingPunct="1">
                        <a:lnSpc>
                          <a:spcPct val="100000"/>
                        </a:lnSpc>
                        <a:spcBef>
                          <a:spcPts val="200"/>
                        </a:spcBef>
                        <a:spcAft>
                          <a:spcPts val="0"/>
                        </a:spcAft>
                        <a:buClrTx/>
                        <a:buSzTx/>
                        <a:buFontTx/>
                        <a:buNone/>
                        <a:tabLst>
                          <a:tab pos="177800" algn="l"/>
                          <a:tab pos="355600" algn="l"/>
                          <a:tab pos="533400" algn="l"/>
                          <a:tab pos="711200" algn="l"/>
                          <a:tab pos="889000" algn="l"/>
                          <a:tab pos="1079500" algn="l"/>
                          <a:tab pos="1181100" algn="l"/>
                          <a:tab pos="1257300" algn="l"/>
                          <a:tab pos="1435100" algn="l"/>
                          <a:tab pos="1612900" algn="l"/>
                          <a:tab pos="1790700" algn="l"/>
                          <a:tab pos="1968500" algn="l"/>
                          <a:tab pos="2159000" algn="l"/>
                          <a:tab pos="2336800" algn="l"/>
                          <a:tab pos="2514600" algn="l"/>
                        </a:tabLst>
                        <a:defRPr sz="1000">
                          <a:uFill>
                            <a:solidFill>
                              <a:srgbClr val="000000"/>
                            </a:solidFill>
                          </a:uFill>
                          <a:latin typeface="Times New Roman"/>
                          <a:ea typeface="Times New Roman"/>
                          <a:cs typeface="Times New Roman"/>
                          <a:sym typeface="Times New Roman"/>
                        </a:defRPr>
                      </a:pPr>
                      <a:r>
                        <a:rPr lang="en-US" sz="1400" b="0" i="0" dirty="0" smtClean="0">
                          <a:solidFill>
                            <a:srgbClr val="3333CC"/>
                          </a:solidFill>
                          <a:latin typeface="Arial"/>
                        </a:rPr>
                        <a:t>Up to 64 </a:t>
                      </a:r>
                      <a:r>
                        <a:rPr lang="en-US" sz="1400" b="0" i="0" dirty="0" err="1" smtClean="0">
                          <a:solidFill>
                            <a:srgbClr val="3333CC"/>
                          </a:solidFill>
                          <a:latin typeface="Arial"/>
                        </a:rPr>
                        <a:t>Tx</a:t>
                      </a:r>
                      <a:r>
                        <a:rPr lang="en-US" sz="1400" b="0" i="0" dirty="0" smtClean="0">
                          <a:solidFill>
                            <a:srgbClr val="3333CC"/>
                          </a:solidFill>
                          <a:latin typeface="Arial"/>
                        </a:rPr>
                        <a:t>/Rx</a:t>
                      </a:r>
                    </a:p>
                    <a:p>
                      <a:pPr algn="ctr" defTabSz="457200">
                        <a:spcBef>
                          <a:spcPts val="200"/>
                        </a:spcBef>
                        <a:tabLst>
                          <a:tab pos="177800" algn="l"/>
                          <a:tab pos="355600" algn="l"/>
                          <a:tab pos="533400" algn="l"/>
                          <a:tab pos="711200" algn="l"/>
                          <a:tab pos="889000" algn="l"/>
                          <a:tab pos="1079500" algn="l"/>
                          <a:tab pos="1181100" algn="l"/>
                          <a:tab pos="1257300" algn="l"/>
                          <a:tab pos="1435100" algn="l"/>
                          <a:tab pos="1612900" algn="l"/>
                          <a:tab pos="1790700" algn="l"/>
                          <a:tab pos="1968500" algn="l"/>
                          <a:tab pos="2159000" algn="l"/>
                          <a:tab pos="2336800" algn="l"/>
                          <a:tab pos="2514600" algn="l"/>
                        </a:tabLst>
                        <a:defRPr sz="1000">
                          <a:uFill>
                            <a:solidFill>
                              <a:srgbClr val="000000"/>
                            </a:solidFill>
                          </a:uFill>
                          <a:latin typeface="Times New Roman"/>
                          <a:ea typeface="Times New Roman"/>
                          <a:cs typeface="Times New Roman"/>
                          <a:sym typeface="Times New Roman"/>
                        </a:defRPr>
                      </a:pPr>
                      <a:endParaRPr sz="1400" b="0" i="0" dirty="0">
                        <a:solidFill>
                          <a:srgbClr val="3333CC"/>
                        </a:solidFill>
                        <a:latin typeface="Arial"/>
                      </a:endParaRPr>
                    </a:p>
                  </a:txBody>
                  <a:tcPr marL="50800" marR="50800" marT="50800" marB="50800"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November 2017</a:t>
            </a:r>
            <a:endParaRPr lang="en-GB"/>
          </a:p>
        </p:txBody>
      </p:sp>
      <p:sp>
        <p:nvSpPr>
          <p:cNvPr id="5" name="Footer Placeholder 4"/>
          <p:cNvSpPr>
            <a:spLocks noGrp="1"/>
          </p:cNvSpPr>
          <p:nvPr>
            <p:ph type="ftr" idx="14"/>
          </p:nvPr>
        </p:nvSpPr>
        <p:spPr>
          <a:xfrm>
            <a:off x="6215074" y="6475413"/>
            <a:ext cx="2327264" cy="180975"/>
          </a:xfrm>
        </p:spPr>
        <p:txBody>
          <a:bodyPr/>
          <a:lstStyle/>
          <a:p>
            <a:r>
              <a:rPr lang="en-US" smtClean="0"/>
              <a:t>Marks, EthAirNet</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8</a:t>
            </a:fld>
            <a:endParaRPr lang="en-GB"/>
          </a:p>
        </p:txBody>
      </p:sp>
      <p:sp>
        <p:nvSpPr>
          <p:cNvPr id="1126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smtClean="0"/>
              <a:t>Dense Urban-</a:t>
            </a:r>
            <a:r>
              <a:rPr lang="en-US" dirty="0" err="1" smtClean="0"/>
              <a:t>eMBB</a:t>
            </a:r>
            <a:r>
              <a:rPr lang="en-US" dirty="0" smtClean="0"/>
              <a:t> </a:t>
            </a:r>
            <a:br>
              <a:rPr lang="en-US" dirty="0" smtClean="0"/>
            </a:br>
            <a:r>
              <a:rPr lang="en-US" dirty="0" smtClean="0"/>
              <a:t>Evaluation Configurations [3]</a:t>
            </a:r>
            <a:endParaRPr lang="en-GB" dirty="0"/>
          </a:p>
        </p:txBody>
      </p:sp>
      <p:graphicFrame>
        <p:nvGraphicFramePr>
          <p:cNvPr id="10" name="Table 1"/>
          <p:cNvGraphicFramePr/>
          <p:nvPr/>
        </p:nvGraphicFramePr>
        <p:xfrm>
          <a:off x="609600" y="1828800"/>
          <a:ext cx="8039100" cy="3297731"/>
        </p:xfrm>
        <a:graphic>
          <a:graphicData uri="http://schemas.openxmlformats.org/drawingml/2006/table">
            <a:tbl>
              <a:tblPr/>
              <a:tblGrid>
                <a:gridCol w="2679700"/>
                <a:gridCol w="2679700"/>
                <a:gridCol w="2679700"/>
              </a:tblGrid>
              <a:tr h="351332">
                <a:tc gridSpan="3">
                  <a:txBody>
                    <a:bodyPr/>
                    <a:lstStyle/>
                    <a:p>
                      <a:pPr defTabSz="457200">
                        <a:spcBef>
                          <a:spcPts val="600"/>
                        </a:spcBef>
                        <a:defRPr sz="1800"/>
                      </a:pPr>
                      <a:r>
                        <a:rPr lang="en-US" sz="1200" dirty="0" smtClean="0">
                          <a:sym typeface="Helvetica Neue"/>
                        </a:rPr>
                        <a:t>(selected</a:t>
                      </a:r>
                      <a:r>
                        <a:rPr lang="en-US" sz="1200" baseline="0" dirty="0" smtClean="0">
                          <a:sym typeface="Helvetica Neue"/>
                        </a:rPr>
                        <a:t> highlights only; see sources for full details</a:t>
                      </a:r>
                      <a:r>
                        <a:rPr lang="en-US" sz="1200" dirty="0" smtClean="0">
                          <a:sym typeface="Helvetica Neue"/>
                        </a:rPr>
                        <a:t>)</a:t>
                      </a:r>
                      <a:endParaRPr sz="1200" dirty="0">
                        <a:sym typeface="Helvetica Neue"/>
                      </a:endParaRPr>
                    </a:p>
                  </a:txBody>
                  <a:tcPr marL="50800" marR="50800" marT="50800" marB="50800" anchor="ctr"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000000">
                        <a:alpha val="0"/>
                      </a:srgbClr>
                    </a:solidFill>
                  </a:tcPr>
                </a:tc>
                <a:tc hMerge="1">
                  <a:txBody>
                    <a:bodyPr/>
                    <a:lstStyle/>
                    <a:p>
                      <a:endParaRPr lang="en-US"/>
                    </a:p>
                  </a:txBody>
                  <a:tcPr/>
                </a:tc>
                <a:tc hMerge="1">
                  <a:txBody>
                    <a:bodyPr/>
                    <a:lstStyle/>
                    <a:p>
                      <a:endParaRPr lang="en-US"/>
                    </a:p>
                  </a:txBody>
                  <a:tcPr/>
                </a:tc>
              </a:tr>
              <a:tr h="253110">
                <a:tc>
                  <a:txBody>
                    <a:bodyPr/>
                    <a:lstStyle/>
                    <a:p>
                      <a:pPr algn="l" defTabSz="457200">
                        <a:defRPr sz="1000">
                          <a:sym typeface="Helvetica Neue"/>
                        </a:defRPr>
                      </a:pPr>
                      <a:endParaRPr sz="1400" b="0" i="0" dirty="0">
                        <a:latin typeface="Arial"/>
                      </a:endParaRPr>
                    </a:p>
                  </a:txBody>
                  <a:tcPr marL="50800" marR="50800" marT="50800" marB="50800"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defTabSz="457200">
                        <a:spcBef>
                          <a:spcPts val="400"/>
                        </a:spcBef>
                        <a:tabLst>
                          <a:tab pos="711200" algn="l"/>
                          <a:tab pos="1181100" algn="l"/>
                          <a:tab pos="1435100" algn="l"/>
                        </a:tabLst>
                        <a:defRPr sz="1000" b="1">
                          <a:uFill>
                            <a:solidFill>
                              <a:srgbClr val="000000"/>
                            </a:solidFill>
                          </a:uFill>
                          <a:latin typeface="Times New Roman"/>
                          <a:ea typeface="Times New Roman"/>
                          <a:cs typeface="Times New Roman"/>
                          <a:sym typeface="Times New Roman"/>
                        </a:defRPr>
                      </a:pPr>
                      <a:r>
                        <a:rPr sz="1400" b="0" i="0" dirty="0">
                          <a:solidFill>
                            <a:srgbClr val="3333CC"/>
                          </a:solidFill>
                          <a:latin typeface="Arial"/>
                        </a:rPr>
                        <a:t>Configuration A</a:t>
                      </a:r>
                    </a:p>
                  </a:txBody>
                  <a:tcPr marL="50800" marR="50800" marT="50800" marB="50800" anchor="ctr"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defTabSz="457200">
                        <a:spcBef>
                          <a:spcPts val="400"/>
                        </a:spcBef>
                        <a:tabLst>
                          <a:tab pos="711200" algn="l"/>
                          <a:tab pos="1181100" algn="l"/>
                          <a:tab pos="1435100" algn="l"/>
                        </a:tabLst>
                        <a:defRPr sz="1000" b="1">
                          <a:uFill>
                            <a:solidFill>
                              <a:srgbClr val="000000"/>
                            </a:solidFill>
                          </a:uFill>
                          <a:latin typeface="Times New Roman"/>
                          <a:ea typeface="Times New Roman"/>
                          <a:cs typeface="Times New Roman"/>
                          <a:sym typeface="Times New Roman"/>
                        </a:defRPr>
                      </a:pPr>
                      <a:r>
                        <a:rPr sz="1400" b="0" i="0" dirty="0">
                          <a:solidFill>
                            <a:srgbClr val="3333CC"/>
                          </a:solidFill>
                          <a:latin typeface="Arial"/>
                        </a:rPr>
                        <a:t>Configuration B</a:t>
                      </a:r>
                    </a:p>
                  </a:txBody>
                  <a:tcPr marL="50800" marR="50800" marT="50800" marB="50800" anchor="ctr"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r>
              <a:tr h="253110">
                <a:tc>
                  <a:txBody>
                    <a:bodyPr/>
                    <a:lstStyle/>
                    <a:p>
                      <a:pPr algn="l" defTabSz="457200">
                        <a:spcBef>
                          <a:spcPts val="200"/>
                        </a:spcBef>
                        <a:tabLst>
                          <a:tab pos="177800" algn="l"/>
                          <a:tab pos="355600" algn="l"/>
                          <a:tab pos="533400" algn="l"/>
                          <a:tab pos="711200" algn="l"/>
                          <a:tab pos="889000" algn="l"/>
                          <a:tab pos="1079500" algn="l"/>
                          <a:tab pos="1181100" algn="l"/>
                          <a:tab pos="1257300" algn="l"/>
                          <a:tab pos="1435100" algn="l"/>
                          <a:tab pos="1612900" algn="l"/>
                          <a:tab pos="1790700" algn="l"/>
                          <a:tab pos="1968500" algn="l"/>
                          <a:tab pos="2159000" algn="l"/>
                          <a:tab pos="2336800" algn="l"/>
                          <a:tab pos="2514600" algn="l"/>
                        </a:tabLst>
                        <a:defRPr sz="1000">
                          <a:uFill>
                            <a:solidFill>
                              <a:srgbClr val="000000"/>
                            </a:solidFill>
                          </a:uFill>
                          <a:latin typeface="Times New Roman"/>
                          <a:ea typeface="Times New Roman"/>
                          <a:cs typeface="Times New Roman"/>
                          <a:sym typeface="Times New Roman"/>
                        </a:defRPr>
                      </a:pPr>
                      <a:r>
                        <a:rPr sz="1400" b="0" i="0" dirty="0">
                          <a:latin typeface="Arial"/>
                        </a:rPr>
                        <a:t>Inter-site distance</a:t>
                      </a:r>
                    </a:p>
                  </a:txBody>
                  <a:tcPr marL="50800" marR="50800" marT="50800" marB="50800"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gridSpan="2">
                  <a:txBody>
                    <a:bodyPr/>
                    <a:lstStyle/>
                    <a:p>
                      <a:pPr algn="ctr" defTabSz="457200">
                        <a:spcBef>
                          <a:spcPts val="200"/>
                        </a:spcBef>
                        <a:tabLst>
                          <a:tab pos="177800" algn="l"/>
                          <a:tab pos="355600" algn="l"/>
                          <a:tab pos="533400" algn="l"/>
                          <a:tab pos="711200" algn="l"/>
                          <a:tab pos="889000" algn="l"/>
                          <a:tab pos="1079500" algn="l"/>
                          <a:tab pos="1181100" algn="l"/>
                          <a:tab pos="1257300" algn="l"/>
                          <a:tab pos="1435100" algn="l"/>
                          <a:tab pos="1612900" algn="l"/>
                          <a:tab pos="1790700" algn="l"/>
                          <a:tab pos="1968500" algn="l"/>
                          <a:tab pos="2159000" algn="l"/>
                          <a:tab pos="2336800" algn="l"/>
                          <a:tab pos="2514600" algn="l"/>
                        </a:tabLst>
                        <a:defRPr sz="1000">
                          <a:uFill>
                            <a:solidFill>
                              <a:srgbClr val="000000"/>
                            </a:solidFill>
                          </a:uFill>
                          <a:latin typeface="Times New Roman"/>
                          <a:ea typeface="Times New Roman"/>
                          <a:cs typeface="Times New Roman"/>
                          <a:sym typeface="Times New Roman"/>
                        </a:defRPr>
                      </a:pPr>
                      <a:r>
                        <a:rPr lang="en-US" sz="1400" b="0" i="0" dirty="0" smtClean="0">
                          <a:latin typeface="Arial"/>
                        </a:rPr>
                        <a:t>20</a:t>
                      </a:r>
                      <a:r>
                        <a:rPr sz="1400" b="0" i="0" dirty="0" smtClean="0">
                          <a:latin typeface="Arial"/>
                        </a:rPr>
                        <a:t>0 </a:t>
                      </a:r>
                      <a:r>
                        <a:rPr sz="1400" b="0" i="0" dirty="0">
                          <a:latin typeface="Arial"/>
                        </a:rPr>
                        <a:t>m</a:t>
                      </a:r>
                    </a:p>
                  </a:txBody>
                  <a:tcPr marL="50800" marR="50800" marT="50800" marB="50800"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hMerge="1">
                  <a:txBody>
                    <a:bodyPr/>
                    <a:lstStyle/>
                    <a:p>
                      <a:endParaRPr lang="en-US" dirty="0"/>
                    </a:p>
                  </a:txBody>
                  <a:tcPr marL="50800" marR="50800" marT="50800" marB="50800" horzOverflow="overflow">
                    <a:lnL w="6350">
                      <a:solidFill>
                        <a:srgbClr val="000000"/>
                      </a:solidFill>
                      <a:miter lim="400000"/>
                    </a:lnL>
                    <a:lnR w="6350">
                      <a:solidFill>
                        <a:srgbClr val="000000"/>
                      </a:solidFill>
                      <a:miter lim="400000"/>
                    </a:lnR>
                    <a:lnT w="6350">
                      <a:solidFill>
                        <a:srgbClr val="000000"/>
                      </a:solidFill>
                      <a:miter lim="400000"/>
                    </a:lnT>
                    <a:lnB w="6350">
                      <a:solidFill>
                        <a:srgbClr val="000000"/>
                      </a:solidFill>
                      <a:miter lim="400000"/>
                    </a:lnB>
                    <a:noFill/>
                  </a:tcPr>
                </a:tc>
              </a:tr>
              <a:tr h="253110">
                <a:tc>
                  <a:txBody>
                    <a:bodyPr/>
                    <a:lstStyle/>
                    <a:p>
                      <a:pPr marL="0" marR="0" indent="0" algn="l" defTabSz="457200" rtl="0" eaLnBrk="1" fontAlgn="auto" latinLnBrk="0" hangingPunct="1">
                        <a:lnSpc>
                          <a:spcPct val="100000"/>
                        </a:lnSpc>
                        <a:spcBef>
                          <a:spcPts val="200"/>
                        </a:spcBef>
                        <a:spcAft>
                          <a:spcPts val="0"/>
                        </a:spcAft>
                        <a:buClrTx/>
                        <a:buSzTx/>
                        <a:buFontTx/>
                        <a:buNone/>
                        <a:tabLst>
                          <a:tab pos="177800" algn="l"/>
                          <a:tab pos="355600" algn="l"/>
                          <a:tab pos="533400" algn="l"/>
                          <a:tab pos="711200" algn="l"/>
                          <a:tab pos="889000" algn="l"/>
                          <a:tab pos="1079500" algn="l"/>
                          <a:tab pos="1181100" algn="l"/>
                          <a:tab pos="1257300" algn="l"/>
                          <a:tab pos="1435100" algn="l"/>
                          <a:tab pos="1612900" algn="l"/>
                          <a:tab pos="1790700" algn="l"/>
                          <a:tab pos="1968500" algn="l"/>
                          <a:tab pos="2159000" algn="l"/>
                          <a:tab pos="2336800" algn="l"/>
                          <a:tab pos="2514600" algn="l"/>
                        </a:tabLst>
                        <a:defRPr sz="1000">
                          <a:uFill>
                            <a:solidFill>
                              <a:srgbClr val="000000"/>
                            </a:solidFill>
                          </a:uFill>
                          <a:latin typeface="Times New Roman"/>
                          <a:ea typeface="Times New Roman"/>
                          <a:cs typeface="Times New Roman"/>
                          <a:sym typeface="Times New Roman"/>
                        </a:defRPr>
                      </a:pPr>
                      <a:r>
                        <a:rPr lang="en-US" sz="1400" b="0" i="0" dirty="0" smtClean="0">
                          <a:latin typeface="Arial"/>
                        </a:rPr>
                        <a:t>Device deployment</a:t>
                      </a:r>
                    </a:p>
                  </a:txBody>
                  <a:tcPr marL="50800" marR="50800" marT="50800" marB="50800"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gridSpan="2">
                  <a:txBody>
                    <a:bodyPr/>
                    <a:lstStyle/>
                    <a:p>
                      <a:pPr algn="ctr" defTabSz="457200">
                        <a:spcBef>
                          <a:spcPts val="200"/>
                        </a:spcBef>
                        <a:tabLst>
                          <a:tab pos="177800" algn="l"/>
                          <a:tab pos="355600" algn="l"/>
                          <a:tab pos="533400" algn="l"/>
                          <a:tab pos="711200" algn="l"/>
                          <a:tab pos="889000" algn="l"/>
                          <a:tab pos="1079500" algn="l"/>
                          <a:tab pos="1181100" algn="l"/>
                          <a:tab pos="1257300" algn="l"/>
                          <a:tab pos="1435100" algn="l"/>
                          <a:tab pos="1612900" algn="l"/>
                          <a:tab pos="1790700" algn="l"/>
                          <a:tab pos="1968500" algn="l"/>
                          <a:tab pos="2159000" algn="l"/>
                          <a:tab pos="2336800" algn="l"/>
                          <a:tab pos="2514600" algn="l"/>
                        </a:tabLst>
                        <a:defRPr sz="1000">
                          <a:uFill>
                            <a:solidFill>
                              <a:srgbClr val="000000"/>
                            </a:solidFill>
                          </a:uFill>
                          <a:latin typeface="Times New Roman"/>
                          <a:ea typeface="Times New Roman"/>
                          <a:cs typeface="Times New Roman"/>
                          <a:sym typeface="Times New Roman"/>
                        </a:defRPr>
                      </a:pPr>
                      <a:r>
                        <a:rPr lang="en-US" sz="1400" b="0" i="0" dirty="0" smtClean="0">
                          <a:latin typeface="Arial"/>
                        </a:rPr>
                        <a:t>80% indoor (3 km/h), 20% outdoor</a:t>
                      </a:r>
                      <a:r>
                        <a:rPr lang="en-US" sz="1400" b="0" i="0" baseline="0" dirty="0" smtClean="0">
                          <a:latin typeface="Arial"/>
                        </a:rPr>
                        <a:t> </a:t>
                      </a:r>
                      <a:r>
                        <a:rPr lang="en-US" sz="1400" b="0" i="0" dirty="0" smtClean="0">
                          <a:latin typeface="Arial"/>
                        </a:rPr>
                        <a:t>(in-car,</a:t>
                      </a:r>
                      <a:r>
                        <a:rPr lang="en-US" sz="1400" b="0" i="0" baseline="0" dirty="0" smtClean="0">
                          <a:latin typeface="Arial"/>
                        </a:rPr>
                        <a:t> </a:t>
                      </a:r>
                      <a:r>
                        <a:rPr lang="en-US" sz="1400" b="0" i="0" dirty="0" smtClean="0">
                          <a:latin typeface="Arial"/>
                        </a:rPr>
                        <a:t>30 km/h)</a:t>
                      </a:r>
                    </a:p>
                  </a:txBody>
                  <a:tcPr marL="50800" marR="50800" marT="50800" marB="50800"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hMerge="1">
                  <a:txBody>
                    <a:bodyPr/>
                    <a:lstStyle/>
                    <a:p>
                      <a:endParaRPr lang="en-US"/>
                    </a:p>
                  </a:txBody>
                  <a:tcPr/>
                </a:tc>
              </a:tr>
              <a:tr h="253110">
                <a:tc>
                  <a:txBody>
                    <a:bodyPr/>
                    <a:lstStyle/>
                    <a:p>
                      <a:pPr algn="l" defTabSz="457200">
                        <a:spcBef>
                          <a:spcPts val="200"/>
                        </a:spcBef>
                        <a:tabLst>
                          <a:tab pos="177800" algn="l"/>
                          <a:tab pos="355600" algn="l"/>
                          <a:tab pos="533400" algn="l"/>
                          <a:tab pos="711200" algn="l"/>
                          <a:tab pos="889000" algn="l"/>
                          <a:tab pos="1079500" algn="l"/>
                          <a:tab pos="1181100" algn="l"/>
                          <a:tab pos="1257300" algn="l"/>
                          <a:tab pos="1435100" algn="l"/>
                          <a:tab pos="1612900" algn="l"/>
                          <a:tab pos="1790700" algn="l"/>
                          <a:tab pos="1968500" algn="l"/>
                          <a:tab pos="2159000" algn="l"/>
                          <a:tab pos="2336800" algn="l"/>
                          <a:tab pos="2514600" algn="l"/>
                        </a:tabLst>
                        <a:defRPr sz="1000">
                          <a:uFill>
                            <a:solidFill>
                              <a:srgbClr val="000000"/>
                            </a:solidFill>
                          </a:uFill>
                          <a:latin typeface="Times New Roman"/>
                          <a:ea typeface="Times New Roman"/>
                          <a:cs typeface="Times New Roman"/>
                          <a:sym typeface="Times New Roman"/>
                        </a:defRPr>
                      </a:pPr>
                      <a:r>
                        <a:rPr lang="en-US" sz="1400" b="0" i="0" dirty="0" smtClean="0">
                          <a:latin typeface="Arial"/>
                        </a:rPr>
                        <a:t>UE density</a:t>
                      </a:r>
                      <a:endParaRPr sz="1400" b="0" i="0" dirty="0">
                        <a:latin typeface="Arial"/>
                      </a:endParaRPr>
                    </a:p>
                  </a:txBody>
                  <a:tcPr marL="50800" marR="50800" marT="50800" marB="50800"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gridSpan="2">
                  <a:txBody>
                    <a:bodyPr/>
                    <a:lstStyle/>
                    <a:p>
                      <a:pPr algn="ctr" defTabSz="457200">
                        <a:spcBef>
                          <a:spcPts val="200"/>
                        </a:spcBef>
                        <a:tabLst>
                          <a:tab pos="177800" algn="l"/>
                          <a:tab pos="355600" algn="l"/>
                          <a:tab pos="533400" algn="l"/>
                          <a:tab pos="711200" algn="l"/>
                          <a:tab pos="889000" algn="l"/>
                          <a:tab pos="1079500" algn="l"/>
                          <a:tab pos="1181100" algn="l"/>
                          <a:tab pos="1257300" algn="l"/>
                          <a:tab pos="1435100" algn="l"/>
                          <a:tab pos="1612900" algn="l"/>
                          <a:tab pos="1790700" algn="l"/>
                          <a:tab pos="1968500" algn="l"/>
                          <a:tab pos="2159000" algn="l"/>
                          <a:tab pos="2336800" algn="l"/>
                          <a:tab pos="2514600" algn="l"/>
                        </a:tabLst>
                        <a:defRPr sz="1000">
                          <a:uFill>
                            <a:solidFill>
                              <a:srgbClr val="000000"/>
                            </a:solidFill>
                          </a:uFill>
                          <a:latin typeface="Times New Roman"/>
                          <a:ea typeface="Times New Roman"/>
                          <a:cs typeface="Times New Roman"/>
                          <a:sym typeface="Times New Roman"/>
                        </a:defRPr>
                      </a:pPr>
                      <a:r>
                        <a:rPr lang="en-US" sz="1400" b="0" i="0" dirty="0" smtClean="0">
                          <a:latin typeface="Arial"/>
                        </a:rPr>
                        <a:t>10 </a:t>
                      </a:r>
                      <a:r>
                        <a:rPr lang="en-US" sz="1400" b="0" i="0" dirty="0" err="1" smtClean="0">
                          <a:latin typeface="Arial"/>
                        </a:rPr>
                        <a:t>UEs</a:t>
                      </a:r>
                      <a:r>
                        <a:rPr lang="en-US" sz="1400" b="0" i="0" dirty="0" smtClean="0">
                          <a:latin typeface="Arial"/>
                        </a:rPr>
                        <a:t> per </a:t>
                      </a:r>
                      <a:r>
                        <a:rPr lang="en-US" sz="1400" b="0" i="0" dirty="0" err="1" smtClean="0">
                          <a:latin typeface="Arial"/>
                        </a:rPr>
                        <a:t>TRxP</a:t>
                      </a:r>
                      <a:endParaRPr sz="1400" b="0" i="0" dirty="0">
                        <a:latin typeface="Arial"/>
                      </a:endParaRPr>
                    </a:p>
                  </a:txBody>
                  <a:tcPr marL="50800" marR="50800" marT="50800" marB="50800"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hMerge="1">
                  <a:txBody>
                    <a:bodyPr/>
                    <a:lstStyle/>
                    <a:p>
                      <a:endParaRPr lang="en-US" dirty="0"/>
                    </a:p>
                  </a:txBody>
                  <a:tcPr marL="50800" marR="50800" marT="50800" marB="50800" horzOverflow="overflow"/>
                </a:tc>
              </a:tr>
              <a:tr h="253110">
                <a:tc>
                  <a:txBody>
                    <a:bodyPr/>
                    <a:lstStyle/>
                    <a:p>
                      <a:pPr algn="l" defTabSz="457200">
                        <a:spcBef>
                          <a:spcPts val="200"/>
                        </a:spcBef>
                        <a:tabLst>
                          <a:tab pos="177800" algn="l"/>
                          <a:tab pos="355600" algn="l"/>
                          <a:tab pos="533400" algn="l"/>
                          <a:tab pos="711200" algn="l"/>
                          <a:tab pos="889000" algn="l"/>
                          <a:tab pos="1079500" algn="l"/>
                          <a:tab pos="1181100" algn="l"/>
                          <a:tab pos="1257300" algn="l"/>
                          <a:tab pos="1435100" algn="l"/>
                          <a:tab pos="1612900" algn="l"/>
                          <a:tab pos="1790700" algn="l"/>
                          <a:tab pos="1968500" algn="l"/>
                          <a:tab pos="2159000" algn="l"/>
                          <a:tab pos="2336800" algn="l"/>
                          <a:tab pos="2514600" algn="l"/>
                        </a:tabLst>
                        <a:defRPr sz="1000">
                          <a:uFill>
                            <a:solidFill>
                              <a:srgbClr val="000000"/>
                            </a:solidFill>
                          </a:uFill>
                          <a:latin typeface="Times New Roman"/>
                          <a:ea typeface="Times New Roman"/>
                          <a:cs typeface="Times New Roman"/>
                          <a:sym typeface="Times New Roman"/>
                        </a:defRPr>
                      </a:pPr>
                      <a:r>
                        <a:rPr sz="1400" b="0" i="0" dirty="0">
                          <a:latin typeface="Arial"/>
                        </a:rPr>
                        <a:t>Carrier </a:t>
                      </a:r>
                      <a:r>
                        <a:rPr sz="1400" b="0" i="0" dirty="0" smtClean="0">
                          <a:latin typeface="Arial"/>
                        </a:rPr>
                        <a:t>frequency</a:t>
                      </a:r>
                      <a:endParaRPr sz="1400" b="0" i="0" dirty="0">
                        <a:latin typeface="Arial"/>
                      </a:endParaRPr>
                    </a:p>
                  </a:txBody>
                  <a:tcPr marL="50800" marR="50800" marT="50800" marB="50800"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defTabSz="457200">
                        <a:spcBef>
                          <a:spcPts val="200"/>
                        </a:spcBef>
                        <a:tabLst>
                          <a:tab pos="177800" algn="l"/>
                          <a:tab pos="355600" algn="l"/>
                          <a:tab pos="533400" algn="l"/>
                          <a:tab pos="711200" algn="l"/>
                          <a:tab pos="889000" algn="l"/>
                          <a:tab pos="1079500" algn="l"/>
                          <a:tab pos="1181100" algn="l"/>
                          <a:tab pos="1257300" algn="l"/>
                          <a:tab pos="1435100" algn="l"/>
                          <a:tab pos="1612900" algn="l"/>
                          <a:tab pos="1790700" algn="l"/>
                          <a:tab pos="1968500" algn="l"/>
                          <a:tab pos="2159000" algn="l"/>
                          <a:tab pos="2336800" algn="l"/>
                          <a:tab pos="2514600" algn="l"/>
                        </a:tabLst>
                        <a:defRPr sz="1000">
                          <a:uFill>
                            <a:solidFill>
                              <a:srgbClr val="000000"/>
                            </a:solidFill>
                          </a:uFill>
                          <a:latin typeface="Times New Roman"/>
                          <a:ea typeface="Times New Roman"/>
                          <a:cs typeface="Times New Roman"/>
                          <a:sym typeface="Times New Roman"/>
                        </a:defRPr>
                      </a:pPr>
                      <a:r>
                        <a:rPr sz="1400" b="0" i="0" dirty="0">
                          <a:solidFill>
                            <a:srgbClr val="3333CC"/>
                          </a:solidFill>
                          <a:latin typeface="Arial"/>
                        </a:rPr>
                        <a:t>4 GHz</a:t>
                      </a:r>
                    </a:p>
                  </a:txBody>
                  <a:tcPr marL="50800" marR="50800" marT="50800" marB="50800" anchor="ctr"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defTabSz="457200">
                        <a:spcBef>
                          <a:spcPts val="200"/>
                        </a:spcBef>
                        <a:tabLst>
                          <a:tab pos="177800" algn="l"/>
                          <a:tab pos="355600" algn="l"/>
                          <a:tab pos="533400" algn="l"/>
                          <a:tab pos="711200" algn="l"/>
                          <a:tab pos="889000" algn="l"/>
                          <a:tab pos="1079500" algn="l"/>
                          <a:tab pos="1181100" algn="l"/>
                          <a:tab pos="1257300" algn="l"/>
                          <a:tab pos="1435100" algn="l"/>
                          <a:tab pos="1612900" algn="l"/>
                          <a:tab pos="1790700" algn="l"/>
                          <a:tab pos="1968500" algn="l"/>
                          <a:tab pos="2159000" algn="l"/>
                          <a:tab pos="2336800" algn="l"/>
                          <a:tab pos="2514600" algn="l"/>
                        </a:tabLst>
                        <a:defRPr sz="1000">
                          <a:uFill>
                            <a:solidFill>
                              <a:srgbClr val="000000"/>
                            </a:solidFill>
                          </a:uFill>
                          <a:latin typeface="Times New Roman"/>
                          <a:ea typeface="Times New Roman"/>
                          <a:cs typeface="Times New Roman"/>
                          <a:sym typeface="Times New Roman"/>
                        </a:defRPr>
                      </a:pPr>
                      <a:r>
                        <a:rPr lang="en-US" sz="1400" b="0" i="0" dirty="0" smtClean="0">
                          <a:solidFill>
                            <a:srgbClr val="3333CC"/>
                          </a:solidFill>
                          <a:latin typeface="Arial"/>
                        </a:rPr>
                        <a:t>3</a:t>
                      </a:r>
                      <a:r>
                        <a:rPr sz="1400" b="0" i="0" dirty="0" smtClean="0">
                          <a:solidFill>
                            <a:srgbClr val="3333CC"/>
                          </a:solidFill>
                          <a:latin typeface="Arial"/>
                        </a:rPr>
                        <a:t>0 </a:t>
                      </a:r>
                      <a:r>
                        <a:rPr lang="en-US" sz="1400" b="0" i="0" dirty="0" smtClean="0">
                          <a:solidFill>
                            <a:srgbClr val="3333CC"/>
                          </a:solidFill>
                          <a:latin typeface="Arial"/>
                        </a:rPr>
                        <a:t>G</a:t>
                      </a:r>
                      <a:r>
                        <a:rPr sz="1400" b="0" i="0" dirty="0" smtClean="0">
                          <a:solidFill>
                            <a:srgbClr val="3333CC"/>
                          </a:solidFill>
                          <a:latin typeface="Arial"/>
                        </a:rPr>
                        <a:t>Hz</a:t>
                      </a:r>
                      <a:endParaRPr sz="1400" b="0" i="0" dirty="0">
                        <a:solidFill>
                          <a:srgbClr val="3333CC"/>
                        </a:solidFill>
                        <a:latin typeface="Arial"/>
                      </a:endParaRPr>
                    </a:p>
                  </a:txBody>
                  <a:tcPr marL="50800" marR="50800" marT="50800" marB="50800" anchor="ctr"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r>
              <a:tr h="253110">
                <a:tc>
                  <a:txBody>
                    <a:bodyPr/>
                    <a:lstStyle/>
                    <a:p>
                      <a:pPr marL="0" marR="0" indent="0" algn="l" defTabSz="457200" rtl="0" eaLnBrk="1" fontAlgn="auto" latinLnBrk="0" hangingPunct="1">
                        <a:lnSpc>
                          <a:spcPct val="100000"/>
                        </a:lnSpc>
                        <a:spcBef>
                          <a:spcPts val="200"/>
                        </a:spcBef>
                        <a:spcAft>
                          <a:spcPts val="0"/>
                        </a:spcAft>
                        <a:buClrTx/>
                        <a:buSzTx/>
                        <a:buFontTx/>
                        <a:buNone/>
                        <a:tabLst>
                          <a:tab pos="177800" algn="l"/>
                          <a:tab pos="355600" algn="l"/>
                          <a:tab pos="533400" algn="l"/>
                          <a:tab pos="711200" algn="l"/>
                          <a:tab pos="889000" algn="l"/>
                          <a:tab pos="1079500" algn="l"/>
                          <a:tab pos="1181100" algn="l"/>
                          <a:tab pos="1257300" algn="l"/>
                          <a:tab pos="1435100" algn="l"/>
                          <a:tab pos="1612900" algn="l"/>
                          <a:tab pos="1790700" algn="l"/>
                          <a:tab pos="1968500" algn="l"/>
                          <a:tab pos="2159000" algn="l"/>
                          <a:tab pos="2336800" algn="l"/>
                          <a:tab pos="2514600" algn="l"/>
                        </a:tabLst>
                        <a:defRPr sz="1000">
                          <a:uFill>
                            <a:solidFill>
                              <a:srgbClr val="000000"/>
                            </a:solidFill>
                          </a:uFill>
                          <a:latin typeface="Times New Roman"/>
                          <a:ea typeface="Times New Roman"/>
                          <a:cs typeface="Times New Roman"/>
                          <a:sym typeface="Times New Roman"/>
                        </a:defRPr>
                      </a:pPr>
                      <a:r>
                        <a:rPr lang="en-US" sz="1400" b="0" i="0" dirty="0" smtClean="0">
                          <a:latin typeface="Arial"/>
                        </a:rPr>
                        <a:t>Bandwidth (TDD)</a:t>
                      </a:r>
                    </a:p>
                  </a:txBody>
                  <a:tcPr marL="50800" marR="50800" marT="50800" marB="50800"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defTabSz="457200">
                        <a:spcBef>
                          <a:spcPts val="200"/>
                        </a:spcBef>
                        <a:tabLst>
                          <a:tab pos="177800" algn="l"/>
                          <a:tab pos="355600" algn="l"/>
                          <a:tab pos="533400" algn="l"/>
                          <a:tab pos="711200" algn="l"/>
                          <a:tab pos="889000" algn="l"/>
                          <a:tab pos="1079500" algn="l"/>
                          <a:tab pos="1181100" algn="l"/>
                          <a:tab pos="1257300" algn="l"/>
                          <a:tab pos="1435100" algn="l"/>
                          <a:tab pos="1612900" algn="l"/>
                          <a:tab pos="1790700" algn="l"/>
                          <a:tab pos="1968500" algn="l"/>
                          <a:tab pos="2159000" algn="l"/>
                          <a:tab pos="2336800" algn="l"/>
                          <a:tab pos="2514600" algn="l"/>
                        </a:tabLst>
                        <a:defRPr sz="1000">
                          <a:uFill>
                            <a:solidFill>
                              <a:srgbClr val="000000"/>
                            </a:solidFill>
                          </a:uFill>
                          <a:latin typeface="Times New Roman"/>
                          <a:ea typeface="Times New Roman"/>
                          <a:cs typeface="Times New Roman"/>
                          <a:sym typeface="Times New Roman"/>
                        </a:defRPr>
                      </a:pPr>
                      <a:r>
                        <a:rPr lang="en-US" sz="1400" b="0" i="0" dirty="0" smtClean="0">
                          <a:solidFill>
                            <a:schemeClr val="accent2"/>
                          </a:solidFill>
                          <a:latin typeface="Arial"/>
                        </a:rPr>
                        <a:t>20 MHz</a:t>
                      </a:r>
                      <a:endParaRPr sz="1400" b="0" i="0" dirty="0">
                        <a:solidFill>
                          <a:schemeClr val="accent2"/>
                        </a:solidFill>
                        <a:latin typeface="Arial"/>
                      </a:endParaRPr>
                    </a:p>
                  </a:txBody>
                  <a:tcPr marL="50800" marR="50800" marT="50800" marB="50800"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defTabSz="457200">
                        <a:spcBef>
                          <a:spcPts val="200"/>
                        </a:spcBef>
                        <a:tabLst>
                          <a:tab pos="177800" algn="l"/>
                          <a:tab pos="355600" algn="l"/>
                          <a:tab pos="533400" algn="l"/>
                          <a:tab pos="711200" algn="l"/>
                          <a:tab pos="889000" algn="l"/>
                          <a:tab pos="1079500" algn="l"/>
                          <a:tab pos="1181100" algn="l"/>
                          <a:tab pos="1257300" algn="l"/>
                          <a:tab pos="1435100" algn="l"/>
                          <a:tab pos="1612900" algn="l"/>
                          <a:tab pos="1790700" algn="l"/>
                          <a:tab pos="1968500" algn="l"/>
                          <a:tab pos="2159000" algn="l"/>
                          <a:tab pos="2336800" algn="l"/>
                          <a:tab pos="2514600" algn="l"/>
                        </a:tabLst>
                        <a:defRPr sz="1000">
                          <a:uFill>
                            <a:solidFill>
                              <a:srgbClr val="000000"/>
                            </a:solidFill>
                          </a:uFill>
                          <a:latin typeface="Times New Roman"/>
                          <a:ea typeface="Times New Roman"/>
                          <a:cs typeface="Times New Roman"/>
                          <a:sym typeface="Times New Roman"/>
                        </a:defRPr>
                      </a:pPr>
                      <a:r>
                        <a:rPr lang="en-US" sz="1400" b="0" i="0" dirty="0" smtClean="0">
                          <a:solidFill>
                            <a:schemeClr val="accent2"/>
                          </a:solidFill>
                          <a:latin typeface="Arial"/>
                        </a:rPr>
                        <a:t>80 MHz</a:t>
                      </a:r>
                      <a:endParaRPr sz="1400" b="0" i="0" dirty="0">
                        <a:solidFill>
                          <a:schemeClr val="accent2"/>
                        </a:solidFill>
                        <a:latin typeface="Arial"/>
                      </a:endParaRPr>
                    </a:p>
                  </a:txBody>
                  <a:tcPr marL="50800" marR="50800" marT="50800" marB="50800"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r>
              <a:tr h="253110">
                <a:tc>
                  <a:txBody>
                    <a:bodyPr/>
                    <a:lstStyle/>
                    <a:p>
                      <a:pPr algn="l" defTabSz="457200">
                        <a:spcBef>
                          <a:spcPts val="200"/>
                        </a:spcBef>
                        <a:tabLst>
                          <a:tab pos="177800" algn="l"/>
                          <a:tab pos="355600" algn="l"/>
                          <a:tab pos="533400" algn="l"/>
                          <a:tab pos="711200" algn="l"/>
                          <a:tab pos="889000" algn="l"/>
                          <a:tab pos="1079500" algn="l"/>
                          <a:tab pos="1181100" algn="l"/>
                          <a:tab pos="1257300" algn="l"/>
                          <a:tab pos="1435100" algn="l"/>
                          <a:tab pos="1612900" algn="l"/>
                          <a:tab pos="1790700" algn="l"/>
                          <a:tab pos="1968500" algn="l"/>
                          <a:tab pos="2159000" algn="l"/>
                          <a:tab pos="2336800" algn="l"/>
                          <a:tab pos="2514600" algn="l"/>
                        </a:tabLst>
                        <a:defRPr sz="1000">
                          <a:uFill>
                            <a:solidFill>
                              <a:srgbClr val="000000"/>
                            </a:solidFill>
                          </a:uFill>
                          <a:latin typeface="Times New Roman"/>
                          <a:ea typeface="Times New Roman"/>
                          <a:cs typeface="Times New Roman"/>
                          <a:sym typeface="Times New Roman"/>
                        </a:defRPr>
                      </a:pPr>
                      <a:r>
                        <a:rPr sz="1400" b="0" i="0" dirty="0">
                          <a:latin typeface="Arial"/>
                        </a:rPr>
                        <a:t>Number of antenna elements per </a:t>
                      </a:r>
                      <a:r>
                        <a:rPr sz="1400" b="0" i="0" dirty="0" smtClean="0">
                          <a:latin typeface="Arial"/>
                        </a:rPr>
                        <a:t>TRxP</a:t>
                      </a:r>
                      <a:endParaRPr sz="1400" b="0" i="0" baseline="31999" dirty="0">
                        <a:latin typeface="Arial"/>
                      </a:endParaRPr>
                    </a:p>
                  </a:txBody>
                  <a:tcPr marL="50800" marR="50800" marT="50800" marB="50800"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defTabSz="457200">
                        <a:spcBef>
                          <a:spcPts val="200"/>
                        </a:spcBef>
                        <a:tabLst>
                          <a:tab pos="177800" algn="l"/>
                          <a:tab pos="355600" algn="l"/>
                          <a:tab pos="533400" algn="l"/>
                          <a:tab pos="711200" algn="l"/>
                          <a:tab pos="889000" algn="l"/>
                          <a:tab pos="1079500" algn="l"/>
                          <a:tab pos="1181100" algn="l"/>
                          <a:tab pos="1257300" algn="l"/>
                          <a:tab pos="1435100" algn="l"/>
                          <a:tab pos="1612900" algn="l"/>
                          <a:tab pos="1790700" algn="l"/>
                          <a:tab pos="1968500" algn="l"/>
                          <a:tab pos="2159000" algn="l"/>
                          <a:tab pos="2336800" algn="l"/>
                          <a:tab pos="2514600" algn="l"/>
                        </a:tabLst>
                        <a:defRPr sz="1000">
                          <a:uFill>
                            <a:solidFill>
                              <a:srgbClr val="000000"/>
                            </a:solidFill>
                          </a:uFill>
                          <a:latin typeface="Times New Roman"/>
                          <a:ea typeface="Times New Roman"/>
                          <a:cs typeface="Times New Roman"/>
                          <a:sym typeface="Times New Roman"/>
                        </a:defRPr>
                      </a:pPr>
                      <a:r>
                        <a:rPr sz="1400" b="0" i="0" dirty="0">
                          <a:solidFill>
                            <a:srgbClr val="3333CC"/>
                          </a:solidFill>
                          <a:latin typeface="Arial"/>
                        </a:rPr>
                        <a:t>Up to </a:t>
                      </a:r>
                      <a:r>
                        <a:rPr sz="1400" b="0" i="0" dirty="0" smtClean="0">
                          <a:solidFill>
                            <a:srgbClr val="3333CC"/>
                          </a:solidFill>
                          <a:latin typeface="Arial"/>
                        </a:rPr>
                        <a:t>256</a:t>
                      </a:r>
                      <a:r>
                        <a:rPr lang="en-US" sz="1400" b="0" i="0" dirty="0" smtClean="0">
                          <a:solidFill>
                            <a:srgbClr val="3333CC"/>
                          </a:solidFill>
                          <a:latin typeface="Arial"/>
                        </a:rPr>
                        <a:t> </a:t>
                      </a:r>
                      <a:r>
                        <a:rPr sz="1400" b="0" i="0" dirty="0" smtClean="0">
                          <a:solidFill>
                            <a:srgbClr val="3333CC"/>
                          </a:solidFill>
                          <a:latin typeface="Arial"/>
                        </a:rPr>
                        <a:t>Tx</a:t>
                      </a:r>
                      <a:r>
                        <a:rPr sz="1400" b="0" i="0" dirty="0">
                          <a:solidFill>
                            <a:srgbClr val="3333CC"/>
                          </a:solidFill>
                          <a:latin typeface="Arial"/>
                        </a:rPr>
                        <a:t>/Rx</a:t>
                      </a:r>
                    </a:p>
                  </a:txBody>
                  <a:tcPr marL="50800" marR="50800" marT="50800" marB="50800"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defTabSz="457200">
                        <a:spcBef>
                          <a:spcPts val="200"/>
                        </a:spcBef>
                        <a:tabLst>
                          <a:tab pos="177800" algn="l"/>
                          <a:tab pos="355600" algn="l"/>
                          <a:tab pos="533400" algn="l"/>
                          <a:tab pos="711200" algn="l"/>
                          <a:tab pos="889000" algn="l"/>
                          <a:tab pos="1079500" algn="l"/>
                          <a:tab pos="1181100" algn="l"/>
                          <a:tab pos="1257300" algn="l"/>
                          <a:tab pos="1435100" algn="l"/>
                          <a:tab pos="1612900" algn="l"/>
                          <a:tab pos="1790700" algn="l"/>
                          <a:tab pos="1968500" algn="l"/>
                          <a:tab pos="2159000" algn="l"/>
                          <a:tab pos="2336800" algn="l"/>
                          <a:tab pos="2514600" algn="l"/>
                        </a:tabLst>
                        <a:defRPr sz="1000">
                          <a:uFill>
                            <a:solidFill>
                              <a:srgbClr val="000000"/>
                            </a:solidFill>
                          </a:uFill>
                          <a:latin typeface="Times New Roman"/>
                          <a:ea typeface="Times New Roman"/>
                          <a:cs typeface="Times New Roman"/>
                          <a:sym typeface="Times New Roman"/>
                        </a:defRPr>
                      </a:pPr>
                      <a:r>
                        <a:rPr lang="en-US" sz="1400" b="0" i="0" dirty="0" smtClean="0">
                          <a:solidFill>
                            <a:srgbClr val="3333CC"/>
                          </a:solidFill>
                          <a:latin typeface="Arial"/>
                        </a:rPr>
                        <a:t>Up to 256 </a:t>
                      </a:r>
                      <a:r>
                        <a:rPr lang="en-US" sz="1400" b="0" i="0" dirty="0" err="1" smtClean="0">
                          <a:solidFill>
                            <a:srgbClr val="3333CC"/>
                          </a:solidFill>
                          <a:latin typeface="Arial"/>
                        </a:rPr>
                        <a:t>Tx</a:t>
                      </a:r>
                      <a:r>
                        <a:rPr lang="en-US" sz="1400" b="0" i="0" dirty="0" smtClean="0">
                          <a:solidFill>
                            <a:srgbClr val="3333CC"/>
                          </a:solidFill>
                          <a:latin typeface="Arial"/>
                        </a:rPr>
                        <a:t>/Rx</a:t>
                      </a:r>
                      <a:endParaRPr lang="en-US" sz="1400" b="0" i="0" dirty="0">
                        <a:solidFill>
                          <a:srgbClr val="3333CC"/>
                        </a:solidFill>
                        <a:latin typeface="Arial"/>
                      </a:endParaRPr>
                    </a:p>
                  </a:txBody>
                  <a:tcPr marL="50800" marR="50800" marT="50800" marB="50800"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r>
              <a:tr h="253110">
                <a:tc>
                  <a:txBody>
                    <a:bodyPr/>
                    <a:lstStyle/>
                    <a:p>
                      <a:pPr algn="l" defTabSz="457200">
                        <a:spcBef>
                          <a:spcPts val="200"/>
                        </a:spcBef>
                        <a:tabLst>
                          <a:tab pos="177800" algn="l"/>
                          <a:tab pos="355600" algn="l"/>
                          <a:tab pos="533400" algn="l"/>
                          <a:tab pos="711200" algn="l"/>
                          <a:tab pos="889000" algn="l"/>
                          <a:tab pos="1079500" algn="l"/>
                          <a:tab pos="1181100" algn="l"/>
                          <a:tab pos="1257300" algn="l"/>
                          <a:tab pos="1435100" algn="l"/>
                          <a:tab pos="1612900" algn="l"/>
                          <a:tab pos="1790700" algn="l"/>
                          <a:tab pos="1968500" algn="l"/>
                          <a:tab pos="2159000" algn="l"/>
                          <a:tab pos="2336800" algn="l"/>
                          <a:tab pos="2514600" algn="l"/>
                        </a:tabLst>
                        <a:defRPr sz="1000">
                          <a:uFill>
                            <a:solidFill>
                              <a:srgbClr val="000000"/>
                            </a:solidFill>
                          </a:uFill>
                          <a:latin typeface="Times New Roman"/>
                          <a:ea typeface="Times New Roman"/>
                          <a:cs typeface="Times New Roman"/>
                          <a:sym typeface="Times New Roman"/>
                        </a:defRPr>
                      </a:pPr>
                      <a:r>
                        <a:rPr sz="1400" b="0" i="0">
                          <a:latin typeface="Arial"/>
                        </a:rPr>
                        <a:t>Number of UE antenna elements</a:t>
                      </a:r>
                    </a:p>
                  </a:txBody>
                  <a:tcPr marL="50800" marR="50800" marT="50800" marB="50800"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defTabSz="457200">
                        <a:spcBef>
                          <a:spcPts val="200"/>
                        </a:spcBef>
                        <a:tabLst>
                          <a:tab pos="177800" algn="l"/>
                          <a:tab pos="355600" algn="l"/>
                          <a:tab pos="533400" algn="l"/>
                          <a:tab pos="711200" algn="l"/>
                          <a:tab pos="889000" algn="l"/>
                          <a:tab pos="1079500" algn="l"/>
                          <a:tab pos="1181100" algn="l"/>
                          <a:tab pos="1257300" algn="l"/>
                          <a:tab pos="1435100" algn="l"/>
                          <a:tab pos="1612900" algn="l"/>
                          <a:tab pos="1790700" algn="l"/>
                          <a:tab pos="1968500" algn="l"/>
                          <a:tab pos="2159000" algn="l"/>
                          <a:tab pos="2336800" algn="l"/>
                          <a:tab pos="2514600" algn="l"/>
                        </a:tabLst>
                        <a:defRPr sz="1000">
                          <a:uFill>
                            <a:solidFill>
                              <a:srgbClr val="000000"/>
                            </a:solidFill>
                          </a:uFill>
                          <a:latin typeface="Times New Roman"/>
                          <a:ea typeface="Times New Roman"/>
                          <a:cs typeface="Times New Roman"/>
                          <a:sym typeface="Times New Roman"/>
                        </a:defRPr>
                      </a:pPr>
                      <a:r>
                        <a:rPr sz="1400" b="0" i="0" dirty="0">
                          <a:solidFill>
                            <a:srgbClr val="3333CC"/>
                          </a:solidFill>
                          <a:latin typeface="Arial"/>
                        </a:rPr>
                        <a:t>Up to </a:t>
                      </a:r>
                      <a:r>
                        <a:rPr sz="1400" b="0" i="0" dirty="0" smtClean="0">
                          <a:solidFill>
                            <a:srgbClr val="3333CC"/>
                          </a:solidFill>
                          <a:latin typeface="Arial"/>
                        </a:rPr>
                        <a:t>8</a:t>
                      </a:r>
                      <a:r>
                        <a:rPr lang="en-US" sz="1400" b="0" i="0" dirty="0" smtClean="0">
                          <a:solidFill>
                            <a:srgbClr val="3333CC"/>
                          </a:solidFill>
                          <a:latin typeface="Arial"/>
                        </a:rPr>
                        <a:t> </a:t>
                      </a:r>
                      <a:r>
                        <a:rPr sz="1400" b="0" i="0" dirty="0" smtClean="0">
                          <a:solidFill>
                            <a:srgbClr val="3333CC"/>
                          </a:solidFill>
                          <a:latin typeface="Arial"/>
                        </a:rPr>
                        <a:t>Tx</a:t>
                      </a:r>
                      <a:r>
                        <a:rPr sz="1400" b="0" i="0" dirty="0">
                          <a:solidFill>
                            <a:srgbClr val="3333CC"/>
                          </a:solidFill>
                          <a:latin typeface="Arial"/>
                        </a:rPr>
                        <a:t>/Rx</a:t>
                      </a:r>
                    </a:p>
                  </a:txBody>
                  <a:tcPr marL="50800" marR="50800" marT="50800" marB="50800"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defTabSz="457200">
                        <a:spcBef>
                          <a:spcPts val="200"/>
                        </a:spcBef>
                        <a:tabLst>
                          <a:tab pos="177800" algn="l"/>
                          <a:tab pos="355600" algn="l"/>
                          <a:tab pos="533400" algn="l"/>
                          <a:tab pos="711200" algn="l"/>
                          <a:tab pos="889000" algn="l"/>
                          <a:tab pos="1079500" algn="l"/>
                          <a:tab pos="1181100" algn="l"/>
                          <a:tab pos="1257300" algn="l"/>
                          <a:tab pos="1435100" algn="l"/>
                          <a:tab pos="1612900" algn="l"/>
                          <a:tab pos="1790700" algn="l"/>
                          <a:tab pos="1968500" algn="l"/>
                          <a:tab pos="2159000" algn="l"/>
                          <a:tab pos="2336800" algn="l"/>
                          <a:tab pos="2514600" algn="l"/>
                        </a:tabLst>
                        <a:defRPr sz="1000">
                          <a:uFill>
                            <a:solidFill>
                              <a:srgbClr val="000000"/>
                            </a:solidFill>
                          </a:uFill>
                          <a:latin typeface="Times New Roman"/>
                          <a:ea typeface="Times New Roman"/>
                          <a:cs typeface="Times New Roman"/>
                          <a:sym typeface="Times New Roman"/>
                        </a:defRPr>
                      </a:pPr>
                      <a:r>
                        <a:rPr sz="1400" b="0" i="0" dirty="0">
                          <a:solidFill>
                            <a:srgbClr val="3333CC"/>
                          </a:solidFill>
                          <a:latin typeface="Arial"/>
                        </a:rPr>
                        <a:t>Up to</a:t>
                      </a:r>
                      <a:r>
                        <a:rPr sz="1400" b="0" i="0" dirty="0" smtClean="0">
                          <a:solidFill>
                            <a:srgbClr val="3333CC"/>
                          </a:solidFill>
                          <a:latin typeface="Arial"/>
                        </a:rPr>
                        <a:t> </a:t>
                      </a:r>
                      <a:r>
                        <a:rPr lang="en-US" sz="1400" b="0" i="0" dirty="0" smtClean="0">
                          <a:solidFill>
                            <a:srgbClr val="3333CC"/>
                          </a:solidFill>
                          <a:latin typeface="Arial"/>
                        </a:rPr>
                        <a:t>32 </a:t>
                      </a:r>
                      <a:r>
                        <a:rPr sz="1400" b="0" i="0" dirty="0" smtClean="0">
                          <a:solidFill>
                            <a:srgbClr val="3333CC"/>
                          </a:solidFill>
                          <a:latin typeface="Arial"/>
                        </a:rPr>
                        <a:t>Tx</a:t>
                      </a:r>
                      <a:r>
                        <a:rPr sz="1400" b="0" i="0" dirty="0">
                          <a:solidFill>
                            <a:srgbClr val="3333CC"/>
                          </a:solidFill>
                          <a:latin typeface="Arial"/>
                        </a:rPr>
                        <a:t>/Rx</a:t>
                      </a:r>
                    </a:p>
                  </a:txBody>
                  <a:tcPr marL="50800" marR="50800" marT="50800" marB="50800"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November 2017</a:t>
            </a:r>
            <a:endParaRPr lang="en-GB"/>
          </a:p>
        </p:txBody>
      </p:sp>
      <p:sp>
        <p:nvSpPr>
          <p:cNvPr id="5" name="Footer Placeholder 4"/>
          <p:cNvSpPr>
            <a:spLocks noGrp="1"/>
          </p:cNvSpPr>
          <p:nvPr>
            <p:ph type="ftr" idx="14"/>
          </p:nvPr>
        </p:nvSpPr>
        <p:spPr>
          <a:xfrm>
            <a:off x="6215074" y="6475413"/>
            <a:ext cx="2327264" cy="180975"/>
          </a:xfrm>
        </p:spPr>
        <p:txBody>
          <a:bodyPr/>
          <a:lstStyle/>
          <a:p>
            <a:r>
              <a:rPr lang="en-US" smtClean="0"/>
              <a:t>Marks, EthAirNet</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9</a:t>
            </a:fld>
            <a:endParaRPr lang="en-GB"/>
          </a:p>
        </p:txBody>
      </p:sp>
      <p:sp>
        <p:nvSpPr>
          <p:cNvPr id="1126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smtClean="0"/>
              <a:t>Rural-</a:t>
            </a:r>
            <a:r>
              <a:rPr lang="en-US" dirty="0" err="1" smtClean="0"/>
              <a:t>eMBB</a:t>
            </a:r>
            <a:r>
              <a:rPr lang="en-US" dirty="0" smtClean="0"/>
              <a:t> </a:t>
            </a:r>
            <a:br>
              <a:rPr lang="en-US" dirty="0" smtClean="0"/>
            </a:br>
            <a:r>
              <a:rPr lang="en-US" dirty="0" smtClean="0"/>
              <a:t>Evaluation Configurations [3]</a:t>
            </a:r>
            <a:endParaRPr lang="en-GB" dirty="0"/>
          </a:p>
        </p:txBody>
      </p:sp>
      <p:graphicFrame>
        <p:nvGraphicFramePr>
          <p:cNvPr id="10" name="Table 1"/>
          <p:cNvGraphicFramePr/>
          <p:nvPr/>
        </p:nvGraphicFramePr>
        <p:xfrm>
          <a:off x="304800" y="1828800"/>
          <a:ext cx="8610600" cy="4567731"/>
        </p:xfrm>
        <a:graphic>
          <a:graphicData uri="http://schemas.openxmlformats.org/drawingml/2006/table">
            <a:tbl>
              <a:tblPr/>
              <a:tblGrid>
                <a:gridCol w="2152650"/>
                <a:gridCol w="1733550"/>
                <a:gridCol w="76200"/>
                <a:gridCol w="1752600"/>
                <a:gridCol w="2895600"/>
              </a:tblGrid>
              <a:tr h="351332">
                <a:tc gridSpan="5">
                  <a:txBody>
                    <a:bodyPr/>
                    <a:lstStyle/>
                    <a:p>
                      <a:pPr defTabSz="457200">
                        <a:spcBef>
                          <a:spcPts val="600"/>
                        </a:spcBef>
                        <a:defRPr sz="1800"/>
                      </a:pPr>
                      <a:r>
                        <a:rPr lang="en-US" sz="1200" dirty="0" smtClean="0">
                          <a:sym typeface="Helvetica Neue"/>
                        </a:rPr>
                        <a:t>(selected</a:t>
                      </a:r>
                      <a:r>
                        <a:rPr lang="en-US" sz="1200" baseline="0" dirty="0" smtClean="0">
                          <a:sym typeface="Helvetica Neue"/>
                        </a:rPr>
                        <a:t> highlights only; see sources for full details</a:t>
                      </a:r>
                      <a:r>
                        <a:rPr lang="en-US" sz="1200" dirty="0" smtClean="0">
                          <a:sym typeface="Helvetica Neue"/>
                        </a:rPr>
                        <a:t>)</a:t>
                      </a:r>
                      <a:endParaRPr sz="1200" dirty="0">
                        <a:sym typeface="Helvetica Neue"/>
                      </a:endParaRPr>
                    </a:p>
                  </a:txBody>
                  <a:tcPr marL="50800" marR="50800" marT="50800" marB="50800" anchor="ctr"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000000">
                        <a:alpha val="0"/>
                      </a:srgbClr>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defTabSz="457200">
                        <a:spcBef>
                          <a:spcPts val="600"/>
                        </a:spcBef>
                        <a:defRPr sz="1800"/>
                      </a:pPr>
                      <a:endParaRPr sz="1200" dirty="0">
                        <a:sym typeface="Helvetica Neue"/>
                      </a:endParaRPr>
                    </a:p>
                  </a:txBody>
                  <a:tcPr marL="50800" marR="50800" marT="50800" marB="50800" anchor="ctr" horzOverflow="overflow">
                    <a:lnL/>
                    <a:lnR>
                      <a:noFill/>
                    </a:lnR>
                    <a:lnT/>
                    <a:lnB w="6350" cap="flat" cmpd="sng" algn="ctr">
                      <a:solidFill>
                        <a:srgbClr val="000000"/>
                      </a:solidFill>
                      <a:prstDash val="solid"/>
                      <a:miter lim="400000"/>
                      <a:headEnd type="none" w="med" len="med"/>
                      <a:tailEnd type="none" w="med" len="med"/>
                    </a:lnB>
                    <a:solidFill>
                      <a:srgbClr val="000000">
                        <a:alpha val="0"/>
                      </a:srgbClr>
                    </a:solidFill>
                  </a:tcPr>
                </a:tc>
              </a:tr>
              <a:tr h="253110">
                <a:tc>
                  <a:txBody>
                    <a:bodyPr/>
                    <a:lstStyle/>
                    <a:p>
                      <a:pPr algn="l" defTabSz="457200">
                        <a:defRPr sz="1000">
                          <a:sym typeface="Helvetica Neue"/>
                        </a:defRPr>
                      </a:pPr>
                      <a:endParaRPr sz="1400" b="0" i="0" dirty="0">
                        <a:latin typeface="Arial"/>
                      </a:endParaRPr>
                    </a:p>
                  </a:txBody>
                  <a:tcPr marL="50800" marR="50800" marT="50800" marB="50800"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defTabSz="457200">
                        <a:spcBef>
                          <a:spcPts val="400"/>
                        </a:spcBef>
                        <a:tabLst>
                          <a:tab pos="711200" algn="l"/>
                          <a:tab pos="1181100" algn="l"/>
                          <a:tab pos="1435100" algn="l"/>
                        </a:tabLst>
                        <a:defRPr sz="1000" b="1">
                          <a:uFill>
                            <a:solidFill>
                              <a:srgbClr val="000000"/>
                            </a:solidFill>
                          </a:uFill>
                          <a:latin typeface="Times New Roman"/>
                          <a:ea typeface="Times New Roman"/>
                          <a:cs typeface="Times New Roman"/>
                          <a:sym typeface="Times New Roman"/>
                        </a:defRPr>
                      </a:pPr>
                      <a:r>
                        <a:rPr sz="1400" b="0" i="0" dirty="0">
                          <a:solidFill>
                            <a:srgbClr val="3333CC"/>
                          </a:solidFill>
                          <a:latin typeface="Arial"/>
                        </a:rPr>
                        <a:t>Configuration A</a:t>
                      </a:r>
                    </a:p>
                  </a:txBody>
                  <a:tcPr marL="50800" marR="50800" marT="50800" marB="50800" anchor="ctr"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gridSpan="2">
                  <a:txBody>
                    <a:bodyPr/>
                    <a:lstStyle/>
                    <a:p>
                      <a:pPr algn="ctr" defTabSz="457200">
                        <a:spcBef>
                          <a:spcPts val="400"/>
                        </a:spcBef>
                        <a:tabLst>
                          <a:tab pos="711200" algn="l"/>
                          <a:tab pos="1181100" algn="l"/>
                          <a:tab pos="1435100" algn="l"/>
                        </a:tabLst>
                        <a:defRPr sz="1000" b="1">
                          <a:uFill>
                            <a:solidFill>
                              <a:srgbClr val="000000"/>
                            </a:solidFill>
                          </a:uFill>
                          <a:latin typeface="Times New Roman"/>
                          <a:ea typeface="Times New Roman"/>
                          <a:cs typeface="Times New Roman"/>
                          <a:sym typeface="Times New Roman"/>
                        </a:defRPr>
                      </a:pPr>
                      <a:r>
                        <a:rPr sz="1400" b="0" i="0" dirty="0">
                          <a:solidFill>
                            <a:srgbClr val="3333CC"/>
                          </a:solidFill>
                          <a:latin typeface="Arial"/>
                        </a:rPr>
                        <a:t>Configuration B</a:t>
                      </a:r>
                    </a:p>
                  </a:txBody>
                  <a:tcPr marL="50800" marR="50800" marT="50800" marB="50800" anchor="ctr"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hMerge="1">
                  <a:txBody>
                    <a:bodyPr/>
                    <a:lstStyle/>
                    <a:p>
                      <a:pPr defTabSz="457200">
                        <a:spcBef>
                          <a:spcPts val="400"/>
                        </a:spcBef>
                        <a:tabLst>
                          <a:tab pos="711200" algn="l"/>
                          <a:tab pos="1181100" algn="l"/>
                          <a:tab pos="1435100" algn="l"/>
                        </a:tabLst>
                        <a:defRPr sz="1000" b="1">
                          <a:uFill>
                            <a:solidFill>
                              <a:srgbClr val="000000"/>
                            </a:solidFill>
                          </a:uFill>
                          <a:latin typeface="Times New Roman"/>
                          <a:ea typeface="Times New Roman"/>
                          <a:cs typeface="Times New Roman"/>
                          <a:sym typeface="Times New Roman"/>
                        </a:defRPr>
                      </a:pPr>
                      <a:endParaRPr sz="1400" b="0" i="0" dirty="0">
                        <a:solidFill>
                          <a:srgbClr val="3333CC"/>
                        </a:solidFill>
                        <a:latin typeface="Arial"/>
                      </a:endParaRPr>
                    </a:p>
                  </a:txBody>
                  <a:tcPr marL="50800" marR="50800" marT="50800" marB="50800" anchor="ctr" horzOverflow="overflow">
                    <a:lnL w="6350">
                      <a:solidFill>
                        <a:srgbClr val="000000"/>
                      </a:solidFill>
                      <a:miter lim="400000"/>
                    </a:lnL>
                    <a:lnR w="6350" cap="flat" cmpd="sng" algn="ctr">
                      <a:solidFill>
                        <a:srgbClr val="000000"/>
                      </a:solidFill>
                      <a:prstDash val="solid"/>
                      <a:miter lim="400000"/>
                      <a:headEnd type="none" w="med" len="med"/>
                      <a:tailEnd type="none" w="med" len="med"/>
                    </a:lnR>
                    <a:lnT w="6350">
                      <a:solidFill>
                        <a:srgbClr val="000000"/>
                      </a:solidFill>
                      <a:miter lim="400000"/>
                    </a:lnT>
                    <a:lnB w="6350" cap="flat" cmpd="sng" algn="ctr">
                      <a:solidFill>
                        <a:srgbClr val="000000"/>
                      </a:solidFill>
                      <a:prstDash val="solid"/>
                      <a:miter lim="400000"/>
                      <a:headEnd type="none" w="med" len="med"/>
                      <a:tailEnd type="none" w="med" len="med"/>
                    </a:lnB>
                    <a:noFill/>
                  </a:tcPr>
                </a:tc>
                <a:tc>
                  <a:txBody>
                    <a:bodyPr/>
                    <a:lstStyle/>
                    <a:p>
                      <a:pPr marL="0" marR="0" indent="0" algn="ctr" defTabSz="457200" rtl="0" eaLnBrk="1" fontAlgn="auto" latinLnBrk="0" hangingPunct="1">
                        <a:lnSpc>
                          <a:spcPct val="100000"/>
                        </a:lnSpc>
                        <a:spcBef>
                          <a:spcPts val="400"/>
                        </a:spcBef>
                        <a:spcAft>
                          <a:spcPts val="0"/>
                        </a:spcAft>
                        <a:buClrTx/>
                        <a:buSzTx/>
                        <a:buFontTx/>
                        <a:buNone/>
                        <a:tabLst>
                          <a:tab pos="711200" algn="l"/>
                          <a:tab pos="1181100" algn="l"/>
                          <a:tab pos="1435100" algn="l"/>
                        </a:tabLst>
                        <a:defRPr sz="1000" b="1">
                          <a:uFill>
                            <a:solidFill>
                              <a:srgbClr val="000000"/>
                            </a:solidFill>
                          </a:uFill>
                          <a:latin typeface="Times New Roman"/>
                          <a:ea typeface="Times New Roman"/>
                          <a:cs typeface="Times New Roman"/>
                          <a:sym typeface="Times New Roman"/>
                        </a:defRPr>
                      </a:pPr>
                      <a:r>
                        <a:rPr lang="en-US" sz="1400" b="0" i="0" dirty="0" smtClean="0">
                          <a:solidFill>
                            <a:srgbClr val="3333CC"/>
                          </a:solidFill>
                          <a:latin typeface="Arial"/>
                        </a:rPr>
                        <a:t>Configuration</a:t>
                      </a:r>
                      <a:r>
                        <a:rPr lang="en-US" sz="1400" b="0" i="0" dirty="0" smtClean="0">
                          <a:solidFill>
                            <a:srgbClr val="3333CC"/>
                          </a:solidFill>
                          <a:latin typeface="Arial"/>
                        </a:rPr>
                        <a:t> C </a:t>
                      </a:r>
                      <a:r>
                        <a:rPr lang="en-US" sz="1400" b="0" i="0" dirty="0" smtClean="0">
                          <a:solidFill>
                            <a:srgbClr val="3333CC"/>
                          </a:solidFill>
                          <a:latin typeface="Arial"/>
                        </a:rPr>
                        <a:t>(LMLC)</a:t>
                      </a:r>
                      <a:endParaRPr sz="1400" b="0" i="0" dirty="0">
                        <a:solidFill>
                          <a:srgbClr val="3333CC"/>
                        </a:solidFill>
                        <a:latin typeface="Arial"/>
                      </a:endParaRPr>
                    </a:p>
                  </a:txBody>
                  <a:tcPr marL="50800" marR="50800" marT="50800" marB="50800" anchor="ctr"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r>
              <a:tr h="253110">
                <a:tc>
                  <a:txBody>
                    <a:bodyPr/>
                    <a:lstStyle/>
                    <a:p>
                      <a:pPr marL="0" marR="0" indent="0" algn="l" defTabSz="457200" rtl="0" eaLnBrk="1" fontAlgn="auto" latinLnBrk="0" hangingPunct="1">
                        <a:lnSpc>
                          <a:spcPct val="100000"/>
                        </a:lnSpc>
                        <a:spcBef>
                          <a:spcPts val="200"/>
                        </a:spcBef>
                        <a:spcAft>
                          <a:spcPts val="0"/>
                        </a:spcAft>
                        <a:buClrTx/>
                        <a:buSzTx/>
                        <a:buFontTx/>
                        <a:buNone/>
                        <a:tabLst>
                          <a:tab pos="177800" algn="l"/>
                          <a:tab pos="355600" algn="l"/>
                          <a:tab pos="533400" algn="l"/>
                          <a:tab pos="711200" algn="l"/>
                          <a:tab pos="889000" algn="l"/>
                          <a:tab pos="1079500" algn="l"/>
                          <a:tab pos="1181100" algn="l"/>
                          <a:tab pos="1257300" algn="l"/>
                          <a:tab pos="1435100" algn="l"/>
                          <a:tab pos="1612900" algn="l"/>
                          <a:tab pos="1790700" algn="l"/>
                          <a:tab pos="1968500" algn="l"/>
                          <a:tab pos="2159000" algn="l"/>
                          <a:tab pos="2336800" algn="l"/>
                          <a:tab pos="2514600" algn="l"/>
                        </a:tabLst>
                        <a:defRPr sz="1000">
                          <a:uFill>
                            <a:solidFill>
                              <a:srgbClr val="000000"/>
                            </a:solidFill>
                          </a:uFill>
                          <a:latin typeface="Times New Roman"/>
                          <a:ea typeface="Times New Roman"/>
                          <a:cs typeface="Times New Roman"/>
                          <a:sym typeface="Times New Roman"/>
                        </a:defRPr>
                      </a:pPr>
                      <a:r>
                        <a:rPr lang="en-US" sz="1400" b="0" i="0" dirty="0" smtClean="0">
                          <a:latin typeface="Arial"/>
                        </a:rPr>
                        <a:t>Bandwidth (TDD)</a:t>
                      </a:r>
                    </a:p>
                  </a:txBody>
                  <a:tcPr marL="50800" marR="50800" marT="50800" marB="50800"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gridSpan="4">
                  <a:txBody>
                    <a:bodyPr/>
                    <a:lstStyle/>
                    <a:p>
                      <a:pPr algn="ctr" defTabSz="457200">
                        <a:spcBef>
                          <a:spcPts val="200"/>
                        </a:spcBef>
                        <a:tabLst>
                          <a:tab pos="177800" algn="l"/>
                          <a:tab pos="355600" algn="l"/>
                          <a:tab pos="533400" algn="l"/>
                          <a:tab pos="711200" algn="l"/>
                          <a:tab pos="889000" algn="l"/>
                          <a:tab pos="1079500" algn="l"/>
                          <a:tab pos="1181100" algn="l"/>
                          <a:tab pos="1257300" algn="l"/>
                          <a:tab pos="1435100" algn="l"/>
                          <a:tab pos="1612900" algn="l"/>
                          <a:tab pos="1790700" algn="l"/>
                          <a:tab pos="1968500" algn="l"/>
                          <a:tab pos="2159000" algn="l"/>
                          <a:tab pos="2336800" algn="l"/>
                          <a:tab pos="2514600" algn="l"/>
                        </a:tabLst>
                        <a:defRPr sz="1000">
                          <a:uFill>
                            <a:solidFill>
                              <a:srgbClr val="000000"/>
                            </a:solidFill>
                          </a:uFill>
                          <a:latin typeface="Times New Roman"/>
                          <a:ea typeface="Times New Roman"/>
                          <a:cs typeface="Times New Roman"/>
                          <a:sym typeface="Times New Roman"/>
                        </a:defRPr>
                      </a:pPr>
                      <a:r>
                        <a:rPr lang="en-US" sz="1400" b="0" i="0" dirty="0" smtClean="0">
                          <a:solidFill>
                            <a:schemeClr val="tx1"/>
                          </a:solidFill>
                          <a:latin typeface="Arial"/>
                        </a:rPr>
                        <a:t>20 MHz</a:t>
                      </a:r>
                      <a:endParaRPr sz="1400" b="0" i="0" dirty="0">
                        <a:solidFill>
                          <a:schemeClr val="tx1"/>
                        </a:solidFill>
                        <a:latin typeface="Arial"/>
                      </a:endParaRPr>
                    </a:p>
                  </a:txBody>
                  <a:tcPr marL="50800" marR="50800" marT="50800" marB="50800"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hMerge="1">
                  <a:txBody>
                    <a:bodyPr/>
                    <a:lstStyle/>
                    <a:p>
                      <a:endParaRPr lang="en-US"/>
                    </a:p>
                  </a:txBody>
                  <a:tcPr/>
                </a:tc>
                <a:tc hMerge="1">
                  <a:txBody>
                    <a:bodyPr/>
                    <a:lstStyle/>
                    <a:p>
                      <a:pPr defTabSz="457200">
                        <a:spcBef>
                          <a:spcPts val="200"/>
                        </a:spcBef>
                        <a:tabLst>
                          <a:tab pos="177800" algn="l"/>
                          <a:tab pos="355600" algn="l"/>
                          <a:tab pos="533400" algn="l"/>
                          <a:tab pos="711200" algn="l"/>
                          <a:tab pos="889000" algn="l"/>
                          <a:tab pos="1079500" algn="l"/>
                          <a:tab pos="1181100" algn="l"/>
                          <a:tab pos="1257300" algn="l"/>
                          <a:tab pos="1435100" algn="l"/>
                          <a:tab pos="1612900" algn="l"/>
                          <a:tab pos="1790700" algn="l"/>
                          <a:tab pos="1968500" algn="l"/>
                          <a:tab pos="2159000" algn="l"/>
                          <a:tab pos="2336800" algn="l"/>
                          <a:tab pos="2514600" algn="l"/>
                        </a:tabLst>
                        <a:defRPr sz="1000">
                          <a:uFill>
                            <a:solidFill>
                              <a:srgbClr val="000000"/>
                            </a:solidFill>
                          </a:uFill>
                          <a:latin typeface="Times New Roman"/>
                          <a:ea typeface="Times New Roman"/>
                          <a:cs typeface="Times New Roman"/>
                          <a:sym typeface="Times New Roman"/>
                        </a:defRPr>
                      </a:pPr>
                      <a:endParaRPr sz="1400" b="0" i="0" dirty="0">
                        <a:solidFill>
                          <a:schemeClr val="accent2"/>
                        </a:solidFill>
                        <a:latin typeface="Arial"/>
                      </a:endParaRPr>
                    </a:p>
                  </a:txBody>
                  <a:tcPr marL="50800" marR="50800" marT="50800" marB="50800" horzOverflow="overflow"/>
                </a:tc>
                <a:tc hMerge="1">
                  <a:txBody>
                    <a:bodyPr/>
                    <a:lstStyle/>
                    <a:p>
                      <a:pPr defTabSz="457200">
                        <a:spcBef>
                          <a:spcPts val="200"/>
                        </a:spcBef>
                        <a:tabLst>
                          <a:tab pos="177800" algn="l"/>
                          <a:tab pos="355600" algn="l"/>
                          <a:tab pos="533400" algn="l"/>
                          <a:tab pos="711200" algn="l"/>
                          <a:tab pos="889000" algn="l"/>
                          <a:tab pos="1079500" algn="l"/>
                          <a:tab pos="1181100" algn="l"/>
                          <a:tab pos="1257300" algn="l"/>
                          <a:tab pos="1435100" algn="l"/>
                          <a:tab pos="1612900" algn="l"/>
                          <a:tab pos="1790700" algn="l"/>
                          <a:tab pos="1968500" algn="l"/>
                          <a:tab pos="2159000" algn="l"/>
                          <a:tab pos="2336800" algn="l"/>
                          <a:tab pos="2514600" algn="l"/>
                        </a:tabLst>
                        <a:defRPr sz="1000">
                          <a:uFill>
                            <a:solidFill>
                              <a:srgbClr val="000000"/>
                            </a:solidFill>
                          </a:uFill>
                          <a:latin typeface="Times New Roman"/>
                          <a:ea typeface="Times New Roman"/>
                          <a:cs typeface="Times New Roman"/>
                          <a:sym typeface="Times New Roman"/>
                        </a:defRPr>
                      </a:pPr>
                      <a:endParaRPr sz="1400" b="0" i="0" dirty="0">
                        <a:solidFill>
                          <a:schemeClr val="accent2"/>
                        </a:solidFill>
                        <a:latin typeface="Arial"/>
                      </a:endParaRPr>
                    </a:p>
                  </a:txBody>
                  <a:tcPr marL="50800" marR="50800" marT="50800" marB="50800" horzOverflow="overflow"/>
                </a:tc>
              </a:tr>
              <a:tr h="253110">
                <a:tc>
                  <a:txBody>
                    <a:bodyPr/>
                    <a:lstStyle/>
                    <a:p>
                      <a:pPr algn="l" defTabSz="457200">
                        <a:spcBef>
                          <a:spcPts val="200"/>
                        </a:spcBef>
                        <a:tabLst>
                          <a:tab pos="177800" algn="l"/>
                          <a:tab pos="355600" algn="l"/>
                          <a:tab pos="533400" algn="l"/>
                          <a:tab pos="711200" algn="l"/>
                          <a:tab pos="889000" algn="l"/>
                          <a:tab pos="1079500" algn="l"/>
                          <a:tab pos="1181100" algn="l"/>
                          <a:tab pos="1257300" algn="l"/>
                          <a:tab pos="1435100" algn="l"/>
                          <a:tab pos="1612900" algn="l"/>
                          <a:tab pos="1790700" algn="l"/>
                          <a:tab pos="1968500" algn="l"/>
                          <a:tab pos="2159000" algn="l"/>
                          <a:tab pos="2336800" algn="l"/>
                          <a:tab pos="2514600" algn="l"/>
                        </a:tabLst>
                        <a:defRPr sz="1000">
                          <a:uFill>
                            <a:solidFill>
                              <a:srgbClr val="000000"/>
                            </a:solidFill>
                          </a:uFill>
                          <a:latin typeface="Times New Roman"/>
                          <a:ea typeface="Times New Roman"/>
                          <a:cs typeface="Times New Roman"/>
                          <a:sym typeface="Times New Roman"/>
                        </a:defRPr>
                      </a:pPr>
                      <a:r>
                        <a:rPr lang="en-US" sz="1400" b="0" i="0" dirty="0" smtClean="0">
                          <a:latin typeface="Arial"/>
                        </a:rPr>
                        <a:t>UE density</a:t>
                      </a:r>
                      <a:endParaRPr sz="1400" b="0" i="0" dirty="0">
                        <a:latin typeface="Arial"/>
                      </a:endParaRPr>
                    </a:p>
                  </a:txBody>
                  <a:tcPr marL="50800" marR="50800" marT="50800" marB="50800"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gridSpan="4">
                  <a:txBody>
                    <a:bodyPr/>
                    <a:lstStyle/>
                    <a:p>
                      <a:pPr algn="ctr" defTabSz="457200">
                        <a:spcBef>
                          <a:spcPts val="200"/>
                        </a:spcBef>
                        <a:tabLst>
                          <a:tab pos="177800" algn="l"/>
                          <a:tab pos="355600" algn="l"/>
                          <a:tab pos="533400" algn="l"/>
                          <a:tab pos="711200" algn="l"/>
                          <a:tab pos="889000" algn="l"/>
                          <a:tab pos="1079500" algn="l"/>
                          <a:tab pos="1181100" algn="l"/>
                          <a:tab pos="1257300" algn="l"/>
                          <a:tab pos="1435100" algn="l"/>
                          <a:tab pos="1612900" algn="l"/>
                          <a:tab pos="1790700" algn="l"/>
                          <a:tab pos="1968500" algn="l"/>
                          <a:tab pos="2159000" algn="l"/>
                          <a:tab pos="2336800" algn="l"/>
                          <a:tab pos="2514600" algn="l"/>
                        </a:tabLst>
                        <a:defRPr sz="1000">
                          <a:uFill>
                            <a:solidFill>
                              <a:srgbClr val="000000"/>
                            </a:solidFill>
                          </a:uFill>
                          <a:latin typeface="Times New Roman"/>
                          <a:ea typeface="Times New Roman"/>
                          <a:cs typeface="Times New Roman"/>
                          <a:sym typeface="Times New Roman"/>
                        </a:defRPr>
                      </a:pPr>
                      <a:r>
                        <a:rPr lang="en-US" sz="1400" b="0" i="0" dirty="0" smtClean="0">
                          <a:latin typeface="Arial"/>
                        </a:rPr>
                        <a:t>10 </a:t>
                      </a:r>
                      <a:r>
                        <a:rPr lang="en-US" sz="1400" b="0" i="0" dirty="0" err="1" smtClean="0">
                          <a:latin typeface="Arial"/>
                        </a:rPr>
                        <a:t>UEs</a:t>
                      </a:r>
                      <a:r>
                        <a:rPr lang="en-US" sz="1400" b="0" i="0" dirty="0" smtClean="0">
                          <a:latin typeface="Arial"/>
                        </a:rPr>
                        <a:t> per </a:t>
                      </a:r>
                      <a:r>
                        <a:rPr lang="en-US" sz="1400" b="0" i="0" dirty="0" err="1" smtClean="0">
                          <a:latin typeface="Arial"/>
                        </a:rPr>
                        <a:t>TRxP</a:t>
                      </a:r>
                      <a:endParaRPr sz="1400" b="0" i="0" dirty="0">
                        <a:latin typeface="Arial"/>
                      </a:endParaRPr>
                    </a:p>
                  </a:txBody>
                  <a:tcPr marL="50800" marR="50800" marT="50800" marB="50800"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hMerge="1">
                  <a:txBody>
                    <a:bodyPr/>
                    <a:lstStyle/>
                    <a:p>
                      <a:endParaRPr lang="en-US"/>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hMerge="1">
                  <a:txBody>
                    <a:bodyPr/>
                    <a:lstStyle/>
                    <a:p>
                      <a:endParaRPr lang="en-US" dirty="0"/>
                    </a:p>
                  </a:txBody>
                  <a:tcPr marL="50800" marR="50800" marT="50800" marB="50800" horzOverflow="overflow"/>
                </a:tc>
                <a:tc hMerge="1">
                  <a:txBody>
                    <a:bodyPr/>
                    <a:lstStyle/>
                    <a:p>
                      <a:pPr algn="ctr" defTabSz="457200">
                        <a:spcBef>
                          <a:spcPts val="200"/>
                        </a:spcBef>
                        <a:tabLst>
                          <a:tab pos="177800" algn="l"/>
                          <a:tab pos="355600" algn="l"/>
                          <a:tab pos="533400" algn="l"/>
                          <a:tab pos="711200" algn="l"/>
                          <a:tab pos="889000" algn="l"/>
                          <a:tab pos="1079500" algn="l"/>
                          <a:tab pos="1181100" algn="l"/>
                          <a:tab pos="1257300" algn="l"/>
                          <a:tab pos="1435100" algn="l"/>
                          <a:tab pos="1612900" algn="l"/>
                          <a:tab pos="1790700" algn="l"/>
                          <a:tab pos="1968500" algn="l"/>
                          <a:tab pos="2159000" algn="l"/>
                          <a:tab pos="2336800" algn="l"/>
                          <a:tab pos="2514600" algn="l"/>
                        </a:tabLst>
                        <a:defRPr sz="1000">
                          <a:uFill>
                            <a:solidFill>
                              <a:srgbClr val="000000"/>
                            </a:solidFill>
                          </a:uFill>
                          <a:latin typeface="Times New Roman"/>
                          <a:ea typeface="Times New Roman"/>
                          <a:cs typeface="Times New Roman"/>
                          <a:sym typeface="Times New Roman"/>
                        </a:defRPr>
                      </a:pPr>
                      <a:endParaRPr sz="1400" b="0" i="0" dirty="0">
                        <a:latin typeface="Arial"/>
                      </a:endParaRPr>
                    </a:p>
                  </a:txBody>
                  <a:tcPr marL="50800" marR="50800" marT="50800" marB="50800"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r>
              <a:tr h="253110">
                <a:tc>
                  <a:txBody>
                    <a:bodyPr/>
                    <a:lstStyle/>
                    <a:p>
                      <a:pPr algn="l" defTabSz="457200">
                        <a:spcBef>
                          <a:spcPts val="200"/>
                        </a:spcBef>
                        <a:tabLst>
                          <a:tab pos="177800" algn="l"/>
                          <a:tab pos="355600" algn="l"/>
                          <a:tab pos="533400" algn="l"/>
                          <a:tab pos="711200" algn="l"/>
                          <a:tab pos="889000" algn="l"/>
                          <a:tab pos="1079500" algn="l"/>
                          <a:tab pos="1181100" algn="l"/>
                          <a:tab pos="1257300" algn="l"/>
                          <a:tab pos="1435100" algn="l"/>
                          <a:tab pos="1612900" algn="l"/>
                          <a:tab pos="1790700" algn="l"/>
                          <a:tab pos="1968500" algn="l"/>
                          <a:tab pos="2159000" algn="l"/>
                          <a:tab pos="2336800" algn="l"/>
                          <a:tab pos="2514600" algn="l"/>
                        </a:tabLst>
                        <a:defRPr sz="1000">
                          <a:uFill>
                            <a:solidFill>
                              <a:srgbClr val="000000"/>
                            </a:solidFill>
                          </a:uFill>
                          <a:latin typeface="Times New Roman"/>
                          <a:ea typeface="Times New Roman"/>
                          <a:cs typeface="Times New Roman"/>
                          <a:sym typeface="Times New Roman"/>
                        </a:defRPr>
                      </a:pPr>
                      <a:r>
                        <a:rPr sz="1400" b="0" i="0" dirty="0">
                          <a:latin typeface="Arial"/>
                        </a:rPr>
                        <a:t>Inter-site distance</a:t>
                      </a:r>
                    </a:p>
                  </a:txBody>
                  <a:tcPr marL="50800" marR="50800" marT="50800" marB="50800"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gridSpan="3">
                  <a:txBody>
                    <a:bodyPr/>
                    <a:lstStyle/>
                    <a:p>
                      <a:pPr algn="ctr" defTabSz="457200">
                        <a:spcBef>
                          <a:spcPts val="200"/>
                        </a:spcBef>
                        <a:tabLst>
                          <a:tab pos="177800" algn="l"/>
                          <a:tab pos="355600" algn="l"/>
                          <a:tab pos="533400" algn="l"/>
                          <a:tab pos="711200" algn="l"/>
                          <a:tab pos="889000" algn="l"/>
                          <a:tab pos="1079500" algn="l"/>
                          <a:tab pos="1181100" algn="l"/>
                          <a:tab pos="1257300" algn="l"/>
                          <a:tab pos="1435100" algn="l"/>
                          <a:tab pos="1612900" algn="l"/>
                          <a:tab pos="1790700" algn="l"/>
                          <a:tab pos="1968500" algn="l"/>
                          <a:tab pos="2159000" algn="l"/>
                          <a:tab pos="2336800" algn="l"/>
                          <a:tab pos="2514600" algn="l"/>
                        </a:tabLst>
                        <a:defRPr sz="1000">
                          <a:uFill>
                            <a:solidFill>
                              <a:srgbClr val="000000"/>
                            </a:solidFill>
                          </a:uFill>
                          <a:latin typeface="Times New Roman"/>
                          <a:ea typeface="Times New Roman"/>
                          <a:cs typeface="Times New Roman"/>
                          <a:sym typeface="Times New Roman"/>
                        </a:defRPr>
                      </a:pPr>
                      <a:r>
                        <a:rPr lang="en-US" sz="1400" b="0" i="0" dirty="0" smtClean="0">
                          <a:solidFill>
                            <a:schemeClr val="accent2"/>
                          </a:solidFill>
                          <a:latin typeface="Arial"/>
                        </a:rPr>
                        <a:t>1732 </a:t>
                      </a:r>
                      <a:r>
                        <a:rPr lang="en-US" sz="1400" b="0" i="0" dirty="0" err="1" smtClean="0">
                          <a:solidFill>
                            <a:schemeClr val="accent2"/>
                          </a:solidFill>
                          <a:latin typeface="Arial"/>
                        </a:rPr>
                        <a:t>m</a:t>
                      </a:r>
                      <a:endParaRPr sz="1400" b="0" i="0" dirty="0">
                        <a:solidFill>
                          <a:schemeClr val="accent2"/>
                        </a:solidFill>
                        <a:latin typeface="Arial"/>
                      </a:endParaRPr>
                    </a:p>
                  </a:txBody>
                  <a:tcPr marL="50800" marR="50800" marT="50800" marB="50800"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hMerge="1">
                  <a:txBody>
                    <a:bodyPr/>
                    <a:lstStyle/>
                    <a:p>
                      <a:endParaRPr lang="en-US"/>
                    </a:p>
                  </a:txBody>
                  <a:tcPr/>
                </a:tc>
                <a:tc hMerge="1">
                  <a:txBody>
                    <a:bodyPr/>
                    <a:lstStyle/>
                    <a:p>
                      <a:pPr algn="ctr" defTabSz="457200">
                        <a:spcBef>
                          <a:spcPts val="200"/>
                        </a:spcBef>
                        <a:tabLst>
                          <a:tab pos="177800" algn="l"/>
                          <a:tab pos="355600" algn="l"/>
                          <a:tab pos="533400" algn="l"/>
                          <a:tab pos="711200" algn="l"/>
                          <a:tab pos="889000" algn="l"/>
                          <a:tab pos="1079500" algn="l"/>
                          <a:tab pos="1181100" algn="l"/>
                          <a:tab pos="1257300" algn="l"/>
                          <a:tab pos="1435100" algn="l"/>
                          <a:tab pos="1612900" algn="l"/>
                          <a:tab pos="1790700" algn="l"/>
                          <a:tab pos="1968500" algn="l"/>
                          <a:tab pos="2159000" algn="l"/>
                          <a:tab pos="2336800" algn="l"/>
                          <a:tab pos="2514600" algn="l"/>
                        </a:tabLst>
                        <a:defRPr sz="1000">
                          <a:uFill>
                            <a:solidFill>
                              <a:srgbClr val="000000"/>
                            </a:solidFill>
                          </a:uFill>
                          <a:latin typeface="Times New Roman"/>
                          <a:ea typeface="Times New Roman"/>
                          <a:cs typeface="Times New Roman"/>
                          <a:sym typeface="Times New Roman"/>
                        </a:defRPr>
                      </a:pPr>
                      <a:endParaRPr sz="1400" b="0" i="0" dirty="0">
                        <a:latin typeface="Arial"/>
                      </a:endParaRPr>
                    </a:p>
                  </a:txBody>
                  <a:tcPr marL="50800" marR="50800" marT="50800" marB="50800" horzOverflow="overflow">
                    <a:lnL w="6350" cap="flat" cmpd="sng" algn="ctr">
                      <a:solidFill>
                        <a:srgbClr val="000000"/>
                      </a:solidFill>
                      <a:prstDash val="solid"/>
                      <a:miter lim="400000"/>
                      <a:headEnd type="none" w="med" len="med"/>
                      <a:tailEnd type="none" w="med" len="med"/>
                    </a:lnL>
                    <a:lnR w="6350" cap="flat" cmpd="sng" algn="ctr">
                      <a:solidFill>
                        <a:srgbClr val="000000"/>
                      </a:solidFill>
                      <a:prstDash val="solid"/>
                      <a:miter lim="400000"/>
                      <a:headEnd type="none" w="med" len="med"/>
                      <a:tailEnd type="none" w="med" len="med"/>
                    </a:lnR>
                    <a:lnT w="6350" cap="flat" cmpd="sng" algn="ctr">
                      <a:solidFill>
                        <a:srgbClr val="000000"/>
                      </a:solidFill>
                      <a:prstDash val="solid"/>
                      <a:miter lim="400000"/>
                      <a:headEnd type="none" w="med" len="med"/>
                      <a:tailEnd type="none" w="med" len="med"/>
                    </a:lnT>
                    <a:lnB w="6350" cap="flat" cmpd="sng" algn="ctr">
                      <a:solidFill>
                        <a:srgbClr val="000000"/>
                      </a:solidFill>
                      <a:prstDash val="solid"/>
                      <a:miter lim="400000"/>
                      <a:headEnd type="none" w="med" len="med"/>
                      <a:tailEnd type="none" w="med" len="med"/>
                    </a:lnB>
                    <a:noFill/>
                  </a:tcPr>
                </a:tc>
                <a:tc>
                  <a:txBody>
                    <a:bodyPr/>
                    <a:lstStyle/>
                    <a:p>
                      <a:pPr algn="ctr" defTabSz="457200">
                        <a:spcBef>
                          <a:spcPts val="200"/>
                        </a:spcBef>
                        <a:tabLst>
                          <a:tab pos="177800" algn="l"/>
                          <a:tab pos="355600" algn="l"/>
                          <a:tab pos="533400" algn="l"/>
                          <a:tab pos="711200" algn="l"/>
                          <a:tab pos="889000" algn="l"/>
                          <a:tab pos="1079500" algn="l"/>
                          <a:tab pos="1181100" algn="l"/>
                          <a:tab pos="1257300" algn="l"/>
                          <a:tab pos="1435100" algn="l"/>
                          <a:tab pos="1612900" algn="l"/>
                          <a:tab pos="1790700" algn="l"/>
                          <a:tab pos="1968500" algn="l"/>
                          <a:tab pos="2159000" algn="l"/>
                          <a:tab pos="2336800" algn="l"/>
                          <a:tab pos="2514600" algn="l"/>
                        </a:tabLst>
                        <a:defRPr sz="1000">
                          <a:uFill>
                            <a:solidFill>
                              <a:srgbClr val="000000"/>
                            </a:solidFill>
                          </a:uFill>
                          <a:latin typeface="Times New Roman"/>
                          <a:ea typeface="Times New Roman"/>
                          <a:cs typeface="Times New Roman"/>
                          <a:sym typeface="Times New Roman"/>
                        </a:defRPr>
                      </a:pPr>
                      <a:r>
                        <a:rPr lang="en-US" sz="1400" b="0" i="0" dirty="0" smtClean="0">
                          <a:solidFill>
                            <a:schemeClr val="accent2"/>
                          </a:solidFill>
                          <a:latin typeface="Arial"/>
                        </a:rPr>
                        <a:t>6000 </a:t>
                      </a:r>
                      <a:r>
                        <a:rPr lang="en-US" sz="1400" b="0" i="0" dirty="0" err="1" smtClean="0">
                          <a:solidFill>
                            <a:schemeClr val="accent2"/>
                          </a:solidFill>
                          <a:latin typeface="Arial"/>
                        </a:rPr>
                        <a:t>m</a:t>
                      </a:r>
                      <a:endParaRPr sz="1400" b="0" i="0" dirty="0">
                        <a:solidFill>
                          <a:schemeClr val="accent2"/>
                        </a:solidFill>
                        <a:latin typeface="Arial"/>
                      </a:endParaRPr>
                    </a:p>
                  </a:txBody>
                  <a:tcPr marL="50800" marR="50800" marT="50800" marB="50800"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r>
              <a:tr h="253110">
                <a:tc>
                  <a:txBody>
                    <a:bodyPr/>
                    <a:lstStyle/>
                    <a:p>
                      <a:pPr marL="0" marR="0" indent="0" algn="l" defTabSz="457200" rtl="0" eaLnBrk="1" fontAlgn="auto" latinLnBrk="0" hangingPunct="1">
                        <a:lnSpc>
                          <a:spcPct val="100000"/>
                        </a:lnSpc>
                        <a:spcBef>
                          <a:spcPts val="200"/>
                        </a:spcBef>
                        <a:spcAft>
                          <a:spcPts val="0"/>
                        </a:spcAft>
                        <a:buClrTx/>
                        <a:buSzTx/>
                        <a:buFontTx/>
                        <a:buNone/>
                        <a:tabLst>
                          <a:tab pos="177800" algn="l"/>
                          <a:tab pos="355600" algn="l"/>
                          <a:tab pos="533400" algn="l"/>
                          <a:tab pos="711200" algn="l"/>
                          <a:tab pos="889000" algn="l"/>
                          <a:tab pos="1079500" algn="l"/>
                          <a:tab pos="1181100" algn="l"/>
                          <a:tab pos="1257300" algn="l"/>
                          <a:tab pos="1435100" algn="l"/>
                          <a:tab pos="1612900" algn="l"/>
                          <a:tab pos="1790700" algn="l"/>
                          <a:tab pos="1968500" algn="l"/>
                          <a:tab pos="2159000" algn="l"/>
                          <a:tab pos="2336800" algn="l"/>
                          <a:tab pos="2514600" algn="l"/>
                        </a:tabLst>
                        <a:defRPr sz="1000">
                          <a:uFill>
                            <a:solidFill>
                              <a:srgbClr val="000000"/>
                            </a:solidFill>
                          </a:uFill>
                          <a:latin typeface="Times New Roman"/>
                          <a:ea typeface="Times New Roman"/>
                          <a:cs typeface="Times New Roman"/>
                          <a:sym typeface="Times New Roman"/>
                        </a:defRPr>
                      </a:pPr>
                      <a:r>
                        <a:rPr lang="en-US" sz="1400" b="0" i="0" dirty="0" smtClean="0">
                          <a:latin typeface="Arial"/>
                        </a:rPr>
                        <a:t>Device deployment</a:t>
                      </a:r>
                    </a:p>
                  </a:txBody>
                  <a:tcPr marL="50800" marR="50800" marT="50800" marB="50800"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gridSpan="3">
                  <a:txBody>
                    <a:bodyPr/>
                    <a:lstStyle/>
                    <a:p>
                      <a:pPr algn="ctr" defTabSz="457200">
                        <a:spcBef>
                          <a:spcPts val="200"/>
                        </a:spcBef>
                        <a:tabLst>
                          <a:tab pos="177800" algn="l"/>
                          <a:tab pos="355600" algn="l"/>
                          <a:tab pos="533400" algn="l"/>
                          <a:tab pos="711200" algn="l"/>
                          <a:tab pos="889000" algn="l"/>
                          <a:tab pos="1079500" algn="l"/>
                          <a:tab pos="1181100" algn="l"/>
                          <a:tab pos="1257300" algn="l"/>
                          <a:tab pos="1435100" algn="l"/>
                          <a:tab pos="1612900" algn="l"/>
                          <a:tab pos="1790700" algn="l"/>
                          <a:tab pos="1968500" algn="l"/>
                          <a:tab pos="2159000" algn="l"/>
                          <a:tab pos="2336800" algn="l"/>
                          <a:tab pos="2514600" algn="l"/>
                        </a:tabLst>
                        <a:defRPr sz="1000">
                          <a:uFill>
                            <a:solidFill>
                              <a:srgbClr val="000000"/>
                            </a:solidFill>
                          </a:uFill>
                          <a:latin typeface="Times New Roman"/>
                          <a:ea typeface="Times New Roman"/>
                          <a:cs typeface="Times New Roman"/>
                          <a:sym typeface="Times New Roman"/>
                        </a:defRPr>
                      </a:pPr>
                      <a:r>
                        <a:rPr lang="en-US" sz="1400" b="0" i="0" dirty="0" smtClean="0">
                          <a:solidFill>
                            <a:schemeClr val="accent2"/>
                          </a:solidFill>
                          <a:latin typeface="Arial"/>
                        </a:rPr>
                        <a:t>50% indoor; 50% in-car</a:t>
                      </a:r>
                    </a:p>
                  </a:txBody>
                  <a:tcPr marL="50800" marR="50800" marT="50800" marB="50800"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hMerge="1">
                  <a:txBody>
                    <a:bodyPr/>
                    <a:lstStyle/>
                    <a:p>
                      <a:endParaRPr lang="en-US"/>
                    </a:p>
                  </a:txBody>
                  <a:tcPr/>
                </a:tc>
                <a:tc hMerge="1">
                  <a:txBody>
                    <a:bodyPr/>
                    <a:lstStyle/>
                    <a:p>
                      <a:endParaRPr lang="en-US"/>
                    </a:p>
                  </a:txBody>
                  <a:tcPr/>
                </a:tc>
                <a:tc>
                  <a:txBody>
                    <a:bodyPr/>
                    <a:lstStyle/>
                    <a:p>
                      <a:pPr algn="ctr" defTabSz="457200">
                        <a:spcBef>
                          <a:spcPts val="200"/>
                        </a:spcBef>
                        <a:tabLst>
                          <a:tab pos="177800" algn="l"/>
                          <a:tab pos="355600" algn="l"/>
                          <a:tab pos="533400" algn="l"/>
                          <a:tab pos="711200" algn="l"/>
                          <a:tab pos="889000" algn="l"/>
                          <a:tab pos="1079500" algn="l"/>
                          <a:tab pos="1181100" algn="l"/>
                          <a:tab pos="1257300" algn="l"/>
                          <a:tab pos="1435100" algn="l"/>
                          <a:tab pos="1612900" algn="l"/>
                          <a:tab pos="1790700" algn="l"/>
                          <a:tab pos="1968500" algn="l"/>
                          <a:tab pos="2159000" algn="l"/>
                          <a:tab pos="2336800" algn="l"/>
                          <a:tab pos="2514600" algn="l"/>
                        </a:tabLst>
                        <a:defRPr sz="1000">
                          <a:uFill>
                            <a:solidFill>
                              <a:srgbClr val="000000"/>
                            </a:solidFill>
                          </a:uFill>
                          <a:latin typeface="Times New Roman"/>
                          <a:ea typeface="Times New Roman"/>
                          <a:cs typeface="Times New Roman"/>
                          <a:sym typeface="Times New Roman"/>
                        </a:defRPr>
                      </a:pPr>
                      <a:r>
                        <a:rPr lang="en-US" sz="1400" b="0" i="0" dirty="0" smtClean="0">
                          <a:solidFill>
                            <a:schemeClr val="accent2"/>
                          </a:solidFill>
                          <a:latin typeface="Arial"/>
                        </a:rPr>
                        <a:t>40% indoor, 40% outdoor pedestrian, 20% in-car</a:t>
                      </a:r>
                    </a:p>
                  </a:txBody>
                  <a:tcPr marL="50800" marR="50800" marT="50800" marB="50800"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r>
              <a:tr h="253110">
                <a:tc>
                  <a:txBody>
                    <a:bodyPr/>
                    <a:lstStyle/>
                    <a:p>
                      <a:pPr marL="0" marR="0" indent="0" algn="l" defTabSz="457200" rtl="0" eaLnBrk="1" fontAlgn="auto" latinLnBrk="0" hangingPunct="1">
                        <a:lnSpc>
                          <a:spcPct val="100000"/>
                        </a:lnSpc>
                        <a:spcBef>
                          <a:spcPts val="200"/>
                        </a:spcBef>
                        <a:spcAft>
                          <a:spcPts val="0"/>
                        </a:spcAft>
                        <a:buClrTx/>
                        <a:buSzTx/>
                        <a:buFontTx/>
                        <a:buNone/>
                        <a:tabLst>
                          <a:tab pos="177800" algn="l"/>
                          <a:tab pos="355600" algn="l"/>
                          <a:tab pos="533400" algn="l"/>
                          <a:tab pos="711200" algn="l"/>
                          <a:tab pos="889000" algn="l"/>
                          <a:tab pos="1079500" algn="l"/>
                          <a:tab pos="1181100" algn="l"/>
                          <a:tab pos="1257300" algn="l"/>
                          <a:tab pos="1435100" algn="l"/>
                          <a:tab pos="1612900" algn="l"/>
                          <a:tab pos="1790700" algn="l"/>
                          <a:tab pos="1968500" algn="l"/>
                          <a:tab pos="2159000" algn="l"/>
                          <a:tab pos="2336800" algn="l"/>
                          <a:tab pos="2514600" algn="l"/>
                        </a:tabLst>
                        <a:defRPr sz="1000">
                          <a:uFill>
                            <a:solidFill>
                              <a:srgbClr val="000000"/>
                            </a:solidFill>
                          </a:uFill>
                          <a:latin typeface="Times New Roman"/>
                          <a:ea typeface="Times New Roman"/>
                          <a:cs typeface="Times New Roman"/>
                          <a:sym typeface="Times New Roman"/>
                        </a:defRPr>
                      </a:pPr>
                      <a:r>
                        <a:rPr lang="en-US" sz="1400" b="0" i="0" dirty="0" smtClean="0">
                          <a:latin typeface="Arial"/>
                        </a:rPr>
                        <a:t>UE speeds of interest</a:t>
                      </a:r>
                    </a:p>
                  </a:txBody>
                  <a:tcPr marL="50800" marR="50800" marT="50800" marB="50800"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gridSpan="3">
                  <a:txBody>
                    <a:bodyPr/>
                    <a:lstStyle/>
                    <a:p>
                      <a:pPr algn="ctr" defTabSz="457200">
                        <a:spcBef>
                          <a:spcPts val="200"/>
                        </a:spcBef>
                        <a:tabLst>
                          <a:tab pos="177800" algn="l"/>
                          <a:tab pos="355600" algn="l"/>
                          <a:tab pos="533400" algn="l"/>
                          <a:tab pos="711200" algn="l"/>
                          <a:tab pos="889000" algn="l"/>
                          <a:tab pos="1079500" algn="l"/>
                          <a:tab pos="1181100" algn="l"/>
                          <a:tab pos="1257300" algn="l"/>
                          <a:tab pos="1435100" algn="l"/>
                          <a:tab pos="1612900" algn="l"/>
                          <a:tab pos="1790700" algn="l"/>
                          <a:tab pos="1968500" algn="l"/>
                          <a:tab pos="2159000" algn="l"/>
                          <a:tab pos="2336800" algn="l"/>
                          <a:tab pos="2514600" algn="l"/>
                        </a:tabLst>
                        <a:defRPr sz="1000">
                          <a:uFill>
                            <a:solidFill>
                              <a:srgbClr val="000000"/>
                            </a:solidFill>
                          </a:uFill>
                          <a:latin typeface="Times New Roman"/>
                          <a:ea typeface="Times New Roman"/>
                          <a:cs typeface="Times New Roman"/>
                          <a:sym typeface="Times New Roman"/>
                        </a:defRPr>
                      </a:pPr>
                      <a:r>
                        <a:rPr lang="en-US" sz="1400" b="0" i="0" dirty="0" smtClean="0">
                          <a:solidFill>
                            <a:schemeClr val="accent2"/>
                          </a:solidFill>
                          <a:latin typeface="Arial"/>
                        </a:rPr>
                        <a:t>Indoor: 3 km/h;</a:t>
                      </a:r>
                    </a:p>
                    <a:p>
                      <a:pPr algn="ctr" defTabSz="457200">
                        <a:spcBef>
                          <a:spcPts val="200"/>
                        </a:spcBef>
                        <a:tabLst>
                          <a:tab pos="177800" algn="l"/>
                          <a:tab pos="355600" algn="l"/>
                          <a:tab pos="533400" algn="l"/>
                          <a:tab pos="711200" algn="l"/>
                          <a:tab pos="889000" algn="l"/>
                          <a:tab pos="1079500" algn="l"/>
                          <a:tab pos="1181100" algn="l"/>
                          <a:tab pos="1257300" algn="l"/>
                          <a:tab pos="1435100" algn="l"/>
                          <a:tab pos="1612900" algn="l"/>
                          <a:tab pos="1790700" algn="l"/>
                          <a:tab pos="1968500" algn="l"/>
                          <a:tab pos="2159000" algn="l"/>
                          <a:tab pos="2336800" algn="l"/>
                          <a:tab pos="2514600" algn="l"/>
                        </a:tabLst>
                        <a:defRPr sz="1000">
                          <a:uFill>
                            <a:solidFill>
                              <a:srgbClr val="000000"/>
                            </a:solidFill>
                          </a:uFill>
                          <a:latin typeface="Times New Roman"/>
                          <a:ea typeface="Times New Roman"/>
                          <a:cs typeface="Times New Roman"/>
                          <a:sym typeface="Times New Roman"/>
                        </a:defRPr>
                      </a:pPr>
                      <a:r>
                        <a:rPr lang="en-US" sz="1400" b="0" i="0" dirty="0" smtClean="0">
                          <a:solidFill>
                            <a:schemeClr val="accent2"/>
                          </a:solidFill>
                          <a:latin typeface="Arial"/>
                        </a:rPr>
                        <a:t>in-car: 120 km/h;</a:t>
                      </a:r>
                    </a:p>
                    <a:p>
                      <a:pPr algn="ctr" defTabSz="457200">
                        <a:spcBef>
                          <a:spcPts val="200"/>
                        </a:spcBef>
                        <a:tabLst>
                          <a:tab pos="177800" algn="l"/>
                          <a:tab pos="355600" algn="l"/>
                          <a:tab pos="533400" algn="l"/>
                          <a:tab pos="711200" algn="l"/>
                          <a:tab pos="889000" algn="l"/>
                          <a:tab pos="1079500" algn="l"/>
                          <a:tab pos="1181100" algn="l"/>
                          <a:tab pos="1257300" algn="l"/>
                          <a:tab pos="1435100" algn="l"/>
                          <a:tab pos="1612900" algn="l"/>
                          <a:tab pos="1790700" algn="l"/>
                          <a:tab pos="1968500" algn="l"/>
                          <a:tab pos="2159000" algn="l"/>
                          <a:tab pos="2336800" algn="l"/>
                          <a:tab pos="2514600" algn="l"/>
                        </a:tabLst>
                        <a:defRPr sz="1000">
                          <a:uFill>
                            <a:solidFill>
                              <a:srgbClr val="000000"/>
                            </a:solidFill>
                          </a:uFill>
                          <a:latin typeface="Times New Roman"/>
                          <a:ea typeface="Times New Roman"/>
                          <a:cs typeface="Times New Roman"/>
                          <a:sym typeface="Times New Roman"/>
                        </a:defRPr>
                      </a:pPr>
                      <a:r>
                        <a:rPr lang="en-US" sz="1400" b="0" i="0" dirty="0" smtClean="0">
                          <a:solidFill>
                            <a:schemeClr val="accent2"/>
                          </a:solidFill>
                          <a:latin typeface="Arial"/>
                        </a:rPr>
                        <a:t>500 km/h for evaluation of</a:t>
                      </a:r>
                    </a:p>
                    <a:p>
                      <a:pPr algn="ctr" defTabSz="457200">
                        <a:spcBef>
                          <a:spcPts val="200"/>
                        </a:spcBef>
                        <a:tabLst>
                          <a:tab pos="177800" algn="l"/>
                          <a:tab pos="355600" algn="l"/>
                          <a:tab pos="533400" algn="l"/>
                          <a:tab pos="711200" algn="l"/>
                          <a:tab pos="889000" algn="l"/>
                          <a:tab pos="1079500" algn="l"/>
                          <a:tab pos="1181100" algn="l"/>
                          <a:tab pos="1257300" algn="l"/>
                          <a:tab pos="1435100" algn="l"/>
                          <a:tab pos="1612900" algn="l"/>
                          <a:tab pos="1790700" algn="l"/>
                          <a:tab pos="1968500" algn="l"/>
                          <a:tab pos="2159000" algn="l"/>
                          <a:tab pos="2336800" algn="l"/>
                          <a:tab pos="2514600" algn="l"/>
                        </a:tabLst>
                        <a:defRPr sz="1000">
                          <a:uFill>
                            <a:solidFill>
                              <a:srgbClr val="000000"/>
                            </a:solidFill>
                          </a:uFill>
                          <a:latin typeface="Times New Roman"/>
                          <a:ea typeface="Times New Roman"/>
                          <a:cs typeface="Times New Roman"/>
                          <a:sym typeface="Times New Roman"/>
                        </a:defRPr>
                      </a:pPr>
                      <a:r>
                        <a:rPr lang="en-US" sz="1400" b="0" i="0" dirty="0" smtClean="0">
                          <a:solidFill>
                            <a:schemeClr val="accent2"/>
                          </a:solidFill>
                          <a:latin typeface="Arial"/>
                        </a:rPr>
                        <a:t>mobility in high-speed case</a:t>
                      </a:r>
                    </a:p>
                  </a:txBody>
                  <a:tcPr marL="50800" marR="50800" marT="50800" marB="50800"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hMerge="1">
                  <a:txBody>
                    <a:bodyPr/>
                    <a:lstStyle/>
                    <a:p>
                      <a:endParaRPr lang="en-US"/>
                    </a:p>
                  </a:txBody>
                  <a:tcPr/>
                </a:tc>
                <a:tc hMerge="1">
                  <a:txBody>
                    <a:bodyPr/>
                    <a:lstStyle/>
                    <a:p>
                      <a:endParaRPr lang="en-US"/>
                    </a:p>
                  </a:txBody>
                  <a:tcPr/>
                </a:tc>
                <a:tc>
                  <a:txBody>
                    <a:bodyPr/>
                    <a:lstStyle/>
                    <a:p>
                      <a:pPr algn="ctr" defTabSz="457200">
                        <a:spcBef>
                          <a:spcPts val="200"/>
                        </a:spcBef>
                        <a:tabLst>
                          <a:tab pos="177800" algn="l"/>
                          <a:tab pos="355600" algn="l"/>
                          <a:tab pos="533400" algn="l"/>
                          <a:tab pos="711200" algn="l"/>
                          <a:tab pos="889000" algn="l"/>
                          <a:tab pos="1079500" algn="l"/>
                          <a:tab pos="1181100" algn="l"/>
                          <a:tab pos="1257300" algn="l"/>
                          <a:tab pos="1435100" algn="l"/>
                          <a:tab pos="1612900" algn="l"/>
                          <a:tab pos="1790700" algn="l"/>
                          <a:tab pos="1968500" algn="l"/>
                          <a:tab pos="2159000" algn="l"/>
                          <a:tab pos="2336800" algn="l"/>
                          <a:tab pos="2514600" algn="l"/>
                        </a:tabLst>
                        <a:defRPr sz="1000">
                          <a:uFill>
                            <a:solidFill>
                              <a:srgbClr val="000000"/>
                            </a:solidFill>
                          </a:uFill>
                          <a:latin typeface="Times New Roman"/>
                          <a:ea typeface="Times New Roman"/>
                          <a:cs typeface="Times New Roman"/>
                          <a:sym typeface="Times New Roman"/>
                        </a:defRPr>
                      </a:pPr>
                      <a:r>
                        <a:rPr lang="en-US" sz="1400" b="0" i="0" dirty="0" smtClean="0">
                          <a:solidFill>
                            <a:schemeClr val="accent2"/>
                          </a:solidFill>
                          <a:latin typeface="Arial"/>
                        </a:rPr>
                        <a:t>Indoor : 3 km/h;</a:t>
                      </a:r>
                    </a:p>
                    <a:p>
                      <a:pPr algn="ctr" defTabSz="457200">
                        <a:spcBef>
                          <a:spcPts val="200"/>
                        </a:spcBef>
                        <a:tabLst>
                          <a:tab pos="177800" algn="l"/>
                          <a:tab pos="355600" algn="l"/>
                          <a:tab pos="533400" algn="l"/>
                          <a:tab pos="711200" algn="l"/>
                          <a:tab pos="889000" algn="l"/>
                          <a:tab pos="1079500" algn="l"/>
                          <a:tab pos="1181100" algn="l"/>
                          <a:tab pos="1257300" algn="l"/>
                          <a:tab pos="1435100" algn="l"/>
                          <a:tab pos="1612900" algn="l"/>
                          <a:tab pos="1790700" algn="l"/>
                          <a:tab pos="1968500" algn="l"/>
                          <a:tab pos="2159000" algn="l"/>
                          <a:tab pos="2336800" algn="l"/>
                          <a:tab pos="2514600" algn="l"/>
                        </a:tabLst>
                        <a:defRPr sz="1000">
                          <a:uFill>
                            <a:solidFill>
                              <a:srgbClr val="000000"/>
                            </a:solidFill>
                          </a:uFill>
                          <a:latin typeface="Times New Roman"/>
                          <a:ea typeface="Times New Roman"/>
                          <a:cs typeface="Times New Roman"/>
                          <a:sym typeface="Times New Roman"/>
                        </a:defRPr>
                      </a:pPr>
                      <a:r>
                        <a:rPr lang="en-US" sz="1400" b="0" i="0" dirty="0" smtClean="0">
                          <a:solidFill>
                            <a:schemeClr val="accent2"/>
                          </a:solidFill>
                          <a:latin typeface="Arial"/>
                        </a:rPr>
                        <a:t>Outdoor pedestrian: 3 km/h;</a:t>
                      </a:r>
                    </a:p>
                    <a:p>
                      <a:pPr algn="ctr" defTabSz="457200">
                        <a:spcBef>
                          <a:spcPts val="200"/>
                        </a:spcBef>
                        <a:tabLst>
                          <a:tab pos="177800" algn="l"/>
                          <a:tab pos="355600" algn="l"/>
                          <a:tab pos="533400" algn="l"/>
                          <a:tab pos="711200" algn="l"/>
                          <a:tab pos="889000" algn="l"/>
                          <a:tab pos="1079500" algn="l"/>
                          <a:tab pos="1181100" algn="l"/>
                          <a:tab pos="1257300" algn="l"/>
                          <a:tab pos="1435100" algn="l"/>
                          <a:tab pos="1612900" algn="l"/>
                          <a:tab pos="1790700" algn="l"/>
                          <a:tab pos="1968500" algn="l"/>
                          <a:tab pos="2159000" algn="l"/>
                          <a:tab pos="2336800" algn="l"/>
                          <a:tab pos="2514600" algn="l"/>
                        </a:tabLst>
                        <a:defRPr sz="1000">
                          <a:uFill>
                            <a:solidFill>
                              <a:srgbClr val="000000"/>
                            </a:solidFill>
                          </a:uFill>
                          <a:latin typeface="Times New Roman"/>
                          <a:ea typeface="Times New Roman"/>
                          <a:cs typeface="Times New Roman"/>
                          <a:sym typeface="Times New Roman"/>
                        </a:defRPr>
                      </a:pPr>
                      <a:r>
                        <a:rPr lang="en-US" sz="1400" b="0" i="0" dirty="0" smtClean="0">
                          <a:solidFill>
                            <a:schemeClr val="accent2"/>
                          </a:solidFill>
                          <a:latin typeface="Arial"/>
                        </a:rPr>
                        <a:t>in-car</a:t>
                      </a:r>
                      <a:r>
                        <a:rPr lang="en-US" sz="1400" b="0" i="0" baseline="0" dirty="0" smtClean="0">
                          <a:solidFill>
                            <a:schemeClr val="accent2"/>
                          </a:solidFill>
                          <a:latin typeface="Arial"/>
                        </a:rPr>
                        <a:t>: </a:t>
                      </a:r>
                      <a:r>
                        <a:rPr lang="en-US" sz="1400" b="0" i="0" dirty="0" smtClean="0">
                          <a:solidFill>
                            <a:schemeClr val="accent2"/>
                          </a:solidFill>
                          <a:latin typeface="Arial"/>
                        </a:rPr>
                        <a:t>30 km/h</a:t>
                      </a:r>
                    </a:p>
                  </a:txBody>
                  <a:tcPr marL="50800" marR="50800" marT="50800" marB="50800"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r>
              <a:tr h="253110">
                <a:tc>
                  <a:txBody>
                    <a:bodyPr/>
                    <a:lstStyle/>
                    <a:p>
                      <a:pPr algn="l" defTabSz="457200">
                        <a:spcBef>
                          <a:spcPts val="200"/>
                        </a:spcBef>
                        <a:tabLst>
                          <a:tab pos="177800" algn="l"/>
                          <a:tab pos="355600" algn="l"/>
                          <a:tab pos="533400" algn="l"/>
                          <a:tab pos="711200" algn="l"/>
                          <a:tab pos="889000" algn="l"/>
                          <a:tab pos="1079500" algn="l"/>
                          <a:tab pos="1181100" algn="l"/>
                          <a:tab pos="1257300" algn="l"/>
                          <a:tab pos="1435100" algn="l"/>
                          <a:tab pos="1612900" algn="l"/>
                          <a:tab pos="1790700" algn="l"/>
                          <a:tab pos="1968500" algn="l"/>
                          <a:tab pos="2159000" algn="l"/>
                          <a:tab pos="2336800" algn="l"/>
                          <a:tab pos="2514600" algn="l"/>
                        </a:tabLst>
                        <a:defRPr sz="1000">
                          <a:uFill>
                            <a:solidFill>
                              <a:srgbClr val="000000"/>
                            </a:solidFill>
                          </a:uFill>
                          <a:latin typeface="Times New Roman"/>
                          <a:ea typeface="Times New Roman"/>
                          <a:cs typeface="Times New Roman"/>
                          <a:sym typeface="Times New Roman"/>
                        </a:defRPr>
                      </a:pPr>
                      <a:r>
                        <a:rPr sz="1400" b="0" i="0" dirty="0">
                          <a:latin typeface="Arial"/>
                        </a:rPr>
                        <a:t>Carrier </a:t>
                      </a:r>
                      <a:r>
                        <a:rPr sz="1400" b="0" i="0" dirty="0" smtClean="0">
                          <a:latin typeface="Arial"/>
                        </a:rPr>
                        <a:t>frequency</a:t>
                      </a:r>
                      <a:endParaRPr sz="1400" b="0" i="0" dirty="0">
                        <a:latin typeface="Arial"/>
                      </a:endParaRPr>
                    </a:p>
                  </a:txBody>
                  <a:tcPr marL="50800" marR="50800" marT="50800" marB="50800"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gridSpan="2">
                  <a:txBody>
                    <a:bodyPr/>
                    <a:lstStyle/>
                    <a:p>
                      <a:pPr algn="ctr" defTabSz="457200">
                        <a:spcBef>
                          <a:spcPts val="200"/>
                        </a:spcBef>
                        <a:tabLst>
                          <a:tab pos="177800" algn="l"/>
                          <a:tab pos="355600" algn="l"/>
                          <a:tab pos="533400" algn="l"/>
                          <a:tab pos="711200" algn="l"/>
                          <a:tab pos="889000" algn="l"/>
                          <a:tab pos="1079500" algn="l"/>
                          <a:tab pos="1181100" algn="l"/>
                          <a:tab pos="1257300" algn="l"/>
                          <a:tab pos="1435100" algn="l"/>
                          <a:tab pos="1612900" algn="l"/>
                          <a:tab pos="1790700" algn="l"/>
                          <a:tab pos="1968500" algn="l"/>
                          <a:tab pos="2159000" algn="l"/>
                          <a:tab pos="2336800" algn="l"/>
                          <a:tab pos="2514600" algn="l"/>
                        </a:tabLst>
                        <a:defRPr sz="1000">
                          <a:uFill>
                            <a:solidFill>
                              <a:srgbClr val="000000"/>
                            </a:solidFill>
                          </a:uFill>
                          <a:latin typeface="Times New Roman"/>
                          <a:ea typeface="Times New Roman"/>
                          <a:cs typeface="Times New Roman"/>
                          <a:sym typeface="Times New Roman"/>
                        </a:defRPr>
                      </a:pPr>
                      <a:r>
                        <a:rPr lang="en-US" sz="1400" b="0" i="0" dirty="0" smtClean="0">
                          <a:solidFill>
                            <a:srgbClr val="3333CC"/>
                          </a:solidFill>
                          <a:latin typeface="Arial"/>
                        </a:rPr>
                        <a:t>700</a:t>
                      </a:r>
                      <a:r>
                        <a:rPr sz="1400" b="0" i="0" dirty="0" smtClean="0">
                          <a:solidFill>
                            <a:srgbClr val="3333CC"/>
                          </a:solidFill>
                          <a:latin typeface="Arial"/>
                        </a:rPr>
                        <a:t> </a:t>
                      </a:r>
                      <a:r>
                        <a:rPr lang="en-US" sz="1400" b="0" i="0" dirty="0" smtClean="0">
                          <a:solidFill>
                            <a:srgbClr val="3333CC"/>
                          </a:solidFill>
                          <a:latin typeface="Arial"/>
                        </a:rPr>
                        <a:t>M</a:t>
                      </a:r>
                      <a:r>
                        <a:rPr sz="1400" b="0" i="0" dirty="0" smtClean="0">
                          <a:solidFill>
                            <a:srgbClr val="3333CC"/>
                          </a:solidFill>
                          <a:latin typeface="Arial"/>
                        </a:rPr>
                        <a:t>Hz</a:t>
                      </a:r>
                      <a:endParaRPr sz="1400" b="0" i="0" dirty="0">
                        <a:solidFill>
                          <a:srgbClr val="3333CC"/>
                        </a:solidFill>
                        <a:latin typeface="Arial"/>
                      </a:endParaRPr>
                    </a:p>
                  </a:txBody>
                  <a:tcPr marL="50800" marR="50800" marT="50800" marB="50800" anchor="ctr"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hMerge="1">
                  <a:txBody>
                    <a:bodyPr/>
                    <a:lstStyle/>
                    <a:p>
                      <a:endParaRPr lang="en-US"/>
                    </a:p>
                  </a:txBody>
                  <a:tcPr/>
                </a:tc>
                <a:tc>
                  <a:txBody>
                    <a:bodyPr/>
                    <a:lstStyle/>
                    <a:p>
                      <a:pPr algn="ctr" defTabSz="457200">
                        <a:spcBef>
                          <a:spcPts val="200"/>
                        </a:spcBef>
                        <a:tabLst>
                          <a:tab pos="177800" algn="l"/>
                          <a:tab pos="355600" algn="l"/>
                          <a:tab pos="533400" algn="l"/>
                          <a:tab pos="711200" algn="l"/>
                          <a:tab pos="889000" algn="l"/>
                          <a:tab pos="1079500" algn="l"/>
                          <a:tab pos="1181100" algn="l"/>
                          <a:tab pos="1257300" algn="l"/>
                          <a:tab pos="1435100" algn="l"/>
                          <a:tab pos="1612900" algn="l"/>
                          <a:tab pos="1790700" algn="l"/>
                          <a:tab pos="1968500" algn="l"/>
                          <a:tab pos="2159000" algn="l"/>
                          <a:tab pos="2336800" algn="l"/>
                          <a:tab pos="2514600" algn="l"/>
                        </a:tabLst>
                        <a:defRPr sz="1000">
                          <a:uFill>
                            <a:solidFill>
                              <a:srgbClr val="000000"/>
                            </a:solidFill>
                          </a:uFill>
                          <a:latin typeface="Times New Roman"/>
                          <a:ea typeface="Times New Roman"/>
                          <a:cs typeface="Times New Roman"/>
                          <a:sym typeface="Times New Roman"/>
                        </a:defRPr>
                      </a:pPr>
                      <a:r>
                        <a:rPr lang="en-US" sz="1400" b="0" i="0" dirty="0" smtClean="0">
                          <a:solidFill>
                            <a:srgbClr val="3333CC"/>
                          </a:solidFill>
                          <a:latin typeface="Arial"/>
                        </a:rPr>
                        <a:t>4</a:t>
                      </a:r>
                      <a:r>
                        <a:rPr sz="1400" b="0" i="0" dirty="0" smtClean="0">
                          <a:solidFill>
                            <a:srgbClr val="3333CC"/>
                          </a:solidFill>
                          <a:latin typeface="Arial"/>
                        </a:rPr>
                        <a:t> </a:t>
                      </a:r>
                      <a:r>
                        <a:rPr lang="en-US" sz="1400" b="0" i="0" dirty="0" smtClean="0">
                          <a:solidFill>
                            <a:srgbClr val="3333CC"/>
                          </a:solidFill>
                          <a:latin typeface="Arial"/>
                        </a:rPr>
                        <a:t>G</a:t>
                      </a:r>
                      <a:r>
                        <a:rPr sz="1400" b="0" i="0" dirty="0" smtClean="0">
                          <a:solidFill>
                            <a:srgbClr val="3333CC"/>
                          </a:solidFill>
                          <a:latin typeface="Arial"/>
                        </a:rPr>
                        <a:t>Hz</a:t>
                      </a:r>
                      <a:endParaRPr sz="1400" b="0" i="0" dirty="0">
                        <a:solidFill>
                          <a:srgbClr val="3333CC"/>
                        </a:solidFill>
                        <a:latin typeface="Arial"/>
                      </a:endParaRPr>
                    </a:p>
                  </a:txBody>
                  <a:tcPr marL="50800" marR="50800" marT="50800" marB="50800" anchor="ctr"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marL="0" marR="0" indent="0" algn="ctr" defTabSz="457200" rtl="0" eaLnBrk="1" fontAlgn="auto" latinLnBrk="0" hangingPunct="1">
                        <a:lnSpc>
                          <a:spcPct val="100000"/>
                        </a:lnSpc>
                        <a:spcBef>
                          <a:spcPts val="200"/>
                        </a:spcBef>
                        <a:spcAft>
                          <a:spcPts val="0"/>
                        </a:spcAft>
                        <a:buClrTx/>
                        <a:buSzTx/>
                        <a:buFontTx/>
                        <a:buNone/>
                        <a:tabLst>
                          <a:tab pos="177800" algn="l"/>
                          <a:tab pos="355600" algn="l"/>
                          <a:tab pos="533400" algn="l"/>
                          <a:tab pos="711200" algn="l"/>
                          <a:tab pos="889000" algn="l"/>
                          <a:tab pos="1079500" algn="l"/>
                          <a:tab pos="1181100" algn="l"/>
                          <a:tab pos="1257300" algn="l"/>
                          <a:tab pos="1435100" algn="l"/>
                          <a:tab pos="1612900" algn="l"/>
                          <a:tab pos="1790700" algn="l"/>
                          <a:tab pos="1968500" algn="l"/>
                          <a:tab pos="2159000" algn="l"/>
                          <a:tab pos="2336800" algn="l"/>
                          <a:tab pos="2514600" algn="l"/>
                        </a:tabLst>
                        <a:defRPr sz="1000">
                          <a:uFill>
                            <a:solidFill>
                              <a:srgbClr val="000000"/>
                            </a:solidFill>
                          </a:uFill>
                          <a:latin typeface="Times New Roman"/>
                          <a:ea typeface="Times New Roman"/>
                          <a:cs typeface="Times New Roman"/>
                          <a:sym typeface="Times New Roman"/>
                        </a:defRPr>
                      </a:pPr>
                      <a:r>
                        <a:rPr lang="en-US" sz="1400" b="0" i="0" dirty="0" smtClean="0">
                          <a:solidFill>
                            <a:srgbClr val="3333CC"/>
                          </a:solidFill>
                          <a:latin typeface="Arial"/>
                        </a:rPr>
                        <a:t>700 MHz</a:t>
                      </a:r>
                    </a:p>
                  </a:txBody>
                  <a:tcPr marL="50800" marR="50800" marT="50800" marB="50800" anchor="ctr"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r>
              <a:tr h="253110">
                <a:tc>
                  <a:txBody>
                    <a:bodyPr/>
                    <a:lstStyle/>
                    <a:p>
                      <a:pPr algn="l" defTabSz="457200">
                        <a:spcBef>
                          <a:spcPts val="200"/>
                        </a:spcBef>
                        <a:tabLst>
                          <a:tab pos="177800" algn="l"/>
                          <a:tab pos="355600" algn="l"/>
                          <a:tab pos="533400" algn="l"/>
                          <a:tab pos="711200" algn="l"/>
                          <a:tab pos="889000" algn="l"/>
                          <a:tab pos="1079500" algn="l"/>
                          <a:tab pos="1181100" algn="l"/>
                          <a:tab pos="1257300" algn="l"/>
                          <a:tab pos="1435100" algn="l"/>
                          <a:tab pos="1612900" algn="l"/>
                          <a:tab pos="1790700" algn="l"/>
                          <a:tab pos="1968500" algn="l"/>
                          <a:tab pos="2159000" algn="l"/>
                          <a:tab pos="2336800" algn="l"/>
                          <a:tab pos="2514600" algn="l"/>
                        </a:tabLst>
                        <a:defRPr sz="1000">
                          <a:uFill>
                            <a:solidFill>
                              <a:srgbClr val="000000"/>
                            </a:solidFill>
                          </a:uFill>
                          <a:latin typeface="Times New Roman"/>
                          <a:ea typeface="Times New Roman"/>
                          <a:cs typeface="Times New Roman"/>
                          <a:sym typeface="Times New Roman"/>
                        </a:defRPr>
                      </a:pPr>
                      <a:r>
                        <a:rPr sz="1400" b="0" i="0" dirty="0">
                          <a:latin typeface="Arial"/>
                        </a:rPr>
                        <a:t>Number of antenna elements per </a:t>
                      </a:r>
                      <a:r>
                        <a:rPr sz="1400" b="0" i="0" dirty="0" smtClean="0">
                          <a:latin typeface="Arial"/>
                        </a:rPr>
                        <a:t>TRxP</a:t>
                      </a:r>
                      <a:endParaRPr sz="1400" b="0" i="0" baseline="31999" dirty="0">
                        <a:latin typeface="Arial"/>
                      </a:endParaRPr>
                    </a:p>
                  </a:txBody>
                  <a:tcPr marL="50800" marR="50800" marT="50800" marB="50800"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gridSpan="2">
                  <a:txBody>
                    <a:bodyPr/>
                    <a:lstStyle/>
                    <a:p>
                      <a:pPr algn="ctr" defTabSz="457200">
                        <a:spcBef>
                          <a:spcPts val="200"/>
                        </a:spcBef>
                        <a:tabLst>
                          <a:tab pos="177800" algn="l"/>
                          <a:tab pos="355600" algn="l"/>
                          <a:tab pos="533400" algn="l"/>
                          <a:tab pos="711200" algn="l"/>
                          <a:tab pos="889000" algn="l"/>
                          <a:tab pos="1079500" algn="l"/>
                          <a:tab pos="1181100" algn="l"/>
                          <a:tab pos="1257300" algn="l"/>
                          <a:tab pos="1435100" algn="l"/>
                          <a:tab pos="1612900" algn="l"/>
                          <a:tab pos="1790700" algn="l"/>
                          <a:tab pos="1968500" algn="l"/>
                          <a:tab pos="2159000" algn="l"/>
                          <a:tab pos="2336800" algn="l"/>
                          <a:tab pos="2514600" algn="l"/>
                        </a:tabLst>
                        <a:defRPr sz="1000">
                          <a:uFill>
                            <a:solidFill>
                              <a:srgbClr val="000000"/>
                            </a:solidFill>
                          </a:uFill>
                          <a:latin typeface="Times New Roman"/>
                          <a:ea typeface="Times New Roman"/>
                          <a:cs typeface="Times New Roman"/>
                          <a:sym typeface="Times New Roman"/>
                        </a:defRPr>
                      </a:pPr>
                      <a:r>
                        <a:rPr sz="1400" b="0" i="0" dirty="0">
                          <a:solidFill>
                            <a:srgbClr val="3333CC"/>
                          </a:solidFill>
                          <a:latin typeface="Arial"/>
                        </a:rPr>
                        <a:t>Up to</a:t>
                      </a:r>
                      <a:r>
                        <a:rPr sz="1400" b="0" i="0" dirty="0" smtClean="0">
                          <a:solidFill>
                            <a:srgbClr val="3333CC"/>
                          </a:solidFill>
                          <a:latin typeface="Arial"/>
                        </a:rPr>
                        <a:t> </a:t>
                      </a:r>
                      <a:r>
                        <a:rPr lang="en-US" sz="1400" b="0" i="0" dirty="0" smtClean="0">
                          <a:solidFill>
                            <a:srgbClr val="3333CC"/>
                          </a:solidFill>
                          <a:latin typeface="Arial"/>
                        </a:rPr>
                        <a:t>64 </a:t>
                      </a:r>
                      <a:r>
                        <a:rPr sz="1400" b="0" i="0" dirty="0" smtClean="0">
                          <a:solidFill>
                            <a:srgbClr val="3333CC"/>
                          </a:solidFill>
                          <a:latin typeface="Arial"/>
                        </a:rPr>
                        <a:t>Tx</a:t>
                      </a:r>
                      <a:r>
                        <a:rPr sz="1400" b="0" i="0" dirty="0">
                          <a:solidFill>
                            <a:srgbClr val="3333CC"/>
                          </a:solidFill>
                          <a:latin typeface="Arial"/>
                        </a:rPr>
                        <a:t>/Rx</a:t>
                      </a:r>
                    </a:p>
                  </a:txBody>
                  <a:tcPr marL="50800" marR="50800" marT="50800" marB="50800"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hMerge="1">
                  <a:txBody>
                    <a:bodyPr/>
                    <a:lstStyle/>
                    <a:p>
                      <a:endParaRPr lang="en-US"/>
                    </a:p>
                  </a:txBody>
                  <a:tcPr/>
                </a:tc>
                <a:tc>
                  <a:txBody>
                    <a:bodyPr/>
                    <a:lstStyle/>
                    <a:p>
                      <a:pPr algn="ctr" defTabSz="457200">
                        <a:spcBef>
                          <a:spcPts val="200"/>
                        </a:spcBef>
                        <a:tabLst>
                          <a:tab pos="177800" algn="l"/>
                          <a:tab pos="355600" algn="l"/>
                          <a:tab pos="533400" algn="l"/>
                          <a:tab pos="711200" algn="l"/>
                          <a:tab pos="889000" algn="l"/>
                          <a:tab pos="1079500" algn="l"/>
                          <a:tab pos="1181100" algn="l"/>
                          <a:tab pos="1257300" algn="l"/>
                          <a:tab pos="1435100" algn="l"/>
                          <a:tab pos="1612900" algn="l"/>
                          <a:tab pos="1790700" algn="l"/>
                          <a:tab pos="1968500" algn="l"/>
                          <a:tab pos="2159000" algn="l"/>
                          <a:tab pos="2336800" algn="l"/>
                          <a:tab pos="2514600" algn="l"/>
                        </a:tabLst>
                        <a:defRPr sz="1000">
                          <a:uFill>
                            <a:solidFill>
                              <a:srgbClr val="000000"/>
                            </a:solidFill>
                          </a:uFill>
                          <a:latin typeface="Times New Roman"/>
                          <a:ea typeface="Times New Roman"/>
                          <a:cs typeface="Times New Roman"/>
                          <a:sym typeface="Times New Roman"/>
                        </a:defRPr>
                      </a:pPr>
                      <a:r>
                        <a:rPr lang="en-US" sz="1400" b="0" i="0" dirty="0" smtClean="0">
                          <a:solidFill>
                            <a:srgbClr val="3333CC"/>
                          </a:solidFill>
                          <a:latin typeface="Arial"/>
                        </a:rPr>
                        <a:t>Up to 256 </a:t>
                      </a:r>
                      <a:r>
                        <a:rPr lang="en-US" sz="1400" b="0" i="0" dirty="0" err="1" smtClean="0">
                          <a:solidFill>
                            <a:srgbClr val="3333CC"/>
                          </a:solidFill>
                          <a:latin typeface="Arial"/>
                        </a:rPr>
                        <a:t>Tx</a:t>
                      </a:r>
                      <a:r>
                        <a:rPr lang="en-US" sz="1400" b="0" i="0" dirty="0" smtClean="0">
                          <a:solidFill>
                            <a:srgbClr val="3333CC"/>
                          </a:solidFill>
                          <a:latin typeface="Arial"/>
                        </a:rPr>
                        <a:t>/Rx</a:t>
                      </a:r>
                      <a:endParaRPr lang="en-US" sz="1400" b="0" i="0" dirty="0">
                        <a:solidFill>
                          <a:srgbClr val="3333CC"/>
                        </a:solidFill>
                        <a:latin typeface="Arial"/>
                      </a:endParaRPr>
                    </a:p>
                  </a:txBody>
                  <a:tcPr marL="50800" marR="50800" marT="50800" marB="50800"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marL="0" marR="0" indent="0" algn="ctr" defTabSz="457200" rtl="0" eaLnBrk="1" fontAlgn="auto" latinLnBrk="0" hangingPunct="1">
                        <a:lnSpc>
                          <a:spcPct val="100000"/>
                        </a:lnSpc>
                        <a:spcBef>
                          <a:spcPts val="200"/>
                        </a:spcBef>
                        <a:spcAft>
                          <a:spcPts val="0"/>
                        </a:spcAft>
                        <a:buClrTx/>
                        <a:buSzTx/>
                        <a:buFontTx/>
                        <a:buNone/>
                        <a:tabLst>
                          <a:tab pos="177800" algn="l"/>
                          <a:tab pos="355600" algn="l"/>
                          <a:tab pos="533400" algn="l"/>
                          <a:tab pos="711200" algn="l"/>
                          <a:tab pos="889000" algn="l"/>
                          <a:tab pos="1079500" algn="l"/>
                          <a:tab pos="1181100" algn="l"/>
                          <a:tab pos="1257300" algn="l"/>
                          <a:tab pos="1435100" algn="l"/>
                          <a:tab pos="1612900" algn="l"/>
                          <a:tab pos="1790700" algn="l"/>
                          <a:tab pos="1968500" algn="l"/>
                          <a:tab pos="2159000" algn="l"/>
                          <a:tab pos="2336800" algn="l"/>
                          <a:tab pos="2514600" algn="l"/>
                        </a:tabLst>
                        <a:defRPr sz="1000">
                          <a:uFill>
                            <a:solidFill>
                              <a:srgbClr val="000000"/>
                            </a:solidFill>
                          </a:uFill>
                          <a:latin typeface="Times New Roman"/>
                          <a:ea typeface="Times New Roman"/>
                          <a:cs typeface="Times New Roman"/>
                          <a:sym typeface="Times New Roman"/>
                        </a:defRPr>
                      </a:pPr>
                      <a:r>
                        <a:rPr lang="en-US" sz="1400" b="0" i="0" dirty="0" smtClean="0">
                          <a:solidFill>
                            <a:srgbClr val="3333CC"/>
                          </a:solidFill>
                          <a:latin typeface="Arial"/>
                        </a:rPr>
                        <a:t>Up to 64 </a:t>
                      </a:r>
                      <a:r>
                        <a:rPr lang="en-US" sz="1400" b="0" i="0" dirty="0" err="1" smtClean="0">
                          <a:solidFill>
                            <a:srgbClr val="3333CC"/>
                          </a:solidFill>
                          <a:latin typeface="Arial"/>
                        </a:rPr>
                        <a:t>Tx</a:t>
                      </a:r>
                      <a:r>
                        <a:rPr lang="en-US" sz="1400" b="0" i="0" dirty="0" smtClean="0">
                          <a:solidFill>
                            <a:srgbClr val="3333CC"/>
                          </a:solidFill>
                          <a:latin typeface="Arial"/>
                        </a:rPr>
                        <a:t>/Rx</a:t>
                      </a:r>
                    </a:p>
                    <a:p>
                      <a:pPr algn="ctr" defTabSz="457200">
                        <a:spcBef>
                          <a:spcPts val="200"/>
                        </a:spcBef>
                        <a:tabLst>
                          <a:tab pos="177800" algn="l"/>
                          <a:tab pos="355600" algn="l"/>
                          <a:tab pos="533400" algn="l"/>
                          <a:tab pos="711200" algn="l"/>
                          <a:tab pos="889000" algn="l"/>
                          <a:tab pos="1079500" algn="l"/>
                          <a:tab pos="1181100" algn="l"/>
                          <a:tab pos="1257300" algn="l"/>
                          <a:tab pos="1435100" algn="l"/>
                          <a:tab pos="1612900" algn="l"/>
                          <a:tab pos="1790700" algn="l"/>
                          <a:tab pos="1968500" algn="l"/>
                          <a:tab pos="2159000" algn="l"/>
                          <a:tab pos="2336800" algn="l"/>
                          <a:tab pos="2514600" algn="l"/>
                        </a:tabLst>
                        <a:defRPr sz="1000">
                          <a:uFill>
                            <a:solidFill>
                              <a:srgbClr val="000000"/>
                            </a:solidFill>
                          </a:uFill>
                          <a:latin typeface="Times New Roman"/>
                          <a:ea typeface="Times New Roman"/>
                          <a:cs typeface="Times New Roman"/>
                          <a:sym typeface="Times New Roman"/>
                        </a:defRPr>
                      </a:pPr>
                      <a:endParaRPr lang="en-US" sz="1400" b="0" i="0" dirty="0">
                        <a:solidFill>
                          <a:srgbClr val="3333CC"/>
                        </a:solidFill>
                        <a:latin typeface="Arial"/>
                      </a:endParaRPr>
                    </a:p>
                  </a:txBody>
                  <a:tcPr marL="50800" marR="50800" marT="50800" marB="50800"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r>
              <a:tr h="253110">
                <a:tc>
                  <a:txBody>
                    <a:bodyPr/>
                    <a:lstStyle/>
                    <a:p>
                      <a:pPr algn="l" defTabSz="457200">
                        <a:spcBef>
                          <a:spcPts val="200"/>
                        </a:spcBef>
                        <a:tabLst>
                          <a:tab pos="177800" algn="l"/>
                          <a:tab pos="355600" algn="l"/>
                          <a:tab pos="533400" algn="l"/>
                          <a:tab pos="711200" algn="l"/>
                          <a:tab pos="889000" algn="l"/>
                          <a:tab pos="1079500" algn="l"/>
                          <a:tab pos="1181100" algn="l"/>
                          <a:tab pos="1257300" algn="l"/>
                          <a:tab pos="1435100" algn="l"/>
                          <a:tab pos="1612900" algn="l"/>
                          <a:tab pos="1790700" algn="l"/>
                          <a:tab pos="1968500" algn="l"/>
                          <a:tab pos="2159000" algn="l"/>
                          <a:tab pos="2336800" algn="l"/>
                          <a:tab pos="2514600" algn="l"/>
                        </a:tabLst>
                        <a:defRPr sz="1000">
                          <a:uFill>
                            <a:solidFill>
                              <a:srgbClr val="000000"/>
                            </a:solidFill>
                          </a:uFill>
                          <a:latin typeface="Times New Roman"/>
                          <a:ea typeface="Times New Roman"/>
                          <a:cs typeface="Times New Roman"/>
                          <a:sym typeface="Times New Roman"/>
                        </a:defRPr>
                      </a:pPr>
                      <a:r>
                        <a:rPr sz="1400" b="0" i="0">
                          <a:latin typeface="Arial"/>
                        </a:rPr>
                        <a:t>Number of UE antenna elements</a:t>
                      </a:r>
                    </a:p>
                  </a:txBody>
                  <a:tcPr marL="50800" marR="50800" marT="50800" marB="50800"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gridSpan="2">
                  <a:txBody>
                    <a:bodyPr/>
                    <a:lstStyle/>
                    <a:p>
                      <a:pPr algn="ctr" defTabSz="457200">
                        <a:spcBef>
                          <a:spcPts val="200"/>
                        </a:spcBef>
                        <a:tabLst>
                          <a:tab pos="177800" algn="l"/>
                          <a:tab pos="355600" algn="l"/>
                          <a:tab pos="533400" algn="l"/>
                          <a:tab pos="711200" algn="l"/>
                          <a:tab pos="889000" algn="l"/>
                          <a:tab pos="1079500" algn="l"/>
                          <a:tab pos="1181100" algn="l"/>
                          <a:tab pos="1257300" algn="l"/>
                          <a:tab pos="1435100" algn="l"/>
                          <a:tab pos="1612900" algn="l"/>
                          <a:tab pos="1790700" algn="l"/>
                          <a:tab pos="1968500" algn="l"/>
                          <a:tab pos="2159000" algn="l"/>
                          <a:tab pos="2336800" algn="l"/>
                          <a:tab pos="2514600" algn="l"/>
                        </a:tabLst>
                        <a:defRPr sz="1000">
                          <a:uFill>
                            <a:solidFill>
                              <a:srgbClr val="000000"/>
                            </a:solidFill>
                          </a:uFill>
                          <a:latin typeface="Times New Roman"/>
                          <a:ea typeface="Times New Roman"/>
                          <a:cs typeface="Times New Roman"/>
                          <a:sym typeface="Times New Roman"/>
                        </a:defRPr>
                      </a:pPr>
                      <a:r>
                        <a:rPr sz="1400" b="0" i="0" dirty="0">
                          <a:solidFill>
                            <a:srgbClr val="3333CC"/>
                          </a:solidFill>
                          <a:latin typeface="Arial"/>
                        </a:rPr>
                        <a:t>Up to</a:t>
                      </a:r>
                      <a:r>
                        <a:rPr sz="1400" b="0" i="0" dirty="0" smtClean="0">
                          <a:solidFill>
                            <a:srgbClr val="3333CC"/>
                          </a:solidFill>
                          <a:latin typeface="Arial"/>
                        </a:rPr>
                        <a:t> </a:t>
                      </a:r>
                      <a:r>
                        <a:rPr lang="en-US" sz="1400" b="0" i="0" dirty="0" smtClean="0">
                          <a:solidFill>
                            <a:srgbClr val="3333CC"/>
                          </a:solidFill>
                          <a:latin typeface="Arial"/>
                        </a:rPr>
                        <a:t>4 </a:t>
                      </a:r>
                      <a:r>
                        <a:rPr sz="1400" b="0" i="0" dirty="0" smtClean="0">
                          <a:solidFill>
                            <a:srgbClr val="3333CC"/>
                          </a:solidFill>
                          <a:latin typeface="Arial"/>
                        </a:rPr>
                        <a:t>Tx</a:t>
                      </a:r>
                      <a:r>
                        <a:rPr sz="1400" b="0" i="0" dirty="0">
                          <a:solidFill>
                            <a:srgbClr val="3333CC"/>
                          </a:solidFill>
                          <a:latin typeface="Arial"/>
                        </a:rPr>
                        <a:t>/Rx</a:t>
                      </a:r>
                    </a:p>
                  </a:txBody>
                  <a:tcPr marL="50800" marR="50800" marT="50800" marB="50800"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hMerge="1">
                  <a:txBody>
                    <a:bodyPr/>
                    <a:lstStyle/>
                    <a:p>
                      <a:endParaRPr lang="en-US"/>
                    </a:p>
                  </a:txBody>
                  <a:tcPr/>
                </a:tc>
                <a:tc>
                  <a:txBody>
                    <a:bodyPr/>
                    <a:lstStyle/>
                    <a:p>
                      <a:pPr algn="ctr" defTabSz="457200">
                        <a:spcBef>
                          <a:spcPts val="200"/>
                        </a:spcBef>
                        <a:tabLst>
                          <a:tab pos="177800" algn="l"/>
                          <a:tab pos="355600" algn="l"/>
                          <a:tab pos="533400" algn="l"/>
                          <a:tab pos="711200" algn="l"/>
                          <a:tab pos="889000" algn="l"/>
                          <a:tab pos="1079500" algn="l"/>
                          <a:tab pos="1181100" algn="l"/>
                          <a:tab pos="1257300" algn="l"/>
                          <a:tab pos="1435100" algn="l"/>
                          <a:tab pos="1612900" algn="l"/>
                          <a:tab pos="1790700" algn="l"/>
                          <a:tab pos="1968500" algn="l"/>
                          <a:tab pos="2159000" algn="l"/>
                          <a:tab pos="2336800" algn="l"/>
                          <a:tab pos="2514600" algn="l"/>
                        </a:tabLst>
                        <a:defRPr sz="1000">
                          <a:uFill>
                            <a:solidFill>
                              <a:srgbClr val="000000"/>
                            </a:solidFill>
                          </a:uFill>
                          <a:latin typeface="Times New Roman"/>
                          <a:ea typeface="Times New Roman"/>
                          <a:cs typeface="Times New Roman"/>
                          <a:sym typeface="Times New Roman"/>
                        </a:defRPr>
                      </a:pPr>
                      <a:r>
                        <a:rPr sz="1400" b="0" i="0" dirty="0">
                          <a:solidFill>
                            <a:srgbClr val="3333CC"/>
                          </a:solidFill>
                          <a:latin typeface="Arial"/>
                        </a:rPr>
                        <a:t>Up to</a:t>
                      </a:r>
                      <a:r>
                        <a:rPr sz="1400" b="0" i="0" dirty="0" smtClean="0">
                          <a:solidFill>
                            <a:srgbClr val="3333CC"/>
                          </a:solidFill>
                          <a:latin typeface="Arial"/>
                        </a:rPr>
                        <a:t> </a:t>
                      </a:r>
                      <a:r>
                        <a:rPr lang="en-US" sz="1400" b="0" i="0" dirty="0" smtClean="0">
                          <a:solidFill>
                            <a:srgbClr val="3333CC"/>
                          </a:solidFill>
                          <a:latin typeface="Arial"/>
                        </a:rPr>
                        <a:t>8 </a:t>
                      </a:r>
                      <a:r>
                        <a:rPr sz="1400" b="0" i="0" dirty="0" smtClean="0">
                          <a:solidFill>
                            <a:srgbClr val="3333CC"/>
                          </a:solidFill>
                          <a:latin typeface="Arial"/>
                        </a:rPr>
                        <a:t>Tx</a:t>
                      </a:r>
                      <a:r>
                        <a:rPr sz="1400" b="0" i="0" dirty="0">
                          <a:solidFill>
                            <a:srgbClr val="3333CC"/>
                          </a:solidFill>
                          <a:latin typeface="Arial"/>
                        </a:rPr>
                        <a:t>/Rx</a:t>
                      </a:r>
                    </a:p>
                  </a:txBody>
                  <a:tcPr marL="50800" marR="50800" marT="50800" marB="50800"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marL="0" marR="0" indent="0" algn="ctr" defTabSz="457200" rtl="0" eaLnBrk="1" fontAlgn="auto" latinLnBrk="0" hangingPunct="1">
                        <a:lnSpc>
                          <a:spcPct val="100000"/>
                        </a:lnSpc>
                        <a:spcBef>
                          <a:spcPts val="200"/>
                        </a:spcBef>
                        <a:spcAft>
                          <a:spcPts val="0"/>
                        </a:spcAft>
                        <a:buClrTx/>
                        <a:buSzTx/>
                        <a:buFontTx/>
                        <a:buNone/>
                        <a:tabLst>
                          <a:tab pos="177800" algn="l"/>
                          <a:tab pos="355600" algn="l"/>
                          <a:tab pos="533400" algn="l"/>
                          <a:tab pos="711200" algn="l"/>
                          <a:tab pos="889000" algn="l"/>
                          <a:tab pos="1079500" algn="l"/>
                          <a:tab pos="1181100" algn="l"/>
                          <a:tab pos="1257300" algn="l"/>
                          <a:tab pos="1435100" algn="l"/>
                          <a:tab pos="1612900" algn="l"/>
                          <a:tab pos="1790700" algn="l"/>
                          <a:tab pos="1968500" algn="l"/>
                          <a:tab pos="2159000" algn="l"/>
                          <a:tab pos="2336800" algn="l"/>
                          <a:tab pos="2514600" algn="l"/>
                        </a:tabLst>
                        <a:defRPr sz="1000">
                          <a:uFill>
                            <a:solidFill>
                              <a:srgbClr val="000000"/>
                            </a:solidFill>
                          </a:uFill>
                          <a:latin typeface="Times New Roman"/>
                          <a:ea typeface="Times New Roman"/>
                          <a:cs typeface="Times New Roman"/>
                          <a:sym typeface="Times New Roman"/>
                        </a:defRPr>
                      </a:pPr>
                      <a:r>
                        <a:rPr lang="en-US" sz="1400" b="0" i="0" dirty="0" smtClean="0">
                          <a:solidFill>
                            <a:srgbClr val="3333CC"/>
                          </a:solidFill>
                          <a:latin typeface="Arial"/>
                        </a:rPr>
                        <a:t>Up to 4 </a:t>
                      </a:r>
                      <a:r>
                        <a:rPr lang="en-US" sz="1400" b="0" i="0" dirty="0" err="1" smtClean="0">
                          <a:solidFill>
                            <a:srgbClr val="3333CC"/>
                          </a:solidFill>
                          <a:latin typeface="Arial"/>
                        </a:rPr>
                        <a:t>Tx</a:t>
                      </a:r>
                      <a:r>
                        <a:rPr lang="en-US" sz="1400" b="0" i="0" dirty="0" smtClean="0">
                          <a:solidFill>
                            <a:srgbClr val="3333CC"/>
                          </a:solidFill>
                          <a:latin typeface="Arial"/>
                        </a:rPr>
                        <a:t>/Rx</a:t>
                      </a:r>
                    </a:p>
                  </a:txBody>
                  <a:tcPr marL="50800" marR="50800" marT="50800" marB="50800"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802-11-Submission">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xmlns:a="http://schemas.openxmlformats.org/drawingml/2006/main" xmlns=""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802-11-Submission.potx</Template>
  <TotalTime>1633</TotalTime>
  <Words>2145</Words>
  <Application>Microsoft Macintosh PowerPoint</Application>
  <PresentationFormat>On-screen Show (4:3)</PresentationFormat>
  <Paragraphs>344</Paragraphs>
  <Slides>16</Slides>
  <Notes>16</Notes>
  <HiddenSlides>0</HiddenSlides>
  <MMClips>0</MMClips>
  <ScaleCrop>false</ScaleCrop>
  <HeadingPairs>
    <vt:vector size="4" baseType="variant">
      <vt:variant>
        <vt:lpstr>Design Template</vt:lpstr>
      </vt:variant>
      <vt:variant>
        <vt:i4>1</vt:i4>
      </vt:variant>
      <vt:variant>
        <vt:lpstr>Slide Titles</vt:lpstr>
      </vt:variant>
      <vt:variant>
        <vt:i4>16</vt:i4>
      </vt:variant>
    </vt:vector>
  </HeadingPairs>
  <TitlesOfParts>
    <vt:vector size="17" baseType="lpstr">
      <vt:lpstr>802-11-Submission</vt:lpstr>
      <vt:lpstr>IMT-2020 Usage Scenarios, Test Environments and Evaluation Configurations</vt:lpstr>
      <vt:lpstr>Abstract</vt:lpstr>
      <vt:lpstr>IMT-2020 Usage Scenarios</vt:lpstr>
      <vt:lpstr>IMT-2020 Test Environments</vt:lpstr>
      <vt:lpstr>Test Environment Requirements [1]  </vt:lpstr>
      <vt:lpstr>IMT-2020 Evaluation Configurations [3]</vt:lpstr>
      <vt:lpstr>Indoor Hotspot-eMBB  Evaluation Configurations [3]</vt:lpstr>
      <vt:lpstr>Dense Urban-eMBB  Evaluation Configurations [3]</vt:lpstr>
      <vt:lpstr>Rural-eMBB  Evaluation Configurations [3]</vt:lpstr>
      <vt:lpstr>eMBB Mobility Requirements</vt:lpstr>
      <vt:lpstr>eMBB Average Spectral Efficiency [2]</vt:lpstr>
      <vt:lpstr>mMTC Evaluation Configurations [3]</vt:lpstr>
      <vt:lpstr>URLLC Evaluation Configurations: [3]</vt:lpstr>
      <vt:lpstr>Conclusions and Observations</vt:lpstr>
      <vt:lpstr>Call to Action</vt:lpstr>
      <vt:lpstr>References</vt:lpstr>
    </vt:vector>
  </TitlesOfParts>
  <Manager/>
  <Company>EthAirNet Associates</Company>
  <LinksUpToDate>false</LinksUpToDate>
  <SharedDoc>false</SharedDoc>
  <HyperlinkBase/>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IMT-2020 Usage Scenarios, Test Environments and Evaluation Configurations</dc:title>
  <dc:subject/>
  <dc:creator>Marks, et al., EthAirNet Associates</dc:creator>
  <cp:keywords/>
  <dc:description/>
  <cp:lastModifiedBy>Roger Marks</cp:lastModifiedBy>
  <cp:revision>191</cp:revision>
  <cp:lastPrinted>1601-01-01T00:00:00Z</cp:lastPrinted>
  <dcterms:created xsi:type="dcterms:W3CDTF">2017-11-28T03:04:35Z</dcterms:created>
  <dcterms:modified xsi:type="dcterms:W3CDTF">2017-11-28T03:05:20Z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2015_ms_pID_725343">
    <vt:lpwstr>(2)1yvofmV6lqQzB2fMU7be+tPdfRFK8Sh8hI2spEoz/bIODsdMyB1tEhwJlV/QPZDyaTPrBCzP
pf/q+kE2y8WDXlKtjwX4kSXZohnX32mc001t+6cPEvXkWMcf+HTjbNxU+XDuzI3xfrKIWCU6
Lh4JdCIyqp5Ss3b89rnPB9Kod0GXP2eKctNtEY3VQuduVx1Xny2biqTIlE91zwb9xxfgMyyV
bk7OsNgMvssKsb3yrA</vt:lpwstr>
  </property>
  <property fmtid="{D5CDD505-2E9C-101B-9397-08002B2CF9AE}" pid="3" name="_2015_ms_pID_7253431">
    <vt:lpwstr>8o1biVVs459xk5fg7gjWe6H77d1Aq6+a2hZh/xC9/+MVpMHdqpEgsM
eZWPwzXqy6eSL+/vkbFdrFnSPMiTnZGF45n72QvvcjMJIFXNherOLXvxq4vvkJSomFq62lOw
s/y8Ht/oU/iWXkgM4keKBz7STrxTyw26vgiuSZI6rKxVtKiNcId9V4O6MhSb9CIq3yw=</vt:lpwstr>
  </property>
  <property fmtid="{D5CDD505-2E9C-101B-9397-08002B2CF9AE}" pid="4" name="_readonly">
    <vt:lpwstr/>
  </property>
  <property fmtid="{D5CDD505-2E9C-101B-9397-08002B2CF9AE}" pid="5" name="_change">
    <vt:lpwstr/>
  </property>
  <property fmtid="{D5CDD505-2E9C-101B-9397-08002B2CF9AE}" pid="6" name="_full-control">
    <vt:lpwstr/>
  </property>
  <property fmtid="{D5CDD505-2E9C-101B-9397-08002B2CF9AE}" pid="7" name="sflag">
    <vt:lpwstr>1509330337</vt:lpwstr>
  </property>
</Properties>
</file>