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267" r:id="rId6"/>
    <p:sldId id="268" r:id="rId7"/>
    <p:sldId id="280" r:id="rId8"/>
    <p:sldId id="275" r:id="rId9"/>
    <p:sldId id="282" r:id="rId10"/>
    <p:sldId id="288" r:id="rId11"/>
    <p:sldId id="287" r:id="rId12"/>
    <p:sldId id="284" r:id="rId13"/>
    <p:sldId id="285" r:id="rId14"/>
    <p:sldId id="286" r:id="rId15"/>
    <p:sldId id="274"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22"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802.11-17/1819r3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20-00-AANI-imt-2020-usage-scenarios-test-environments-and-evaluation-configuration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5" Type="http://schemas.openxmlformats.org/officeDocument/2006/relationships/hyperlink" Target="https://mentor.ieee.org/802.11/dcn/17/11-17-1812-00-AANI-imt-2020-s-rit-description-template-characteristic-template.docx" TargetMode="External"/><Relationship Id="rId4" Type="http://schemas.openxmlformats.org/officeDocument/2006/relationships/hyperlink" Target="https://mentor.ieee.org/802.11/dcn/17/11-17-1814-00-AANI-preparation-for-imt-2020-5g-candidate-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ieee802.org/11/email/stds-802-11-aani/msg00069.html" TargetMode="External"/><Relationship Id="rId3" Type="http://schemas.openxmlformats.org/officeDocument/2006/relationships/hyperlink" Target="https://mentor.ieee.org/802.11/dcn/17/11-17-1814-00-AANI-preparation-for-imt-2020-5g-candidate-submission.pptx" TargetMode="External"/><Relationship Id="rId7" Type="http://schemas.openxmlformats.org/officeDocument/2006/relationships/hyperlink" Target="http://www.ieee802.org/11/email/stds-802-11-aani/msg00067.html" TargetMode="External"/><Relationship Id="rId2" Type="http://schemas.openxmlformats.org/officeDocument/2006/relationships/hyperlink" Target="https://mentor.ieee.org/802.11/dcn/17/11-17-1820-00-AANI-imt-2020-usage-scenarios-test-environments-and-evaluation-configu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5" Type="http://schemas.openxmlformats.org/officeDocument/2006/relationships/hyperlink" Target="https://mentor.ieee.org/802.11/dcn/17/11-17-1812-00-AANI-imt-2020-s-rit-description-template-characteristic-template.docx" TargetMode="External"/><Relationship Id="rId4" Type="http://schemas.openxmlformats.org/officeDocument/2006/relationships/hyperlink" Target="https://mentor.ieee.org/802.11/dcn/17/11-17-1823-00-AANI-imt-2020-requirements-and-thoughts-on-submission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27 November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2017-11-27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60"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Prepare a contribution along the lines discussed above for discussion in the Jan meeting (what gets submitted to the ITU can be debated F2F)</a:t>
            </a:r>
          </a:p>
          <a:p>
            <a:pPr marL="857250" lvl="1" indent="-342900">
              <a:buFont typeface="+mj-lt"/>
              <a:buAutoNum type="arabicPeriod"/>
            </a:pPr>
            <a:r>
              <a:rPr lang="en-US" sz="1600" dirty="0"/>
              <a:t>IEEE 802’s intent to submit a 5G (S)RIT proposal</a:t>
            </a:r>
          </a:p>
          <a:p>
            <a:pPr marL="857250" lvl="1" indent="-342900">
              <a:buFont typeface="+mj-lt"/>
              <a:buAutoNum type="arabicPeriod"/>
            </a:pPr>
            <a:r>
              <a:rPr lang="en-US" sz="1600" dirty="0"/>
              <a:t>An overview of the how the proposal works</a:t>
            </a:r>
          </a:p>
          <a:p>
            <a:pPr marL="857250" lvl="1" indent="-342900">
              <a:buFont typeface="+mj-lt"/>
              <a:buAutoNum type="arabicPeriod"/>
            </a:pPr>
            <a:r>
              <a:rPr lang="en-US" sz="1600" dirty="0"/>
              <a:t>Configurations, for each of the 5 test environments, for which the proposal will be tested</a:t>
            </a:r>
          </a:p>
          <a:p>
            <a:pPr marL="857250" lvl="1" indent="-342900">
              <a:buFont typeface="+mj-lt"/>
              <a:buAutoNum type="arabicPeriod"/>
            </a:pPr>
            <a:r>
              <a:rPr lang="en-US" sz="1600" dirty="0"/>
              <a:t>Some high-level Analysis on how the proposal will meet the IMT-2020 requirements</a:t>
            </a:r>
          </a:p>
          <a:p>
            <a:pPr lvl="1"/>
            <a:endParaRPr lang="en-US" sz="1600" dirty="0"/>
          </a:p>
          <a:p>
            <a:pPr>
              <a:buFont typeface="Arial" panose="020B0604020202020204" pitchFamily="34" charset="0"/>
              <a:buChar char="•"/>
            </a:pPr>
            <a:r>
              <a:rPr lang="en-US" sz="2000" dirty="0"/>
              <a:t>Continue to seek volunteers for the templates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55368624"/>
              </p:ext>
            </p:extLst>
          </p:nvPr>
        </p:nvGraphicFramePr>
        <p:xfrm>
          <a:off x="354541" y="1517334"/>
          <a:ext cx="11582402" cy="4820920"/>
        </p:xfrm>
        <a:graphic>
          <a:graphicData uri="http://schemas.openxmlformats.org/drawingml/2006/table">
            <a:tbl>
              <a:tblPr firstRow="1" bandRow="1">
                <a:tableStyleId>{5C22544A-7EE6-4342-B048-85BDC9FD1C3A}</a:tableStyleId>
              </a:tblPr>
              <a:tblGrid>
                <a:gridCol w="3352802">
                  <a:extLst>
                    <a:ext uri="{9D8B030D-6E8A-4147-A177-3AD203B41FA5}">
                      <a16:colId xmlns:a16="http://schemas.microsoft.com/office/drawing/2014/main" val="2983002530"/>
                    </a:ext>
                  </a:extLst>
                </a:gridCol>
                <a:gridCol w="762000">
                  <a:extLst>
                    <a:ext uri="{9D8B030D-6E8A-4147-A177-3AD203B41FA5}">
                      <a16:colId xmlns:a16="http://schemas.microsoft.com/office/drawing/2014/main" val="2679285276"/>
                    </a:ext>
                  </a:extLst>
                </a:gridCol>
                <a:gridCol w="838200">
                  <a:extLst>
                    <a:ext uri="{9D8B030D-6E8A-4147-A177-3AD203B41FA5}">
                      <a16:colId xmlns:a16="http://schemas.microsoft.com/office/drawing/2014/main" val="3439839182"/>
                    </a:ext>
                  </a:extLst>
                </a:gridCol>
                <a:gridCol w="609600">
                  <a:extLst>
                    <a:ext uri="{9D8B030D-6E8A-4147-A177-3AD203B41FA5}">
                      <a16:colId xmlns:a16="http://schemas.microsoft.com/office/drawing/2014/main" val="3309988524"/>
                    </a:ext>
                  </a:extLst>
                </a:gridCol>
                <a:gridCol w="762000">
                  <a:extLst>
                    <a:ext uri="{9D8B030D-6E8A-4147-A177-3AD203B41FA5}">
                      <a16:colId xmlns:a16="http://schemas.microsoft.com/office/drawing/2014/main" val="3697291077"/>
                    </a:ext>
                  </a:extLst>
                </a:gridCol>
                <a:gridCol w="762000">
                  <a:extLst>
                    <a:ext uri="{9D8B030D-6E8A-4147-A177-3AD203B41FA5}">
                      <a16:colId xmlns:a16="http://schemas.microsoft.com/office/drawing/2014/main" val="1907088641"/>
                    </a:ext>
                  </a:extLst>
                </a:gridCol>
                <a:gridCol w="609600">
                  <a:extLst>
                    <a:ext uri="{9D8B030D-6E8A-4147-A177-3AD203B41FA5}">
                      <a16:colId xmlns:a16="http://schemas.microsoft.com/office/drawing/2014/main" val="2588811033"/>
                    </a:ext>
                  </a:extLst>
                </a:gridCol>
                <a:gridCol w="609600">
                  <a:extLst>
                    <a:ext uri="{9D8B030D-6E8A-4147-A177-3AD203B41FA5}">
                      <a16:colId xmlns:a16="http://schemas.microsoft.com/office/drawing/2014/main" val="3555408684"/>
                    </a:ext>
                  </a:extLst>
                </a:gridCol>
                <a:gridCol w="609600">
                  <a:extLst>
                    <a:ext uri="{9D8B030D-6E8A-4147-A177-3AD203B41FA5}">
                      <a16:colId xmlns:a16="http://schemas.microsoft.com/office/drawing/2014/main" val="543165074"/>
                    </a:ext>
                  </a:extLst>
                </a:gridCol>
                <a:gridCol w="609600">
                  <a:extLst>
                    <a:ext uri="{9D8B030D-6E8A-4147-A177-3AD203B41FA5}">
                      <a16:colId xmlns:a16="http://schemas.microsoft.com/office/drawing/2014/main" val="3245526220"/>
                    </a:ext>
                  </a:extLst>
                </a:gridCol>
                <a:gridCol w="685800">
                  <a:extLst>
                    <a:ext uri="{9D8B030D-6E8A-4147-A177-3AD203B41FA5}">
                      <a16:colId xmlns:a16="http://schemas.microsoft.com/office/drawing/2014/main" val="1559609793"/>
                    </a:ext>
                  </a:extLst>
                </a:gridCol>
                <a:gridCol w="685800">
                  <a:extLst>
                    <a:ext uri="{9D8B030D-6E8A-4147-A177-3AD203B41FA5}">
                      <a16:colId xmlns:a16="http://schemas.microsoft.com/office/drawing/2014/main" val="2616366196"/>
                    </a:ext>
                  </a:extLst>
                </a:gridCol>
                <a:gridCol w="685800">
                  <a:extLst>
                    <a:ext uri="{9D8B030D-6E8A-4147-A177-3AD203B41FA5}">
                      <a16:colId xmlns:a16="http://schemas.microsoft.com/office/drawing/2014/main" val="3452503484"/>
                    </a:ext>
                  </a:extLst>
                </a:gridCol>
              </a:tblGrid>
              <a:tr h="370840">
                <a:tc>
                  <a:txBody>
                    <a:bodyPr/>
                    <a:lstStyle/>
                    <a:p>
                      <a:r>
                        <a:rPr lang="en-US" dirty="0"/>
                        <a:t>Task</a:t>
                      </a:r>
                    </a:p>
                  </a:txBody>
                  <a:tcPr/>
                </a:tc>
                <a:tc>
                  <a:txBody>
                    <a:bodyPr/>
                    <a:lstStyle/>
                    <a:p>
                      <a:r>
                        <a:rPr lang="en-US" dirty="0"/>
                        <a:t>11/20</a:t>
                      </a:r>
                    </a:p>
                  </a:txBody>
                  <a:tcPr/>
                </a:tc>
                <a:tc>
                  <a:txBody>
                    <a:bodyPr/>
                    <a:lstStyle/>
                    <a:p>
                      <a:r>
                        <a:rPr lang="en-US" dirty="0"/>
                        <a:t>11/27</a:t>
                      </a:r>
                    </a:p>
                  </a:txBody>
                  <a:tcPr/>
                </a:tc>
                <a:tc>
                  <a:txBody>
                    <a:bodyPr/>
                    <a:lstStyle/>
                    <a:p>
                      <a:r>
                        <a:rPr lang="en-US" dirty="0"/>
                        <a:t>12/4</a:t>
                      </a:r>
                    </a:p>
                  </a:txBody>
                  <a:tcPr/>
                </a:tc>
                <a:tc>
                  <a:txBody>
                    <a:bodyPr/>
                    <a:lstStyle/>
                    <a:p>
                      <a:r>
                        <a:rPr lang="en-US" dirty="0"/>
                        <a:t>12/11</a:t>
                      </a:r>
                    </a:p>
                  </a:txBody>
                  <a:tcPr/>
                </a:tc>
                <a:tc>
                  <a:txBody>
                    <a:bodyPr/>
                    <a:lstStyle/>
                    <a:p>
                      <a:r>
                        <a:rPr lang="en-US" dirty="0"/>
                        <a:t>12/18</a:t>
                      </a:r>
                    </a:p>
                  </a:txBody>
                  <a:tcPr/>
                </a:tc>
                <a:tc>
                  <a:txBody>
                    <a:bodyPr/>
                    <a:lstStyle/>
                    <a:p>
                      <a:r>
                        <a:rPr lang="en-US" dirty="0"/>
                        <a:t>1/8</a:t>
                      </a:r>
                    </a:p>
                  </a:txBody>
                  <a:tcPr/>
                </a:tc>
                <a:tc>
                  <a:txBody>
                    <a:bodyPr/>
                    <a:lstStyle/>
                    <a:p>
                      <a:r>
                        <a:rPr lang="en-US" dirty="0"/>
                        <a:t>1/15</a:t>
                      </a:r>
                    </a:p>
                  </a:txBody>
                  <a:tcPr/>
                </a:tc>
                <a:tc>
                  <a:txBody>
                    <a:bodyPr/>
                    <a:lstStyle/>
                    <a:p>
                      <a:r>
                        <a:rPr lang="en-US" dirty="0"/>
                        <a:t>1/16</a:t>
                      </a:r>
                    </a:p>
                  </a:txBody>
                  <a:tcPr/>
                </a:tc>
                <a:tc>
                  <a:txBody>
                    <a:bodyPr/>
                    <a:lstStyle/>
                    <a:p>
                      <a:r>
                        <a:rPr lang="en-US" dirty="0"/>
                        <a:t>1/17</a:t>
                      </a:r>
                    </a:p>
                  </a:txBody>
                  <a:tcPr/>
                </a:tc>
                <a:tc>
                  <a:txBody>
                    <a:bodyPr/>
                    <a:lstStyle/>
                    <a:p>
                      <a:r>
                        <a:rPr lang="en-US" dirty="0"/>
                        <a:t>1/18</a:t>
                      </a:r>
                    </a:p>
                  </a:txBody>
                  <a:tcPr/>
                </a:tc>
                <a:tc>
                  <a:txBody>
                    <a:bodyPr/>
                    <a:lstStyle/>
                    <a:p>
                      <a:r>
                        <a:rPr lang="en-US" dirty="0"/>
                        <a:t>1/19</a:t>
                      </a:r>
                    </a:p>
                  </a:txBody>
                  <a:tcPr/>
                </a:tc>
                <a:tc>
                  <a:txBody>
                    <a:bodyPr/>
                    <a:lstStyle/>
                    <a:p>
                      <a:r>
                        <a:rPr lang="en-US" dirty="0"/>
                        <a:t>1/24</a:t>
                      </a:r>
                    </a:p>
                  </a:txBody>
                  <a:tcPr/>
                </a:tc>
                <a:extLst>
                  <a:ext uri="{0D108BD9-81ED-4DB2-BD59-A6C34878D82A}">
                    <a16:rowId xmlns:a16="http://schemas.microsoft.com/office/drawing/2014/main" val="1058914403"/>
                  </a:ext>
                </a:extLst>
              </a:tr>
              <a:tr h="370840">
                <a:tc>
                  <a:txBody>
                    <a:bodyPr/>
                    <a:lstStyle/>
                    <a:p>
                      <a:endParaRPr lang="en-US" dirty="0"/>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CC</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F2F</a:t>
                      </a:r>
                    </a:p>
                  </a:txBody>
                  <a:tcPr/>
                </a:tc>
                <a:tc>
                  <a:txBody>
                    <a:bodyPr/>
                    <a:lstStyle/>
                    <a:p>
                      <a:r>
                        <a:rPr lang="en-US" dirty="0"/>
                        <a:t>WG</a:t>
                      </a:r>
                    </a:p>
                  </a:txBody>
                  <a:tcPr/>
                </a:tc>
                <a:tc>
                  <a:txBody>
                    <a:bodyPr/>
                    <a:lstStyle/>
                    <a:p>
                      <a:r>
                        <a:rPr lang="en-US" dirty="0"/>
                        <a:t>DL</a:t>
                      </a:r>
                    </a:p>
                  </a:txBody>
                  <a:tcPr/>
                </a:tc>
                <a:extLst>
                  <a:ext uri="{0D108BD9-81ED-4DB2-BD59-A6C34878D82A}">
                    <a16:rowId xmlns:a16="http://schemas.microsoft.com/office/drawing/2014/main" val="2259463326"/>
                  </a:ext>
                </a:extLst>
              </a:tr>
              <a:tr h="370840">
                <a:tc>
                  <a:txBody>
                    <a:bodyPr/>
                    <a:lstStyle/>
                    <a:p>
                      <a:r>
                        <a:rPr lang="en-US" dirty="0"/>
                        <a:t>Assign Tasks</a:t>
                      </a:r>
                    </a:p>
                  </a:txBody>
                  <a:tcPr/>
                </a:tc>
                <a:tc>
                  <a:txBody>
                    <a:bodyPr/>
                    <a:lstStyle/>
                    <a:p>
                      <a:r>
                        <a:rPr lang="en-US" dirty="0">
                          <a:solidFill>
                            <a:srgbClr val="FF0000"/>
                          </a:solidFill>
                        </a:rPr>
                        <a:t>x</a:t>
                      </a:r>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9751626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53333802"/>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583643007"/>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0527733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082321873"/>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35638845"/>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79132774"/>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22870232"/>
                  </a:ext>
                </a:extLst>
              </a:tr>
              <a:tr h="370840">
                <a:tc>
                  <a:txBody>
                    <a:bodyPr/>
                    <a:lstStyle/>
                    <a:p>
                      <a:r>
                        <a:rPr lang="en-US" dirty="0"/>
                        <a:t>Draft to 802.18</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r>
                        <a:rPr lang="en-US" dirty="0"/>
                        <a:t>x</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35664046"/>
                  </a:ext>
                </a:extLst>
              </a:tr>
              <a:tr h="370840">
                <a:tc>
                  <a:txBody>
                    <a:bodyPr/>
                    <a:lstStyle/>
                    <a:p>
                      <a:r>
                        <a:rPr lang="en-US" dirty="0"/>
                        <a:t>Approved 802.11 Draft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772537695"/>
                  </a:ext>
                </a:extLst>
              </a:tr>
              <a:tr h="370840">
                <a:tc>
                  <a:txBody>
                    <a:bodyPr/>
                    <a:lstStyle/>
                    <a:p>
                      <a:r>
                        <a:rPr lang="en-US" dirty="0"/>
                        <a:t>EC Approval prior to</a:t>
                      </a:r>
                      <a:r>
                        <a:rPr lang="en-US" baseline="0" dirty="0"/>
                        <a:t> due date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a:t>x</a:t>
                      </a:r>
                    </a:p>
                  </a:txBody>
                  <a:tcPr/>
                </a:tc>
                <a:extLst>
                  <a:ext uri="{0D108BD9-81ED-4DB2-BD59-A6C34878D82A}">
                    <a16:rowId xmlns:a16="http://schemas.microsoft.com/office/drawing/2014/main" val="2515265704"/>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05929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(1/3)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18235920"/>
              </p:ext>
            </p:extLst>
          </p:nvPr>
        </p:nvGraphicFramePr>
        <p:xfrm>
          <a:off x="430742" y="1157575"/>
          <a:ext cx="11430000" cy="5090160"/>
        </p:xfrm>
        <a:graphic>
          <a:graphicData uri="http://schemas.openxmlformats.org/drawingml/2006/table">
            <a:tbl>
              <a:tblPr firstRow="1" bandRow="1">
                <a:tableStyleId>{5C22544A-7EE6-4342-B048-85BDC9FD1C3A}</a:tableStyleId>
              </a:tblPr>
              <a:tblGrid>
                <a:gridCol w="56388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295400">
                  <a:extLst>
                    <a:ext uri="{9D8B030D-6E8A-4147-A177-3AD203B41FA5}">
                      <a16:colId xmlns:a16="http://schemas.microsoft.com/office/drawing/2014/main" val="1168599723"/>
                    </a:ext>
                  </a:extLst>
                </a:gridCol>
                <a:gridCol w="1828800">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US" dirty="0"/>
                        <a:t>5.2.3.2.1 Test Environments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9773835"/>
                  </a:ext>
                </a:extLst>
              </a:tr>
              <a:tr h="370840">
                <a:tc>
                  <a:txBody>
                    <a:bodyPr/>
                    <a:lstStyle/>
                    <a:p>
                      <a:r>
                        <a:rPr lang="en-US" dirty="0"/>
                        <a:t>5.2.3.2.2 Radio Interface Functional Aspects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7196683"/>
                  </a:ext>
                </a:extLst>
              </a:tr>
              <a:tr h="370840">
                <a:tc>
                  <a:txBody>
                    <a:bodyPr/>
                    <a:lstStyle/>
                    <a:p>
                      <a:r>
                        <a:rPr lang="en-US" dirty="0"/>
                        <a:t>5.2.3.2.3 Channel Tracking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US" dirty="0"/>
                        <a:t>5.2.3.2.4 Physical Channel Structure and Multiplexing</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US" dirty="0"/>
                        <a:t>5.2.3.2.5 Mobility Management (Handover)</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US" dirty="0"/>
                        <a:t>5.2.3.2.6 Radio Resource Management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US" dirty="0"/>
                        <a:t>5.2.3.2.7</a:t>
                      </a:r>
                      <a:r>
                        <a:rPr lang="en-US" baseline="0" dirty="0"/>
                        <a:t> Frame Structure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US" dirty="0"/>
                        <a:t>5.2.3.2.8 Spectrum Capabilities and Duplex Technologies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US" dirty="0"/>
                        <a:t>5.2.3.2.9 Support of Advanced Antenna Capabilities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US" dirty="0"/>
                        <a:t>5.2.3.2.10 Link Adaption and Power Control</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US" dirty="0"/>
                        <a:t>5.2.3.2.11 Power Classes</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5.2.3.2.12 Scheduler, QoS Support and Management, Data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9383433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613120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(2/3)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0410595"/>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5.2.3.2.13 Radio Interface Architecture and Protocol Stack</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5.2.3.2.14 Cell Selection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5.2.3.2.15 Location Determination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5.2.3.2.16 Priority Access Mechanisms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5.2.3.2.17 Unicast, Multicast and Broadcast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5.2.3.2.18 Privacy, Authorization, Encryption, Authentication and Legal Intercept Schemes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5.2.3.2.19 Frequency Planning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5.2.3.2.20 Interference Mitigation Within Radio Interface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5.2.3.2.21 Synchronization Requirements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5.2.3.2.22 Link Budget Template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5.2.3.2.23 Support for Wide Range Of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r>
                        <a:rPr lang="en-GB" sz="1800" kern="1200" dirty="0">
                          <a:solidFill>
                            <a:schemeClr val="dk1"/>
                          </a:solidFill>
                          <a:effectLst/>
                          <a:latin typeface="+mn-lt"/>
                          <a:ea typeface="+mn-ea"/>
                          <a:cs typeface="+mn-cs"/>
                        </a:rPr>
                        <a:t>5.2.3.2.24 Global Circulation of Terminals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3283476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0838"/>
          </a:xfrm>
        </p:spPr>
        <p:txBody>
          <a:bodyPr/>
          <a:lstStyle/>
          <a:p>
            <a:r>
              <a:rPr lang="en-US" dirty="0"/>
              <a:t>Assigned Task (3/3)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39137946"/>
              </p:ext>
            </p:extLst>
          </p:nvPr>
        </p:nvGraphicFramePr>
        <p:xfrm>
          <a:off x="304800" y="1127127"/>
          <a:ext cx="11506199" cy="509016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4175169521"/>
                    </a:ext>
                  </a:extLst>
                </a:gridCol>
                <a:gridCol w="2667000">
                  <a:extLst>
                    <a:ext uri="{9D8B030D-6E8A-4147-A177-3AD203B41FA5}">
                      <a16:colId xmlns:a16="http://schemas.microsoft.com/office/drawing/2014/main" val="1045243703"/>
                    </a:ext>
                  </a:extLst>
                </a:gridCol>
                <a:gridCol w="1371600">
                  <a:extLst>
                    <a:ext uri="{9D8B030D-6E8A-4147-A177-3AD203B41FA5}">
                      <a16:colId xmlns:a16="http://schemas.microsoft.com/office/drawing/2014/main" val="1168599723"/>
                    </a:ext>
                  </a:extLst>
                </a:gridCol>
                <a:gridCol w="1904999">
                  <a:extLst>
                    <a:ext uri="{9D8B030D-6E8A-4147-A177-3AD203B41FA5}">
                      <a16:colId xmlns:a16="http://schemas.microsoft.com/office/drawing/2014/main" val="785551489"/>
                    </a:ext>
                  </a:extLst>
                </a:gridCol>
              </a:tblGrid>
              <a:tr h="370840">
                <a:tc>
                  <a:txBody>
                    <a:bodyPr/>
                    <a:lstStyle/>
                    <a:p>
                      <a:r>
                        <a:rPr lang="en-US" dirty="0"/>
                        <a:t>Template / Self-Evaluation - Section</a:t>
                      </a:r>
                    </a:p>
                  </a:txBody>
                  <a:tcPr/>
                </a:tc>
                <a:tc>
                  <a:txBody>
                    <a:bodyPr/>
                    <a:lstStyle/>
                    <a:p>
                      <a:r>
                        <a:rPr lang="en-US" dirty="0"/>
                        <a:t>AHG Lead</a:t>
                      </a:r>
                    </a:p>
                  </a:txBody>
                  <a:tcPr/>
                </a:tc>
                <a:tc>
                  <a:txBody>
                    <a:bodyPr/>
                    <a:lstStyle/>
                    <a:p>
                      <a:r>
                        <a:rPr lang="en-US" dirty="0"/>
                        <a:t>Due Date</a:t>
                      </a:r>
                    </a:p>
                  </a:txBody>
                  <a:tcPr/>
                </a:tc>
                <a:tc>
                  <a:txBody>
                    <a:bodyPr/>
                    <a:lstStyle/>
                    <a:p>
                      <a:r>
                        <a:rPr lang="en-US" dirty="0"/>
                        <a:t>Date Completed</a:t>
                      </a:r>
                    </a:p>
                  </a:txBody>
                  <a:tcPr/>
                </a:tc>
                <a:extLst>
                  <a:ext uri="{0D108BD9-81ED-4DB2-BD59-A6C34878D82A}">
                    <a16:rowId xmlns:a16="http://schemas.microsoft.com/office/drawing/2014/main" val="2301429592"/>
                  </a:ext>
                </a:extLst>
              </a:tr>
              <a:tr h="370840">
                <a:tc>
                  <a:txBody>
                    <a:bodyPr/>
                    <a:lstStyle/>
                    <a:p>
                      <a:r>
                        <a:rPr lang="en-GB" sz="1800" kern="1200" dirty="0">
                          <a:solidFill>
                            <a:schemeClr val="dk1"/>
                          </a:solidFill>
                          <a:effectLst/>
                          <a:latin typeface="+mn-lt"/>
                          <a:ea typeface="+mn-ea"/>
                          <a:cs typeface="+mn-cs"/>
                        </a:rPr>
                        <a:t>5.2.3.2.25 Energy Efficiency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70085765"/>
                  </a:ext>
                </a:extLst>
              </a:tr>
              <a:tr h="370840">
                <a:tc>
                  <a:txBody>
                    <a:bodyPr/>
                    <a:lstStyle/>
                    <a:p>
                      <a:r>
                        <a:rPr lang="en-GB" sz="1800" kern="1200" dirty="0">
                          <a:solidFill>
                            <a:schemeClr val="dk1"/>
                          </a:solidFill>
                          <a:effectLst/>
                          <a:latin typeface="+mn-lt"/>
                          <a:ea typeface="+mn-ea"/>
                          <a:cs typeface="+mn-cs"/>
                        </a:rPr>
                        <a:t>5.2.3.2.26 Other Items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698288238"/>
                  </a:ext>
                </a:extLst>
              </a:tr>
              <a:tr h="370840">
                <a:tc>
                  <a:txBody>
                    <a:bodyPr/>
                    <a:lstStyle/>
                    <a:p>
                      <a:r>
                        <a:rPr lang="en-GB" sz="1800" kern="1200" dirty="0">
                          <a:solidFill>
                            <a:schemeClr val="dk1"/>
                          </a:solidFill>
                          <a:effectLst/>
                          <a:latin typeface="+mn-lt"/>
                          <a:ea typeface="+mn-ea"/>
                          <a:cs typeface="+mn-cs"/>
                        </a:rPr>
                        <a:t>5.2.3.2.27 Other Information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4955219"/>
                  </a:ext>
                </a:extLst>
              </a:tr>
              <a:tr h="370840">
                <a:tc>
                  <a:txBody>
                    <a:bodyPr/>
                    <a:lstStyle/>
                    <a:p>
                      <a:r>
                        <a:rPr lang="en-GB" sz="1800" kern="1200" dirty="0">
                          <a:solidFill>
                            <a:schemeClr val="dk1"/>
                          </a:solidFill>
                          <a:effectLst/>
                          <a:latin typeface="+mn-lt"/>
                          <a:ea typeface="+mn-ea"/>
                          <a:cs typeface="+mn-cs"/>
                        </a:rPr>
                        <a:t>5.2.3.3.1 Link Budget Template for Indoor Hotspot-</a:t>
                      </a:r>
                      <a:r>
                        <a:rPr lang="en-GB" sz="1800" kern="1200" dirty="0" err="1">
                          <a:solidFill>
                            <a:schemeClr val="dk1"/>
                          </a:solidFill>
                          <a:effectLst/>
                          <a:latin typeface="+mn-lt"/>
                          <a:ea typeface="+mn-ea"/>
                          <a:cs typeface="+mn-cs"/>
                        </a:rPr>
                        <a:t>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25509709"/>
                  </a:ext>
                </a:extLst>
              </a:tr>
              <a:tr h="370840">
                <a:tc>
                  <a:txBody>
                    <a:bodyPr/>
                    <a:lstStyle/>
                    <a:p>
                      <a:r>
                        <a:rPr lang="en-GB" sz="1800" kern="1200" dirty="0">
                          <a:solidFill>
                            <a:schemeClr val="dk1"/>
                          </a:solidFill>
                          <a:effectLst/>
                          <a:latin typeface="+mn-lt"/>
                          <a:ea typeface="+mn-ea"/>
                          <a:cs typeface="+mn-cs"/>
                        </a:rPr>
                        <a:t>5.2.3.3.2 Link Budget Template for Dense Urban-eMBB2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38566147"/>
                  </a:ext>
                </a:extLst>
              </a:tr>
              <a:tr h="370840">
                <a:tc>
                  <a:txBody>
                    <a:bodyPr/>
                    <a:lstStyle/>
                    <a:p>
                      <a:r>
                        <a:rPr lang="en-GB" sz="1800" kern="1200" dirty="0">
                          <a:solidFill>
                            <a:schemeClr val="dk1"/>
                          </a:solidFill>
                          <a:effectLst/>
                          <a:latin typeface="+mn-lt"/>
                          <a:ea typeface="+mn-ea"/>
                          <a:cs typeface="+mn-cs"/>
                        </a:rPr>
                        <a:t>5.2.3.3.3	Link Budget Template for Rural-eMBB</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925891701"/>
                  </a:ext>
                </a:extLst>
              </a:tr>
              <a:tr h="370840">
                <a:tc>
                  <a:txBody>
                    <a:bodyPr/>
                    <a:lstStyle/>
                    <a:p>
                      <a:r>
                        <a:rPr lang="en-GB" sz="1800" kern="1200" dirty="0">
                          <a:solidFill>
                            <a:schemeClr val="dk1"/>
                          </a:solidFill>
                          <a:effectLst/>
                          <a:latin typeface="+mn-lt"/>
                          <a:ea typeface="+mn-ea"/>
                          <a:cs typeface="+mn-cs"/>
                        </a:rPr>
                        <a:t>5.2.3.3.4	Link Budget Template for Urban Macro–mMTC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132966847"/>
                  </a:ext>
                </a:extLst>
              </a:tr>
              <a:tr h="370840">
                <a:tc>
                  <a:txBody>
                    <a:bodyPr/>
                    <a:lstStyle/>
                    <a:p>
                      <a:r>
                        <a:rPr lang="en-GB" sz="1800" kern="1200" dirty="0">
                          <a:solidFill>
                            <a:schemeClr val="dk1"/>
                          </a:solidFill>
                          <a:effectLst/>
                          <a:latin typeface="+mn-lt"/>
                          <a:ea typeface="+mn-ea"/>
                          <a:cs typeface="+mn-cs"/>
                        </a:rPr>
                        <a:t>5.2.3.3.5	Link Budget Template for Urban Macro–URLLC</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6003321"/>
                  </a:ext>
                </a:extLst>
              </a:tr>
              <a:tr h="370840">
                <a:tc>
                  <a:txBody>
                    <a:bodyPr/>
                    <a:lstStyle/>
                    <a:p>
                      <a:r>
                        <a:rPr lang="en-GB" sz="1800" kern="1200" dirty="0">
                          <a:solidFill>
                            <a:schemeClr val="dk1"/>
                          </a:solidFill>
                          <a:effectLst/>
                          <a:latin typeface="+mn-lt"/>
                          <a:ea typeface="+mn-ea"/>
                          <a:cs typeface="+mn-cs"/>
                        </a:rPr>
                        <a:t>5.2.4.1 Compliance Template for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20929063"/>
                  </a:ext>
                </a:extLst>
              </a:tr>
              <a:tr h="370840">
                <a:tc>
                  <a:txBody>
                    <a:bodyPr/>
                    <a:lstStyle/>
                    <a:p>
                      <a:r>
                        <a:rPr lang="en-GB" sz="1800" kern="1200" dirty="0">
                          <a:solidFill>
                            <a:schemeClr val="dk1"/>
                          </a:solidFill>
                          <a:effectLst/>
                          <a:latin typeface="+mn-lt"/>
                          <a:ea typeface="+mn-ea"/>
                          <a:cs typeface="+mn-cs"/>
                        </a:rPr>
                        <a:t>5.2.4.2 Compliance template for spectrum</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12217097"/>
                  </a:ext>
                </a:extLst>
              </a:tr>
              <a:tr h="370840">
                <a:tc>
                  <a:txBody>
                    <a:bodyPr/>
                    <a:lstStyle/>
                    <a:p>
                      <a:r>
                        <a:rPr lang="en-GB" sz="1800" kern="1200" dirty="0">
                          <a:solidFill>
                            <a:schemeClr val="dk1"/>
                          </a:solidFill>
                          <a:effectLst/>
                          <a:latin typeface="+mn-lt"/>
                          <a:ea typeface="+mn-ea"/>
                          <a:cs typeface="+mn-cs"/>
                        </a:rPr>
                        <a:t>5.2.4.3 Compliance template for technical performance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33151900"/>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527309363"/>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610198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4 2017, 11:00 am EDT</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pPr lvl="1"/>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27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dirty="0">
                <a:hlinkClick r:id="rId3"/>
              </a:rPr>
              <a:t>11-17/1820r0</a:t>
            </a:r>
            <a:r>
              <a:rPr lang="en-US" altLang="en-US" dirty="0"/>
              <a:t> - </a:t>
            </a:r>
            <a:r>
              <a:rPr lang="en-US" dirty="0"/>
              <a:t>IMT-2020 Usage Scenarios, Test Environments and Evaluation Configurations</a:t>
            </a:r>
          </a:p>
          <a:p>
            <a:pPr marL="1257300" lvl="2" indent="-457200">
              <a:buFont typeface="+mj-lt"/>
              <a:buAutoNum type="arabicPeriod"/>
              <a:defRPr/>
            </a:pPr>
            <a:r>
              <a:rPr lang="en-US" altLang="en-US" dirty="0"/>
              <a:t>11-17/1821r0 - </a:t>
            </a:r>
            <a:r>
              <a:rPr lang="en-US" dirty="0"/>
              <a:t>IMT-2020 Requirements Deep Dive - Part 1 – Mobility (pending upload)</a:t>
            </a:r>
          </a:p>
          <a:p>
            <a:pPr marL="1257300" lvl="2" indent="-457200">
              <a:buFont typeface="+mj-lt"/>
              <a:buAutoNum type="arabicPeriod"/>
              <a:defRPr/>
            </a:pPr>
            <a:r>
              <a:rPr lang="en-US" altLang="en-US" dirty="0"/>
              <a:t>11-17/1823r0 - </a:t>
            </a:r>
            <a:r>
              <a:rPr lang="en-US" dirty="0"/>
              <a:t>IMT-2020 Requirements and Thoughts on Submissions (pending upload)</a:t>
            </a:r>
            <a:endParaRPr lang="en-US" altLang="en-US" dirty="0"/>
          </a:p>
          <a:p>
            <a:pPr marL="857250" lvl="1" indent="-457200">
              <a:buFont typeface="Arial" panose="020B0604020202020204" pitchFamily="34" charset="0"/>
              <a:buChar char="•"/>
              <a:defRPr/>
            </a:pPr>
            <a:r>
              <a:rPr lang="en-US" u="sng" dirty="0">
                <a:hlinkClick r:id="rId4"/>
              </a:rPr>
              <a:t>11-17/1814r0</a:t>
            </a:r>
            <a:r>
              <a:rPr lang="en-US" dirty="0"/>
              <a:t> - Preparation for IMT-2020 (5G) Candidate Submission</a:t>
            </a:r>
            <a:endParaRPr lang="en-US" altLang="en-US" dirty="0"/>
          </a:p>
          <a:p>
            <a:pPr marL="1257300" lvl="2" indent="-457200">
              <a:buFont typeface="+mj-lt"/>
              <a:buAutoNum type="arabicPeriod"/>
            </a:pPr>
            <a:r>
              <a:rPr lang="en-US" dirty="0">
                <a:hlinkClick r:id="rId5"/>
              </a:rPr>
              <a:t>11-17/1812r0</a:t>
            </a:r>
            <a:r>
              <a:rPr lang="en-US" dirty="0"/>
              <a:t> - RIT Description – Characteristic Template (which includes the Link Budget Templates)</a:t>
            </a:r>
          </a:p>
          <a:p>
            <a:pPr marL="1257300" lvl="2" indent="-457200">
              <a:buFont typeface="+mj-lt"/>
              <a:buAutoNum type="arabicPeriod"/>
            </a:pPr>
            <a:r>
              <a:rPr lang="en-US" dirty="0">
                <a:hlinkClick r:id="rId6"/>
              </a:rPr>
              <a:t>11-17/1813r0</a:t>
            </a:r>
            <a:r>
              <a:rPr lang="en-US" dirty="0"/>
              <a:t> - RIT Description – Compliance Template</a:t>
            </a:r>
            <a:endParaRPr lang="en-US" sz="800" dirty="0"/>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several contributions were shortly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381000" y="1146176"/>
            <a:ext cx="11353799"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altLang="en-US" sz="2000" dirty="0">
                <a:hlinkClick r:id="rId2"/>
              </a:rPr>
              <a:t>11-17/1820r0</a:t>
            </a:r>
            <a:r>
              <a:rPr lang="en-US" altLang="en-US" sz="2000" dirty="0"/>
              <a:t> - </a:t>
            </a:r>
            <a:r>
              <a:rPr lang="en-US" sz="2000" dirty="0"/>
              <a:t>IMT-2020 Usage Scenarios, Test Environments and Evaluation Configurations – Roger Marks (EthAirNet Associates)</a:t>
            </a:r>
          </a:p>
          <a:p>
            <a:pPr marL="1257300" lvl="2" indent="-457200">
              <a:buFont typeface="+mj-lt"/>
              <a:buAutoNum type="arabicPeriod"/>
              <a:defRPr/>
            </a:pPr>
            <a:r>
              <a:rPr lang="en-US" altLang="en-US" sz="2000" dirty="0"/>
              <a:t>11-17/1821r0 - </a:t>
            </a:r>
            <a:r>
              <a:rPr lang="en-US" sz="2000" dirty="0"/>
              <a:t>IMT-2020 Requirements Deep Dive - Part 1 – Mobility </a:t>
            </a:r>
            <a:r>
              <a:rPr lang="en-US" sz="2000" dirty="0">
                <a:hlinkClick r:id="rId3"/>
              </a:rPr>
              <a:t>–</a:t>
            </a:r>
            <a:r>
              <a:rPr lang="en-US" sz="2000" dirty="0"/>
              <a:t> Rakesh Taori (Phazr)</a:t>
            </a:r>
          </a:p>
          <a:p>
            <a:pPr marL="1257300" lvl="2" indent="-457200">
              <a:buFont typeface="+mj-lt"/>
              <a:buAutoNum type="arabicPeriod"/>
              <a:defRPr/>
            </a:pPr>
            <a:r>
              <a:rPr lang="en-US" altLang="en-US" sz="2000" dirty="0">
                <a:hlinkClick r:id="rId4"/>
              </a:rPr>
              <a:t>11-17/1823r0</a:t>
            </a:r>
            <a:r>
              <a:rPr lang="en-US" altLang="en-US" sz="2000" dirty="0"/>
              <a:t> - </a:t>
            </a:r>
            <a:r>
              <a:rPr lang="en-US" sz="2000" dirty="0"/>
              <a:t>IMT-2020 Requirements and Thoughts on Submissions </a:t>
            </a:r>
            <a:r>
              <a:rPr lang="en-US" sz="2000" dirty="0">
                <a:hlinkClick r:id="rId3"/>
              </a:rPr>
              <a:t>–</a:t>
            </a:r>
            <a:r>
              <a:rPr lang="en-US" sz="2000" dirty="0"/>
              <a:t> Rakesh Taori (Phazr)</a:t>
            </a:r>
            <a:endParaRPr lang="en-US" sz="2000" u="sng" dirty="0">
              <a:hlinkClick r:id="rId3"/>
            </a:endParaRPr>
          </a:p>
          <a:p>
            <a:pPr marL="685800" lvl="1">
              <a:buFont typeface="Arial" panose="020B0604020202020204" pitchFamily="34" charset="0"/>
              <a:buChar char="•"/>
              <a:defRPr/>
            </a:pPr>
            <a:r>
              <a:rPr lang="en-US" sz="1600" u="sng" dirty="0">
                <a:hlinkClick r:id="rId3"/>
              </a:rPr>
              <a:t>11-17/1814r0</a:t>
            </a:r>
            <a:r>
              <a:rPr lang="en-US" sz="1600" dirty="0"/>
              <a:t> - Preparation for IMT-2020 (5G) Candidate Submission– Rakesh Taori (Phazr)</a:t>
            </a:r>
            <a:endParaRPr lang="en-US" altLang="en-US" sz="1600" dirty="0"/>
          </a:p>
          <a:p>
            <a:pPr marL="1257300" lvl="2" indent="-457200">
              <a:buFont typeface="+mj-lt"/>
              <a:buAutoNum type="arabicPeriod"/>
            </a:pPr>
            <a:r>
              <a:rPr lang="en-US" sz="1400" dirty="0">
                <a:hlinkClick r:id="rId5"/>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6"/>
              </a:rPr>
              <a:t>11-17/1813r0</a:t>
            </a:r>
            <a:r>
              <a:rPr lang="en-US" sz="1400" dirty="0"/>
              <a:t> - RIT Description – Compliance Template – Rakesh Taori (Phazr)</a:t>
            </a:r>
          </a:p>
          <a:p>
            <a:pPr marL="0" indent="0"/>
            <a:r>
              <a:rPr lang="en-US" dirty="0"/>
              <a:t>E-mails:</a:t>
            </a:r>
          </a:p>
          <a:p>
            <a:pPr marL="0" indent="0"/>
            <a:r>
              <a:rPr lang="en-US" sz="1600" dirty="0">
                <a:hlinkClick r:id="rId7"/>
              </a:rPr>
              <a:t>http://www.ieee802.org/11/email/stds-802-11-aani/msg00067.html</a:t>
            </a:r>
            <a:r>
              <a:rPr lang="en-US" sz="1800" dirty="0"/>
              <a:t>-</a:t>
            </a:r>
            <a:r>
              <a:rPr lang="en-US" sz="1800" b="0" dirty="0"/>
              <a:t>Roger Marks</a:t>
            </a:r>
          </a:p>
          <a:p>
            <a:pPr marL="0" indent="0"/>
            <a:r>
              <a:rPr lang="en-US" sz="1600" dirty="0">
                <a:hlinkClick r:id="rId8"/>
              </a:rPr>
              <a:t>http://www.ieee802.org/11/email/stds-802-11-aani/msg00069.</a:t>
            </a:r>
            <a:r>
              <a:rPr lang="en-US" sz="1600" b="0" dirty="0">
                <a:hlinkClick r:id="rId8"/>
              </a:rPr>
              <a:t>html</a:t>
            </a:r>
            <a:r>
              <a:rPr lang="en-US" sz="1800" b="0" dirty="0"/>
              <a:t>-Rakesh Taori</a:t>
            </a:r>
          </a:p>
          <a:p>
            <a:pPr marL="0" indent="0"/>
            <a:r>
              <a:rPr lang="en-US" dirty="0"/>
              <a:t>Discussion</a:t>
            </a:r>
          </a:p>
          <a:p>
            <a:pPr marL="0" indent="0"/>
            <a:r>
              <a:rPr lang="en-US" dirty="0"/>
              <a:t>Task Assignment/Planning</a:t>
            </a:r>
          </a:p>
          <a:p>
            <a:pPr marL="0" indent="0"/>
            <a:r>
              <a:rPr lang="en-US" dirty="0"/>
              <a:t>Goals for the future Teleconferences and the January F2F meeting</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6180</TotalTime>
  <Words>1748</Words>
  <Application>Microsoft Office PowerPoint</Application>
  <PresentationFormat>Widescreen</PresentationFormat>
  <Paragraphs>276</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 Unicode MS</vt:lpstr>
      <vt:lpstr>MS Gothic</vt:lpstr>
      <vt:lpstr>Arial</vt:lpstr>
      <vt:lpstr>Monotype Sorts</vt:lpstr>
      <vt:lpstr>Times New Roman</vt:lpstr>
      <vt:lpstr>Office Theme</vt:lpstr>
      <vt:lpstr>Document</vt:lpstr>
      <vt:lpstr>AANI SC Agenda 27 November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Schedule</vt:lpstr>
      <vt:lpstr>Assigned Task (1/3)</vt:lpstr>
      <vt:lpstr>Assigned Task (2/3)</vt:lpstr>
      <vt:lpstr>Assigned Task (3/3)</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103</cp:revision>
  <cp:lastPrinted>1601-01-01T00:00:00Z</cp:lastPrinted>
  <dcterms:created xsi:type="dcterms:W3CDTF">2017-06-02T20:57:23Z</dcterms:created>
  <dcterms:modified xsi:type="dcterms:W3CDTF">2017-11-27T18:03:12Z</dcterms:modified>
</cp:coreProperties>
</file>