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5" r:id="rId4"/>
    <p:sldId id="266" r:id="rId5"/>
    <p:sldId id="267" r:id="rId6"/>
    <p:sldId id="268" r:id="rId7"/>
    <p:sldId id="280" r:id="rId8"/>
    <p:sldId id="275" r:id="rId9"/>
    <p:sldId id="282" r:id="rId10"/>
    <p:sldId id="287" r:id="rId11"/>
    <p:sldId id="284" r:id="rId12"/>
    <p:sldId id="285" r:id="rId13"/>
    <p:sldId id="286" r:id="rId14"/>
    <p:sldId id="274" r:id="rId15"/>
    <p:sldId id="264"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1" d="100"/>
          <a:sy n="71" d="100"/>
        </p:scale>
        <p:origin x="222" y="6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11/26/2017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14</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15</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2017</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802.11-17/1819r0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ieee802.org/11/Reports/aani_update.ht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www.ieee802.org/11/email/stds-802-11-aani/" TargetMode="External"/><Relationship Id="rId4" Type="http://schemas.openxmlformats.org/officeDocument/2006/relationships/hyperlink" Target="https://mentor.ieee.org/802.11/documents?is_dcn=DCN,%20Title,%20Author%20or%20Affiliation&amp;is_group=AAN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oseph.levy@interdigita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r.b.marks@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7/11-17-1814-00-AANI-preparation-for-imt-2020-5g-candidate-submission.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mentor.ieee.org/802.11/dcn/17/11-17-1813-00-AANI-imt-2020-s-rit-description-template-compliance-template.docx" TargetMode="External"/><Relationship Id="rId4" Type="http://schemas.openxmlformats.org/officeDocument/2006/relationships/hyperlink" Target="https://mentor.ieee.org/802.11/dcn/17/11-17-1812-00-AANI-imt-2020-s-rit-description-template-characteristic-template.doc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7/11-17-1812-00-AANI-imt-2020-s-rit-description-template-characteristic-template.docx" TargetMode="External"/><Relationship Id="rId2" Type="http://schemas.openxmlformats.org/officeDocument/2006/relationships/hyperlink" Target="https://mentor.ieee.org/802.11/dcn/17/11-17-1814-00-AANI-preparation-for-imt-2020-5g-candidate-submission.pptx" TargetMode="External"/><Relationship Id="rId1" Type="http://schemas.openxmlformats.org/officeDocument/2006/relationships/slideLayout" Target="../slideLayouts/slideLayout2.xml"/><Relationship Id="rId6" Type="http://schemas.openxmlformats.org/officeDocument/2006/relationships/hyperlink" Target="http://www.ieee802.org/11/email/stds-802-11-aani/msg00069.html" TargetMode="External"/><Relationship Id="rId5" Type="http://schemas.openxmlformats.org/officeDocument/2006/relationships/hyperlink" Target="http://www.ieee802.org/11/email/stds-802-11-aani/msg00067.html" TargetMode="External"/><Relationship Id="rId4" Type="http://schemas.openxmlformats.org/officeDocument/2006/relationships/hyperlink" Target="https://mentor.ieee.org/802.11/dcn/17/11-17-1813-00-AANI-imt-2020-s-rit-description-template-compliance-template.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 27 November 2017 Teleconference</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2017-11-27</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November 2017</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70284137"/>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47" name="Document" r:id="rId4" imgW="8267030" imgH="2840781" progId="Word.Document.8">
                  <p:embed/>
                </p:oleObj>
              </mc:Choice>
              <mc:Fallback>
                <p:oleObj name="Document" r:id="rId4" imgW="8267030" imgH="284078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55368624"/>
              </p:ext>
            </p:extLst>
          </p:nvPr>
        </p:nvGraphicFramePr>
        <p:xfrm>
          <a:off x="354541" y="1517334"/>
          <a:ext cx="11582402" cy="4820920"/>
        </p:xfrm>
        <a:graphic>
          <a:graphicData uri="http://schemas.openxmlformats.org/drawingml/2006/table">
            <a:tbl>
              <a:tblPr firstRow="1" bandRow="1">
                <a:tableStyleId>{5C22544A-7EE6-4342-B048-85BDC9FD1C3A}</a:tableStyleId>
              </a:tblPr>
              <a:tblGrid>
                <a:gridCol w="3352802">
                  <a:extLst>
                    <a:ext uri="{9D8B030D-6E8A-4147-A177-3AD203B41FA5}">
                      <a16:colId xmlns:a16="http://schemas.microsoft.com/office/drawing/2014/main" val="2983002530"/>
                    </a:ext>
                  </a:extLst>
                </a:gridCol>
                <a:gridCol w="762000">
                  <a:extLst>
                    <a:ext uri="{9D8B030D-6E8A-4147-A177-3AD203B41FA5}">
                      <a16:colId xmlns:a16="http://schemas.microsoft.com/office/drawing/2014/main" val="2679285276"/>
                    </a:ext>
                  </a:extLst>
                </a:gridCol>
                <a:gridCol w="838200">
                  <a:extLst>
                    <a:ext uri="{9D8B030D-6E8A-4147-A177-3AD203B41FA5}">
                      <a16:colId xmlns:a16="http://schemas.microsoft.com/office/drawing/2014/main" val="3439839182"/>
                    </a:ext>
                  </a:extLst>
                </a:gridCol>
                <a:gridCol w="609600">
                  <a:extLst>
                    <a:ext uri="{9D8B030D-6E8A-4147-A177-3AD203B41FA5}">
                      <a16:colId xmlns:a16="http://schemas.microsoft.com/office/drawing/2014/main" val="3309988524"/>
                    </a:ext>
                  </a:extLst>
                </a:gridCol>
                <a:gridCol w="762000">
                  <a:extLst>
                    <a:ext uri="{9D8B030D-6E8A-4147-A177-3AD203B41FA5}">
                      <a16:colId xmlns:a16="http://schemas.microsoft.com/office/drawing/2014/main" val="3697291077"/>
                    </a:ext>
                  </a:extLst>
                </a:gridCol>
                <a:gridCol w="762000">
                  <a:extLst>
                    <a:ext uri="{9D8B030D-6E8A-4147-A177-3AD203B41FA5}">
                      <a16:colId xmlns:a16="http://schemas.microsoft.com/office/drawing/2014/main" val="1907088641"/>
                    </a:ext>
                  </a:extLst>
                </a:gridCol>
                <a:gridCol w="609600">
                  <a:extLst>
                    <a:ext uri="{9D8B030D-6E8A-4147-A177-3AD203B41FA5}">
                      <a16:colId xmlns:a16="http://schemas.microsoft.com/office/drawing/2014/main" val="2588811033"/>
                    </a:ext>
                  </a:extLst>
                </a:gridCol>
                <a:gridCol w="609600">
                  <a:extLst>
                    <a:ext uri="{9D8B030D-6E8A-4147-A177-3AD203B41FA5}">
                      <a16:colId xmlns:a16="http://schemas.microsoft.com/office/drawing/2014/main" val="3555408684"/>
                    </a:ext>
                  </a:extLst>
                </a:gridCol>
                <a:gridCol w="609600">
                  <a:extLst>
                    <a:ext uri="{9D8B030D-6E8A-4147-A177-3AD203B41FA5}">
                      <a16:colId xmlns:a16="http://schemas.microsoft.com/office/drawing/2014/main" val="543165074"/>
                    </a:ext>
                  </a:extLst>
                </a:gridCol>
                <a:gridCol w="609600">
                  <a:extLst>
                    <a:ext uri="{9D8B030D-6E8A-4147-A177-3AD203B41FA5}">
                      <a16:colId xmlns:a16="http://schemas.microsoft.com/office/drawing/2014/main" val="3245526220"/>
                    </a:ext>
                  </a:extLst>
                </a:gridCol>
                <a:gridCol w="685800">
                  <a:extLst>
                    <a:ext uri="{9D8B030D-6E8A-4147-A177-3AD203B41FA5}">
                      <a16:colId xmlns:a16="http://schemas.microsoft.com/office/drawing/2014/main" val="1559609793"/>
                    </a:ext>
                  </a:extLst>
                </a:gridCol>
                <a:gridCol w="685800">
                  <a:extLst>
                    <a:ext uri="{9D8B030D-6E8A-4147-A177-3AD203B41FA5}">
                      <a16:colId xmlns:a16="http://schemas.microsoft.com/office/drawing/2014/main" val="2616366196"/>
                    </a:ext>
                  </a:extLst>
                </a:gridCol>
                <a:gridCol w="685800">
                  <a:extLst>
                    <a:ext uri="{9D8B030D-6E8A-4147-A177-3AD203B41FA5}">
                      <a16:colId xmlns:a16="http://schemas.microsoft.com/office/drawing/2014/main" val="3452503484"/>
                    </a:ext>
                  </a:extLst>
                </a:gridCol>
              </a:tblGrid>
              <a:tr h="370840">
                <a:tc>
                  <a:txBody>
                    <a:bodyPr/>
                    <a:lstStyle/>
                    <a:p>
                      <a:r>
                        <a:rPr lang="en-US" dirty="0"/>
                        <a:t>Task</a:t>
                      </a:r>
                    </a:p>
                  </a:txBody>
                  <a:tcPr/>
                </a:tc>
                <a:tc>
                  <a:txBody>
                    <a:bodyPr/>
                    <a:lstStyle/>
                    <a:p>
                      <a:r>
                        <a:rPr lang="en-US" dirty="0"/>
                        <a:t>11/20</a:t>
                      </a:r>
                    </a:p>
                  </a:txBody>
                  <a:tcPr/>
                </a:tc>
                <a:tc>
                  <a:txBody>
                    <a:bodyPr/>
                    <a:lstStyle/>
                    <a:p>
                      <a:r>
                        <a:rPr lang="en-US" dirty="0"/>
                        <a:t>11/27</a:t>
                      </a:r>
                    </a:p>
                  </a:txBody>
                  <a:tcPr/>
                </a:tc>
                <a:tc>
                  <a:txBody>
                    <a:bodyPr/>
                    <a:lstStyle/>
                    <a:p>
                      <a:r>
                        <a:rPr lang="en-US" dirty="0"/>
                        <a:t>12/4</a:t>
                      </a:r>
                    </a:p>
                  </a:txBody>
                  <a:tcPr/>
                </a:tc>
                <a:tc>
                  <a:txBody>
                    <a:bodyPr/>
                    <a:lstStyle/>
                    <a:p>
                      <a:r>
                        <a:rPr lang="en-US" dirty="0"/>
                        <a:t>12/11</a:t>
                      </a:r>
                    </a:p>
                  </a:txBody>
                  <a:tcPr/>
                </a:tc>
                <a:tc>
                  <a:txBody>
                    <a:bodyPr/>
                    <a:lstStyle/>
                    <a:p>
                      <a:r>
                        <a:rPr lang="en-US" dirty="0"/>
                        <a:t>12/18</a:t>
                      </a:r>
                    </a:p>
                  </a:txBody>
                  <a:tcPr/>
                </a:tc>
                <a:tc>
                  <a:txBody>
                    <a:bodyPr/>
                    <a:lstStyle/>
                    <a:p>
                      <a:r>
                        <a:rPr lang="en-US" dirty="0"/>
                        <a:t>1/8</a:t>
                      </a:r>
                    </a:p>
                  </a:txBody>
                  <a:tcPr/>
                </a:tc>
                <a:tc>
                  <a:txBody>
                    <a:bodyPr/>
                    <a:lstStyle/>
                    <a:p>
                      <a:r>
                        <a:rPr lang="en-US" dirty="0"/>
                        <a:t>1/15</a:t>
                      </a:r>
                    </a:p>
                  </a:txBody>
                  <a:tcPr/>
                </a:tc>
                <a:tc>
                  <a:txBody>
                    <a:bodyPr/>
                    <a:lstStyle/>
                    <a:p>
                      <a:r>
                        <a:rPr lang="en-US" dirty="0"/>
                        <a:t>1/16</a:t>
                      </a:r>
                    </a:p>
                  </a:txBody>
                  <a:tcPr/>
                </a:tc>
                <a:tc>
                  <a:txBody>
                    <a:bodyPr/>
                    <a:lstStyle/>
                    <a:p>
                      <a:r>
                        <a:rPr lang="en-US" dirty="0"/>
                        <a:t>1/17</a:t>
                      </a:r>
                    </a:p>
                  </a:txBody>
                  <a:tcPr/>
                </a:tc>
                <a:tc>
                  <a:txBody>
                    <a:bodyPr/>
                    <a:lstStyle/>
                    <a:p>
                      <a:r>
                        <a:rPr lang="en-US" dirty="0"/>
                        <a:t>1/18</a:t>
                      </a:r>
                    </a:p>
                  </a:txBody>
                  <a:tcPr/>
                </a:tc>
                <a:tc>
                  <a:txBody>
                    <a:bodyPr/>
                    <a:lstStyle/>
                    <a:p>
                      <a:r>
                        <a:rPr lang="en-US" dirty="0"/>
                        <a:t>1/19</a:t>
                      </a:r>
                    </a:p>
                  </a:txBody>
                  <a:tcPr/>
                </a:tc>
                <a:tc>
                  <a:txBody>
                    <a:bodyPr/>
                    <a:lstStyle/>
                    <a:p>
                      <a:r>
                        <a:rPr lang="en-US" dirty="0"/>
                        <a:t>1/24</a:t>
                      </a:r>
                    </a:p>
                  </a:txBody>
                  <a:tcPr/>
                </a:tc>
                <a:extLst>
                  <a:ext uri="{0D108BD9-81ED-4DB2-BD59-A6C34878D82A}">
                    <a16:rowId xmlns:a16="http://schemas.microsoft.com/office/drawing/2014/main" val="1058914403"/>
                  </a:ext>
                </a:extLst>
              </a:tr>
              <a:tr h="370840">
                <a:tc>
                  <a:txBody>
                    <a:bodyPr/>
                    <a:lstStyle/>
                    <a:p>
                      <a:endParaRPr lang="en-US" dirty="0"/>
                    </a:p>
                  </a:txBody>
                  <a:tcPr/>
                </a:tc>
                <a:tc>
                  <a:txBody>
                    <a:bodyPr/>
                    <a:lstStyle/>
                    <a:p>
                      <a:r>
                        <a:rPr lang="en-US" dirty="0"/>
                        <a:t>CC</a:t>
                      </a:r>
                    </a:p>
                  </a:txBody>
                  <a:tcPr/>
                </a:tc>
                <a:tc>
                  <a:txBody>
                    <a:bodyPr/>
                    <a:lstStyle/>
                    <a:p>
                      <a:r>
                        <a:rPr lang="en-US" dirty="0"/>
                        <a:t>CC</a:t>
                      </a:r>
                    </a:p>
                  </a:txBody>
                  <a:tcPr/>
                </a:tc>
                <a:tc>
                  <a:txBody>
                    <a:bodyPr/>
                    <a:lstStyle/>
                    <a:p>
                      <a:r>
                        <a:rPr lang="en-US" dirty="0"/>
                        <a:t>CC</a:t>
                      </a:r>
                    </a:p>
                  </a:txBody>
                  <a:tcPr/>
                </a:tc>
                <a:tc>
                  <a:txBody>
                    <a:bodyPr/>
                    <a:lstStyle/>
                    <a:p>
                      <a:r>
                        <a:rPr lang="en-US" dirty="0"/>
                        <a:t>CC</a:t>
                      </a:r>
                    </a:p>
                  </a:txBody>
                  <a:tcPr/>
                </a:tc>
                <a:tc>
                  <a:txBody>
                    <a:bodyPr/>
                    <a:lstStyle/>
                    <a:p>
                      <a:r>
                        <a:rPr lang="en-US" dirty="0"/>
                        <a:t>CC</a:t>
                      </a:r>
                    </a:p>
                  </a:txBody>
                  <a:tcPr/>
                </a:tc>
                <a:tc>
                  <a:txBody>
                    <a:bodyPr/>
                    <a:lstStyle/>
                    <a:p>
                      <a:r>
                        <a:rPr lang="en-US" dirty="0"/>
                        <a:t>CC</a:t>
                      </a:r>
                    </a:p>
                  </a:txBody>
                  <a:tcPr/>
                </a:tc>
                <a:tc>
                  <a:txBody>
                    <a:bodyPr/>
                    <a:lstStyle/>
                    <a:p>
                      <a:r>
                        <a:rPr lang="en-US" dirty="0"/>
                        <a:t>F2F</a:t>
                      </a:r>
                    </a:p>
                  </a:txBody>
                  <a:tcPr/>
                </a:tc>
                <a:tc>
                  <a:txBody>
                    <a:bodyPr/>
                    <a:lstStyle/>
                    <a:p>
                      <a:r>
                        <a:rPr lang="en-US" dirty="0"/>
                        <a:t>F2F</a:t>
                      </a:r>
                    </a:p>
                  </a:txBody>
                  <a:tcPr/>
                </a:tc>
                <a:tc>
                  <a:txBody>
                    <a:bodyPr/>
                    <a:lstStyle/>
                    <a:p>
                      <a:r>
                        <a:rPr lang="en-US" dirty="0"/>
                        <a:t>F2F</a:t>
                      </a:r>
                    </a:p>
                  </a:txBody>
                  <a:tcPr/>
                </a:tc>
                <a:tc>
                  <a:txBody>
                    <a:bodyPr/>
                    <a:lstStyle/>
                    <a:p>
                      <a:r>
                        <a:rPr lang="en-US" dirty="0"/>
                        <a:t>F2F</a:t>
                      </a:r>
                    </a:p>
                  </a:txBody>
                  <a:tcPr/>
                </a:tc>
                <a:tc>
                  <a:txBody>
                    <a:bodyPr/>
                    <a:lstStyle/>
                    <a:p>
                      <a:r>
                        <a:rPr lang="en-US" dirty="0"/>
                        <a:t>WG</a:t>
                      </a:r>
                    </a:p>
                  </a:txBody>
                  <a:tcPr/>
                </a:tc>
                <a:tc>
                  <a:txBody>
                    <a:bodyPr/>
                    <a:lstStyle/>
                    <a:p>
                      <a:r>
                        <a:rPr lang="en-US" dirty="0"/>
                        <a:t>DL</a:t>
                      </a:r>
                    </a:p>
                  </a:txBody>
                  <a:tcPr/>
                </a:tc>
                <a:extLst>
                  <a:ext uri="{0D108BD9-81ED-4DB2-BD59-A6C34878D82A}">
                    <a16:rowId xmlns:a16="http://schemas.microsoft.com/office/drawing/2014/main" val="2259463326"/>
                  </a:ext>
                </a:extLst>
              </a:tr>
              <a:tr h="370840">
                <a:tc>
                  <a:txBody>
                    <a:bodyPr/>
                    <a:lstStyle/>
                    <a:p>
                      <a:r>
                        <a:rPr lang="en-US" dirty="0"/>
                        <a:t>Assign Tasks</a:t>
                      </a:r>
                    </a:p>
                  </a:txBody>
                  <a:tcPr/>
                </a:tc>
                <a:tc>
                  <a:txBody>
                    <a:bodyPr/>
                    <a:lstStyle/>
                    <a:p>
                      <a:r>
                        <a:rPr lang="en-US" dirty="0">
                          <a:solidFill>
                            <a:srgbClr val="FF0000"/>
                          </a:solidFill>
                        </a:rPr>
                        <a:t>x</a:t>
                      </a:r>
                    </a:p>
                  </a:txBody>
                  <a:tcPr/>
                </a:tc>
                <a:tc>
                  <a:txBody>
                    <a:bodyPr/>
                    <a:lstStyle/>
                    <a:p>
                      <a:r>
                        <a:rPr lang="en-US" dirty="0"/>
                        <a:t>x</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397516264"/>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53333802"/>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583643007"/>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205277331"/>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082321873"/>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35638845"/>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279132774"/>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822870232"/>
                  </a:ext>
                </a:extLst>
              </a:tr>
              <a:tr h="370840">
                <a:tc>
                  <a:txBody>
                    <a:bodyPr/>
                    <a:lstStyle/>
                    <a:p>
                      <a:r>
                        <a:rPr lang="en-US" dirty="0"/>
                        <a:t>Draft to 802.18</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x</a:t>
                      </a:r>
                    </a:p>
                  </a:txBody>
                  <a:tcPr/>
                </a:tc>
                <a:tc>
                  <a:txBody>
                    <a:bodyPr/>
                    <a:lstStyle/>
                    <a:p>
                      <a:endParaRPr lang="en-US" dirty="0"/>
                    </a:p>
                  </a:txBody>
                  <a:tcPr/>
                </a:tc>
                <a:tc>
                  <a:txBody>
                    <a:bodyPr/>
                    <a:lstStyle/>
                    <a:p>
                      <a:r>
                        <a:rPr lang="en-US" dirty="0"/>
                        <a:t>x</a:t>
                      </a:r>
                    </a:p>
                  </a:txBody>
                  <a:tcPr/>
                </a:tc>
                <a:tc>
                  <a:txBody>
                    <a:bodyPr/>
                    <a:lstStyle/>
                    <a:p>
                      <a:endParaRPr lang="en-US" dirty="0"/>
                    </a:p>
                  </a:txBody>
                  <a:tcPr/>
                </a:tc>
                <a:tc>
                  <a:txBody>
                    <a:bodyPr/>
                    <a:lstStyle/>
                    <a:p>
                      <a:r>
                        <a:rPr lang="en-US" dirty="0"/>
                        <a:t>x</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335664046"/>
                  </a:ext>
                </a:extLst>
              </a:tr>
              <a:tr h="370840">
                <a:tc>
                  <a:txBody>
                    <a:bodyPr/>
                    <a:lstStyle/>
                    <a:p>
                      <a:r>
                        <a:rPr lang="en-US" dirty="0"/>
                        <a:t>Approved 802.11 Draft</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x</a:t>
                      </a:r>
                    </a:p>
                  </a:txBody>
                  <a:tcPr/>
                </a:tc>
                <a:tc>
                  <a:txBody>
                    <a:bodyPr/>
                    <a:lstStyle/>
                    <a:p>
                      <a:endParaRPr lang="en-US" dirty="0"/>
                    </a:p>
                  </a:txBody>
                  <a:tcPr/>
                </a:tc>
                <a:extLst>
                  <a:ext uri="{0D108BD9-81ED-4DB2-BD59-A6C34878D82A}">
                    <a16:rowId xmlns:a16="http://schemas.microsoft.com/office/drawing/2014/main" val="2772537695"/>
                  </a:ext>
                </a:extLst>
              </a:tr>
              <a:tr h="370840">
                <a:tc>
                  <a:txBody>
                    <a:bodyPr/>
                    <a:lstStyle/>
                    <a:p>
                      <a:r>
                        <a:rPr lang="en-US" dirty="0"/>
                        <a:t>EC Approval prior to</a:t>
                      </a:r>
                      <a:r>
                        <a:rPr lang="en-US" baseline="0" dirty="0"/>
                        <a:t> due date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x</a:t>
                      </a:r>
                    </a:p>
                  </a:txBody>
                  <a:tcPr/>
                </a:tc>
                <a:extLst>
                  <a:ext uri="{0D108BD9-81ED-4DB2-BD59-A6C34878D82A}">
                    <a16:rowId xmlns:a16="http://schemas.microsoft.com/office/drawing/2014/main" val="2515265704"/>
                  </a:ext>
                </a:extLst>
              </a:tr>
            </a:tbl>
          </a:graphicData>
        </a:graphic>
      </p:graphicFrame>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2059294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50838"/>
          </a:xfrm>
        </p:spPr>
        <p:txBody>
          <a:bodyPr/>
          <a:lstStyle/>
          <a:p>
            <a:r>
              <a:rPr lang="en-US" dirty="0"/>
              <a:t>Assigned Task (1/3)</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18235920"/>
              </p:ext>
            </p:extLst>
          </p:nvPr>
        </p:nvGraphicFramePr>
        <p:xfrm>
          <a:off x="430742" y="1157575"/>
          <a:ext cx="11430000" cy="5090160"/>
        </p:xfrm>
        <a:graphic>
          <a:graphicData uri="http://schemas.openxmlformats.org/drawingml/2006/table">
            <a:tbl>
              <a:tblPr firstRow="1" bandRow="1">
                <a:tableStyleId>{5C22544A-7EE6-4342-B048-85BDC9FD1C3A}</a:tableStyleId>
              </a:tblPr>
              <a:tblGrid>
                <a:gridCol w="5638800">
                  <a:extLst>
                    <a:ext uri="{9D8B030D-6E8A-4147-A177-3AD203B41FA5}">
                      <a16:colId xmlns:a16="http://schemas.microsoft.com/office/drawing/2014/main" val="4175169521"/>
                    </a:ext>
                  </a:extLst>
                </a:gridCol>
                <a:gridCol w="2667000">
                  <a:extLst>
                    <a:ext uri="{9D8B030D-6E8A-4147-A177-3AD203B41FA5}">
                      <a16:colId xmlns:a16="http://schemas.microsoft.com/office/drawing/2014/main" val="1045243703"/>
                    </a:ext>
                  </a:extLst>
                </a:gridCol>
                <a:gridCol w="1295400">
                  <a:extLst>
                    <a:ext uri="{9D8B030D-6E8A-4147-A177-3AD203B41FA5}">
                      <a16:colId xmlns:a16="http://schemas.microsoft.com/office/drawing/2014/main" val="1168599723"/>
                    </a:ext>
                  </a:extLst>
                </a:gridCol>
                <a:gridCol w="1828800">
                  <a:extLst>
                    <a:ext uri="{9D8B030D-6E8A-4147-A177-3AD203B41FA5}">
                      <a16:colId xmlns:a16="http://schemas.microsoft.com/office/drawing/2014/main" val="785551489"/>
                    </a:ext>
                  </a:extLst>
                </a:gridCol>
              </a:tblGrid>
              <a:tr h="370840">
                <a:tc>
                  <a:txBody>
                    <a:bodyPr/>
                    <a:lstStyle/>
                    <a:p>
                      <a:r>
                        <a:rPr lang="en-US" dirty="0"/>
                        <a:t>Template / Self-Eval Section</a:t>
                      </a:r>
                    </a:p>
                  </a:txBody>
                  <a:tcPr/>
                </a:tc>
                <a:tc>
                  <a:txBody>
                    <a:bodyPr/>
                    <a:lstStyle/>
                    <a:p>
                      <a:r>
                        <a:rPr lang="en-US" dirty="0"/>
                        <a:t>AHG Lead</a:t>
                      </a:r>
                    </a:p>
                  </a:txBody>
                  <a:tcPr/>
                </a:tc>
                <a:tc>
                  <a:txBody>
                    <a:bodyPr/>
                    <a:lstStyle/>
                    <a:p>
                      <a:r>
                        <a:rPr lang="en-US" dirty="0"/>
                        <a:t>Due Date</a:t>
                      </a:r>
                    </a:p>
                  </a:txBody>
                  <a:tcPr/>
                </a:tc>
                <a:tc>
                  <a:txBody>
                    <a:bodyPr/>
                    <a:lstStyle/>
                    <a:p>
                      <a:r>
                        <a:rPr lang="en-US" dirty="0"/>
                        <a:t>Date Completed</a:t>
                      </a:r>
                    </a:p>
                  </a:txBody>
                  <a:tcPr/>
                </a:tc>
                <a:extLst>
                  <a:ext uri="{0D108BD9-81ED-4DB2-BD59-A6C34878D82A}">
                    <a16:rowId xmlns:a16="http://schemas.microsoft.com/office/drawing/2014/main" val="2301429592"/>
                  </a:ext>
                </a:extLst>
              </a:tr>
              <a:tr h="370840">
                <a:tc>
                  <a:txBody>
                    <a:bodyPr/>
                    <a:lstStyle/>
                    <a:p>
                      <a:r>
                        <a:rPr lang="en-US" dirty="0"/>
                        <a:t>5.2.3.2.1 Test Environments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19773835"/>
                  </a:ext>
                </a:extLst>
              </a:tr>
              <a:tr h="370840">
                <a:tc>
                  <a:txBody>
                    <a:bodyPr/>
                    <a:lstStyle/>
                    <a:p>
                      <a:r>
                        <a:rPr lang="en-US" dirty="0"/>
                        <a:t>5.2.3.2.2 Radio Interface Functional Aspects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47196683"/>
                  </a:ext>
                </a:extLst>
              </a:tr>
              <a:tr h="370840">
                <a:tc>
                  <a:txBody>
                    <a:bodyPr/>
                    <a:lstStyle/>
                    <a:p>
                      <a:r>
                        <a:rPr lang="en-US" dirty="0"/>
                        <a:t>5.2.3.2.3 Channel Tracking Capabilities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70085765"/>
                  </a:ext>
                </a:extLst>
              </a:tr>
              <a:tr h="370840">
                <a:tc>
                  <a:txBody>
                    <a:bodyPr/>
                    <a:lstStyle/>
                    <a:p>
                      <a:r>
                        <a:rPr lang="en-US" dirty="0"/>
                        <a:t>5.2.3.2.4 Physical Channel Structure and Multiplexing</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698288238"/>
                  </a:ext>
                </a:extLst>
              </a:tr>
              <a:tr h="370840">
                <a:tc>
                  <a:txBody>
                    <a:bodyPr/>
                    <a:lstStyle/>
                    <a:p>
                      <a:r>
                        <a:rPr lang="en-US" dirty="0"/>
                        <a:t>5.2.3.2.5 Mobility Management (Handover)</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64955219"/>
                  </a:ext>
                </a:extLst>
              </a:tr>
              <a:tr h="370840">
                <a:tc>
                  <a:txBody>
                    <a:bodyPr/>
                    <a:lstStyle/>
                    <a:p>
                      <a:r>
                        <a:rPr lang="en-US" dirty="0"/>
                        <a:t>5.2.3.2.6 Radio Resource Management</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25509709"/>
                  </a:ext>
                </a:extLst>
              </a:tr>
              <a:tr h="370840">
                <a:tc>
                  <a:txBody>
                    <a:bodyPr/>
                    <a:lstStyle/>
                    <a:p>
                      <a:r>
                        <a:rPr lang="en-US" dirty="0"/>
                        <a:t>5.2.3.2.7</a:t>
                      </a:r>
                      <a:r>
                        <a:rPr lang="en-US" baseline="0" dirty="0"/>
                        <a:t> Frame Structure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38566147"/>
                  </a:ext>
                </a:extLst>
              </a:tr>
              <a:tr h="370840">
                <a:tc>
                  <a:txBody>
                    <a:bodyPr/>
                    <a:lstStyle/>
                    <a:p>
                      <a:r>
                        <a:rPr lang="en-US" dirty="0"/>
                        <a:t>5.2.3.2.8 Spectrum Capabilities and Duplex Technologies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925891701"/>
                  </a:ext>
                </a:extLst>
              </a:tr>
              <a:tr h="370840">
                <a:tc>
                  <a:txBody>
                    <a:bodyPr/>
                    <a:lstStyle/>
                    <a:p>
                      <a:r>
                        <a:rPr lang="en-US" dirty="0"/>
                        <a:t>5.2.3.2.9 Support of Advanced Antenna Capabilities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32966847"/>
                  </a:ext>
                </a:extLst>
              </a:tr>
              <a:tr h="370840">
                <a:tc>
                  <a:txBody>
                    <a:bodyPr/>
                    <a:lstStyle/>
                    <a:p>
                      <a:r>
                        <a:rPr lang="en-US" dirty="0"/>
                        <a:t>5.2.3.2.10 Link Adaption and Power Control</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6003321"/>
                  </a:ext>
                </a:extLst>
              </a:tr>
              <a:tr h="370840">
                <a:tc>
                  <a:txBody>
                    <a:bodyPr/>
                    <a:lstStyle/>
                    <a:p>
                      <a:r>
                        <a:rPr lang="en-US" dirty="0"/>
                        <a:t>5.2.3.2.11 Power Classes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20929063"/>
                  </a:ext>
                </a:extLst>
              </a:tr>
              <a:tr h="370840">
                <a:tc>
                  <a:txBody>
                    <a:bodyPr/>
                    <a:lstStyle/>
                    <a:p>
                      <a:r>
                        <a:rPr lang="en-GB" sz="1800" kern="1200" dirty="0">
                          <a:solidFill>
                            <a:schemeClr val="dk1"/>
                          </a:solidFill>
                          <a:effectLst/>
                          <a:latin typeface="+mn-lt"/>
                          <a:ea typeface="+mn-ea"/>
                          <a:cs typeface="+mn-cs"/>
                        </a:rPr>
                        <a:t>5.2.3.2.12 Scheduler, QoS Support and Management, Data Services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93834333"/>
                  </a:ext>
                </a:extLst>
              </a:tr>
            </a:tbl>
          </a:graphicData>
        </a:graphic>
      </p:graphicFrame>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613120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50838"/>
          </a:xfrm>
        </p:spPr>
        <p:txBody>
          <a:bodyPr/>
          <a:lstStyle/>
          <a:p>
            <a:r>
              <a:rPr lang="en-US" dirty="0"/>
              <a:t>Assigned Task (2/3)</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40410595"/>
              </p:ext>
            </p:extLst>
          </p:nvPr>
        </p:nvGraphicFramePr>
        <p:xfrm>
          <a:off x="304800" y="1127127"/>
          <a:ext cx="11506199" cy="5090160"/>
        </p:xfrm>
        <a:graphic>
          <a:graphicData uri="http://schemas.openxmlformats.org/drawingml/2006/table">
            <a:tbl>
              <a:tblPr firstRow="1" bandRow="1">
                <a:tableStyleId>{5C22544A-7EE6-4342-B048-85BDC9FD1C3A}</a:tableStyleId>
              </a:tblPr>
              <a:tblGrid>
                <a:gridCol w="5562600">
                  <a:extLst>
                    <a:ext uri="{9D8B030D-6E8A-4147-A177-3AD203B41FA5}">
                      <a16:colId xmlns:a16="http://schemas.microsoft.com/office/drawing/2014/main" val="4175169521"/>
                    </a:ext>
                  </a:extLst>
                </a:gridCol>
                <a:gridCol w="2667000">
                  <a:extLst>
                    <a:ext uri="{9D8B030D-6E8A-4147-A177-3AD203B41FA5}">
                      <a16:colId xmlns:a16="http://schemas.microsoft.com/office/drawing/2014/main" val="1045243703"/>
                    </a:ext>
                  </a:extLst>
                </a:gridCol>
                <a:gridCol w="1371600">
                  <a:extLst>
                    <a:ext uri="{9D8B030D-6E8A-4147-A177-3AD203B41FA5}">
                      <a16:colId xmlns:a16="http://schemas.microsoft.com/office/drawing/2014/main" val="1168599723"/>
                    </a:ext>
                  </a:extLst>
                </a:gridCol>
                <a:gridCol w="1904999">
                  <a:extLst>
                    <a:ext uri="{9D8B030D-6E8A-4147-A177-3AD203B41FA5}">
                      <a16:colId xmlns:a16="http://schemas.microsoft.com/office/drawing/2014/main" val="785551489"/>
                    </a:ext>
                  </a:extLst>
                </a:gridCol>
              </a:tblGrid>
              <a:tr h="370840">
                <a:tc>
                  <a:txBody>
                    <a:bodyPr/>
                    <a:lstStyle/>
                    <a:p>
                      <a:r>
                        <a:rPr lang="en-US" dirty="0"/>
                        <a:t>Template / Self-Eval Section</a:t>
                      </a:r>
                    </a:p>
                  </a:txBody>
                  <a:tcPr/>
                </a:tc>
                <a:tc>
                  <a:txBody>
                    <a:bodyPr/>
                    <a:lstStyle/>
                    <a:p>
                      <a:r>
                        <a:rPr lang="en-US" dirty="0"/>
                        <a:t>AHG Lead</a:t>
                      </a:r>
                    </a:p>
                  </a:txBody>
                  <a:tcPr/>
                </a:tc>
                <a:tc>
                  <a:txBody>
                    <a:bodyPr/>
                    <a:lstStyle/>
                    <a:p>
                      <a:r>
                        <a:rPr lang="en-US" dirty="0"/>
                        <a:t>Due Date</a:t>
                      </a:r>
                    </a:p>
                  </a:txBody>
                  <a:tcPr/>
                </a:tc>
                <a:tc>
                  <a:txBody>
                    <a:bodyPr/>
                    <a:lstStyle/>
                    <a:p>
                      <a:r>
                        <a:rPr lang="en-US" dirty="0"/>
                        <a:t>Date Completed</a:t>
                      </a:r>
                    </a:p>
                  </a:txBody>
                  <a:tcPr/>
                </a:tc>
                <a:extLst>
                  <a:ext uri="{0D108BD9-81ED-4DB2-BD59-A6C34878D82A}">
                    <a16:rowId xmlns:a16="http://schemas.microsoft.com/office/drawing/2014/main" val="2301429592"/>
                  </a:ext>
                </a:extLst>
              </a:tr>
              <a:tr h="370840">
                <a:tc>
                  <a:txBody>
                    <a:bodyPr/>
                    <a:lstStyle/>
                    <a:p>
                      <a:r>
                        <a:rPr lang="en-GB" sz="1800" kern="1200" dirty="0">
                          <a:solidFill>
                            <a:schemeClr val="dk1"/>
                          </a:solidFill>
                          <a:effectLst/>
                          <a:latin typeface="+mn-lt"/>
                          <a:ea typeface="+mn-ea"/>
                          <a:cs typeface="+mn-cs"/>
                        </a:rPr>
                        <a:t>5.2.3.2.13 Radio Interface Architecture and Protocol Stack</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70085765"/>
                  </a:ext>
                </a:extLst>
              </a:tr>
              <a:tr h="370840">
                <a:tc>
                  <a:txBody>
                    <a:bodyPr/>
                    <a:lstStyle/>
                    <a:p>
                      <a:r>
                        <a:rPr lang="en-GB" sz="1800" kern="1200" dirty="0">
                          <a:solidFill>
                            <a:schemeClr val="dk1"/>
                          </a:solidFill>
                          <a:effectLst/>
                          <a:latin typeface="+mn-lt"/>
                          <a:ea typeface="+mn-ea"/>
                          <a:cs typeface="+mn-cs"/>
                        </a:rPr>
                        <a:t>5.2.3.2.14 Cell Selection</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698288238"/>
                  </a:ext>
                </a:extLst>
              </a:tr>
              <a:tr h="370840">
                <a:tc>
                  <a:txBody>
                    <a:bodyPr/>
                    <a:lstStyle/>
                    <a:p>
                      <a:r>
                        <a:rPr lang="en-GB" sz="1800" kern="1200" dirty="0">
                          <a:solidFill>
                            <a:schemeClr val="dk1"/>
                          </a:solidFill>
                          <a:effectLst/>
                          <a:latin typeface="+mn-lt"/>
                          <a:ea typeface="+mn-ea"/>
                          <a:cs typeface="+mn-cs"/>
                        </a:rPr>
                        <a:t>5.2.3.2.15 Location Determination Mechanisms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64955219"/>
                  </a:ext>
                </a:extLst>
              </a:tr>
              <a:tr h="370840">
                <a:tc>
                  <a:txBody>
                    <a:bodyPr/>
                    <a:lstStyle/>
                    <a:p>
                      <a:r>
                        <a:rPr lang="en-GB" sz="1800" kern="1200" dirty="0">
                          <a:solidFill>
                            <a:schemeClr val="dk1"/>
                          </a:solidFill>
                          <a:effectLst/>
                          <a:latin typeface="+mn-lt"/>
                          <a:ea typeface="+mn-ea"/>
                          <a:cs typeface="+mn-cs"/>
                        </a:rPr>
                        <a:t>5.2.3.2.16 Priority Access Mechanisms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25509709"/>
                  </a:ext>
                </a:extLst>
              </a:tr>
              <a:tr h="370840">
                <a:tc>
                  <a:txBody>
                    <a:bodyPr/>
                    <a:lstStyle/>
                    <a:p>
                      <a:r>
                        <a:rPr lang="en-GB" sz="1800" kern="1200" dirty="0">
                          <a:solidFill>
                            <a:schemeClr val="dk1"/>
                          </a:solidFill>
                          <a:effectLst/>
                          <a:latin typeface="+mn-lt"/>
                          <a:ea typeface="+mn-ea"/>
                          <a:cs typeface="+mn-cs"/>
                        </a:rPr>
                        <a:t>5.2.3.2.17 Unicast, Multicast and Broadcast</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38566147"/>
                  </a:ext>
                </a:extLst>
              </a:tr>
              <a:tr h="370840">
                <a:tc>
                  <a:txBody>
                    <a:bodyPr/>
                    <a:lstStyle/>
                    <a:p>
                      <a:r>
                        <a:rPr lang="en-GB" sz="1800" kern="1200" dirty="0">
                          <a:solidFill>
                            <a:schemeClr val="dk1"/>
                          </a:solidFill>
                          <a:effectLst/>
                          <a:latin typeface="+mn-lt"/>
                          <a:ea typeface="+mn-ea"/>
                          <a:cs typeface="+mn-cs"/>
                        </a:rPr>
                        <a:t>5.2.3.2.18 Privacy, Authorization, Encryption, Authentication and Legal Intercept Schemes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925891701"/>
                  </a:ext>
                </a:extLst>
              </a:tr>
              <a:tr h="370840">
                <a:tc>
                  <a:txBody>
                    <a:bodyPr/>
                    <a:lstStyle/>
                    <a:p>
                      <a:r>
                        <a:rPr lang="en-GB" sz="1800" kern="1200" dirty="0">
                          <a:solidFill>
                            <a:schemeClr val="dk1"/>
                          </a:solidFill>
                          <a:effectLst/>
                          <a:latin typeface="+mn-lt"/>
                          <a:ea typeface="+mn-ea"/>
                          <a:cs typeface="+mn-cs"/>
                        </a:rPr>
                        <a:t>5.2.3.2.19 Frequency Planning</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32966847"/>
                  </a:ext>
                </a:extLst>
              </a:tr>
              <a:tr h="370840">
                <a:tc>
                  <a:txBody>
                    <a:bodyPr/>
                    <a:lstStyle/>
                    <a:p>
                      <a:r>
                        <a:rPr lang="en-GB" sz="1800" kern="1200" dirty="0">
                          <a:solidFill>
                            <a:schemeClr val="dk1"/>
                          </a:solidFill>
                          <a:effectLst/>
                          <a:latin typeface="+mn-lt"/>
                          <a:ea typeface="+mn-ea"/>
                          <a:cs typeface="+mn-cs"/>
                        </a:rPr>
                        <a:t>5.2.3.2.20 Interference Mitigation Within Radio Interface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6003321"/>
                  </a:ext>
                </a:extLst>
              </a:tr>
              <a:tr h="370840">
                <a:tc>
                  <a:txBody>
                    <a:bodyPr/>
                    <a:lstStyle/>
                    <a:p>
                      <a:r>
                        <a:rPr lang="en-GB" sz="1800" kern="1200" dirty="0">
                          <a:solidFill>
                            <a:schemeClr val="dk1"/>
                          </a:solidFill>
                          <a:effectLst/>
                          <a:latin typeface="+mn-lt"/>
                          <a:ea typeface="+mn-ea"/>
                          <a:cs typeface="+mn-cs"/>
                        </a:rPr>
                        <a:t>5.2.3.2.21 Synchronization Requirements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20929063"/>
                  </a:ext>
                </a:extLst>
              </a:tr>
              <a:tr h="370840">
                <a:tc>
                  <a:txBody>
                    <a:bodyPr/>
                    <a:lstStyle/>
                    <a:p>
                      <a:r>
                        <a:rPr lang="en-GB" sz="1800" kern="1200" dirty="0">
                          <a:solidFill>
                            <a:schemeClr val="dk1"/>
                          </a:solidFill>
                          <a:effectLst/>
                          <a:latin typeface="+mn-lt"/>
                          <a:ea typeface="+mn-ea"/>
                          <a:cs typeface="+mn-cs"/>
                        </a:rPr>
                        <a:t>5.2.3.2.22 Link Budget Template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412217097"/>
                  </a:ext>
                </a:extLst>
              </a:tr>
              <a:tr h="370840">
                <a:tc>
                  <a:txBody>
                    <a:bodyPr/>
                    <a:lstStyle/>
                    <a:p>
                      <a:r>
                        <a:rPr lang="en-GB" sz="1800" kern="1200" dirty="0">
                          <a:solidFill>
                            <a:schemeClr val="dk1"/>
                          </a:solidFill>
                          <a:effectLst/>
                          <a:latin typeface="+mn-lt"/>
                          <a:ea typeface="+mn-ea"/>
                          <a:cs typeface="+mn-cs"/>
                        </a:rPr>
                        <a:t>5.2.3.2.23 Support for Wide Range Of Services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833151900"/>
                  </a:ext>
                </a:extLst>
              </a:tr>
              <a:tr h="370840">
                <a:tc>
                  <a:txBody>
                    <a:bodyPr/>
                    <a:lstStyle/>
                    <a:p>
                      <a:r>
                        <a:rPr lang="en-GB" sz="1800" kern="1200" dirty="0">
                          <a:solidFill>
                            <a:schemeClr val="dk1"/>
                          </a:solidFill>
                          <a:effectLst/>
                          <a:latin typeface="+mn-lt"/>
                          <a:ea typeface="+mn-ea"/>
                          <a:cs typeface="+mn-cs"/>
                        </a:rPr>
                        <a:t>5.2.3.2.24 Global Circulation of Terminals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27309363"/>
                  </a:ext>
                </a:extLst>
              </a:tr>
            </a:tbl>
          </a:graphicData>
        </a:graphic>
      </p:graphicFrame>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2834765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50838"/>
          </a:xfrm>
        </p:spPr>
        <p:txBody>
          <a:bodyPr/>
          <a:lstStyle/>
          <a:p>
            <a:r>
              <a:rPr lang="en-US" dirty="0"/>
              <a:t>Assigned Task (3/3)</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39137946"/>
              </p:ext>
            </p:extLst>
          </p:nvPr>
        </p:nvGraphicFramePr>
        <p:xfrm>
          <a:off x="304800" y="1127127"/>
          <a:ext cx="11506199" cy="5090160"/>
        </p:xfrm>
        <a:graphic>
          <a:graphicData uri="http://schemas.openxmlformats.org/drawingml/2006/table">
            <a:tbl>
              <a:tblPr firstRow="1" bandRow="1">
                <a:tableStyleId>{5C22544A-7EE6-4342-B048-85BDC9FD1C3A}</a:tableStyleId>
              </a:tblPr>
              <a:tblGrid>
                <a:gridCol w="5562600">
                  <a:extLst>
                    <a:ext uri="{9D8B030D-6E8A-4147-A177-3AD203B41FA5}">
                      <a16:colId xmlns:a16="http://schemas.microsoft.com/office/drawing/2014/main" val="4175169521"/>
                    </a:ext>
                  </a:extLst>
                </a:gridCol>
                <a:gridCol w="2667000">
                  <a:extLst>
                    <a:ext uri="{9D8B030D-6E8A-4147-A177-3AD203B41FA5}">
                      <a16:colId xmlns:a16="http://schemas.microsoft.com/office/drawing/2014/main" val="1045243703"/>
                    </a:ext>
                  </a:extLst>
                </a:gridCol>
                <a:gridCol w="1371600">
                  <a:extLst>
                    <a:ext uri="{9D8B030D-6E8A-4147-A177-3AD203B41FA5}">
                      <a16:colId xmlns:a16="http://schemas.microsoft.com/office/drawing/2014/main" val="1168599723"/>
                    </a:ext>
                  </a:extLst>
                </a:gridCol>
                <a:gridCol w="1904999">
                  <a:extLst>
                    <a:ext uri="{9D8B030D-6E8A-4147-A177-3AD203B41FA5}">
                      <a16:colId xmlns:a16="http://schemas.microsoft.com/office/drawing/2014/main" val="785551489"/>
                    </a:ext>
                  </a:extLst>
                </a:gridCol>
              </a:tblGrid>
              <a:tr h="370840">
                <a:tc>
                  <a:txBody>
                    <a:bodyPr/>
                    <a:lstStyle/>
                    <a:p>
                      <a:r>
                        <a:rPr lang="en-US" dirty="0"/>
                        <a:t>Template / Self-Evaluation - Section</a:t>
                      </a:r>
                    </a:p>
                  </a:txBody>
                  <a:tcPr/>
                </a:tc>
                <a:tc>
                  <a:txBody>
                    <a:bodyPr/>
                    <a:lstStyle/>
                    <a:p>
                      <a:r>
                        <a:rPr lang="en-US" dirty="0"/>
                        <a:t>AHG Lead</a:t>
                      </a:r>
                    </a:p>
                  </a:txBody>
                  <a:tcPr/>
                </a:tc>
                <a:tc>
                  <a:txBody>
                    <a:bodyPr/>
                    <a:lstStyle/>
                    <a:p>
                      <a:r>
                        <a:rPr lang="en-US" dirty="0"/>
                        <a:t>Due Date</a:t>
                      </a:r>
                    </a:p>
                  </a:txBody>
                  <a:tcPr/>
                </a:tc>
                <a:tc>
                  <a:txBody>
                    <a:bodyPr/>
                    <a:lstStyle/>
                    <a:p>
                      <a:r>
                        <a:rPr lang="en-US" dirty="0"/>
                        <a:t>Date Completed</a:t>
                      </a:r>
                    </a:p>
                  </a:txBody>
                  <a:tcPr/>
                </a:tc>
                <a:extLst>
                  <a:ext uri="{0D108BD9-81ED-4DB2-BD59-A6C34878D82A}">
                    <a16:rowId xmlns:a16="http://schemas.microsoft.com/office/drawing/2014/main" val="2301429592"/>
                  </a:ext>
                </a:extLst>
              </a:tr>
              <a:tr h="370840">
                <a:tc>
                  <a:txBody>
                    <a:bodyPr/>
                    <a:lstStyle/>
                    <a:p>
                      <a:r>
                        <a:rPr lang="en-GB" sz="1800" kern="1200" dirty="0">
                          <a:solidFill>
                            <a:schemeClr val="dk1"/>
                          </a:solidFill>
                          <a:effectLst/>
                          <a:latin typeface="+mn-lt"/>
                          <a:ea typeface="+mn-ea"/>
                          <a:cs typeface="+mn-cs"/>
                        </a:rPr>
                        <a:t>5.2.3.2.25 Energy Efficiency</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70085765"/>
                  </a:ext>
                </a:extLst>
              </a:tr>
              <a:tr h="370840">
                <a:tc>
                  <a:txBody>
                    <a:bodyPr/>
                    <a:lstStyle/>
                    <a:p>
                      <a:r>
                        <a:rPr lang="en-GB" sz="1800" kern="1200" dirty="0">
                          <a:solidFill>
                            <a:schemeClr val="dk1"/>
                          </a:solidFill>
                          <a:effectLst/>
                          <a:latin typeface="+mn-lt"/>
                          <a:ea typeface="+mn-ea"/>
                          <a:cs typeface="+mn-cs"/>
                        </a:rPr>
                        <a:t>5.2.3.2.26 Other Items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698288238"/>
                  </a:ext>
                </a:extLst>
              </a:tr>
              <a:tr h="370840">
                <a:tc>
                  <a:txBody>
                    <a:bodyPr/>
                    <a:lstStyle/>
                    <a:p>
                      <a:r>
                        <a:rPr lang="en-GB" sz="1800" kern="1200" dirty="0">
                          <a:solidFill>
                            <a:schemeClr val="dk1"/>
                          </a:solidFill>
                          <a:effectLst/>
                          <a:latin typeface="+mn-lt"/>
                          <a:ea typeface="+mn-ea"/>
                          <a:cs typeface="+mn-cs"/>
                        </a:rPr>
                        <a:t>5.2.3.2.27 Other Information</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64955219"/>
                  </a:ext>
                </a:extLst>
              </a:tr>
              <a:tr h="370840">
                <a:tc>
                  <a:txBody>
                    <a:bodyPr/>
                    <a:lstStyle/>
                    <a:p>
                      <a:r>
                        <a:rPr lang="en-GB" sz="1800" kern="1200" dirty="0">
                          <a:solidFill>
                            <a:schemeClr val="dk1"/>
                          </a:solidFill>
                          <a:effectLst/>
                          <a:latin typeface="+mn-lt"/>
                          <a:ea typeface="+mn-ea"/>
                          <a:cs typeface="+mn-cs"/>
                        </a:rPr>
                        <a:t>5.2.3.3.1 Link Budget Template for Indoor Hotspot-</a:t>
                      </a:r>
                      <a:r>
                        <a:rPr lang="en-GB" sz="1800" kern="1200" dirty="0" err="1">
                          <a:solidFill>
                            <a:schemeClr val="dk1"/>
                          </a:solidFill>
                          <a:effectLst/>
                          <a:latin typeface="+mn-lt"/>
                          <a:ea typeface="+mn-ea"/>
                          <a:cs typeface="+mn-cs"/>
                        </a:rPr>
                        <a:t>eMBB</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25509709"/>
                  </a:ext>
                </a:extLst>
              </a:tr>
              <a:tr h="370840">
                <a:tc>
                  <a:txBody>
                    <a:bodyPr/>
                    <a:lstStyle/>
                    <a:p>
                      <a:r>
                        <a:rPr lang="en-GB" sz="1800" kern="1200" dirty="0">
                          <a:solidFill>
                            <a:schemeClr val="dk1"/>
                          </a:solidFill>
                          <a:effectLst/>
                          <a:latin typeface="+mn-lt"/>
                          <a:ea typeface="+mn-ea"/>
                          <a:cs typeface="+mn-cs"/>
                        </a:rPr>
                        <a:t>5.2.3.3.2 Link Budget Template for Dense Urban-eMBB2</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38566147"/>
                  </a:ext>
                </a:extLst>
              </a:tr>
              <a:tr h="370840">
                <a:tc>
                  <a:txBody>
                    <a:bodyPr/>
                    <a:lstStyle/>
                    <a:p>
                      <a:r>
                        <a:rPr lang="en-GB" sz="1800" kern="1200" dirty="0">
                          <a:solidFill>
                            <a:schemeClr val="dk1"/>
                          </a:solidFill>
                          <a:effectLst/>
                          <a:latin typeface="+mn-lt"/>
                          <a:ea typeface="+mn-ea"/>
                          <a:cs typeface="+mn-cs"/>
                        </a:rPr>
                        <a:t>5.2.3.3.3	Link Budget Template for Rural-eMBB</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925891701"/>
                  </a:ext>
                </a:extLst>
              </a:tr>
              <a:tr h="370840">
                <a:tc>
                  <a:txBody>
                    <a:bodyPr/>
                    <a:lstStyle/>
                    <a:p>
                      <a:r>
                        <a:rPr lang="en-GB" sz="1800" kern="1200" dirty="0">
                          <a:solidFill>
                            <a:schemeClr val="dk1"/>
                          </a:solidFill>
                          <a:effectLst/>
                          <a:latin typeface="+mn-lt"/>
                          <a:ea typeface="+mn-ea"/>
                          <a:cs typeface="+mn-cs"/>
                        </a:rPr>
                        <a:t>5.2.3.3.4	Link Budget Template for Urban Macro–mMTC</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32966847"/>
                  </a:ext>
                </a:extLst>
              </a:tr>
              <a:tr h="370840">
                <a:tc>
                  <a:txBody>
                    <a:bodyPr/>
                    <a:lstStyle/>
                    <a:p>
                      <a:r>
                        <a:rPr lang="en-GB" sz="1800" kern="1200" dirty="0">
                          <a:solidFill>
                            <a:schemeClr val="dk1"/>
                          </a:solidFill>
                          <a:effectLst/>
                          <a:latin typeface="+mn-lt"/>
                          <a:ea typeface="+mn-ea"/>
                          <a:cs typeface="+mn-cs"/>
                        </a:rPr>
                        <a:t>5.2.3.3.5	Link Budget Template for Urban Macro–URLLC</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6003321"/>
                  </a:ext>
                </a:extLst>
              </a:tr>
              <a:tr h="370840">
                <a:tc>
                  <a:txBody>
                    <a:bodyPr/>
                    <a:lstStyle/>
                    <a:p>
                      <a:r>
                        <a:rPr lang="en-GB" sz="1800" kern="1200" dirty="0">
                          <a:solidFill>
                            <a:schemeClr val="dk1"/>
                          </a:solidFill>
                          <a:effectLst/>
                          <a:latin typeface="+mn-lt"/>
                          <a:ea typeface="+mn-ea"/>
                          <a:cs typeface="+mn-cs"/>
                        </a:rPr>
                        <a:t>5.2.4.1 Compliance Template for Services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20929063"/>
                  </a:ext>
                </a:extLst>
              </a:tr>
              <a:tr h="370840">
                <a:tc>
                  <a:txBody>
                    <a:bodyPr/>
                    <a:lstStyle/>
                    <a:p>
                      <a:r>
                        <a:rPr lang="en-GB" sz="1800" kern="1200" dirty="0">
                          <a:solidFill>
                            <a:schemeClr val="dk1"/>
                          </a:solidFill>
                          <a:effectLst/>
                          <a:latin typeface="+mn-lt"/>
                          <a:ea typeface="+mn-ea"/>
                          <a:cs typeface="+mn-cs"/>
                        </a:rPr>
                        <a:t>5.2.4.2 Compliance template for spectrum</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412217097"/>
                  </a:ext>
                </a:extLst>
              </a:tr>
              <a:tr h="370840">
                <a:tc>
                  <a:txBody>
                    <a:bodyPr/>
                    <a:lstStyle/>
                    <a:p>
                      <a:r>
                        <a:rPr lang="en-GB" sz="1800" kern="1200" dirty="0">
                          <a:solidFill>
                            <a:schemeClr val="dk1"/>
                          </a:solidFill>
                          <a:effectLst/>
                          <a:latin typeface="+mn-lt"/>
                          <a:ea typeface="+mn-ea"/>
                          <a:cs typeface="+mn-cs"/>
                        </a:rPr>
                        <a:t>5.2.4.3 Compliance template for technical performance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833151900"/>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27309363"/>
                  </a:ext>
                </a:extLst>
              </a:tr>
            </a:tbl>
          </a:graphicData>
        </a:graphic>
      </p:graphicFrame>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2610198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762000" y="838200"/>
            <a:ext cx="10361084" cy="5332414"/>
          </a:xfrm>
        </p:spPr>
        <p:txBody>
          <a:bodyPr/>
          <a:lstStyle/>
          <a:p>
            <a:r>
              <a:rPr lang="en-US" altLang="en-US" dirty="0"/>
              <a:t>Teleconference: </a:t>
            </a:r>
          </a:p>
          <a:p>
            <a:pPr marL="800100" lvl="1" indent="-342900">
              <a:buFont typeface="Arial" panose="020B0604020202020204" pitchFamily="34" charset="0"/>
              <a:buChar char="•"/>
            </a:pPr>
            <a:r>
              <a:rPr lang="en-US" altLang="en-US" sz="1800" dirty="0"/>
              <a:t>December 4 2017, 11:00 am EDT</a:t>
            </a:r>
          </a:p>
          <a:p>
            <a:pPr marL="800100" lvl="1" indent="-342900">
              <a:buFont typeface="Arial" panose="020B0604020202020204" pitchFamily="34" charset="0"/>
              <a:buChar char="•"/>
            </a:pPr>
            <a:r>
              <a:rPr lang="en-US" altLang="en-US" sz="1800" dirty="0"/>
              <a:t>December 11 2017, 11:00 am EDT</a:t>
            </a:r>
          </a:p>
          <a:p>
            <a:pPr marL="800100" lvl="1" indent="-342900">
              <a:buFont typeface="Arial" panose="020B0604020202020204" pitchFamily="34" charset="0"/>
              <a:buChar char="•"/>
            </a:pPr>
            <a:r>
              <a:rPr lang="en-US" altLang="en-US" sz="1800" dirty="0"/>
              <a:t>December 18 2017, 11:00 am EDT</a:t>
            </a:r>
          </a:p>
          <a:p>
            <a:pPr marL="800100" lvl="1" indent="-342900">
              <a:buFont typeface="Arial" panose="020B0604020202020204" pitchFamily="34" charset="0"/>
              <a:buChar char="•"/>
            </a:pPr>
            <a:r>
              <a:rPr lang="en-US" altLang="en-US" sz="1800" dirty="0"/>
              <a:t>January 8 2018, 11:00 am EDT</a:t>
            </a:r>
          </a:p>
          <a:p>
            <a:pPr lvl="1"/>
            <a:r>
              <a:rPr lang="en-US" altLang="en-US" dirty="0"/>
              <a:t>Topics for discussion/contribution:</a:t>
            </a:r>
          </a:p>
          <a:p>
            <a:pPr marL="914400" lvl="1" indent="-457200">
              <a:buFont typeface="+mj-lt"/>
              <a:buAutoNum type="arabicPeriod"/>
            </a:pPr>
            <a:r>
              <a:rPr lang="en-US" altLang="en-US" sz="2400" b="1" dirty="0"/>
              <a:t>802.11 IMT-2020 Proposal</a:t>
            </a:r>
          </a:p>
          <a:p>
            <a:pPr marL="914400" lvl="1" indent="-457200">
              <a:buFont typeface="+mj-lt"/>
              <a:buAutoNum type="arabicPeriod"/>
            </a:pPr>
            <a:r>
              <a:rPr lang="en-US" altLang="en-US" sz="1600" dirty="0"/>
              <a:t>NEND IC activity</a:t>
            </a:r>
          </a:p>
          <a:p>
            <a:pPr marL="914400" lvl="1" indent="-457200">
              <a:buFont typeface="+mj-lt"/>
              <a:buAutoNum type="arabicPeriod"/>
            </a:pPr>
            <a:r>
              <a:rPr lang="en-US" altLang="en-US" sz="1600" dirty="0"/>
              <a:t>3GPP Interworking</a:t>
            </a:r>
          </a:p>
          <a:p>
            <a:r>
              <a:rPr lang="en-US" altLang="en-US" sz="2200" dirty="0"/>
              <a:t>15-18 January 2018 802.11 F2F, Irvine, California, USA - Goals:</a:t>
            </a:r>
            <a:endParaRPr lang="en-US" altLang="en-US" sz="2000" b="0" dirty="0"/>
          </a:p>
          <a:p>
            <a:pPr marL="971550" lvl="1" indent="-457200">
              <a:buFont typeface="+mj-lt"/>
              <a:buAutoNum type="arabicPeriod"/>
            </a:pPr>
            <a:r>
              <a:rPr lang="en-US" altLang="en-US" sz="1800" dirty="0"/>
              <a:t>Complete a draft of an 802.11 IMT-2020 Proposal</a:t>
            </a:r>
          </a:p>
          <a:p>
            <a:pPr marL="971550" lvl="1" indent="-457200">
              <a:buFont typeface="+mj-lt"/>
              <a:buAutoNum type="arabicPeriod"/>
            </a:pPr>
            <a:r>
              <a:rPr lang="en-US" altLang="en-US" sz="1800" dirty="0"/>
              <a:t>Gain 802.11 WG approval of the draft 802.11 IMT-2020 Proposal</a:t>
            </a:r>
          </a:p>
          <a:p>
            <a:pPr marL="971550" lvl="1" indent="-457200">
              <a:buFont typeface="+mj-lt"/>
              <a:buAutoNum type="arabicPeriod"/>
            </a:pPr>
            <a:r>
              <a:rPr lang="en-US" altLang="en-US" sz="1800" dirty="0"/>
              <a:t>Gain 802.18 SC approval of the draft 802.11 IMT-202 Proposal</a:t>
            </a:r>
          </a:p>
          <a:p>
            <a:pPr marL="971550" lvl="1" indent="-457200">
              <a:buFont typeface="+mj-lt"/>
              <a:buAutoNum type="arabicPeriod"/>
            </a:pPr>
            <a:r>
              <a:rPr lang="en-US" altLang="en-US" sz="1800" dirty="0"/>
              <a:t>Plan to support the 802.11 IMT-2020 Proposal at the ITU-T WP5D Meeting 31-01-2018</a:t>
            </a:r>
          </a:p>
          <a:p>
            <a:pPr marL="971550" lvl="1" indent="-457200">
              <a:buFont typeface="+mj-lt"/>
              <a:buAutoNum type="arabicPeriod"/>
            </a:pPr>
            <a:r>
              <a:rPr lang="en-US" altLang="en-US" sz="1800" dirty="0"/>
              <a:t>Contributions on other topics related to 3GPP Interworking or NEND ICA</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US" dirty="0"/>
              <a:t>A guide/summary of the AANI SC activity and documents can be found on the ieee.802.org: </a:t>
            </a:r>
            <a:r>
              <a:rPr lang="en-US" dirty="0">
                <a:hlinkClick r:id="rId3"/>
              </a:rPr>
              <a:t>http://www.ieee802.org/11/Reports/aani_update.htm</a:t>
            </a:r>
            <a:endParaRPr lang="en-US" dirty="0"/>
          </a:p>
          <a:p>
            <a:r>
              <a:rPr lang="en-US" dirty="0"/>
              <a:t>All AANI SC documents are available on Mentor: </a:t>
            </a:r>
            <a:r>
              <a:rPr lang="en-US" dirty="0">
                <a:hlinkClick r:id="rId4"/>
              </a:rPr>
              <a:t>https://mentor.ieee.org/802.11/documents?is_dcn=DCN%2C%20Title%2C%20Author%20or%20Affiliation&amp;is_group=AANI</a:t>
            </a:r>
            <a:r>
              <a:rPr lang="en-US" dirty="0"/>
              <a:t> </a:t>
            </a:r>
          </a:p>
          <a:p>
            <a:r>
              <a:rPr lang="en-US" dirty="0"/>
              <a:t>All AANI SC e-mail discussions are available on the Email Archive:</a:t>
            </a:r>
          </a:p>
          <a:p>
            <a:r>
              <a:rPr lang="en-US" dirty="0"/>
              <a:t>	</a:t>
            </a:r>
            <a:r>
              <a:rPr lang="en-US" dirty="0">
                <a:hlinkClick r:id="rId5"/>
              </a:rPr>
              <a:t>http://www.ieee802.org/11/email/stds-802-11-aani/</a:t>
            </a:r>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2017</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November 27 2017</a:t>
            </a:r>
          </a:p>
          <a:p>
            <a:pPr algn="ctr"/>
            <a:r>
              <a:rPr lang="en-GB" dirty="0"/>
              <a:t>Teleconference</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2017</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914401" y="1751014"/>
            <a:ext cx="10361084" cy="4113213"/>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send an e-mail to the Chair, Vice Chair, and/or Secretary </a:t>
            </a:r>
            <a:r>
              <a:rPr lang="en-US" altLang="en-US" sz="1400" dirty="0"/>
              <a:t>(</a:t>
            </a:r>
            <a:r>
              <a:rPr lang="en-US" altLang="en-US" sz="1400" dirty="0">
                <a:hlinkClick r:id="rId3"/>
              </a:rPr>
              <a:t>joseph.levy@interdigital.com</a:t>
            </a:r>
            <a:r>
              <a:rPr lang="en-US" altLang="en-US" sz="1400" dirty="0"/>
              <a:t>, </a:t>
            </a:r>
            <a:r>
              <a:rPr lang="en-US" altLang="en-US" sz="1400" dirty="0">
                <a:hlinkClick r:id="rId4"/>
              </a:rPr>
              <a:t>r.b.marks@ieee.org</a:t>
            </a:r>
            <a:r>
              <a:rPr lang="en-US" altLang="en-US" sz="1400" dirty="0"/>
              <a:t>)</a:t>
            </a:r>
            <a:r>
              <a:rPr lang="en-US" altLang="en-US" sz="2400" dirty="0"/>
              <a:t> to register your attendance</a:t>
            </a:r>
          </a:p>
          <a:p>
            <a:pPr lvl="1"/>
            <a:r>
              <a:rPr lang="en-US" altLang="en-US" sz="2400" dirty="0"/>
              <a:t>Please mute when not speaking</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comments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a:t>Agenda</a:t>
            </a:r>
          </a:p>
        </p:txBody>
      </p:sp>
      <p:sp>
        <p:nvSpPr>
          <p:cNvPr id="20483" name="Rectangle 3"/>
          <p:cNvSpPr>
            <a:spLocks noGrp="1" noChangeArrowheads="1"/>
          </p:cNvSpPr>
          <p:nvPr>
            <p:ph idx="1"/>
          </p:nvPr>
        </p:nvSpPr>
        <p:spPr>
          <a:xfrm>
            <a:off x="609600" y="1524000"/>
            <a:ext cx="11430000" cy="4800600"/>
          </a:xfrm>
        </p:spPr>
        <p:txBody>
          <a:bodyPr/>
          <a:lstStyle/>
          <a:p>
            <a:pPr marL="457200" indent="-457200">
              <a:buFont typeface="Times New Roman" panose="02020603050405020304" pitchFamily="18" charset="0"/>
              <a:buAutoNum type="arabicPeriod"/>
              <a:defRPr/>
            </a:pPr>
            <a:r>
              <a:rPr lang="en-US" altLang="en-US" dirty="0"/>
              <a:t>Call for Secretary</a:t>
            </a:r>
          </a:p>
          <a:p>
            <a:pPr marL="457200" indent="-457200">
              <a:buFont typeface="Times New Roman" panose="02020603050405020304" pitchFamily="18" charset="0"/>
              <a:buAutoNum type="arabicPeriod"/>
              <a:defRPr/>
            </a:pPr>
            <a:r>
              <a:rPr lang="en-US" altLang="en-US" dirty="0"/>
              <a:t>Administrative: Reminders, Rules, Agenda, Guidelines, Resources,  Participation, Announcements</a:t>
            </a:r>
          </a:p>
          <a:p>
            <a:pPr marL="457200" indent="-457200">
              <a:buFont typeface="Times New Roman" panose="02020603050405020304" pitchFamily="18" charset="0"/>
              <a:buAutoNum type="arabicPeriod"/>
              <a:defRPr/>
            </a:pPr>
            <a:r>
              <a:rPr lang="en-US" altLang="en-US" dirty="0"/>
              <a:t>IMT-2020 Status</a:t>
            </a:r>
          </a:p>
          <a:p>
            <a:pPr marL="457200" indent="-457200">
              <a:buFont typeface="Times New Roman" panose="02020603050405020304" pitchFamily="18" charset="0"/>
              <a:buAutoNum type="arabicPeriod"/>
              <a:defRPr/>
            </a:pPr>
            <a:r>
              <a:rPr lang="en-US" altLang="en-US" dirty="0"/>
              <a:t>Continue Discussion on Contributions on 802.11 IMT-2020 Proposal</a:t>
            </a:r>
          </a:p>
          <a:p>
            <a:pPr marL="857250" lvl="1" indent="-457200">
              <a:buFont typeface="Arial" panose="020B0604020202020204" pitchFamily="34" charset="0"/>
              <a:buChar char="•"/>
              <a:defRPr/>
            </a:pPr>
            <a:r>
              <a:rPr lang="en-US" u="sng" dirty="0">
                <a:hlinkClick r:id="rId3"/>
              </a:rPr>
              <a:t>11-17/1814r0</a:t>
            </a:r>
            <a:r>
              <a:rPr lang="en-US" dirty="0"/>
              <a:t> - Preparation for IMT-2020 (5G) Candidate Submission</a:t>
            </a:r>
            <a:endParaRPr lang="en-US" altLang="en-US" dirty="0"/>
          </a:p>
          <a:p>
            <a:pPr marL="1257300" lvl="2" indent="-457200">
              <a:buFont typeface="+mj-lt"/>
              <a:buAutoNum type="arabicPeriod"/>
            </a:pPr>
            <a:r>
              <a:rPr lang="en-US" dirty="0">
                <a:hlinkClick r:id="rId4"/>
              </a:rPr>
              <a:t>11-17/1812r0</a:t>
            </a:r>
            <a:r>
              <a:rPr lang="en-US" dirty="0"/>
              <a:t> - RIT Description – Characteristic Template (which includes the Link Budget Templates)</a:t>
            </a:r>
          </a:p>
          <a:p>
            <a:pPr marL="1257300" lvl="2" indent="-457200">
              <a:buFont typeface="+mj-lt"/>
              <a:buAutoNum type="arabicPeriod"/>
            </a:pPr>
            <a:r>
              <a:rPr lang="en-US" dirty="0">
                <a:hlinkClick r:id="rId5"/>
              </a:rPr>
              <a:t>11-17/1813r0</a:t>
            </a:r>
            <a:r>
              <a:rPr lang="en-US" dirty="0"/>
              <a:t> - RIT Description – Compliance Template</a:t>
            </a:r>
            <a:endParaRPr lang="en-US" sz="800" dirty="0"/>
          </a:p>
          <a:p>
            <a:pPr marL="457200" indent="-457200">
              <a:buFont typeface="Times New Roman" panose="02020603050405020304" pitchFamily="18" charset="0"/>
              <a:buAutoNum type="arabicPeriod"/>
              <a:defRPr/>
            </a:pPr>
            <a:r>
              <a:rPr lang="en-US" altLang="en-US" dirty="0"/>
              <a:t>Future Sessions Planning</a:t>
            </a:r>
          </a:p>
          <a:p>
            <a:pPr marL="0" indent="0">
              <a:defRPr/>
            </a:pPr>
            <a:endParaRPr lang="en-US" altLang="en-US" dirty="0"/>
          </a:p>
          <a:p>
            <a:pPr marL="457200" indent="-457200">
              <a:buFont typeface="Times New Roman" panose="02020603050405020304" pitchFamily="18" charset="0"/>
              <a:buAutoNum type="arabicPeriod"/>
              <a:defRPr/>
            </a:pPr>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1" y="685801"/>
            <a:ext cx="10361084" cy="457199"/>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914401" y="1143000"/>
            <a:ext cx="10361084" cy="41132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401037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November 2017</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51" y="691590"/>
            <a:ext cx="10475383" cy="761999"/>
          </a:xfrm>
        </p:spPr>
        <p:txBody>
          <a:bodyPr/>
          <a:lstStyle/>
          <a:p>
            <a:r>
              <a:rPr lang="en-US" dirty="0"/>
              <a:t>Continue discussion on the 802.11 IMT-2020 RIT Proposal</a:t>
            </a:r>
          </a:p>
        </p:txBody>
      </p:sp>
      <p:sp>
        <p:nvSpPr>
          <p:cNvPr id="3" name="Content Placeholder 2"/>
          <p:cNvSpPr>
            <a:spLocks noGrp="1"/>
          </p:cNvSpPr>
          <p:nvPr>
            <p:ph idx="1"/>
          </p:nvPr>
        </p:nvSpPr>
        <p:spPr>
          <a:xfrm>
            <a:off x="914401" y="1524000"/>
            <a:ext cx="10361084" cy="4751294"/>
          </a:xfrm>
        </p:spPr>
        <p:txBody>
          <a:bodyPr/>
          <a:lstStyle/>
          <a:p>
            <a:r>
              <a:rPr lang="en-US" dirty="0"/>
              <a:t>During the 802.11 WG meeting of 5-10 November in Orlando, Florida, USA a motion was passed declaring:</a:t>
            </a:r>
          </a:p>
          <a:p>
            <a:pPr lvl="0">
              <a:buFont typeface="Arial" panose="020B0604020202020204" pitchFamily="34" charset="0"/>
              <a:buChar char="•"/>
            </a:pPr>
            <a:r>
              <a:rPr lang="en-US" sz="2000" b="0" dirty="0"/>
              <a:t>Invite AANI to prepare draft documents meeting the 31 Jan 2018 requirements  for submission of  11 to ITU-R Working Party 5D as an IMT-2020 5G RIT and</a:t>
            </a:r>
          </a:p>
          <a:p>
            <a:pPr lvl="0">
              <a:buFont typeface="Arial" panose="020B0604020202020204" pitchFamily="34" charset="0"/>
              <a:buChar char="•"/>
            </a:pPr>
            <a:r>
              <a:rPr lang="en-US" sz="2000" b="0" dirty="0"/>
              <a:t>Bring the documents for consideration and approval at the January IEEE 802.11 interim meeting.</a:t>
            </a:r>
          </a:p>
          <a:p>
            <a:r>
              <a:rPr lang="en-US" dirty="0"/>
              <a:t>To address this motion the AANI SC will need to:</a:t>
            </a:r>
          </a:p>
          <a:p>
            <a:pPr>
              <a:buFont typeface="Arial" panose="020B0604020202020204" pitchFamily="34" charset="0"/>
              <a:buChar char="•"/>
            </a:pPr>
            <a:r>
              <a:rPr lang="en-US" sz="2000" b="0" dirty="0"/>
              <a:t>Generate draft documents which are approved by 802.11 and 802 EC prior to the ITU submission deadline (16:00 UTC 24 January 2018).</a:t>
            </a:r>
          </a:p>
          <a:p>
            <a:pPr>
              <a:buFont typeface="Arial" panose="020B0604020202020204" pitchFamily="34" charset="0"/>
              <a:buChar char="•"/>
            </a:pPr>
            <a:r>
              <a:rPr lang="en-US" sz="2000" b="0" dirty="0"/>
              <a:t>Therefore EC approval should be obtained 23 January – which should be possible. Assuming 802.11 approval 19 January at the closing WG plenary  </a:t>
            </a:r>
          </a:p>
          <a:p>
            <a:r>
              <a:rPr lang="en-US" dirty="0"/>
              <a:t>At the last week’s teleconference several contributions were shortly discussed and there has been some additional discussion on the AANI Reflector.</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 discussion on: 802.11 IMT-2020 RIT Proposal Contributions and E-mail submissions</a:t>
            </a:r>
          </a:p>
        </p:txBody>
      </p:sp>
      <p:sp>
        <p:nvSpPr>
          <p:cNvPr id="3" name="Content Placeholder 2"/>
          <p:cNvSpPr>
            <a:spLocks noGrp="1"/>
          </p:cNvSpPr>
          <p:nvPr>
            <p:ph idx="1"/>
          </p:nvPr>
        </p:nvSpPr>
        <p:spPr>
          <a:xfrm>
            <a:off x="914401" y="1751014"/>
            <a:ext cx="10361084" cy="4573585"/>
          </a:xfrm>
        </p:spPr>
        <p:txBody>
          <a:bodyPr/>
          <a:lstStyle/>
          <a:p>
            <a:pPr marL="400050" lvl="1" indent="0">
              <a:defRPr/>
            </a:pPr>
            <a:r>
              <a:rPr lang="en-US" u="sng" dirty="0">
                <a:hlinkClick r:id="rId2"/>
              </a:rPr>
              <a:t>11-17/1814r0</a:t>
            </a:r>
            <a:r>
              <a:rPr lang="en-US" dirty="0"/>
              <a:t> - Preparation for IMT-2020 (5G) Candidate Submission– Rakesh Taori (Phazr)</a:t>
            </a:r>
            <a:endParaRPr lang="en-US" altLang="en-US" dirty="0"/>
          </a:p>
          <a:p>
            <a:pPr marL="1257300" lvl="2" indent="-457200">
              <a:buFont typeface="+mj-lt"/>
              <a:buAutoNum type="arabicPeriod"/>
            </a:pPr>
            <a:r>
              <a:rPr lang="en-US" dirty="0">
                <a:hlinkClick r:id="rId3"/>
              </a:rPr>
              <a:t>11-17/1812r0</a:t>
            </a:r>
            <a:r>
              <a:rPr lang="en-US" dirty="0"/>
              <a:t> - RIT Description – Characteristic Template (which includes the Link Budget Templates) – Rakesh Taori (Phazr)</a:t>
            </a:r>
          </a:p>
          <a:p>
            <a:pPr marL="1257300" lvl="2" indent="-457200">
              <a:buFont typeface="+mj-lt"/>
              <a:buAutoNum type="arabicPeriod"/>
            </a:pPr>
            <a:r>
              <a:rPr lang="en-US" dirty="0">
                <a:hlinkClick r:id="rId4"/>
              </a:rPr>
              <a:t>11-17/1813r0</a:t>
            </a:r>
            <a:r>
              <a:rPr lang="en-US" dirty="0"/>
              <a:t> - RIT Description – Compliance Template – Rakesh Taori (Phazr)</a:t>
            </a:r>
          </a:p>
          <a:p>
            <a:pPr marL="0" indent="0"/>
            <a:r>
              <a:rPr lang="en-US" dirty="0"/>
              <a:t>E-mails:</a:t>
            </a:r>
          </a:p>
          <a:p>
            <a:pPr marL="0" indent="0"/>
            <a:r>
              <a:rPr lang="en-US" sz="2000" dirty="0">
                <a:hlinkClick r:id="rId5"/>
              </a:rPr>
              <a:t>http://www.ieee802.org/11/email/stds-802-11-aani/msg00067.html</a:t>
            </a:r>
            <a:r>
              <a:rPr lang="en-US" dirty="0"/>
              <a:t>-</a:t>
            </a:r>
            <a:r>
              <a:rPr lang="en-US" b="0" dirty="0"/>
              <a:t>Roger Marks</a:t>
            </a:r>
          </a:p>
          <a:p>
            <a:pPr marL="0" indent="0"/>
            <a:r>
              <a:rPr lang="en-US" sz="2000" dirty="0">
                <a:hlinkClick r:id="rId6"/>
              </a:rPr>
              <a:t>http://www.ieee802.org/11/email/stds-802-11-aani/msg00069.</a:t>
            </a:r>
            <a:r>
              <a:rPr lang="en-US" sz="2000" b="0" dirty="0">
                <a:hlinkClick r:id="rId6"/>
              </a:rPr>
              <a:t>html</a:t>
            </a:r>
            <a:r>
              <a:rPr lang="en-US" b="0" dirty="0"/>
              <a:t>-Rakesh Taori</a:t>
            </a:r>
          </a:p>
          <a:p>
            <a:pPr marL="0" indent="0"/>
            <a:r>
              <a:rPr lang="en-US" dirty="0"/>
              <a:t>Discussion</a:t>
            </a:r>
          </a:p>
          <a:p>
            <a:pPr marL="0" indent="0"/>
            <a:r>
              <a:rPr lang="en-US" dirty="0"/>
              <a:t>Task Assignment/Planning</a:t>
            </a:r>
          </a:p>
          <a:p>
            <a:pPr marL="0" indent="0"/>
            <a:r>
              <a:rPr lang="en-US" dirty="0"/>
              <a:t>Goals for the future Teleconferences and the January F2F meeting</a:t>
            </a:r>
          </a:p>
          <a:p>
            <a:pPr marL="0" indent="0"/>
            <a:endParaRPr lang="en-US" dirty="0"/>
          </a:p>
          <a:p>
            <a:pPr marL="0" indent="0"/>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14101100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6021</TotalTime>
  <Words>1558</Words>
  <Application>Microsoft Office PowerPoint</Application>
  <PresentationFormat>Widescreen</PresentationFormat>
  <Paragraphs>257</Paragraphs>
  <Slides>15</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2" baseType="lpstr">
      <vt:lpstr>Arial Unicode MS</vt:lpstr>
      <vt:lpstr>MS Gothic</vt:lpstr>
      <vt:lpstr>Arial</vt:lpstr>
      <vt:lpstr>Monotype Sorts</vt:lpstr>
      <vt:lpstr>Times New Roman</vt:lpstr>
      <vt:lpstr>Office Theme</vt:lpstr>
      <vt:lpstr>Document</vt:lpstr>
      <vt:lpstr>AANI SC Agenda 27 November 2017 Teleconference</vt:lpstr>
      <vt:lpstr>Abstract</vt:lpstr>
      <vt:lpstr>Reminders and Rules</vt:lpstr>
      <vt:lpstr>Agenda</vt:lpstr>
      <vt:lpstr>Guidelines for IEEE-SA Meetings</vt:lpstr>
      <vt:lpstr>Resources – URLs</vt:lpstr>
      <vt:lpstr>Participation in IEEE 802 Meetings</vt:lpstr>
      <vt:lpstr>Continue discussion on the 802.11 IMT-2020 RIT Proposal</vt:lpstr>
      <vt:lpstr>Continue discussion on: 802.11 IMT-2020 RIT Proposal Contributions and E-mail submissions</vt:lpstr>
      <vt:lpstr>Schedule</vt:lpstr>
      <vt:lpstr>Assigned Task (1/3)</vt:lpstr>
      <vt:lpstr>Assigned Task (2/3)</vt:lpstr>
      <vt:lpstr>Assigned Task (3/3)</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Levy, Joseph</dc:creator>
  <cp:lastModifiedBy>Levy, Joseph</cp:lastModifiedBy>
  <cp:revision>94</cp:revision>
  <cp:lastPrinted>1601-01-01T00:00:00Z</cp:lastPrinted>
  <dcterms:created xsi:type="dcterms:W3CDTF">2017-06-02T20:57:23Z</dcterms:created>
  <dcterms:modified xsi:type="dcterms:W3CDTF">2017-11-26T17:38:20Z</dcterms:modified>
</cp:coreProperties>
</file>