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88" r:id="rId2"/>
    <p:sldId id="289" r:id="rId3"/>
    <p:sldId id="287" r:id="rId4"/>
    <p:sldId id="284" r:id="rId5"/>
    <p:sldId id="285" r:id="rId6"/>
    <p:sldId id="286" r:id="rId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03" autoAdjust="0"/>
    <p:restoredTop sz="94660"/>
  </p:normalViewPr>
  <p:slideViewPr>
    <p:cSldViewPr>
      <p:cViewPr varScale="1">
        <p:scale>
          <a:sx n="120" d="100"/>
          <a:sy n="120" d="100"/>
        </p:scale>
        <p:origin x="786"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12/4/2017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598530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4827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December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December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802.11-17/1817r1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Working Spread Sheets for Assignment and Schedule</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2017-12-04</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December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1033" name="Document" r:id="rId4" imgW="8267030" imgH="2840781" progId="Word.Document.8">
                  <p:embed/>
                </p:oleObj>
              </mc:Choice>
              <mc:Fallback>
                <p:oleObj name="Document" r:id="rId4" imgW="8267030" imgH="2840781" progId="Word.Document.8">
                  <p:embed/>
                  <p:pic>
                    <p:nvPicPr>
                      <p:cNvPr id="9"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extLst>
      <p:ext uri="{BB962C8B-B14F-4D97-AF65-F5344CB8AC3E}">
        <p14:creationId xmlns:p14="http://schemas.microsoft.com/office/powerpoint/2010/main" val="38857765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981201"/>
            <a:ext cx="10361084" cy="1676399"/>
          </a:xfrm>
          <a:ln/>
        </p:spPr>
        <p:txBody>
          <a:bodyPr/>
          <a:lstStyle/>
          <a:p>
            <a:pPr algn="ctr"/>
            <a:r>
              <a:rPr lang="en-US" altLang="en-US" dirty="0"/>
              <a:t>This is a working document to allow for reflector discussion of:</a:t>
            </a:r>
          </a:p>
          <a:p>
            <a:pPr algn="ctr"/>
            <a:r>
              <a:rPr lang="en-US" dirty="0"/>
              <a:t>Section Assignments  and Schedule Task</a:t>
            </a:r>
          </a:p>
          <a:p>
            <a:pPr algn="ctr"/>
            <a:r>
              <a:rPr lang="en-US" sz="2000" b="0" dirty="0"/>
              <a:t>When you provide input/additions to this documents please be sure to: update the document revision number, add your name to the authors list, and when you up load the revised document please update the author information so it is clear you uploaded the document.  Thanks. </a:t>
            </a:r>
            <a:endParaRPr lang="en-GB" sz="2000" b="0" dirty="0"/>
          </a:p>
          <a:p>
            <a:pPr algn="ct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December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p:cNvSpPr txBox="1"/>
          <p:nvPr/>
        </p:nvSpPr>
        <p:spPr>
          <a:xfrm>
            <a:off x="929217" y="3910199"/>
            <a:ext cx="9829800" cy="923330"/>
          </a:xfrm>
          <a:prstGeom prst="rect">
            <a:avLst/>
          </a:prstGeom>
          <a:noFill/>
        </p:spPr>
        <p:txBody>
          <a:bodyPr wrap="square" rtlCol="0">
            <a:spAutoFit/>
          </a:bodyPr>
          <a:lstStyle/>
          <a:p>
            <a:r>
              <a:rPr lang="en-US" sz="1800" dirty="0">
                <a:solidFill>
                  <a:schemeClr val="tx1"/>
                </a:solidFill>
              </a:rPr>
              <a:t>r0: tables from 11-17/18-8r1</a:t>
            </a:r>
          </a:p>
          <a:p>
            <a:r>
              <a:rPr lang="en-US" sz="1800" dirty="0">
                <a:solidFill>
                  <a:schemeClr val="tx1"/>
                </a:solidFill>
              </a:rPr>
              <a:t>r1: As updated during the 04 December 2017 802.11 AANI SC Teleconference</a:t>
            </a:r>
          </a:p>
          <a:p>
            <a:endParaRPr lang="en-US" sz="1800" dirty="0">
              <a:solidFill>
                <a:schemeClr val="tx1"/>
              </a:solidFill>
            </a:endParaRPr>
          </a:p>
        </p:txBody>
      </p:sp>
    </p:spTree>
    <p:extLst>
      <p:ext uri="{BB962C8B-B14F-4D97-AF65-F5344CB8AC3E}">
        <p14:creationId xmlns:p14="http://schemas.microsoft.com/office/powerpoint/2010/main" val="18468229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75259096"/>
              </p:ext>
            </p:extLst>
          </p:nvPr>
        </p:nvGraphicFramePr>
        <p:xfrm>
          <a:off x="354541" y="1517334"/>
          <a:ext cx="11582402" cy="4820920"/>
        </p:xfrm>
        <a:graphic>
          <a:graphicData uri="http://schemas.openxmlformats.org/drawingml/2006/table">
            <a:tbl>
              <a:tblPr firstRow="1" bandRow="1">
                <a:tableStyleId>{5C22544A-7EE6-4342-B048-85BDC9FD1C3A}</a:tableStyleId>
              </a:tblPr>
              <a:tblGrid>
                <a:gridCol w="3352802">
                  <a:extLst>
                    <a:ext uri="{9D8B030D-6E8A-4147-A177-3AD203B41FA5}">
                      <a16:colId xmlns:a16="http://schemas.microsoft.com/office/drawing/2014/main" val="2983002530"/>
                    </a:ext>
                  </a:extLst>
                </a:gridCol>
                <a:gridCol w="762000">
                  <a:extLst>
                    <a:ext uri="{9D8B030D-6E8A-4147-A177-3AD203B41FA5}">
                      <a16:colId xmlns:a16="http://schemas.microsoft.com/office/drawing/2014/main" val="2679285276"/>
                    </a:ext>
                  </a:extLst>
                </a:gridCol>
                <a:gridCol w="838200">
                  <a:extLst>
                    <a:ext uri="{9D8B030D-6E8A-4147-A177-3AD203B41FA5}">
                      <a16:colId xmlns:a16="http://schemas.microsoft.com/office/drawing/2014/main" val="3439839182"/>
                    </a:ext>
                  </a:extLst>
                </a:gridCol>
                <a:gridCol w="609600">
                  <a:extLst>
                    <a:ext uri="{9D8B030D-6E8A-4147-A177-3AD203B41FA5}">
                      <a16:colId xmlns:a16="http://schemas.microsoft.com/office/drawing/2014/main" val="3309988524"/>
                    </a:ext>
                  </a:extLst>
                </a:gridCol>
                <a:gridCol w="762000">
                  <a:extLst>
                    <a:ext uri="{9D8B030D-6E8A-4147-A177-3AD203B41FA5}">
                      <a16:colId xmlns:a16="http://schemas.microsoft.com/office/drawing/2014/main" val="3697291077"/>
                    </a:ext>
                  </a:extLst>
                </a:gridCol>
                <a:gridCol w="762000">
                  <a:extLst>
                    <a:ext uri="{9D8B030D-6E8A-4147-A177-3AD203B41FA5}">
                      <a16:colId xmlns:a16="http://schemas.microsoft.com/office/drawing/2014/main" val="1907088641"/>
                    </a:ext>
                  </a:extLst>
                </a:gridCol>
                <a:gridCol w="609600">
                  <a:extLst>
                    <a:ext uri="{9D8B030D-6E8A-4147-A177-3AD203B41FA5}">
                      <a16:colId xmlns:a16="http://schemas.microsoft.com/office/drawing/2014/main" val="2588811033"/>
                    </a:ext>
                  </a:extLst>
                </a:gridCol>
                <a:gridCol w="609600">
                  <a:extLst>
                    <a:ext uri="{9D8B030D-6E8A-4147-A177-3AD203B41FA5}">
                      <a16:colId xmlns:a16="http://schemas.microsoft.com/office/drawing/2014/main" val="3555408684"/>
                    </a:ext>
                  </a:extLst>
                </a:gridCol>
                <a:gridCol w="609600">
                  <a:extLst>
                    <a:ext uri="{9D8B030D-6E8A-4147-A177-3AD203B41FA5}">
                      <a16:colId xmlns:a16="http://schemas.microsoft.com/office/drawing/2014/main" val="543165074"/>
                    </a:ext>
                  </a:extLst>
                </a:gridCol>
                <a:gridCol w="609600">
                  <a:extLst>
                    <a:ext uri="{9D8B030D-6E8A-4147-A177-3AD203B41FA5}">
                      <a16:colId xmlns:a16="http://schemas.microsoft.com/office/drawing/2014/main" val="3245526220"/>
                    </a:ext>
                  </a:extLst>
                </a:gridCol>
                <a:gridCol w="685800">
                  <a:extLst>
                    <a:ext uri="{9D8B030D-6E8A-4147-A177-3AD203B41FA5}">
                      <a16:colId xmlns:a16="http://schemas.microsoft.com/office/drawing/2014/main" val="1559609793"/>
                    </a:ext>
                  </a:extLst>
                </a:gridCol>
                <a:gridCol w="685800">
                  <a:extLst>
                    <a:ext uri="{9D8B030D-6E8A-4147-A177-3AD203B41FA5}">
                      <a16:colId xmlns:a16="http://schemas.microsoft.com/office/drawing/2014/main" val="2616366196"/>
                    </a:ext>
                  </a:extLst>
                </a:gridCol>
                <a:gridCol w="685800">
                  <a:extLst>
                    <a:ext uri="{9D8B030D-6E8A-4147-A177-3AD203B41FA5}">
                      <a16:colId xmlns:a16="http://schemas.microsoft.com/office/drawing/2014/main" val="3452503484"/>
                    </a:ext>
                  </a:extLst>
                </a:gridCol>
              </a:tblGrid>
              <a:tr h="370840">
                <a:tc>
                  <a:txBody>
                    <a:bodyPr/>
                    <a:lstStyle/>
                    <a:p>
                      <a:r>
                        <a:rPr lang="en-US" dirty="0"/>
                        <a:t>Task</a:t>
                      </a:r>
                    </a:p>
                  </a:txBody>
                  <a:tcPr/>
                </a:tc>
                <a:tc>
                  <a:txBody>
                    <a:bodyPr/>
                    <a:lstStyle/>
                    <a:p>
                      <a:r>
                        <a:rPr lang="en-US" dirty="0"/>
                        <a:t>11/20</a:t>
                      </a:r>
                    </a:p>
                  </a:txBody>
                  <a:tcPr/>
                </a:tc>
                <a:tc>
                  <a:txBody>
                    <a:bodyPr/>
                    <a:lstStyle/>
                    <a:p>
                      <a:r>
                        <a:rPr lang="en-US" dirty="0"/>
                        <a:t>11/27</a:t>
                      </a:r>
                    </a:p>
                  </a:txBody>
                  <a:tcPr/>
                </a:tc>
                <a:tc>
                  <a:txBody>
                    <a:bodyPr/>
                    <a:lstStyle/>
                    <a:p>
                      <a:r>
                        <a:rPr lang="en-US" dirty="0"/>
                        <a:t>12/4</a:t>
                      </a:r>
                    </a:p>
                  </a:txBody>
                  <a:tcPr/>
                </a:tc>
                <a:tc>
                  <a:txBody>
                    <a:bodyPr/>
                    <a:lstStyle/>
                    <a:p>
                      <a:r>
                        <a:rPr lang="en-US" dirty="0"/>
                        <a:t>12/11</a:t>
                      </a:r>
                    </a:p>
                  </a:txBody>
                  <a:tcPr/>
                </a:tc>
                <a:tc>
                  <a:txBody>
                    <a:bodyPr/>
                    <a:lstStyle/>
                    <a:p>
                      <a:r>
                        <a:rPr lang="en-US" dirty="0"/>
                        <a:t>12/18</a:t>
                      </a:r>
                    </a:p>
                  </a:txBody>
                  <a:tcPr/>
                </a:tc>
                <a:tc>
                  <a:txBody>
                    <a:bodyPr/>
                    <a:lstStyle/>
                    <a:p>
                      <a:r>
                        <a:rPr lang="en-US" dirty="0"/>
                        <a:t>1/8</a:t>
                      </a:r>
                    </a:p>
                  </a:txBody>
                  <a:tcPr/>
                </a:tc>
                <a:tc>
                  <a:txBody>
                    <a:bodyPr/>
                    <a:lstStyle/>
                    <a:p>
                      <a:r>
                        <a:rPr lang="en-US" dirty="0"/>
                        <a:t>1/15</a:t>
                      </a:r>
                    </a:p>
                  </a:txBody>
                  <a:tcPr/>
                </a:tc>
                <a:tc>
                  <a:txBody>
                    <a:bodyPr/>
                    <a:lstStyle/>
                    <a:p>
                      <a:r>
                        <a:rPr lang="en-US" dirty="0"/>
                        <a:t>1/16</a:t>
                      </a:r>
                    </a:p>
                  </a:txBody>
                  <a:tcPr/>
                </a:tc>
                <a:tc>
                  <a:txBody>
                    <a:bodyPr/>
                    <a:lstStyle/>
                    <a:p>
                      <a:r>
                        <a:rPr lang="en-US" dirty="0"/>
                        <a:t>1/17</a:t>
                      </a:r>
                    </a:p>
                  </a:txBody>
                  <a:tcPr/>
                </a:tc>
                <a:tc>
                  <a:txBody>
                    <a:bodyPr/>
                    <a:lstStyle/>
                    <a:p>
                      <a:r>
                        <a:rPr lang="en-US" dirty="0"/>
                        <a:t>1/18</a:t>
                      </a:r>
                    </a:p>
                  </a:txBody>
                  <a:tcPr/>
                </a:tc>
                <a:tc>
                  <a:txBody>
                    <a:bodyPr/>
                    <a:lstStyle/>
                    <a:p>
                      <a:r>
                        <a:rPr lang="en-US" dirty="0"/>
                        <a:t>1/19</a:t>
                      </a:r>
                    </a:p>
                  </a:txBody>
                  <a:tcPr/>
                </a:tc>
                <a:tc>
                  <a:txBody>
                    <a:bodyPr/>
                    <a:lstStyle/>
                    <a:p>
                      <a:r>
                        <a:rPr lang="en-US" dirty="0"/>
                        <a:t>1/24</a:t>
                      </a:r>
                    </a:p>
                  </a:txBody>
                  <a:tcPr/>
                </a:tc>
                <a:extLst>
                  <a:ext uri="{0D108BD9-81ED-4DB2-BD59-A6C34878D82A}">
                    <a16:rowId xmlns:a16="http://schemas.microsoft.com/office/drawing/2014/main" val="1058914403"/>
                  </a:ext>
                </a:extLst>
              </a:tr>
              <a:tr h="370840">
                <a:tc>
                  <a:txBody>
                    <a:bodyPr/>
                    <a:lstStyle/>
                    <a:p>
                      <a:endParaRPr lang="en-US" dirty="0"/>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F2F</a:t>
                      </a:r>
                    </a:p>
                  </a:txBody>
                  <a:tcPr/>
                </a:tc>
                <a:tc>
                  <a:txBody>
                    <a:bodyPr/>
                    <a:lstStyle/>
                    <a:p>
                      <a:r>
                        <a:rPr lang="en-US" dirty="0"/>
                        <a:t>F2F</a:t>
                      </a:r>
                    </a:p>
                  </a:txBody>
                  <a:tcPr/>
                </a:tc>
                <a:tc>
                  <a:txBody>
                    <a:bodyPr/>
                    <a:lstStyle/>
                    <a:p>
                      <a:r>
                        <a:rPr lang="en-US" dirty="0"/>
                        <a:t>F2F</a:t>
                      </a:r>
                    </a:p>
                  </a:txBody>
                  <a:tcPr/>
                </a:tc>
                <a:tc>
                  <a:txBody>
                    <a:bodyPr/>
                    <a:lstStyle/>
                    <a:p>
                      <a:r>
                        <a:rPr lang="en-US" dirty="0"/>
                        <a:t>F2F</a:t>
                      </a:r>
                    </a:p>
                  </a:txBody>
                  <a:tcPr/>
                </a:tc>
                <a:tc>
                  <a:txBody>
                    <a:bodyPr/>
                    <a:lstStyle/>
                    <a:p>
                      <a:r>
                        <a:rPr lang="en-US" dirty="0"/>
                        <a:t>WG</a:t>
                      </a:r>
                    </a:p>
                  </a:txBody>
                  <a:tcPr/>
                </a:tc>
                <a:tc>
                  <a:txBody>
                    <a:bodyPr/>
                    <a:lstStyle/>
                    <a:p>
                      <a:r>
                        <a:rPr lang="en-US" dirty="0"/>
                        <a:t>DL</a:t>
                      </a:r>
                    </a:p>
                  </a:txBody>
                  <a:tcPr/>
                </a:tc>
                <a:extLst>
                  <a:ext uri="{0D108BD9-81ED-4DB2-BD59-A6C34878D82A}">
                    <a16:rowId xmlns:a16="http://schemas.microsoft.com/office/drawing/2014/main" val="2259463326"/>
                  </a:ext>
                </a:extLst>
              </a:tr>
              <a:tr h="370840">
                <a:tc>
                  <a:txBody>
                    <a:bodyPr/>
                    <a:lstStyle/>
                    <a:p>
                      <a:r>
                        <a:rPr lang="en-US" dirty="0"/>
                        <a:t>Assign Tasks</a:t>
                      </a:r>
                    </a:p>
                  </a:txBody>
                  <a:tcPr/>
                </a:tc>
                <a:tc>
                  <a:txBody>
                    <a:bodyPr/>
                    <a:lstStyle/>
                    <a:p>
                      <a:r>
                        <a:rPr lang="en-US" dirty="0">
                          <a:solidFill>
                            <a:srgbClr val="FF0000"/>
                          </a:solidFill>
                        </a:rPr>
                        <a:t>x</a:t>
                      </a:r>
                    </a:p>
                  </a:txBody>
                  <a:tcPr/>
                </a:tc>
                <a:tc>
                  <a:txBody>
                    <a:bodyPr/>
                    <a:lstStyle/>
                    <a:p>
                      <a:r>
                        <a:rPr lang="en-US" dirty="0">
                          <a:solidFill>
                            <a:srgbClr val="FF0000"/>
                          </a:solidFill>
                        </a:rPr>
                        <a:t>x</a:t>
                      </a:r>
                    </a:p>
                  </a:txBody>
                  <a:tcPr/>
                </a:tc>
                <a:tc>
                  <a:txBody>
                    <a:bodyPr/>
                    <a:lstStyle/>
                    <a:p>
                      <a:r>
                        <a:rPr lang="en-US" dirty="0"/>
                        <a:t>x</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97516264"/>
                  </a:ext>
                </a:extLst>
              </a:tr>
              <a:tr h="370840">
                <a:tc>
                  <a:txBody>
                    <a:bodyPr/>
                    <a:lstStyle/>
                    <a:p>
                      <a:r>
                        <a:rPr lang="en-US" dirty="0"/>
                        <a:t>ITU-R</a:t>
                      </a:r>
                      <a:r>
                        <a:rPr lang="en-US" baseline="0" dirty="0"/>
                        <a:t> </a:t>
                      </a:r>
                      <a:r>
                        <a:rPr lang="en-US" dirty="0"/>
                        <a:t>Draft </a:t>
                      </a:r>
                      <a:r>
                        <a:rPr lang="en-US" baseline="0" dirty="0"/>
                        <a:t>Outline</a:t>
                      </a:r>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53333802"/>
                  </a:ext>
                </a:extLst>
              </a:tr>
              <a:tr h="370840">
                <a:tc>
                  <a:txBody>
                    <a:bodyPr/>
                    <a:lstStyle/>
                    <a:p>
                      <a:r>
                        <a:rPr lang="en-US" dirty="0"/>
                        <a:t>ITU-R</a:t>
                      </a:r>
                      <a:r>
                        <a:rPr lang="en-US" baseline="0" dirty="0"/>
                        <a:t> Draft ANNI SC - agreed</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583643007"/>
                  </a:ext>
                </a:extLst>
              </a:tr>
              <a:tr h="370840">
                <a:tc>
                  <a:txBody>
                    <a:bodyPr/>
                    <a:lstStyle/>
                    <a:p>
                      <a:r>
                        <a:rPr lang="en-US" dirty="0"/>
                        <a:t>Indoor</a:t>
                      </a:r>
                      <a:r>
                        <a:rPr lang="en-US" baseline="0" dirty="0"/>
                        <a:t> Hotspot – focus for Jan.</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0527733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82321873"/>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35638845"/>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79132774"/>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22870232"/>
                  </a:ext>
                </a:extLst>
              </a:tr>
              <a:tr h="370840">
                <a:tc>
                  <a:txBody>
                    <a:bodyPr/>
                    <a:lstStyle/>
                    <a:p>
                      <a:r>
                        <a:rPr lang="en-US" dirty="0"/>
                        <a:t>Draft to 802.18</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35664046"/>
                  </a:ext>
                </a:extLst>
              </a:tr>
              <a:tr h="370840">
                <a:tc>
                  <a:txBody>
                    <a:bodyPr/>
                    <a:lstStyle/>
                    <a:p>
                      <a:r>
                        <a:rPr lang="en-US" dirty="0"/>
                        <a:t>Approved 802.11 Draft</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endParaRPr lang="en-US" dirty="0"/>
                    </a:p>
                  </a:txBody>
                  <a:tcPr/>
                </a:tc>
                <a:extLst>
                  <a:ext uri="{0D108BD9-81ED-4DB2-BD59-A6C34878D82A}">
                    <a16:rowId xmlns:a16="http://schemas.microsoft.com/office/drawing/2014/main" val="2772537695"/>
                  </a:ext>
                </a:extLst>
              </a:tr>
              <a:tr h="370840">
                <a:tc>
                  <a:txBody>
                    <a:bodyPr/>
                    <a:lstStyle/>
                    <a:p>
                      <a:r>
                        <a:rPr lang="en-US" dirty="0"/>
                        <a:t>EC Approval prior to</a:t>
                      </a:r>
                      <a:r>
                        <a:rPr lang="en-US" baseline="0" dirty="0"/>
                        <a:t> due date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extLst>
                  <a:ext uri="{0D108BD9-81ED-4DB2-BD59-A6C34878D82A}">
                    <a16:rowId xmlns:a16="http://schemas.microsoft.com/office/drawing/2014/main" val="2515265704"/>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December 2017</a:t>
            </a:r>
            <a:endParaRPr lang="en-GB" dirty="0"/>
          </a:p>
        </p:txBody>
      </p:sp>
    </p:spTree>
    <p:extLst>
      <p:ext uri="{BB962C8B-B14F-4D97-AF65-F5344CB8AC3E}">
        <p14:creationId xmlns:p14="http://schemas.microsoft.com/office/powerpoint/2010/main" val="2059294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50838"/>
          </a:xfrm>
        </p:spPr>
        <p:txBody>
          <a:bodyPr/>
          <a:lstStyle/>
          <a:p>
            <a:r>
              <a:rPr lang="en-US" dirty="0"/>
              <a:t>Assigned Task (1/3)</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18235920"/>
              </p:ext>
            </p:extLst>
          </p:nvPr>
        </p:nvGraphicFramePr>
        <p:xfrm>
          <a:off x="430742" y="1157575"/>
          <a:ext cx="11430000" cy="5090160"/>
        </p:xfrm>
        <a:graphic>
          <a:graphicData uri="http://schemas.openxmlformats.org/drawingml/2006/table">
            <a:tbl>
              <a:tblPr firstRow="1" bandRow="1">
                <a:tableStyleId>{5C22544A-7EE6-4342-B048-85BDC9FD1C3A}</a:tableStyleId>
              </a:tblPr>
              <a:tblGrid>
                <a:gridCol w="5638800">
                  <a:extLst>
                    <a:ext uri="{9D8B030D-6E8A-4147-A177-3AD203B41FA5}">
                      <a16:colId xmlns:a16="http://schemas.microsoft.com/office/drawing/2014/main" val="4175169521"/>
                    </a:ext>
                  </a:extLst>
                </a:gridCol>
                <a:gridCol w="2667000">
                  <a:extLst>
                    <a:ext uri="{9D8B030D-6E8A-4147-A177-3AD203B41FA5}">
                      <a16:colId xmlns:a16="http://schemas.microsoft.com/office/drawing/2014/main" val="1045243703"/>
                    </a:ext>
                  </a:extLst>
                </a:gridCol>
                <a:gridCol w="1295400">
                  <a:extLst>
                    <a:ext uri="{9D8B030D-6E8A-4147-A177-3AD203B41FA5}">
                      <a16:colId xmlns:a16="http://schemas.microsoft.com/office/drawing/2014/main" val="1168599723"/>
                    </a:ext>
                  </a:extLst>
                </a:gridCol>
                <a:gridCol w="1828800">
                  <a:extLst>
                    <a:ext uri="{9D8B030D-6E8A-4147-A177-3AD203B41FA5}">
                      <a16:colId xmlns:a16="http://schemas.microsoft.com/office/drawing/2014/main" val="785551489"/>
                    </a:ext>
                  </a:extLst>
                </a:gridCol>
              </a:tblGrid>
              <a:tr h="370840">
                <a:tc>
                  <a:txBody>
                    <a:bodyPr/>
                    <a:lstStyle/>
                    <a:p>
                      <a:r>
                        <a:rPr lang="en-US" dirty="0"/>
                        <a:t>Template / Self-Eval Section</a:t>
                      </a:r>
                    </a:p>
                  </a:txBody>
                  <a:tcPr/>
                </a:tc>
                <a:tc>
                  <a:txBody>
                    <a:bodyPr/>
                    <a:lstStyle/>
                    <a:p>
                      <a:r>
                        <a:rPr lang="en-US" dirty="0"/>
                        <a:t>AHG Lead</a:t>
                      </a:r>
                    </a:p>
                  </a:txBody>
                  <a:tcPr/>
                </a:tc>
                <a:tc>
                  <a:txBody>
                    <a:bodyPr/>
                    <a:lstStyle/>
                    <a:p>
                      <a:r>
                        <a:rPr lang="en-US" dirty="0"/>
                        <a:t>Due Date</a:t>
                      </a:r>
                    </a:p>
                  </a:txBody>
                  <a:tcPr/>
                </a:tc>
                <a:tc>
                  <a:txBody>
                    <a:bodyPr/>
                    <a:lstStyle/>
                    <a:p>
                      <a:r>
                        <a:rPr lang="en-US" dirty="0"/>
                        <a:t>Date Completed</a:t>
                      </a:r>
                    </a:p>
                  </a:txBody>
                  <a:tcPr/>
                </a:tc>
                <a:extLst>
                  <a:ext uri="{0D108BD9-81ED-4DB2-BD59-A6C34878D82A}">
                    <a16:rowId xmlns:a16="http://schemas.microsoft.com/office/drawing/2014/main" val="2301429592"/>
                  </a:ext>
                </a:extLst>
              </a:tr>
              <a:tr h="370840">
                <a:tc>
                  <a:txBody>
                    <a:bodyPr/>
                    <a:lstStyle/>
                    <a:p>
                      <a:r>
                        <a:rPr lang="en-US" dirty="0"/>
                        <a:t>5.2.3.2.1 Test Environments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19773835"/>
                  </a:ext>
                </a:extLst>
              </a:tr>
              <a:tr h="370840">
                <a:tc>
                  <a:txBody>
                    <a:bodyPr/>
                    <a:lstStyle/>
                    <a:p>
                      <a:r>
                        <a:rPr lang="en-US" dirty="0"/>
                        <a:t>5.2.3.2.2 Radio Interface Functional Aspects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47196683"/>
                  </a:ext>
                </a:extLst>
              </a:tr>
              <a:tr h="370840">
                <a:tc>
                  <a:txBody>
                    <a:bodyPr/>
                    <a:lstStyle/>
                    <a:p>
                      <a:r>
                        <a:rPr lang="en-US" dirty="0"/>
                        <a:t>5.2.3.2.3 Channel Tracking Capabilities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70085765"/>
                  </a:ext>
                </a:extLst>
              </a:tr>
              <a:tr h="370840">
                <a:tc>
                  <a:txBody>
                    <a:bodyPr/>
                    <a:lstStyle/>
                    <a:p>
                      <a:r>
                        <a:rPr lang="en-US" dirty="0"/>
                        <a:t>5.2.3.2.4 Physical Channel Structure and Multiplexing</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98288238"/>
                  </a:ext>
                </a:extLst>
              </a:tr>
              <a:tr h="370840">
                <a:tc>
                  <a:txBody>
                    <a:bodyPr/>
                    <a:lstStyle/>
                    <a:p>
                      <a:r>
                        <a:rPr lang="en-US" dirty="0"/>
                        <a:t>5.2.3.2.5 Mobility Management (Handover)</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64955219"/>
                  </a:ext>
                </a:extLst>
              </a:tr>
              <a:tr h="370840">
                <a:tc>
                  <a:txBody>
                    <a:bodyPr/>
                    <a:lstStyle/>
                    <a:p>
                      <a:r>
                        <a:rPr lang="en-US" dirty="0"/>
                        <a:t>5.2.3.2.6 Radio Resource Management</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25509709"/>
                  </a:ext>
                </a:extLst>
              </a:tr>
              <a:tr h="370840">
                <a:tc>
                  <a:txBody>
                    <a:bodyPr/>
                    <a:lstStyle/>
                    <a:p>
                      <a:r>
                        <a:rPr lang="en-US" dirty="0"/>
                        <a:t>5.2.3.2.7</a:t>
                      </a:r>
                      <a:r>
                        <a:rPr lang="en-US" baseline="0" dirty="0"/>
                        <a:t> Frame Structure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38566147"/>
                  </a:ext>
                </a:extLst>
              </a:tr>
              <a:tr h="370840">
                <a:tc>
                  <a:txBody>
                    <a:bodyPr/>
                    <a:lstStyle/>
                    <a:p>
                      <a:r>
                        <a:rPr lang="en-US" dirty="0"/>
                        <a:t>5.2.3.2.8 Spectrum Capabilities and Duplex Technologies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25891701"/>
                  </a:ext>
                </a:extLst>
              </a:tr>
              <a:tr h="370840">
                <a:tc>
                  <a:txBody>
                    <a:bodyPr/>
                    <a:lstStyle/>
                    <a:p>
                      <a:r>
                        <a:rPr lang="en-US" dirty="0"/>
                        <a:t>5.2.3.2.9 Support of Advanced Antenna Capabilities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32966847"/>
                  </a:ext>
                </a:extLst>
              </a:tr>
              <a:tr h="370840">
                <a:tc>
                  <a:txBody>
                    <a:bodyPr/>
                    <a:lstStyle/>
                    <a:p>
                      <a:r>
                        <a:rPr lang="en-US" dirty="0"/>
                        <a:t>5.2.3.2.10 Link Adaption and Power Control</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6003321"/>
                  </a:ext>
                </a:extLst>
              </a:tr>
              <a:tr h="370840">
                <a:tc>
                  <a:txBody>
                    <a:bodyPr/>
                    <a:lstStyle/>
                    <a:p>
                      <a:r>
                        <a:rPr lang="en-US" dirty="0"/>
                        <a:t>5.2.3.2.11 Power Classes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20929063"/>
                  </a:ext>
                </a:extLst>
              </a:tr>
              <a:tr h="370840">
                <a:tc>
                  <a:txBody>
                    <a:bodyPr/>
                    <a:lstStyle/>
                    <a:p>
                      <a:r>
                        <a:rPr lang="en-GB" sz="1800" kern="1200" dirty="0">
                          <a:solidFill>
                            <a:schemeClr val="dk1"/>
                          </a:solidFill>
                          <a:effectLst/>
                          <a:latin typeface="+mn-lt"/>
                          <a:ea typeface="+mn-ea"/>
                          <a:cs typeface="+mn-cs"/>
                        </a:rPr>
                        <a:t>5.2.3.2.12 Scheduler, QoS Support and Management, Data Services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93834333"/>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December 2017</a:t>
            </a:r>
            <a:endParaRPr lang="en-GB" dirty="0"/>
          </a:p>
        </p:txBody>
      </p:sp>
    </p:spTree>
    <p:extLst>
      <p:ext uri="{BB962C8B-B14F-4D97-AF65-F5344CB8AC3E}">
        <p14:creationId xmlns:p14="http://schemas.microsoft.com/office/powerpoint/2010/main" val="3613120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50838"/>
          </a:xfrm>
        </p:spPr>
        <p:txBody>
          <a:bodyPr/>
          <a:lstStyle/>
          <a:p>
            <a:r>
              <a:rPr lang="en-US" dirty="0"/>
              <a:t>Assigned Task (2/3)</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40410595"/>
              </p:ext>
            </p:extLst>
          </p:nvPr>
        </p:nvGraphicFramePr>
        <p:xfrm>
          <a:off x="304800" y="1127127"/>
          <a:ext cx="11506199" cy="5090160"/>
        </p:xfrm>
        <a:graphic>
          <a:graphicData uri="http://schemas.openxmlformats.org/drawingml/2006/table">
            <a:tbl>
              <a:tblPr firstRow="1" bandRow="1">
                <a:tableStyleId>{5C22544A-7EE6-4342-B048-85BDC9FD1C3A}</a:tableStyleId>
              </a:tblPr>
              <a:tblGrid>
                <a:gridCol w="5562600">
                  <a:extLst>
                    <a:ext uri="{9D8B030D-6E8A-4147-A177-3AD203B41FA5}">
                      <a16:colId xmlns:a16="http://schemas.microsoft.com/office/drawing/2014/main" val="4175169521"/>
                    </a:ext>
                  </a:extLst>
                </a:gridCol>
                <a:gridCol w="2667000">
                  <a:extLst>
                    <a:ext uri="{9D8B030D-6E8A-4147-A177-3AD203B41FA5}">
                      <a16:colId xmlns:a16="http://schemas.microsoft.com/office/drawing/2014/main" val="1045243703"/>
                    </a:ext>
                  </a:extLst>
                </a:gridCol>
                <a:gridCol w="1371600">
                  <a:extLst>
                    <a:ext uri="{9D8B030D-6E8A-4147-A177-3AD203B41FA5}">
                      <a16:colId xmlns:a16="http://schemas.microsoft.com/office/drawing/2014/main" val="1168599723"/>
                    </a:ext>
                  </a:extLst>
                </a:gridCol>
                <a:gridCol w="1904999">
                  <a:extLst>
                    <a:ext uri="{9D8B030D-6E8A-4147-A177-3AD203B41FA5}">
                      <a16:colId xmlns:a16="http://schemas.microsoft.com/office/drawing/2014/main" val="785551489"/>
                    </a:ext>
                  </a:extLst>
                </a:gridCol>
              </a:tblGrid>
              <a:tr h="370840">
                <a:tc>
                  <a:txBody>
                    <a:bodyPr/>
                    <a:lstStyle/>
                    <a:p>
                      <a:r>
                        <a:rPr lang="en-US" dirty="0"/>
                        <a:t>Template / Self-Eval Section</a:t>
                      </a:r>
                    </a:p>
                  </a:txBody>
                  <a:tcPr/>
                </a:tc>
                <a:tc>
                  <a:txBody>
                    <a:bodyPr/>
                    <a:lstStyle/>
                    <a:p>
                      <a:r>
                        <a:rPr lang="en-US" dirty="0"/>
                        <a:t>AHG Lead</a:t>
                      </a:r>
                    </a:p>
                  </a:txBody>
                  <a:tcPr/>
                </a:tc>
                <a:tc>
                  <a:txBody>
                    <a:bodyPr/>
                    <a:lstStyle/>
                    <a:p>
                      <a:r>
                        <a:rPr lang="en-US" dirty="0"/>
                        <a:t>Due Date</a:t>
                      </a:r>
                    </a:p>
                  </a:txBody>
                  <a:tcPr/>
                </a:tc>
                <a:tc>
                  <a:txBody>
                    <a:bodyPr/>
                    <a:lstStyle/>
                    <a:p>
                      <a:r>
                        <a:rPr lang="en-US" dirty="0"/>
                        <a:t>Date Completed</a:t>
                      </a:r>
                    </a:p>
                  </a:txBody>
                  <a:tcPr/>
                </a:tc>
                <a:extLst>
                  <a:ext uri="{0D108BD9-81ED-4DB2-BD59-A6C34878D82A}">
                    <a16:rowId xmlns:a16="http://schemas.microsoft.com/office/drawing/2014/main" val="2301429592"/>
                  </a:ext>
                </a:extLst>
              </a:tr>
              <a:tr h="370840">
                <a:tc>
                  <a:txBody>
                    <a:bodyPr/>
                    <a:lstStyle/>
                    <a:p>
                      <a:r>
                        <a:rPr lang="en-GB" sz="1800" kern="1200" dirty="0">
                          <a:solidFill>
                            <a:schemeClr val="dk1"/>
                          </a:solidFill>
                          <a:effectLst/>
                          <a:latin typeface="+mn-lt"/>
                          <a:ea typeface="+mn-ea"/>
                          <a:cs typeface="+mn-cs"/>
                        </a:rPr>
                        <a:t>5.2.3.2.13 Radio Interface Architecture and Protocol Stack</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70085765"/>
                  </a:ext>
                </a:extLst>
              </a:tr>
              <a:tr h="370840">
                <a:tc>
                  <a:txBody>
                    <a:bodyPr/>
                    <a:lstStyle/>
                    <a:p>
                      <a:r>
                        <a:rPr lang="en-GB" sz="1800" kern="1200" dirty="0">
                          <a:solidFill>
                            <a:schemeClr val="dk1"/>
                          </a:solidFill>
                          <a:effectLst/>
                          <a:latin typeface="+mn-lt"/>
                          <a:ea typeface="+mn-ea"/>
                          <a:cs typeface="+mn-cs"/>
                        </a:rPr>
                        <a:t>5.2.3.2.14 Cell Selection</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98288238"/>
                  </a:ext>
                </a:extLst>
              </a:tr>
              <a:tr h="370840">
                <a:tc>
                  <a:txBody>
                    <a:bodyPr/>
                    <a:lstStyle/>
                    <a:p>
                      <a:r>
                        <a:rPr lang="en-GB" sz="1800" kern="1200" dirty="0">
                          <a:solidFill>
                            <a:schemeClr val="dk1"/>
                          </a:solidFill>
                          <a:effectLst/>
                          <a:latin typeface="+mn-lt"/>
                          <a:ea typeface="+mn-ea"/>
                          <a:cs typeface="+mn-cs"/>
                        </a:rPr>
                        <a:t>5.2.3.2.15 Location Determination Mechanisms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64955219"/>
                  </a:ext>
                </a:extLst>
              </a:tr>
              <a:tr h="370840">
                <a:tc>
                  <a:txBody>
                    <a:bodyPr/>
                    <a:lstStyle/>
                    <a:p>
                      <a:r>
                        <a:rPr lang="en-GB" sz="1800" kern="1200" dirty="0">
                          <a:solidFill>
                            <a:schemeClr val="dk1"/>
                          </a:solidFill>
                          <a:effectLst/>
                          <a:latin typeface="+mn-lt"/>
                          <a:ea typeface="+mn-ea"/>
                          <a:cs typeface="+mn-cs"/>
                        </a:rPr>
                        <a:t>5.2.3.2.16 Priority Access Mechanisms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25509709"/>
                  </a:ext>
                </a:extLst>
              </a:tr>
              <a:tr h="370840">
                <a:tc>
                  <a:txBody>
                    <a:bodyPr/>
                    <a:lstStyle/>
                    <a:p>
                      <a:r>
                        <a:rPr lang="en-GB" sz="1800" kern="1200" dirty="0">
                          <a:solidFill>
                            <a:schemeClr val="dk1"/>
                          </a:solidFill>
                          <a:effectLst/>
                          <a:latin typeface="+mn-lt"/>
                          <a:ea typeface="+mn-ea"/>
                          <a:cs typeface="+mn-cs"/>
                        </a:rPr>
                        <a:t>5.2.3.2.17 Unicast, Multicast and Broadcast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38566147"/>
                  </a:ext>
                </a:extLst>
              </a:tr>
              <a:tr h="370840">
                <a:tc>
                  <a:txBody>
                    <a:bodyPr/>
                    <a:lstStyle/>
                    <a:p>
                      <a:r>
                        <a:rPr lang="en-GB" sz="1800" kern="1200" dirty="0">
                          <a:solidFill>
                            <a:schemeClr val="dk1"/>
                          </a:solidFill>
                          <a:effectLst/>
                          <a:latin typeface="+mn-lt"/>
                          <a:ea typeface="+mn-ea"/>
                          <a:cs typeface="+mn-cs"/>
                        </a:rPr>
                        <a:t>5.2.3.2.18 Privacy, Authorization, Encryption, Authentication and Legal Intercept Schemes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25891701"/>
                  </a:ext>
                </a:extLst>
              </a:tr>
              <a:tr h="370840">
                <a:tc>
                  <a:txBody>
                    <a:bodyPr/>
                    <a:lstStyle/>
                    <a:p>
                      <a:r>
                        <a:rPr lang="en-GB" sz="1800" kern="1200" dirty="0">
                          <a:solidFill>
                            <a:schemeClr val="dk1"/>
                          </a:solidFill>
                          <a:effectLst/>
                          <a:latin typeface="+mn-lt"/>
                          <a:ea typeface="+mn-ea"/>
                          <a:cs typeface="+mn-cs"/>
                        </a:rPr>
                        <a:t>5.2.3.2.19 Frequency Planning</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32966847"/>
                  </a:ext>
                </a:extLst>
              </a:tr>
              <a:tr h="370840">
                <a:tc>
                  <a:txBody>
                    <a:bodyPr/>
                    <a:lstStyle/>
                    <a:p>
                      <a:r>
                        <a:rPr lang="en-GB" sz="1800" kern="1200" dirty="0">
                          <a:solidFill>
                            <a:schemeClr val="dk1"/>
                          </a:solidFill>
                          <a:effectLst/>
                          <a:latin typeface="+mn-lt"/>
                          <a:ea typeface="+mn-ea"/>
                          <a:cs typeface="+mn-cs"/>
                        </a:rPr>
                        <a:t>5.2.3.2.20 Interference Mitigation Within Radio Interface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6003321"/>
                  </a:ext>
                </a:extLst>
              </a:tr>
              <a:tr h="370840">
                <a:tc>
                  <a:txBody>
                    <a:bodyPr/>
                    <a:lstStyle/>
                    <a:p>
                      <a:r>
                        <a:rPr lang="en-GB" sz="1800" kern="1200" dirty="0">
                          <a:solidFill>
                            <a:schemeClr val="dk1"/>
                          </a:solidFill>
                          <a:effectLst/>
                          <a:latin typeface="+mn-lt"/>
                          <a:ea typeface="+mn-ea"/>
                          <a:cs typeface="+mn-cs"/>
                        </a:rPr>
                        <a:t>5.2.3.2.21 Synchronization Requirements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20929063"/>
                  </a:ext>
                </a:extLst>
              </a:tr>
              <a:tr h="370840">
                <a:tc>
                  <a:txBody>
                    <a:bodyPr/>
                    <a:lstStyle/>
                    <a:p>
                      <a:r>
                        <a:rPr lang="en-GB" sz="1800" kern="1200" dirty="0">
                          <a:solidFill>
                            <a:schemeClr val="dk1"/>
                          </a:solidFill>
                          <a:effectLst/>
                          <a:latin typeface="+mn-lt"/>
                          <a:ea typeface="+mn-ea"/>
                          <a:cs typeface="+mn-cs"/>
                        </a:rPr>
                        <a:t>5.2.3.2.22 Link Budget Template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12217097"/>
                  </a:ext>
                </a:extLst>
              </a:tr>
              <a:tr h="370840">
                <a:tc>
                  <a:txBody>
                    <a:bodyPr/>
                    <a:lstStyle/>
                    <a:p>
                      <a:r>
                        <a:rPr lang="en-GB" sz="1800" kern="1200" dirty="0">
                          <a:solidFill>
                            <a:schemeClr val="dk1"/>
                          </a:solidFill>
                          <a:effectLst/>
                          <a:latin typeface="+mn-lt"/>
                          <a:ea typeface="+mn-ea"/>
                          <a:cs typeface="+mn-cs"/>
                        </a:rPr>
                        <a:t>5.2.3.2.23 Support for Wide Range Of Services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33151900"/>
                  </a:ext>
                </a:extLst>
              </a:tr>
              <a:tr h="370840">
                <a:tc>
                  <a:txBody>
                    <a:bodyPr/>
                    <a:lstStyle/>
                    <a:p>
                      <a:r>
                        <a:rPr lang="en-GB" sz="1800" kern="1200" dirty="0">
                          <a:solidFill>
                            <a:schemeClr val="dk1"/>
                          </a:solidFill>
                          <a:effectLst/>
                          <a:latin typeface="+mn-lt"/>
                          <a:ea typeface="+mn-ea"/>
                          <a:cs typeface="+mn-cs"/>
                        </a:rPr>
                        <a:t>5.2.3.2.24 Global Circulation of Terminals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27309363"/>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December 2017</a:t>
            </a:r>
            <a:endParaRPr lang="en-GB" dirty="0"/>
          </a:p>
        </p:txBody>
      </p:sp>
    </p:spTree>
    <p:extLst>
      <p:ext uri="{BB962C8B-B14F-4D97-AF65-F5344CB8AC3E}">
        <p14:creationId xmlns:p14="http://schemas.microsoft.com/office/powerpoint/2010/main" val="3283476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50838"/>
          </a:xfrm>
        </p:spPr>
        <p:txBody>
          <a:bodyPr/>
          <a:lstStyle/>
          <a:p>
            <a:r>
              <a:rPr lang="en-US" dirty="0"/>
              <a:t>Assigned Task (3/3)</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51561220"/>
              </p:ext>
            </p:extLst>
          </p:nvPr>
        </p:nvGraphicFramePr>
        <p:xfrm>
          <a:off x="304800" y="1127127"/>
          <a:ext cx="11506199" cy="5090160"/>
        </p:xfrm>
        <a:graphic>
          <a:graphicData uri="http://schemas.openxmlformats.org/drawingml/2006/table">
            <a:tbl>
              <a:tblPr firstRow="1" bandRow="1">
                <a:tableStyleId>{5C22544A-7EE6-4342-B048-85BDC9FD1C3A}</a:tableStyleId>
              </a:tblPr>
              <a:tblGrid>
                <a:gridCol w="5562600">
                  <a:extLst>
                    <a:ext uri="{9D8B030D-6E8A-4147-A177-3AD203B41FA5}">
                      <a16:colId xmlns:a16="http://schemas.microsoft.com/office/drawing/2014/main" val="4175169521"/>
                    </a:ext>
                  </a:extLst>
                </a:gridCol>
                <a:gridCol w="2667000">
                  <a:extLst>
                    <a:ext uri="{9D8B030D-6E8A-4147-A177-3AD203B41FA5}">
                      <a16:colId xmlns:a16="http://schemas.microsoft.com/office/drawing/2014/main" val="1045243703"/>
                    </a:ext>
                  </a:extLst>
                </a:gridCol>
                <a:gridCol w="1371600">
                  <a:extLst>
                    <a:ext uri="{9D8B030D-6E8A-4147-A177-3AD203B41FA5}">
                      <a16:colId xmlns:a16="http://schemas.microsoft.com/office/drawing/2014/main" val="1168599723"/>
                    </a:ext>
                  </a:extLst>
                </a:gridCol>
                <a:gridCol w="1904999">
                  <a:extLst>
                    <a:ext uri="{9D8B030D-6E8A-4147-A177-3AD203B41FA5}">
                      <a16:colId xmlns:a16="http://schemas.microsoft.com/office/drawing/2014/main" val="785551489"/>
                    </a:ext>
                  </a:extLst>
                </a:gridCol>
              </a:tblGrid>
              <a:tr h="370840">
                <a:tc>
                  <a:txBody>
                    <a:bodyPr/>
                    <a:lstStyle/>
                    <a:p>
                      <a:r>
                        <a:rPr lang="en-US" dirty="0"/>
                        <a:t>Template / Self-Evaluation – Section</a:t>
                      </a:r>
                    </a:p>
                  </a:txBody>
                  <a:tcPr/>
                </a:tc>
                <a:tc>
                  <a:txBody>
                    <a:bodyPr/>
                    <a:lstStyle/>
                    <a:p>
                      <a:r>
                        <a:rPr lang="en-US" dirty="0"/>
                        <a:t>AHG Lead</a:t>
                      </a:r>
                    </a:p>
                  </a:txBody>
                  <a:tcPr/>
                </a:tc>
                <a:tc>
                  <a:txBody>
                    <a:bodyPr/>
                    <a:lstStyle/>
                    <a:p>
                      <a:r>
                        <a:rPr lang="en-US" dirty="0"/>
                        <a:t>Due Date</a:t>
                      </a:r>
                    </a:p>
                  </a:txBody>
                  <a:tcPr/>
                </a:tc>
                <a:tc>
                  <a:txBody>
                    <a:bodyPr/>
                    <a:lstStyle/>
                    <a:p>
                      <a:r>
                        <a:rPr lang="en-US" dirty="0"/>
                        <a:t>Date Completed</a:t>
                      </a:r>
                    </a:p>
                  </a:txBody>
                  <a:tcPr/>
                </a:tc>
                <a:extLst>
                  <a:ext uri="{0D108BD9-81ED-4DB2-BD59-A6C34878D82A}">
                    <a16:rowId xmlns:a16="http://schemas.microsoft.com/office/drawing/2014/main" val="2301429592"/>
                  </a:ext>
                </a:extLst>
              </a:tr>
              <a:tr h="370840">
                <a:tc>
                  <a:txBody>
                    <a:bodyPr/>
                    <a:lstStyle/>
                    <a:p>
                      <a:r>
                        <a:rPr lang="en-GB" sz="1800" kern="1200" dirty="0">
                          <a:solidFill>
                            <a:schemeClr val="dk1"/>
                          </a:solidFill>
                          <a:effectLst/>
                          <a:latin typeface="+mn-lt"/>
                          <a:ea typeface="+mn-ea"/>
                          <a:cs typeface="+mn-cs"/>
                        </a:rPr>
                        <a:t>5.2.3.2.25 Energy Efficiency</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70085765"/>
                  </a:ext>
                </a:extLst>
              </a:tr>
              <a:tr h="370840">
                <a:tc>
                  <a:txBody>
                    <a:bodyPr/>
                    <a:lstStyle/>
                    <a:p>
                      <a:r>
                        <a:rPr lang="en-GB" sz="1800" kern="1200" dirty="0">
                          <a:solidFill>
                            <a:schemeClr val="dk1"/>
                          </a:solidFill>
                          <a:effectLst/>
                          <a:latin typeface="+mn-lt"/>
                          <a:ea typeface="+mn-ea"/>
                          <a:cs typeface="+mn-cs"/>
                        </a:rPr>
                        <a:t>5.2.3.2.26 Other Items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98288238"/>
                  </a:ext>
                </a:extLst>
              </a:tr>
              <a:tr h="370840">
                <a:tc>
                  <a:txBody>
                    <a:bodyPr/>
                    <a:lstStyle/>
                    <a:p>
                      <a:r>
                        <a:rPr lang="en-GB" sz="1800" kern="1200" dirty="0">
                          <a:solidFill>
                            <a:schemeClr val="dk1"/>
                          </a:solidFill>
                          <a:effectLst/>
                          <a:latin typeface="+mn-lt"/>
                          <a:ea typeface="+mn-ea"/>
                          <a:cs typeface="+mn-cs"/>
                        </a:rPr>
                        <a:t>5.2.3.2.27 Other Information</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64955219"/>
                  </a:ext>
                </a:extLst>
              </a:tr>
              <a:tr h="370840">
                <a:tc>
                  <a:txBody>
                    <a:bodyPr/>
                    <a:lstStyle/>
                    <a:p>
                      <a:r>
                        <a:rPr lang="en-GB" sz="1800" kern="1200" dirty="0">
                          <a:solidFill>
                            <a:schemeClr val="dk1"/>
                          </a:solidFill>
                          <a:effectLst/>
                          <a:latin typeface="+mn-lt"/>
                          <a:ea typeface="+mn-ea"/>
                          <a:cs typeface="+mn-cs"/>
                        </a:rPr>
                        <a:t>5.2.3.3.1 Link Budget Template for Indoor Hotspot-</a:t>
                      </a:r>
                      <a:r>
                        <a:rPr lang="en-GB" sz="1800" kern="1200" dirty="0" err="1">
                          <a:solidFill>
                            <a:schemeClr val="dk1"/>
                          </a:solidFill>
                          <a:effectLst/>
                          <a:latin typeface="+mn-lt"/>
                          <a:ea typeface="+mn-ea"/>
                          <a:cs typeface="+mn-cs"/>
                        </a:rPr>
                        <a:t>eMBB</a:t>
                      </a:r>
                      <a:endParaRPr lang="en-US" dirty="0"/>
                    </a:p>
                  </a:txBody>
                  <a:tcPr/>
                </a:tc>
                <a:tc>
                  <a:txBody>
                    <a:bodyPr/>
                    <a:lstStyle/>
                    <a:p>
                      <a:r>
                        <a:rPr lang="en-US" dirty="0"/>
                        <a:t>Rakesh Taori (TBC)</a:t>
                      </a:r>
                    </a:p>
                  </a:txBody>
                  <a:tcPr/>
                </a:tc>
                <a:tc>
                  <a:txBody>
                    <a:bodyPr/>
                    <a:lstStyle/>
                    <a:p>
                      <a:r>
                        <a:rPr lang="en-US" dirty="0"/>
                        <a:t>12/11</a:t>
                      </a:r>
                    </a:p>
                  </a:txBody>
                  <a:tcPr/>
                </a:tc>
                <a:tc>
                  <a:txBody>
                    <a:bodyPr/>
                    <a:lstStyle/>
                    <a:p>
                      <a:endParaRPr lang="en-US" dirty="0"/>
                    </a:p>
                  </a:txBody>
                  <a:tcPr/>
                </a:tc>
                <a:extLst>
                  <a:ext uri="{0D108BD9-81ED-4DB2-BD59-A6C34878D82A}">
                    <a16:rowId xmlns:a16="http://schemas.microsoft.com/office/drawing/2014/main" val="4125509709"/>
                  </a:ext>
                </a:extLst>
              </a:tr>
              <a:tr h="370840">
                <a:tc>
                  <a:txBody>
                    <a:bodyPr/>
                    <a:lstStyle/>
                    <a:p>
                      <a:r>
                        <a:rPr lang="en-GB" sz="1800" kern="1200" dirty="0">
                          <a:solidFill>
                            <a:schemeClr val="dk1"/>
                          </a:solidFill>
                          <a:effectLst/>
                          <a:latin typeface="+mn-lt"/>
                          <a:ea typeface="+mn-ea"/>
                          <a:cs typeface="+mn-cs"/>
                        </a:rPr>
                        <a:t>5.2.3.3.2 Link Budget Template for Dense Urban-eMBB2</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38566147"/>
                  </a:ext>
                </a:extLst>
              </a:tr>
              <a:tr h="370840">
                <a:tc>
                  <a:txBody>
                    <a:bodyPr/>
                    <a:lstStyle/>
                    <a:p>
                      <a:r>
                        <a:rPr lang="en-GB" sz="1800" kern="1200" dirty="0">
                          <a:solidFill>
                            <a:schemeClr val="dk1"/>
                          </a:solidFill>
                          <a:effectLst/>
                          <a:latin typeface="+mn-lt"/>
                          <a:ea typeface="+mn-ea"/>
                          <a:cs typeface="+mn-cs"/>
                        </a:rPr>
                        <a:t>5.2.3.3.3	Link Budget Template for Rural-eMBB</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25891701"/>
                  </a:ext>
                </a:extLst>
              </a:tr>
              <a:tr h="370840">
                <a:tc>
                  <a:txBody>
                    <a:bodyPr/>
                    <a:lstStyle/>
                    <a:p>
                      <a:r>
                        <a:rPr lang="en-GB" sz="1800" kern="1200" dirty="0">
                          <a:solidFill>
                            <a:schemeClr val="dk1"/>
                          </a:solidFill>
                          <a:effectLst/>
                          <a:latin typeface="+mn-lt"/>
                          <a:ea typeface="+mn-ea"/>
                          <a:cs typeface="+mn-cs"/>
                        </a:rPr>
                        <a:t>5.2.3.3.4	Link Budget Template for Urban Macro–mMTC</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32966847"/>
                  </a:ext>
                </a:extLst>
              </a:tr>
              <a:tr h="370840">
                <a:tc>
                  <a:txBody>
                    <a:bodyPr/>
                    <a:lstStyle/>
                    <a:p>
                      <a:r>
                        <a:rPr lang="en-GB" sz="1800" kern="1200" dirty="0">
                          <a:solidFill>
                            <a:schemeClr val="dk1"/>
                          </a:solidFill>
                          <a:effectLst/>
                          <a:latin typeface="+mn-lt"/>
                          <a:ea typeface="+mn-ea"/>
                          <a:cs typeface="+mn-cs"/>
                        </a:rPr>
                        <a:t>5.2.3.3.5	Link Budget Template for Urban Macro–URLLC</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6003321"/>
                  </a:ext>
                </a:extLst>
              </a:tr>
              <a:tr h="370840">
                <a:tc>
                  <a:txBody>
                    <a:bodyPr/>
                    <a:lstStyle/>
                    <a:p>
                      <a:r>
                        <a:rPr lang="en-GB" sz="1800" kern="1200" dirty="0">
                          <a:solidFill>
                            <a:schemeClr val="dk1"/>
                          </a:solidFill>
                          <a:effectLst/>
                          <a:latin typeface="+mn-lt"/>
                          <a:ea typeface="+mn-ea"/>
                          <a:cs typeface="+mn-cs"/>
                        </a:rPr>
                        <a:t>5.2.4.1 Compliance Template for Services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20929063"/>
                  </a:ext>
                </a:extLst>
              </a:tr>
              <a:tr h="370840">
                <a:tc>
                  <a:txBody>
                    <a:bodyPr/>
                    <a:lstStyle/>
                    <a:p>
                      <a:r>
                        <a:rPr lang="en-GB" sz="1800" kern="1200" dirty="0">
                          <a:solidFill>
                            <a:schemeClr val="dk1"/>
                          </a:solidFill>
                          <a:effectLst/>
                          <a:latin typeface="+mn-lt"/>
                          <a:ea typeface="+mn-ea"/>
                          <a:cs typeface="+mn-cs"/>
                        </a:rPr>
                        <a:t>5.2.4.2 Compliance template for spectrum</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12217097"/>
                  </a:ext>
                </a:extLst>
              </a:tr>
              <a:tr h="370840">
                <a:tc>
                  <a:txBody>
                    <a:bodyPr/>
                    <a:lstStyle/>
                    <a:p>
                      <a:r>
                        <a:rPr lang="en-GB" sz="1800" kern="1200" dirty="0">
                          <a:solidFill>
                            <a:schemeClr val="dk1"/>
                          </a:solidFill>
                          <a:effectLst/>
                          <a:latin typeface="+mn-lt"/>
                          <a:ea typeface="+mn-ea"/>
                          <a:cs typeface="+mn-cs"/>
                        </a:rPr>
                        <a:t>5.2.4.3 Compliance template for technical performance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33151900"/>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27309363"/>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December 2017</a:t>
            </a:r>
            <a:endParaRPr lang="en-GB" dirty="0"/>
          </a:p>
        </p:txBody>
      </p:sp>
    </p:spTree>
    <p:extLst>
      <p:ext uri="{BB962C8B-B14F-4D97-AF65-F5344CB8AC3E}">
        <p14:creationId xmlns:p14="http://schemas.microsoft.com/office/powerpoint/2010/main" val="261019870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6393</TotalTime>
  <Words>471</Words>
  <Application>Microsoft Office PowerPoint</Application>
  <PresentationFormat>Widescreen</PresentationFormat>
  <Paragraphs>131</Paragraphs>
  <Slides>6</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 Unicode MS</vt:lpstr>
      <vt:lpstr>MS Gothic</vt:lpstr>
      <vt:lpstr>Times New Roman</vt:lpstr>
      <vt:lpstr>Office Theme</vt:lpstr>
      <vt:lpstr>Document</vt:lpstr>
      <vt:lpstr>Working Spread Sheets for Assignment and Schedule</vt:lpstr>
      <vt:lpstr>Abstract</vt:lpstr>
      <vt:lpstr>Schedule</vt:lpstr>
      <vt:lpstr>Assigned Task (1/3)</vt:lpstr>
      <vt:lpstr>Assigned Task (2/3)</vt:lpstr>
      <vt:lpstr>Assigned Task (3/3)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Spread Sheets for Assignment and Schedule</dc:title>
  <dc:creator>Levy, Joseph</dc:creator>
  <cp:lastModifiedBy>Levy, Joseph</cp:lastModifiedBy>
  <cp:revision>97</cp:revision>
  <cp:lastPrinted>1601-01-01T00:00:00Z</cp:lastPrinted>
  <dcterms:created xsi:type="dcterms:W3CDTF">2017-06-02T20:57:23Z</dcterms:created>
  <dcterms:modified xsi:type="dcterms:W3CDTF">2017-12-04T22:39:42Z</dcterms:modified>
</cp:coreProperties>
</file>