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
  </p:notesMasterIdLst>
  <p:handoutMasterIdLst>
    <p:handoutMasterId r:id="rId9"/>
  </p:handoutMasterIdLst>
  <p:sldIdLst>
    <p:sldId id="288" r:id="rId2"/>
    <p:sldId id="289" r:id="rId3"/>
    <p:sldId id="287" r:id="rId4"/>
    <p:sldId id="284" r:id="rId5"/>
    <p:sldId id="285" r:id="rId6"/>
    <p:sldId id="286" r:id="rId7"/>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403" autoAdjust="0"/>
    <p:restoredTop sz="94660"/>
  </p:normalViewPr>
  <p:slideViewPr>
    <p:cSldViewPr>
      <p:cViewPr varScale="1">
        <p:scale>
          <a:sx n="120" d="100"/>
          <a:sy n="120" d="100"/>
        </p:scale>
        <p:origin x="786" y="90"/>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12/4/2017</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5985309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448273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December 2017</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December 2017</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dirty="0"/>
              <a:t>December 2017</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December 2017</a:t>
            </a:r>
            <a:endParaRPr lang="en-GB" dirty="0"/>
          </a:p>
        </p:txBody>
      </p:sp>
      <p:sp>
        <p:nvSpPr>
          <p:cNvPr id="6" name="Footer Placeholder 5"/>
          <p:cNvSpPr>
            <a:spLocks noGrp="1"/>
          </p:cNvSpPr>
          <p:nvPr>
            <p:ph type="ftr" idx="11"/>
          </p:nvPr>
        </p:nvSpPr>
        <p:spPr/>
        <p:txBody>
          <a:bodyPr/>
          <a:lstStyle>
            <a:lvl1pPr>
              <a:defRPr/>
            </a:lvl1pPr>
          </a:lstStyle>
          <a:p>
            <a:r>
              <a:rPr lang="en-GB" dirty="0"/>
              <a:t>Joseph Levy (InterDigital)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December 2017</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Joseph Levy (InterDigital)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December 2017</a:t>
            </a:r>
            <a:endParaRPr lang="en-GB" dirty="0"/>
          </a:p>
        </p:txBody>
      </p:sp>
      <p:sp>
        <p:nvSpPr>
          <p:cNvPr id="4" name="Footer Placeholder 3"/>
          <p:cNvSpPr>
            <a:spLocks noGrp="1"/>
          </p:cNvSpPr>
          <p:nvPr>
            <p:ph type="ftr" idx="11"/>
          </p:nvPr>
        </p:nvSpPr>
        <p:spPr/>
        <p:txBody>
          <a:bodyPr/>
          <a:lstStyle>
            <a:lvl1pPr>
              <a:defRPr/>
            </a:lvl1pPr>
          </a:lstStyle>
          <a:p>
            <a:r>
              <a:rPr lang="en-GB" dirty="0"/>
              <a:t>Joseph Levy (InterDigital)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December 2017</a:t>
            </a:r>
            <a:endParaRPr lang="en-GB" dirty="0"/>
          </a:p>
        </p:txBody>
      </p:sp>
      <p:sp>
        <p:nvSpPr>
          <p:cNvPr id="3" name="Footer Placeholder 2"/>
          <p:cNvSpPr>
            <a:spLocks noGrp="1"/>
          </p:cNvSpPr>
          <p:nvPr>
            <p:ph type="ftr" idx="11"/>
          </p:nvPr>
        </p:nvSpPr>
        <p:spPr/>
        <p:txBody>
          <a:bodyPr/>
          <a:lstStyle>
            <a:lvl1pPr>
              <a:defRPr/>
            </a:lvl1pPr>
          </a:lstStyle>
          <a:p>
            <a:r>
              <a:rPr lang="en-GB" dirty="0"/>
              <a:t>Joseph Levy (InterDigital)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December 2017</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December 2017</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December 2017</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802.11-17/1817r1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Working Spread Sheets for Assignment and Schedule</a:t>
            </a:r>
            <a:endParaRPr lang="en-GB" dirty="0"/>
          </a:p>
        </p:txBody>
      </p:sp>
      <p:sp>
        <p:nvSpPr>
          <p:cNvPr id="3074" name="Rectangle 2"/>
          <p:cNvSpPr>
            <a:spLocks noGrp="1" noChangeArrowheads="1"/>
          </p:cNvSpPr>
          <p:nvPr>
            <p:ph idx="1"/>
          </p:nvPr>
        </p:nvSpPr>
        <p:spPr>
          <a:xfrm>
            <a:off x="838200" y="1675607"/>
            <a:ext cx="10361084" cy="380999"/>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2017-12-04</a:t>
            </a:r>
          </a:p>
        </p:txBody>
      </p:sp>
      <p:sp>
        <p:nvSpPr>
          <p:cNvPr id="7" name="Footer Placeholder 4"/>
          <p:cNvSpPr>
            <a:spLocks noGrp="1"/>
          </p:cNvSpPr>
          <p:nvPr>
            <p:ph type="ftr" idx="14"/>
          </p:nvPr>
        </p:nvSpPr>
        <p:spPr/>
        <p:txBody>
          <a:bodyPr/>
          <a:lstStyle/>
          <a:p>
            <a:r>
              <a:rPr lang="en-GB" dirty="0"/>
              <a:t>Joseph Levy (InterDigital)</a:t>
            </a:r>
          </a:p>
        </p:txBody>
      </p:sp>
      <p:sp>
        <p:nvSpPr>
          <p:cNvPr id="6" name="Date Placeholder 3"/>
          <p:cNvSpPr>
            <a:spLocks noGrp="1"/>
          </p:cNvSpPr>
          <p:nvPr>
            <p:ph type="dt" idx="15"/>
          </p:nvPr>
        </p:nvSpPr>
        <p:spPr/>
        <p:txBody>
          <a:bodyPr/>
          <a:lstStyle/>
          <a:p>
            <a:r>
              <a:rPr lang="en-US" dirty="0"/>
              <a:t>December 2017</a:t>
            </a:r>
            <a:endParaRPr lang="en-GB" dirty="0"/>
          </a:p>
        </p:txBody>
      </p:sp>
      <p:sp>
        <p:nvSpPr>
          <p:cNvPr id="3076" name="Rectangle 4"/>
          <p:cNvSpPr>
            <a:spLocks noChangeArrowheads="1"/>
          </p:cNvSpPr>
          <p:nvPr/>
        </p:nvSpPr>
        <p:spPr bwMode="auto">
          <a:xfrm>
            <a:off x="533400" y="2004219"/>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3"/>
          <p:cNvGraphicFramePr>
            <a:graphicFrameLocks noChangeAspect="1"/>
          </p:cNvGraphicFramePr>
          <p:nvPr>
            <p:extLst/>
          </p:nvPr>
        </p:nvGraphicFramePr>
        <p:xfrm>
          <a:off x="461963" y="2500312"/>
          <a:ext cx="11333162" cy="3900488"/>
        </p:xfrm>
        <a:graphic>
          <a:graphicData uri="http://schemas.openxmlformats.org/presentationml/2006/ole">
            <mc:AlternateContent xmlns:mc="http://schemas.openxmlformats.org/markup-compatibility/2006">
              <mc:Choice xmlns:v="urn:schemas-microsoft-com:vml" Requires="v">
                <p:oleObj spid="_x0000_s1033" name="Document" r:id="rId4" imgW="8267030" imgH="2840781" progId="Word.Document.8">
                  <p:embed/>
                </p:oleObj>
              </mc:Choice>
              <mc:Fallback>
                <p:oleObj name="Document" r:id="rId4" imgW="8267030" imgH="2840781" progId="Word.Document.8">
                  <p:embed/>
                  <p:pic>
                    <p:nvPicPr>
                      <p:cNvPr id="9" name="Object 3"/>
                      <p:cNvPicPr>
                        <a:picLocks noChangeAspect="1" noChangeArrowheads="1"/>
                      </p:cNvPicPr>
                      <p:nvPr/>
                    </p:nvPicPr>
                    <p:blipFill>
                      <a:blip r:embed="rId5"/>
                      <a:srcRect/>
                      <a:stretch>
                        <a:fillRect/>
                      </a:stretch>
                    </p:blipFill>
                    <p:spPr bwMode="auto">
                      <a:xfrm>
                        <a:off x="461963" y="2500312"/>
                        <a:ext cx="11333162" cy="3900488"/>
                      </a:xfrm>
                      <a:prstGeom prst="rect">
                        <a:avLst/>
                      </a:prstGeom>
                      <a:noFill/>
                      <a:extLst/>
                    </p:spPr>
                  </p:pic>
                </p:oleObj>
              </mc:Fallback>
            </mc:AlternateContent>
          </a:graphicData>
        </a:graphic>
      </p:graphicFrame>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a:t>
            </a:fld>
            <a:endParaRPr lang="en-GB" dirty="0"/>
          </a:p>
        </p:txBody>
      </p:sp>
    </p:spTree>
    <p:extLst>
      <p:ext uri="{BB962C8B-B14F-4D97-AF65-F5344CB8AC3E}">
        <p14:creationId xmlns:p14="http://schemas.microsoft.com/office/powerpoint/2010/main" val="38857765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914401" y="1981201"/>
            <a:ext cx="10361084" cy="1676399"/>
          </a:xfrm>
          <a:ln/>
        </p:spPr>
        <p:txBody>
          <a:bodyPr/>
          <a:lstStyle/>
          <a:p>
            <a:pPr algn="ctr"/>
            <a:r>
              <a:rPr lang="en-US" altLang="en-US" dirty="0"/>
              <a:t>This is a working document to allow for reflector discussion of:</a:t>
            </a:r>
          </a:p>
          <a:p>
            <a:pPr algn="ctr"/>
            <a:r>
              <a:rPr lang="en-US" dirty="0"/>
              <a:t>Section Assignments  and Schedule Task</a:t>
            </a:r>
          </a:p>
          <a:p>
            <a:pPr algn="ctr"/>
            <a:r>
              <a:rPr lang="en-US" sz="2000" b="0" dirty="0"/>
              <a:t>When you provide input/additions to this documents please be sure to: update the document revision number, add your name to the authors list, and when you up load the revised document please update the author information so it is clear you uploaded the document.  Thanks. </a:t>
            </a:r>
            <a:endParaRPr lang="en-GB" sz="2000" b="0" dirty="0"/>
          </a:p>
          <a:p>
            <a:pPr algn="ctr"/>
            <a:endParaRPr lang="en-US" altLang="en-US" dirty="0"/>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December 2017</a:t>
            </a:r>
            <a:endParaRPr lang="en-GB"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TextBox 2"/>
          <p:cNvSpPr txBox="1"/>
          <p:nvPr/>
        </p:nvSpPr>
        <p:spPr>
          <a:xfrm>
            <a:off x="929217" y="3910199"/>
            <a:ext cx="9829800" cy="923330"/>
          </a:xfrm>
          <a:prstGeom prst="rect">
            <a:avLst/>
          </a:prstGeom>
          <a:noFill/>
        </p:spPr>
        <p:txBody>
          <a:bodyPr wrap="square" rtlCol="0">
            <a:spAutoFit/>
          </a:bodyPr>
          <a:lstStyle/>
          <a:p>
            <a:r>
              <a:rPr lang="en-US" sz="1800" dirty="0">
                <a:solidFill>
                  <a:schemeClr val="tx1"/>
                </a:solidFill>
              </a:rPr>
              <a:t>r0: tables from 11-17/18-8r1</a:t>
            </a:r>
          </a:p>
          <a:p>
            <a:r>
              <a:rPr lang="en-US" sz="1800" dirty="0">
                <a:solidFill>
                  <a:schemeClr val="tx1"/>
                </a:solidFill>
              </a:rPr>
              <a:t>r1: As updated during the 04 December 2017 802.11 AANI SC Teleconference</a:t>
            </a:r>
          </a:p>
          <a:p>
            <a:endParaRPr lang="en-US" sz="1800" dirty="0">
              <a:solidFill>
                <a:schemeClr val="tx1"/>
              </a:solidFill>
            </a:endParaRPr>
          </a:p>
        </p:txBody>
      </p:sp>
    </p:spTree>
    <p:extLst>
      <p:ext uri="{BB962C8B-B14F-4D97-AF65-F5344CB8AC3E}">
        <p14:creationId xmlns:p14="http://schemas.microsoft.com/office/powerpoint/2010/main" val="184682294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375259096"/>
              </p:ext>
            </p:extLst>
          </p:nvPr>
        </p:nvGraphicFramePr>
        <p:xfrm>
          <a:off x="354541" y="1517334"/>
          <a:ext cx="11582402" cy="4820920"/>
        </p:xfrm>
        <a:graphic>
          <a:graphicData uri="http://schemas.openxmlformats.org/drawingml/2006/table">
            <a:tbl>
              <a:tblPr firstRow="1" bandRow="1">
                <a:tableStyleId>{5C22544A-7EE6-4342-B048-85BDC9FD1C3A}</a:tableStyleId>
              </a:tblPr>
              <a:tblGrid>
                <a:gridCol w="3352802">
                  <a:extLst>
                    <a:ext uri="{9D8B030D-6E8A-4147-A177-3AD203B41FA5}">
                      <a16:colId xmlns:a16="http://schemas.microsoft.com/office/drawing/2014/main" val="2983002530"/>
                    </a:ext>
                  </a:extLst>
                </a:gridCol>
                <a:gridCol w="762000">
                  <a:extLst>
                    <a:ext uri="{9D8B030D-6E8A-4147-A177-3AD203B41FA5}">
                      <a16:colId xmlns:a16="http://schemas.microsoft.com/office/drawing/2014/main" val="2679285276"/>
                    </a:ext>
                  </a:extLst>
                </a:gridCol>
                <a:gridCol w="838200">
                  <a:extLst>
                    <a:ext uri="{9D8B030D-6E8A-4147-A177-3AD203B41FA5}">
                      <a16:colId xmlns:a16="http://schemas.microsoft.com/office/drawing/2014/main" val="3439839182"/>
                    </a:ext>
                  </a:extLst>
                </a:gridCol>
                <a:gridCol w="609600">
                  <a:extLst>
                    <a:ext uri="{9D8B030D-6E8A-4147-A177-3AD203B41FA5}">
                      <a16:colId xmlns:a16="http://schemas.microsoft.com/office/drawing/2014/main" val="3309988524"/>
                    </a:ext>
                  </a:extLst>
                </a:gridCol>
                <a:gridCol w="762000">
                  <a:extLst>
                    <a:ext uri="{9D8B030D-6E8A-4147-A177-3AD203B41FA5}">
                      <a16:colId xmlns:a16="http://schemas.microsoft.com/office/drawing/2014/main" val="3697291077"/>
                    </a:ext>
                  </a:extLst>
                </a:gridCol>
                <a:gridCol w="762000">
                  <a:extLst>
                    <a:ext uri="{9D8B030D-6E8A-4147-A177-3AD203B41FA5}">
                      <a16:colId xmlns:a16="http://schemas.microsoft.com/office/drawing/2014/main" val="1907088641"/>
                    </a:ext>
                  </a:extLst>
                </a:gridCol>
                <a:gridCol w="609600">
                  <a:extLst>
                    <a:ext uri="{9D8B030D-6E8A-4147-A177-3AD203B41FA5}">
                      <a16:colId xmlns:a16="http://schemas.microsoft.com/office/drawing/2014/main" val="2588811033"/>
                    </a:ext>
                  </a:extLst>
                </a:gridCol>
                <a:gridCol w="609600">
                  <a:extLst>
                    <a:ext uri="{9D8B030D-6E8A-4147-A177-3AD203B41FA5}">
                      <a16:colId xmlns:a16="http://schemas.microsoft.com/office/drawing/2014/main" val="3555408684"/>
                    </a:ext>
                  </a:extLst>
                </a:gridCol>
                <a:gridCol w="609600">
                  <a:extLst>
                    <a:ext uri="{9D8B030D-6E8A-4147-A177-3AD203B41FA5}">
                      <a16:colId xmlns:a16="http://schemas.microsoft.com/office/drawing/2014/main" val="543165074"/>
                    </a:ext>
                  </a:extLst>
                </a:gridCol>
                <a:gridCol w="609600">
                  <a:extLst>
                    <a:ext uri="{9D8B030D-6E8A-4147-A177-3AD203B41FA5}">
                      <a16:colId xmlns:a16="http://schemas.microsoft.com/office/drawing/2014/main" val="3245526220"/>
                    </a:ext>
                  </a:extLst>
                </a:gridCol>
                <a:gridCol w="685800">
                  <a:extLst>
                    <a:ext uri="{9D8B030D-6E8A-4147-A177-3AD203B41FA5}">
                      <a16:colId xmlns:a16="http://schemas.microsoft.com/office/drawing/2014/main" val="1559609793"/>
                    </a:ext>
                  </a:extLst>
                </a:gridCol>
                <a:gridCol w="685800">
                  <a:extLst>
                    <a:ext uri="{9D8B030D-6E8A-4147-A177-3AD203B41FA5}">
                      <a16:colId xmlns:a16="http://schemas.microsoft.com/office/drawing/2014/main" val="2616366196"/>
                    </a:ext>
                  </a:extLst>
                </a:gridCol>
                <a:gridCol w="685800">
                  <a:extLst>
                    <a:ext uri="{9D8B030D-6E8A-4147-A177-3AD203B41FA5}">
                      <a16:colId xmlns:a16="http://schemas.microsoft.com/office/drawing/2014/main" val="3452503484"/>
                    </a:ext>
                  </a:extLst>
                </a:gridCol>
              </a:tblGrid>
              <a:tr h="370840">
                <a:tc>
                  <a:txBody>
                    <a:bodyPr/>
                    <a:lstStyle/>
                    <a:p>
                      <a:r>
                        <a:rPr lang="en-US" dirty="0"/>
                        <a:t>Task</a:t>
                      </a:r>
                    </a:p>
                  </a:txBody>
                  <a:tcPr/>
                </a:tc>
                <a:tc>
                  <a:txBody>
                    <a:bodyPr/>
                    <a:lstStyle/>
                    <a:p>
                      <a:r>
                        <a:rPr lang="en-US" dirty="0"/>
                        <a:t>11/20</a:t>
                      </a:r>
                    </a:p>
                  </a:txBody>
                  <a:tcPr/>
                </a:tc>
                <a:tc>
                  <a:txBody>
                    <a:bodyPr/>
                    <a:lstStyle/>
                    <a:p>
                      <a:r>
                        <a:rPr lang="en-US" dirty="0"/>
                        <a:t>11/27</a:t>
                      </a:r>
                    </a:p>
                  </a:txBody>
                  <a:tcPr/>
                </a:tc>
                <a:tc>
                  <a:txBody>
                    <a:bodyPr/>
                    <a:lstStyle/>
                    <a:p>
                      <a:r>
                        <a:rPr lang="en-US" dirty="0"/>
                        <a:t>12/4</a:t>
                      </a:r>
                    </a:p>
                  </a:txBody>
                  <a:tcPr/>
                </a:tc>
                <a:tc>
                  <a:txBody>
                    <a:bodyPr/>
                    <a:lstStyle/>
                    <a:p>
                      <a:r>
                        <a:rPr lang="en-US" dirty="0"/>
                        <a:t>12/11</a:t>
                      </a:r>
                    </a:p>
                  </a:txBody>
                  <a:tcPr/>
                </a:tc>
                <a:tc>
                  <a:txBody>
                    <a:bodyPr/>
                    <a:lstStyle/>
                    <a:p>
                      <a:r>
                        <a:rPr lang="en-US" dirty="0"/>
                        <a:t>12/18</a:t>
                      </a:r>
                    </a:p>
                  </a:txBody>
                  <a:tcPr/>
                </a:tc>
                <a:tc>
                  <a:txBody>
                    <a:bodyPr/>
                    <a:lstStyle/>
                    <a:p>
                      <a:r>
                        <a:rPr lang="en-US" dirty="0"/>
                        <a:t>1/8</a:t>
                      </a:r>
                    </a:p>
                  </a:txBody>
                  <a:tcPr/>
                </a:tc>
                <a:tc>
                  <a:txBody>
                    <a:bodyPr/>
                    <a:lstStyle/>
                    <a:p>
                      <a:r>
                        <a:rPr lang="en-US" dirty="0"/>
                        <a:t>1/15</a:t>
                      </a:r>
                    </a:p>
                  </a:txBody>
                  <a:tcPr/>
                </a:tc>
                <a:tc>
                  <a:txBody>
                    <a:bodyPr/>
                    <a:lstStyle/>
                    <a:p>
                      <a:r>
                        <a:rPr lang="en-US" dirty="0"/>
                        <a:t>1/16</a:t>
                      </a:r>
                    </a:p>
                  </a:txBody>
                  <a:tcPr/>
                </a:tc>
                <a:tc>
                  <a:txBody>
                    <a:bodyPr/>
                    <a:lstStyle/>
                    <a:p>
                      <a:r>
                        <a:rPr lang="en-US" dirty="0"/>
                        <a:t>1/17</a:t>
                      </a:r>
                    </a:p>
                  </a:txBody>
                  <a:tcPr/>
                </a:tc>
                <a:tc>
                  <a:txBody>
                    <a:bodyPr/>
                    <a:lstStyle/>
                    <a:p>
                      <a:r>
                        <a:rPr lang="en-US" dirty="0"/>
                        <a:t>1/18</a:t>
                      </a:r>
                    </a:p>
                  </a:txBody>
                  <a:tcPr/>
                </a:tc>
                <a:tc>
                  <a:txBody>
                    <a:bodyPr/>
                    <a:lstStyle/>
                    <a:p>
                      <a:r>
                        <a:rPr lang="en-US" dirty="0"/>
                        <a:t>1/19</a:t>
                      </a:r>
                    </a:p>
                  </a:txBody>
                  <a:tcPr/>
                </a:tc>
                <a:tc>
                  <a:txBody>
                    <a:bodyPr/>
                    <a:lstStyle/>
                    <a:p>
                      <a:r>
                        <a:rPr lang="en-US" dirty="0"/>
                        <a:t>1/24</a:t>
                      </a:r>
                    </a:p>
                  </a:txBody>
                  <a:tcPr/>
                </a:tc>
                <a:extLst>
                  <a:ext uri="{0D108BD9-81ED-4DB2-BD59-A6C34878D82A}">
                    <a16:rowId xmlns:a16="http://schemas.microsoft.com/office/drawing/2014/main" val="1058914403"/>
                  </a:ext>
                </a:extLst>
              </a:tr>
              <a:tr h="370840">
                <a:tc>
                  <a:txBody>
                    <a:bodyPr/>
                    <a:lstStyle/>
                    <a:p>
                      <a:endParaRPr lang="en-US" dirty="0"/>
                    </a:p>
                  </a:txBody>
                  <a:tcPr/>
                </a:tc>
                <a:tc>
                  <a:txBody>
                    <a:bodyPr/>
                    <a:lstStyle/>
                    <a:p>
                      <a:r>
                        <a:rPr lang="en-US" dirty="0"/>
                        <a:t>CC</a:t>
                      </a:r>
                    </a:p>
                  </a:txBody>
                  <a:tcPr/>
                </a:tc>
                <a:tc>
                  <a:txBody>
                    <a:bodyPr/>
                    <a:lstStyle/>
                    <a:p>
                      <a:r>
                        <a:rPr lang="en-US" dirty="0"/>
                        <a:t>CC</a:t>
                      </a:r>
                    </a:p>
                  </a:txBody>
                  <a:tcPr/>
                </a:tc>
                <a:tc>
                  <a:txBody>
                    <a:bodyPr/>
                    <a:lstStyle/>
                    <a:p>
                      <a:r>
                        <a:rPr lang="en-US" dirty="0"/>
                        <a:t>CC</a:t>
                      </a:r>
                    </a:p>
                  </a:txBody>
                  <a:tcPr/>
                </a:tc>
                <a:tc>
                  <a:txBody>
                    <a:bodyPr/>
                    <a:lstStyle/>
                    <a:p>
                      <a:r>
                        <a:rPr lang="en-US" dirty="0"/>
                        <a:t>CC</a:t>
                      </a:r>
                    </a:p>
                  </a:txBody>
                  <a:tcPr/>
                </a:tc>
                <a:tc>
                  <a:txBody>
                    <a:bodyPr/>
                    <a:lstStyle/>
                    <a:p>
                      <a:r>
                        <a:rPr lang="en-US" dirty="0"/>
                        <a:t>CC</a:t>
                      </a:r>
                    </a:p>
                  </a:txBody>
                  <a:tcPr/>
                </a:tc>
                <a:tc>
                  <a:txBody>
                    <a:bodyPr/>
                    <a:lstStyle/>
                    <a:p>
                      <a:r>
                        <a:rPr lang="en-US" dirty="0"/>
                        <a:t>CC</a:t>
                      </a:r>
                    </a:p>
                  </a:txBody>
                  <a:tcPr/>
                </a:tc>
                <a:tc>
                  <a:txBody>
                    <a:bodyPr/>
                    <a:lstStyle/>
                    <a:p>
                      <a:r>
                        <a:rPr lang="en-US" dirty="0"/>
                        <a:t>F2F</a:t>
                      </a:r>
                    </a:p>
                  </a:txBody>
                  <a:tcPr/>
                </a:tc>
                <a:tc>
                  <a:txBody>
                    <a:bodyPr/>
                    <a:lstStyle/>
                    <a:p>
                      <a:r>
                        <a:rPr lang="en-US" dirty="0"/>
                        <a:t>F2F</a:t>
                      </a:r>
                    </a:p>
                  </a:txBody>
                  <a:tcPr/>
                </a:tc>
                <a:tc>
                  <a:txBody>
                    <a:bodyPr/>
                    <a:lstStyle/>
                    <a:p>
                      <a:r>
                        <a:rPr lang="en-US" dirty="0"/>
                        <a:t>F2F</a:t>
                      </a:r>
                    </a:p>
                  </a:txBody>
                  <a:tcPr/>
                </a:tc>
                <a:tc>
                  <a:txBody>
                    <a:bodyPr/>
                    <a:lstStyle/>
                    <a:p>
                      <a:r>
                        <a:rPr lang="en-US" dirty="0"/>
                        <a:t>F2F</a:t>
                      </a:r>
                    </a:p>
                  </a:txBody>
                  <a:tcPr/>
                </a:tc>
                <a:tc>
                  <a:txBody>
                    <a:bodyPr/>
                    <a:lstStyle/>
                    <a:p>
                      <a:r>
                        <a:rPr lang="en-US" dirty="0"/>
                        <a:t>WG</a:t>
                      </a:r>
                    </a:p>
                  </a:txBody>
                  <a:tcPr/>
                </a:tc>
                <a:tc>
                  <a:txBody>
                    <a:bodyPr/>
                    <a:lstStyle/>
                    <a:p>
                      <a:r>
                        <a:rPr lang="en-US" dirty="0"/>
                        <a:t>DL</a:t>
                      </a:r>
                    </a:p>
                  </a:txBody>
                  <a:tcPr/>
                </a:tc>
                <a:extLst>
                  <a:ext uri="{0D108BD9-81ED-4DB2-BD59-A6C34878D82A}">
                    <a16:rowId xmlns:a16="http://schemas.microsoft.com/office/drawing/2014/main" val="2259463326"/>
                  </a:ext>
                </a:extLst>
              </a:tr>
              <a:tr h="370840">
                <a:tc>
                  <a:txBody>
                    <a:bodyPr/>
                    <a:lstStyle/>
                    <a:p>
                      <a:r>
                        <a:rPr lang="en-US" dirty="0"/>
                        <a:t>Assign Tasks</a:t>
                      </a:r>
                    </a:p>
                  </a:txBody>
                  <a:tcPr/>
                </a:tc>
                <a:tc>
                  <a:txBody>
                    <a:bodyPr/>
                    <a:lstStyle/>
                    <a:p>
                      <a:r>
                        <a:rPr lang="en-US" dirty="0">
                          <a:solidFill>
                            <a:srgbClr val="FF0000"/>
                          </a:solidFill>
                        </a:rPr>
                        <a:t>x</a:t>
                      </a:r>
                    </a:p>
                  </a:txBody>
                  <a:tcPr/>
                </a:tc>
                <a:tc>
                  <a:txBody>
                    <a:bodyPr/>
                    <a:lstStyle/>
                    <a:p>
                      <a:r>
                        <a:rPr lang="en-US" dirty="0">
                          <a:solidFill>
                            <a:srgbClr val="FF0000"/>
                          </a:solidFill>
                        </a:rPr>
                        <a:t>x</a:t>
                      </a:r>
                    </a:p>
                  </a:txBody>
                  <a:tcPr/>
                </a:tc>
                <a:tc>
                  <a:txBody>
                    <a:bodyPr/>
                    <a:lstStyle/>
                    <a:p>
                      <a:r>
                        <a:rPr lang="en-US" dirty="0"/>
                        <a:t>x</a:t>
                      </a:r>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397516264"/>
                  </a:ext>
                </a:extLst>
              </a:tr>
              <a:tr h="370840">
                <a:tc>
                  <a:txBody>
                    <a:bodyPr/>
                    <a:lstStyle/>
                    <a:p>
                      <a:r>
                        <a:rPr lang="en-US" dirty="0"/>
                        <a:t>ITU-R</a:t>
                      </a:r>
                      <a:r>
                        <a:rPr lang="en-US" baseline="0" dirty="0"/>
                        <a:t> </a:t>
                      </a:r>
                      <a:r>
                        <a:rPr lang="en-US" dirty="0"/>
                        <a:t>Draft </a:t>
                      </a:r>
                      <a:r>
                        <a:rPr lang="en-US" baseline="0" dirty="0"/>
                        <a:t>Outline</a:t>
                      </a:r>
                      <a:endParaRPr lang="en-US" dirty="0"/>
                    </a:p>
                  </a:txBody>
                  <a:tcPr/>
                </a:tc>
                <a:tc>
                  <a:txBody>
                    <a:bodyPr/>
                    <a:lstStyle/>
                    <a:p>
                      <a:endParaRPr lang="en-US" dirty="0"/>
                    </a:p>
                  </a:txBody>
                  <a:tcPr/>
                </a:tc>
                <a:tc>
                  <a:txBody>
                    <a:bodyPr/>
                    <a:lstStyle/>
                    <a:p>
                      <a:endParaRPr lang="en-US" dirty="0"/>
                    </a:p>
                  </a:txBody>
                  <a:tcPr/>
                </a:tc>
                <a:tc>
                  <a:txBody>
                    <a:bodyPr/>
                    <a:lstStyle/>
                    <a:p>
                      <a:r>
                        <a:rPr lang="en-US" dirty="0"/>
                        <a:t>x</a:t>
                      </a:r>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4253333802"/>
                  </a:ext>
                </a:extLst>
              </a:tr>
              <a:tr h="370840">
                <a:tc>
                  <a:txBody>
                    <a:bodyPr/>
                    <a:lstStyle/>
                    <a:p>
                      <a:r>
                        <a:rPr lang="en-US" dirty="0"/>
                        <a:t>ITU-R</a:t>
                      </a:r>
                      <a:r>
                        <a:rPr lang="en-US" baseline="0" dirty="0"/>
                        <a:t> Draft ANNI SC - agreed</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r>
                        <a:rPr lang="en-US" dirty="0"/>
                        <a:t>x</a:t>
                      </a:r>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583643007"/>
                  </a:ext>
                </a:extLst>
              </a:tr>
              <a:tr h="370840">
                <a:tc>
                  <a:txBody>
                    <a:bodyPr/>
                    <a:lstStyle/>
                    <a:p>
                      <a:r>
                        <a:rPr lang="en-US" dirty="0"/>
                        <a:t>Indoor</a:t>
                      </a:r>
                      <a:r>
                        <a:rPr lang="en-US" baseline="0" dirty="0"/>
                        <a:t> Hotspot – focus for Jan.</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r>
                        <a:rPr lang="en-US" dirty="0"/>
                        <a:t>x</a:t>
                      </a:r>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2205277331"/>
                  </a:ext>
                </a:extLst>
              </a:tr>
              <a:tr h="370840">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2082321873"/>
                  </a:ext>
                </a:extLst>
              </a:tr>
              <a:tr h="370840">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2535638845"/>
                  </a:ext>
                </a:extLst>
              </a:tr>
              <a:tr h="370840">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2279132774"/>
                  </a:ext>
                </a:extLst>
              </a:tr>
              <a:tr h="370840">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2822870232"/>
                  </a:ext>
                </a:extLst>
              </a:tr>
              <a:tr h="370840">
                <a:tc>
                  <a:txBody>
                    <a:bodyPr/>
                    <a:lstStyle/>
                    <a:p>
                      <a:r>
                        <a:rPr lang="en-US" dirty="0"/>
                        <a:t>Draft to 802.18</a:t>
                      </a:r>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r>
                        <a:rPr lang="en-US" dirty="0"/>
                        <a:t>x</a:t>
                      </a:r>
                    </a:p>
                  </a:txBody>
                  <a:tcPr/>
                </a:tc>
                <a:tc>
                  <a:txBody>
                    <a:bodyPr/>
                    <a:lstStyle/>
                    <a:p>
                      <a:endParaRPr lang="en-US" dirty="0"/>
                    </a:p>
                  </a:txBody>
                  <a:tcPr/>
                </a:tc>
                <a:tc>
                  <a:txBody>
                    <a:bodyPr/>
                    <a:lstStyle/>
                    <a:p>
                      <a:r>
                        <a:rPr lang="en-US" dirty="0"/>
                        <a:t>x</a:t>
                      </a:r>
                    </a:p>
                  </a:txBody>
                  <a:tcPr/>
                </a:tc>
                <a:tc>
                  <a:txBody>
                    <a:bodyPr/>
                    <a:lstStyle/>
                    <a:p>
                      <a:endParaRPr lang="en-US" dirty="0"/>
                    </a:p>
                  </a:txBody>
                  <a:tcPr/>
                </a:tc>
                <a:tc>
                  <a:txBody>
                    <a:bodyPr/>
                    <a:lstStyle/>
                    <a:p>
                      <a:r>
                        <a:rPr lang="en-US" dirty="0"/>
                        <a:t>x</a:t>
                      </a:r>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335664046"/>
                  </a:ext>
                </a:extLst>
              </a:tr>
              <a:tr h="370840">
                <a:tc>
                  <a:txBody>
                    <a:bodyPr/>
                    <a:lstStyle/>
                    <a:p>
                      <a:r>
                        <a:rPr lang="en-US" dirty="0"/>
                        <a:t>Approved 802.11 Draft</a:t>
                      </a:r>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r>
                        <a:rPr lang="en-US" dirty="0"/>
                        <a:t>x</a:t>
                      </a:r>
                    </a:p>
                  </a:txBody>
                  <a:tcPr/>
                </a:tc>
                <a:tc>
                  <a:txBody>
                    <a:bodyPr/>
                    <a:lstStyle/>
                    <a:p>
                      <a:endParaRPr lang="en-US" dirty="0"/>
                    </a:p>
                  </a:txBody>
                  <a:tcPr/>
                </a:tc>
                <a:extLst>
                  <a:ext uri="{0D108BD9-81ED-4DB2-BD59-A6C34878D82A}">
                    <a16:rowId xmlns:a16="http://schemas.microsoft.com/office/drawing/2014/main" val="2772537695"/>
                  </a:ext>
                </a:extLst>
              </a:tr>
              <a:tr h="370840">
                <a:tc>
                  <a:txBody>
                    <a:bodyPr/>
                    <a:lstStyle/>
                    <a:p>
                      <a:r>
                        <a:rPr lang="en-US" dirty="0"/>
                        <a:t>EC Approval prior to</a:t>
                      </a:r>
                      <a:r>
                        <a:rPr lang="en-US" baseline="0" dirty="0"/>
                        <a:t> due date</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r>
                        <a:rPr lang="en-US" dirty="0"/>
                        <a:t>x</a:t>
                      </a:r>
                    </a:p>
                  </a:txBody>
                  <a:tcPr/>
                </a:tc>
                <a:extLst>
                  <a:ext uri="{0D108BD9-81ED-4DB2-BD59-A6C34878D82A}">
                    <a16:rowId xmlns:a16="http://schemas.microsoft.com/office/drawing/2014/main" val="2515265704"/>
                  </a:ext>
                </a:extLst>
              </a:tr>
            </a:tbl>
          </a:graphicData>
        </a:graphic>
      </p:graphicFrame>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December 2017</a:t>
            </a:r>
            <a:endParaRPr lang="en-GB" dirty="0"/>
          </a:p>
        </p:txBody>
      </p:sp>
    </p:spTree>
    <p:extLst>
      <p:ext uri="{BB962C8B-B14F-4D97-AF65-F5344CB8AC3E}">
        <p14:creationId xmlns:p14="http://schemas.microsoft.com/office/powerpoint/2010/main" val="20592944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350838"/>
          </a:xfrm>
        </p:spPr>
        <p:txBody>
          <a:bodyPr/>
          <a:lstStyle/>
          <a:p>
            <a:r>
              <a:rPr lang="en-US" dirty="0"/>
              <a:t>Assigned Task (1/3)</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218235920"/>
              </p:ext>
            </p:extLst>
          </p:nvPr>
        </p:nvGraphicFramePr>
        <p:xfrm>
          <a:off x="430742" y="1157575"/>
          <a:ext cx="11430000" cy="5090160"/>
        </p:xfrm>
        <a:graphic>
          <a:graphicData uri="http://schemas.openxmlformats.org/drawingml/2006/table">
            <a:tbl>
              <a:tblPr firstRow="1" bandRow="1">
                <a:tableStyleId>{5C22544A-7EE6-4342-B048-85BDC9FD1C3A}</a:tableStyleId>
              </a:tblPr>
              <a:tblGrid>
                <a:gridCol w="5638800">
                  <a:extLst>
                    <a:ext uri="{9D8B030D-6E8A-4147-A177-3AD203B41FA5}">
                      <a16:colId xmlns:a16="http://schemas.microsoft.com/office/drawing/2014/main" val="4175169521"/>
                    </a:ext>
                  </a:extLst>
                </a:gridCol>
                <a:gridCol w="2667000">
                  <a:extLst>
                    <a:ext uri="{9D8B030D-6E8A-4147-A177-3AD203B41FA5}">
                      <a16:colId xmlns:a16="http://schemas.microsoft.com/office/drawing/2014/main" val="1045243703"/>
                    </a:ext>
                  </a:extLst>
                </a:gridCol>
                <a:gridCol w="1295400">
                  <a:extLst>
                    <a:ext uri="{9D8B030D-6E8A-4147-A177-3AD203B41FA5}">
                      <a16:colId xmlns:a16="http://schemas.microsoft.com/office/drawing/2014/main" val="1168599723"/>
                    </a:ext>
                  </a:extLst>
                </a:gridCol>
                <a:gridCol w="1828800">
                  <a:extLst>
                    <a:ext uri="{9D8B030D-6E8A-4147-A177-3AD203B41FA5}">
                      <a16:colId xmlns:a16="http://schemas.microsoft.com/office/drawing/2014/main" val="785551489"/>
                    </a:ext>
                  </a:extLst>
                </a:gridCol>
              </a:tblGrid>
              <a:tr h="370840">
                <a:tc>
                  <a:txBody>
                    <a:bodyPr/>
                    <a:lstStyle/>
                    <a:p>
                      <a:r>
                        <a:rPr lang="en-US" dirty="0"/>
                        <a:t>Template / Self-Eval Section</a:t>
                      </a:r>
                    </a:p>
                  </a:txBody>
                  <a:tcPr/>
                </a:tc>
                <a:tc>
                  <a:txBody>
                    <a:bodyPr/>
                    <a:lstStyle/>
                    <a:p>
                      <a:r>
                        <a:rPr lang="en-US" dirty="0"/>
                        <a:t>AHG Lead</a:t>
                      </a:r>
                    </a:p>
                  </a:txBody>
                  <a:tcPr/>
                </a:tc>
                <a:tc>
                  <a:txBody>
                    <a:bodyPr/>
                    <a:lstStyle/>
                    <a:p>
                      <a:r>
                        <a:rPr lang="en-US" dirty="0"/>
                        <a:t>Due Date</a:t>
                      </a:r>
                    </a:p>
                  </a:txBody>
                  <a:tcPr/>
                </a:tc>
                <a:tc>
                  <a:txBody>
                    <a:bodyPr/>
                    <a:lstStyle/>
                    <a:p>
                      <a:r>
                        <a:rPr lang="en-US" dirty="0"/>
                        <a:t>Date Completed</a:t>
                      </a:r>
                    </a:p>
                  </a:txBody>
                  <a:tcPr/>
                </a:tc>
                <a:extLst>
                  <a:ext uri="{0D108BD9-81ED-4DB2-BD59-A6C34878D82A}">
                    <a16:rowId xmlns:a16="http://schemas.microsoft.com/office/drawing/2014/main" val="2301429592"/>
                  </a:ext>
                </a:extLst>
              </a:tr>
              <a:tr h="370840">
                <a:tc>
                  <a:txBody>
                    <a:bodyPr/>
                    <a:lstStyle/>
                    <a:p>
                      <a:r>
                        <a:rPr lang="en-US" dirty="0"/>
                        <a:t>5.2.3.2.1 Test Environments</a:t>
                      </a:r>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219773835"/>
                  </a:ext>
                </a:extLst>
              </a:tr>
              <a:tr h="370840">
                <a:tc>
                  <a:txBody>
                    <a:bodyPr/>
                    <a:lstStyle/>
                    <a:p>
                      <a:r>
                        <a:rPr lang="en-US" dirty="0"/>
                        <a:t>5.2.3.2.2 Radio Interface Functional Aspects</a:t>
                      </a:r>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747196683"/>
                  </a:ext>
                </a:extLst>
              </a:tr>
              <a:tr h="370840">
                <a:tc>
                  <a:txBody>
                    <a:bodyPr/>
                    <a:lstStyle/>
                    <a:p>
                      <a:r>
                        <a:rPr lang="en-US" dirty="0"/>
                        <a:t>5.2.3.2.3 Channel Tracking Capabilities</a:t>
                      </a:r>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4170085765"/>
                  </a:ext>
                </a:extLst>
              </a:tr>
              <a:tr h="370840">
                <a:tc>
                  <a:txBody>
                    <a:bodyPr/>
                    <a:lstStyle/>
                    <a:p>
                      <a:r>
                        <a:rPr lang="en-US" dirty="0"/>
                        <a:t>5.2.3.2.4 Physical Channel Structure and Multiplexing</a:t>
                      </a:r>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2698288238"/>
                  </a:ext>
                </a:extLst>
              </a:tr>
              <a:tr h="370840">
                <a:tc>
                  <a:txBody>
                    <a:bodyPr/>
                    <a:lstStyle/>
                    <a:p>
                      <a:r>
                        <a:rPr lang="en-US" dirty="0"/>
                        <a:t>5.2.3.2.5 Mobility Management (Handover)</a:t>
                      </a:r>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4264955219"/>
                  </a:ext>
                </a:extLst>
              </a:tr>
              <a:tr h="370840">
                <a:tc>
                  <a:txBody>
                    <a:bodyPr/>
                    <a:lstStyle/>
                    <a:p>
                      <a:r>
                        <a:rPr lang="en-US" dirty="0"/>
                        <a:t>5.2.3.2.6 Radio Resource Management</a:t>
                      </a:r>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4125509709"/>
                  </a:ext>
                </a:extLst>
              </a:tr>
              <a:tr h="370840">
                <a:tc>
                  <a:txBody>
                    <a:bodyPr/>
                    <a:lstStyle/>
                    <a:p>
                      <a:r>
                        <a:rPr lang="en-US" dirty="0"/>
                        <a:t>5.2.3.2.7</a:t>
                      </a:r>
                      <a:r>
                        <a:rPr lang="en-US" baseline="0" dirty="0"/>
                        <a:t> Frame Structure</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4238566147"/>
                  </a:ext>
                </a:extLst>
              </a:tr>
              <a:tr h="370840">
                <a:tc>
                  <a:txBody>
                    <a:bodyPr/>
                    <a:lstStyle/>
                    <a:p>
                      <a:r>
                        <a:rPr lang="en-US" dirty="0"/>
                        <a:t>5.2.3.2.8 Spectrum Capabilities and Duplex Technologies</a:t>
                      </a:r>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925891701"/>
                  </a:ext>
                </a:extLst>
              </a:tr>
              <a:tr h="370840">
                <a:tc>
                  <a:txBody>
                    <a:bodyPr/>
                    <a:lstStyle/>
                    <a:p>
                      <a:r>
                        <a:rPr lang="en-US" dirty="0"/>
                        <a:t>5.2.3.2.9 Support of Advanced Antenna Capabilities</a:t>
                      </a:r>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4132966847"/>
                  </a:ext>
                </a:extLst>
              </a:tr>
              <a:tr h="370840">
                <a:tc>
                  <a:txBody>
                    <a:bodyPr/>
                    <a:lstStyle/>
                    <a:p>
                      <a:r>
                        <a:rPr lang="en-US" dirty="0"/>
                        <a:t>5.2.3.2.10 Link Adaption and Power Control</a:t>
                      </a:r>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46003321"/>
                  </a:ext>
                </a:extLst>
              </a:tr>
              <a:tr h="370840">
                <a:tc>
                  <a:txBody>
                    <a:bodyPr/>
                    <a:lstStyle/>
                    <a:p>
                      <a:r>
                        <a:rPr lang="en-US" dirty="0"/>
                        <a:t>5.2.3.2.11 Power Classes</a:t>
                      </a:r>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720929063"/>
                  </a:ext>
                </a:extLst>
              </a:tr>
              <a:tr h="370840">
                <a:tc>
                  <a:txBody>
                    <a:bodyPr/>
                    <a:lstStyle/>
                    <a:p>
                      <a:r>
                        <a:rPr lang="en-GB" sz="1800" kern="1200" dirty="0">
                          <a:solidFill>
                            <a:schemeClr val="dk1"/>
                          </a:solidFill>
                          <a:effectLst/>
                          <a:latin typeface="+mn-lt"/>
                          <a:ea typeface="+mn-ea"/>
                          <a:cs typeface="+mn-cs"/>
                        </a:rPr>
                        <a:t>5.2.3.2.12 Scheduler, QoS Support and Management, Data Services</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2593834333"/>
                  </a:ext>
                </a:extLst>
              </a:tr>
            </a:tbl>
          </a:graphicData>
        </a:graphic>
      </p:graphicFrame>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December 2017</a:t>
            </a:r>
            <a:endParaRPr lang="en-GB" dirty="0"/>
          </a:p>
        </p:txBody>
      </p:sp>
    </p:spTree>
    <p:extLst>
      <p:ext uri="{BB962C8B-B14F-4D97-AF65-F5344CB8AC3E}">
        <p14:creationId xmlns:p14="http://schemas.microsoft.com/office/powerpoint/2010/main" val="36131202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350838"/>
          </a:xfrm>
        </p:spPr>
        <p:txBody>
          <a:bodyPr/>
          <a:lstStyle/>
          <a:p>
            <a:r>
              <a:rPr lang="en-US" dirty="0"/>
              <a:t>Assigned Task (2/3)</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640410595"/>
              </p:ext>
            </p:extLst>
          </p:nvPr>
        </p:nvGraphicFramePr>
        <p:xfrm>
          <a:off x="304800" y="1127127"/>
          <a:ext cx="11506199" cy="5090160"/>
        </p:xfrm>
        <a:graphic>
          <a:graphicData uri="http://schemas.openxmlformats.org/drawingml/2006/table">
            <a:tbl>
              <a:tblPr firstRow="1" bandRow="1">
                <a:tableStyleId>{5C22544A-7EE6-4342-B048-85BDC9FD1C3A}</a:tableStyleId>
              </a:tblPr>
              <a:tblGrid>
                <a:gridCol w="5562600">
                  <a:extLst>
                    <a:ext uri="{9D8B030D-6E8A-4147-A177-3AD203B41FA5}">
                      <a16:colId xmlns:a16="http://schemas.microsoft.com/office/drawing/2014/main" val="4175169521"/>
                    </a:ext>
                  </a:extLst>
                </a:gridCol>
                <a:gridCol w="2667000">
                  <a:extLst>
                    <a:ext uri="{9D8B030D-6E8A-4147-A177-3AD203B41FA5}">
                      <a16:colId xmlns:a16="http://schemas.microsoft.com/office/drawing/2014/main" val="1045243703"/>
                    </a:ext>
                  </a:extLst>
                </a:gridCol>
                <a:gridCol w="1371600">
                  <a:extLst>
                    <a:ext uri="{9D8B030D-6E8A-4147-A177-3AD203B41FA5}">
                      <a16:colId xmlns:a16="http://schemas.microsoft.com/office/drawing/2014/main" val="1168599723"/>
                    </a:ext>
                  </a:extLst>
                </a:gridCol>
                <a:gridCol w="1904999">
                  <a:extLst>
                    <a:ext uri="{9D8B030D-6E8A-4147-A177-3AD203B41FA5}">
                      <a16:colId xmlns:a16="http://schemas.microsoft.com/office/drawing/2014/main" val="785551489"/>
                    </a:ext>
                  </a:extLst>
                </a:gridCol>
              </a:tblGrid>
              <a:tr h="370840">
                <a:tc>
                  <a:txBody>
                    <a:bodyPr/>
                    <a:lstStyle/>
                    <a:p>
                      <a:r>
                        <a:rPr lang="en-US" dirty="0"/>
                        <a:t>Template / Self-Eval Section</a:t>
                      </a:r>
                    </a:p>
                  </a:txBody>
                  <a:tcPr/>
                </a:tc>
                <a:tc>
                  <a:txBody>
                    <a:bodyPr/>
                    <a:lstStyle/>
                    <a:p>
                      <a:r>
                        <a:rPr lang="en-US" dirty="0"/>
                        <a:t>AHG Lead</a:t>
                      </a:r>
                    </a:p>
                  </a:txBody>
                  <a:tcPr/>
                </a:tc>
                <a:tc>
                  <a:txBody>
                    <a:bodyPr/>
                    <a:lstStyle/>
                    <a:p>
                      <a:r>
                        <a:rPr lang="en-US" dirty="0"/>
                        <a:t>Due Date</a:t>
                      </a:r>
                    </a:p>
                  </a:txBody>
                  <a:tcPr/>
                </a:tc>
                <a:tc>
                  <a:txBody>
                    <a:bodyPr/>
                    <a:lstStyle/>
                    <a:p>
                      <a:r>
                        <a:rPr lang="en-US" dirty="0"/>
                        <a:t>Date Completed</a:t>
                      </a:r>
                    </a:p>
                  </a:txBody>
                  <a:tcPr/>
                </a:tc>
                <a:extLst>
                  <a:ext uri="{0D108BD9-81ED-4DB2-BD59-A6C34878D82A}">
                    <a16:rowId xmlns:a16="http://schemas.microsoft.com/office/drawing/2014/main" val="2301429592"/>
                  </a:ext>
                </a:extLst>
              </a:tr>
              <a:tr h="370840">
                <a:tc>
                  <a:txBody>
                    <a:bodyPr/>
                    <a:lstStyle/>
                    <a:p>
                      <a:r>
                        <a:rPr lang="en-GB" sz="1800" kern="1200" dirty="0">
                          <a:solidFill>
                            <a:schemeClr val="dk1"/>
                          </a:solidFill>
                          <a:effectLst/>
                          <a:latin typeface="+mn-lt"/>
                          <a:ea typeface="+mn-ea"/>
                          <a:cs typeface="+mn-cs"/>
                        </a:rPr>
                        <a:t>5.2.3.2.13 Radio Interface Architecture and Protocol Stack</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4170085765"/>
                  </a:ext>
                </a:extLst>
              </a:tr>
              <a:tr h="370840">
                <a:tc>
                  <a:txBody>
                    <a:bodyPr/>
                    <a:lstStyle/>
                    <a:p>
                      <a:r>
                        <a:rPr lang="en-GB" sz="1800" kern="1200" dirty="0">
                          <a:solidFill>
                            <a:schemeClr val="dk1"/>
                          </a:solidFill>
                          <a:effectLst/>
                          <a:latin typeface="+mn-lt"/>
                          <a:ea typeface="+mn-ea"/>
                          <a:cs typeface="+mn-cs"/>
                        </a:rPr>
                        <a:t>5.2.3.2.14 Cell Selection</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2698288238"/>
                  </a:ext>
                </a:extLst>
              </a:tr>
              <a:tr h="370840">
                <a:tc>
                  <a:txBody>
                    <a:bodyPr/>
                    <a:lstStyle/>
                    <a:p>
                      <a:r>
                        <a:rPr lang="en-GB" sz="1800" kern="1200" dirty="0">
                          <a:solidFill>
                            <a:schemeClr val="dk1"/>
                          </a:solidFill>
                          <a:effectLst/>
                          <a:latin typeface="+mn-lt"/>
                          <a:ea typeface="+mn-ea"/>
                          <a:cs typeface="+mn-cs"/>
                        </a:rPr>
                        <a:t>5.2.3.2.15 Location Determination Mechanisms</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4264955219"/>
                  </a:ext>
                </a:extLst>
              </a:tr>
              <a:tr h="370840">
                <a:tc>
                  <a:txBody>
                    <a:bodyPr/>
                    <a:lstStyle/>
                    <a:p>
                      <a:r>
                        <a:rPr lang="en-GB" sz="1800" kern="1200" dirty="0">
                          <a:solidFill>
                            <a:schemeClr val="dk1"/>
                          </a:solidFill>
                          <a:effectLst/>
                          <a:latin typeface="+mn-lt"/>
                          <a:ea typeface="+mn-ea"/>
                          <a:cs typeface="+mn-cs"/>
                        </a:rPr>
                        <a:t>5.2.3.2.16 Priority Access Mechanisms</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4125509709"/>
                  </a:ext>
                </a:extLst>
              </a:tr>
              <a:tr h="370840">
                <a:tc>
                  <a:txBody>
                    <a:bodyPr/>
                    <a:lstStyle/>
                    <a:p>
                      <a:r>
                        <a:rPr lang="en-GB" sz="1800" kern="1200" dirty="0">
                          <a:solidFill>
                            <a:schemeClr val="dk1"/>
                          </a:solidFill>
                          <a:effectLst/>
                          <a:latin typeface="+mn-lt"/>
                          <a:ea typeface="+mn-ea"/>
                          <a:cs typeface="+mn-cs"/>
                        </a:rPr>
                        <a:t>5.2.3.2.17 Unicast, Multicast and Broadcast</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4238566147"/>
                  </a:ext>
                </a:extLst>
              </a:tr>
              <a:tr h="370840">
                <a:tc>
                  <a:txBody>
                    <a:bodyPr/>
                    <a:lstStyle/>
                    <a:p>
                      <a:r>
                        <a:rPr lang="en-GB" sz="1800" kern="1200" dirty="0">
                          <a:solidFill>
                            <a:schemeClr val="dk1"/>
                          </a:solidFill>
                          <a:effectLst/>
                          <a:latin typeface="+mn-lt"/>
                          <a:ea typeface="+mn-ea"/>
                          <a:cs typeface="+mn-cs"/>
                        </a:rPr>
                        <a:t>5.2.3.2.18 Privacy, Authorization, Encryption, Authentication and Legal Intercept Schemes</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925891701"/>
                  </a:ext>
                </a:extLst>
              </a:tr>
              <a:tr h="370840">
                <a:tc>
                  <a:txBody>
                    <a:bodyPr/>
                    <a:lstStyle/>
                    <a:p>
                      <a:r>
                        <a:rPr lang="en-GB" sz="1800" kern="1200" dirty="0">
                          <a:solidFill>
                            <a:schemeClr val="dk1"/>
                          </a:solidFill>
                          <a:effectLst/>
                          <a:latin typeface="+mn-lt"/>
                          <a:ea typeface="+mn-ea"/>
                          <a:cs typeface="+mn-cs"/>
                        </a:rPr>
                        <a:t>5.2.3.2.19 Frequency Planning</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4132966847"/>
                  </a:ext>
                </a:extLst>
              </a:tr>
              <a:tr h="370840">
                <a:tc>
                  <a:txBody>
                    <a:bodyPr/>
                    <a:lstStyle/>
                    <a:p>
                      <a:r>
                        <a:rPr lang="en-GB" sz="1800" kern="1200" dirty="0">
                          <a:solidFill>
                            <a:schemeClr val="dk1"/>
                          </a:solidFill>
                          <a:effectLst/>
                          <a:latin typeface="+mn-lt"/>
                          <a:ea typeface="+mn-ea"/>
                          <a:cs typeface="+mn-cs"/>
                        </a:rPr>
                        <a:t>5.2.3.2.20 Interference Mitigation Within Radio Interface</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46003321"/>
                  </a:ext>
                </a:extLst>
              </a:tr>
              <a:tr h="370840">
                <a:tc>
                  <a:txBody>
                    <a:bodyPr/>
                    <a:lstStyle/>
                    <a:p>
                      <a:r>
                        <a:rPr lang="en-GB" sz="1800" kern="1200" dirty="0">
                          <a:solidFill>
                            <a:schemeClr val="dk1"/>
                          </a:solidFill>
                          <a:effectLst/>
                          <a:latin typeface="+mn-lt"/>
                          <a:ea typeface="+mn-ea"/>
                          <a:cs typeface="+mn-cs"/>
                        </a:rPr>
                        <a:t>5.2.3.2.21 Synchronization Requirements</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720929063"/>
                  </a:ext>
                </a:extLst>
              </a:tr>
              <a:tr h="370840">
                <a:tc>
                  <a:txBody>
                    <a:bodyPr/>
                    <a:lstStyle/>
                    <a:p>
                      <a:r>
                        <a:rPr lang="en-GB" sz="1800" kern="1200" dirty="0">
                          <a:solidFill>
                            <a:schemeClr val="dk1"/>
                          </a:solidFill>
                          <a:effectLst/>
                          <a:latin typeface="+mn-lt"/>
                          <a:ea typeface="+mn-ea"/>
                          <a:cs typeface="+mn-cs"/>
                        </a:rPr>
                        <a:t>5.2.3.2.22 Link Budget Template</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3412217097"/>
                  </a:ext>
                </a:extLst>
              </a:tr>
              <a:tr h="370840">
                <a:tc>
                  <a:txBody>
                    <a:bodyPr/>
                    <a:lstStyle/>
                    <a:p>
                      <a:r>
                        <a:rPr lang="en-GB" sz="1800" kern="1200" dirty="0">
                          <a:solidFill>
                            <a:schemeClr val="dk1"/>
                          </a:solidFill>
                          <a:effectLst/>
                          <a:latin typeface="+mn-lt"/>
                          <a:ea typeface="+mn-ea"/>
                          <a:cs typeface="+mn-cs"/>
                        </a:rPr>
                        <a:t>5.2.3.2.23 Support for Wide Range Of Services</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2833151900"/>
                  </a:ext>
                </a:extLst>
              </a:tr>
              <a:tr h="370840">
                <a:tc>
                  <a:txBody>
                    <a:bodyPr/>
                    <a:lstStyle/>
                    <a:p>
                      <a:r>
                        <a:rPr lang="en-GB" sz="1800" kern="1200" dirty="0">
                          <a:solidFill>
                            <a:schemeClr val="dk1"/>
                          </a:solidFill>
                          <a:effectLst/>
                          <a:latin typeface="+mn-lt"/>
                          <a:ea typeface="+mn-ea"/>
                          <a:cs typeface="+mn-cs"/>
                        </a:rPr>
                        <a:t>5.2.3.2.24 Global Circulation of Terminals</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2527309363"/>
                  </a:ext>
                </a:extLst>
              </a:tr>
            </a:tbl>
          </a:graphicData>
        </a:graphic>
      </p:graphicFrame>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December 2017</a:t>
            </a:r>
            <a:endParaRPr lang="en-GB" dirty="0"/>
          </a:p>
        </p:txBody>
      </p:sp>
    </p:spTree>
    <p:extLst>
      <p:ext uri="{BB962C8B-B14F-4D97-AF65-F5344CB8AC3E}">
        <p14:creationId xmlns:p14="http://schemas.microsoft.com/office/powerpoint/2010/main" val="32834765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350838"/>
          </a:xfrm>
        </p:spPr>
        <p:txBody>
          <a:bodyPr/>
          <a:lstStyle/>
          <a:p>
            <a:r>
              <a:rPr lang="en-US" dirty="0"/>
              <a:t>Assigned Task (3/3)</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51561220"/>
              </p:ext>
            </p:extLst>
          </p:nvPr>
        </p:nvGraphicFramePr>
        <p:xfrm>
          <a:off x="304800" y="1127127"/>
          <a:ext cx="11506199" cy="5090160"/>
        </p:xfrm>
        <a:graphic>
          <a:graphicData uri="http://schemas.openxmlformats.org/drawingml/2006/table">
            <a:tbl>
              <a:tblPr firstRow="1" bandRow="1">
                <a:tableStyleId>{5C22544A-7EE6-4342-B048-85BDC9FD1C3A}</a:tableStyleId>
              </a:tblPr>
              <a:tblGrid>
                <a:gridCol w="5562600">
                  <a:extLst>
                    <a:ext uri="{9D8B030D-6E8A-4147-A177-3AD203B41FA5}">
                      <a16:colId xmlns:a16="http://schemas.microsoft.com/office/drawing/2014/main" val="4175169521"/>
                    </a:ext>
                  </a:extLst>
                </a:gridCol>
                <a:gridCol w="2667000">
                  <a:extLst>
                    <a:ext uri="{9D8B030D-6E8A-4147-A177-3AD203B41FA5}">
                      <a16:colId xmlns:a16="http://schemas.microsoft.com/office/drawing/2014/main" val="1045243703"/>
                    </a:ext>
                  </a:extLst>
                </a:gridCol>
                <a:gridCol w="1371600">
                  <a:extLst>
                    <a:ext uri="{9D8B030D-6E8A-4147-A177-3AD203B41FA5}">
                      <a16:colId xmlns:a16="http://schemas.microsoft.com/office/drawing/2014/main" val="1168599723"/>
                    </a:ext>
                  </a:extLst>
                </a:gridCol>
                <a:gridCol w="1904999">
                  <a:extLst>
                    <a:ext uri="{9D8B030D-6E8A-4147-A177-3AD203B41FA5}">
                      <a16:colId xmlns:a16="http://schemas.microsoft.com/office/drawing/2014/main" val="785551489"/>
                    </a:ext>
                  </a:extLst>
                </a:gridCol>
              </a:tblGrid>
              <a:tr h="370840">
                <a:tc>
                  <a:txBody>
                    <a:bodyPr/>
                    <a:lstStyle/>
                    <a:p>
                      <a:r>
                        <a:rPr lang="en-US" dirty="0"/>
                        <a:t>Template / Self-Evaluation – Section</a:t>
                      </a:r>
                    </a:p>
                  </a:txBody>
                  <a:tcPr/>
                </a:tc>
                <a:tc>
                  <a:txBody>
                    <a:bodyPr/>
                    <a:lstStyle/>
                    <a:p>
                      <a:r>
                        <a:rPr lang="en-US" dirty="0"/>
                        <a:t>AHG Lead</a:t>
                      </a:r>
                    </a:p>
                  </a:txBody>
                  <a:tcPr/>
                </a:tc>
                <a:tc>
                  <a:txBody>
                    <a:bodyPr/>
                    <a:lstStyle/>
                    <a:p>
                      <a:r>
                        <a:rPr lang="en-US" dirty="0"/>
                        <a:t>Due Date</a:t>
                      </a:r>
                    </a:p>
                  </a:txBody>
                  <a:tcPr/>
                </a:tc>
                <a:tc>
                  <a:txBody>
                    <a:bodyPr/>
                    <a:lstStyle/>
                    <a:p>
                      <a:r>
                        <a:rPr lang="en-US" dirty="0"/>
                        <a:t>Date Completed</a:t>
                      </a:r>
                    </a:p>
                  </a:txBody>
                  <a:tcPr/>
                </a:tc>
                <a:extLst>
                  <a:ext uri="{0D108BD9-81ED-4DB2-BD59-A6C34878D82A}">
                    <a16:rowId xmlns:a16="http://schemas.microsoft.com/office/drawing/2014/main" val="2301429592"/>
                  </a:ext>
                </a:extLst>
              </a:tr>
              <a:tr h="370840">
                <a:tc>
                  <a:txBody>
                    <a:bodyPr/>
                    <a:lstStyle/>
                    <a:p>
                      <a:r>
                        <a:rPr lang="en-GB" sz="1800" kern="1200" dirty="0">
                          <a:solidFill>
                            <a:schemeClr val="dk1"/>
                          </a:solidFill>
                          <a:effectLst/>
                          <a:latin typeface="+mn-lt"/>
                          <a:ea typeface="+mn-ea"/>
                          <a:cs typeface="+mn-cs"/>
                        </a:rPr>
                        <a:t>5.2.3.2.25 Energy Efficiency</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4170085765"/>
                  </a:ext>
                </a:extLst>
              </a:tr>
              <a:tr h="370840">
                <a:tc>
                  <a:txBody>
                    <a:bodyPr/>
                    <a:lstStyle/>
                    <a:p>
                      <a:r>
                        <a:rPr lang="en-GB" sz="1800" kern="1200" dirty="0">
                          <a:solidFill>
                            <a:schemeClr val="dk1"/>
                          </a:solidFill>
                          <a:effectLst/>
                          <a:latin typeface="+mn-lt"/>
                          <a:ea typeface="+mn-ea"/>
                          <a:cs typeface="+mn-cs"/>
                        </a:rPr>
                        <a:t>5.2.3.2.26 Other Items</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2698288238"/>
                  </a:ext>
                </a:extLst>
              </a:tr>
              <a:tr h="370840">
                <a:tc>
                  <a:txBody>
                    <a:bodyPr/>
                    <a:lstStyle/>
                    <a:p>
                      <a:r>
                        <a:rPr lang="en-GB" sz="1800" kern="1200" dirty="0">
                          <a:solidFill>
                            <a:schemeClr val="dk1"/>
                          </a:solidFill>
                          <a:effectLst/>
                          <a:latin typeface="+mn-lt"/>
                          <a:ea typeface="+mn-ea"/>
                          <a:cs typeface="+mn-cs"/>
                        </a:rPr>
                        <a:t>5.2.3.2.27 Other Information</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4264955219"/>
                  </a:ext>
                </a:extLst>
              </a:tr>
              <a:tr h="370840">
                <a:tc>
                  <a:txBody>
                    <a:bodyPr/>
                    <a:lstStyle/>
                    <a:p>
                      <a:r>
                        <a:rPr lang="en-GB" sz="1800" kern="1200" dirty="0">
                          <a:solidFill>
                            <a:schemeClr val="dk1"/>
                          </a:solidFill>
                          <a:effectLst/>
                          <a:latin typeface="+mn-lt"/>
                          <a:ea typeface="+mn-ea"/>
                          <a:cs typeface="+mn-cs"/>
                        </a:rPr>
                        <a:t>5.2.3.3.1 Link Budget Template for Indoor Hotspot-</a:t>
                      </a:r>
                      <a:r>
                        <a:rPr lang="en-GB" sz="1800" kern="1200" dirty="0" err="1">
                          <a:solidFill>
                            <a:schemeClr val="dk1"/>
                          </a:solidFill>
                          <a:effectLst/>
                          <a:latin typeface="+mn-lt"/>
                          <a:ea typeface="+mn-ea"/>
                          <a:cs typeface="+mn-cs"/>
                        </a:rPr>
                        <a:t>eMBB</a:t>
                      </a:r>
                      <a:endParaRPr lang="en-US" dirty="0"/>
                    </a:p>
                  </a:txBody>
                  <a:tcPr/>
                </a:tc>
                <a:tc>
                  <a:txBody>
                    <a:bodyPr/>
                    <a:lstStyle/>
                    <a:p>
                      <a:r>
                        <a:rPr lang="en-US" dirty="0"/>
                        <a:t>Rakesh Taori (TBC)</a:t>
                      </a:r>
                    </a:p>
                  </a:txBody>
                  <a:tcPr/>
                </a:tc>
                <a:tc>
                  <a:txBody>
                    <a:bodyPr/>
                    <a:lstStyle/>
                    <a:p>
                      <a:r>
                        <a:rPr lang="en-US" dirty="0"/>
                        <a:t>12/11</a:t>
                      </a:r>
                    </a:p>
                  </a:txBody>
                  <a:tcPr/>
                </a:tc>
                <a:tc>
                  <a:txBody>
                    <a:bodyPr/>
                    <a:lstStyle/>
                    <a:p>
                      <a:endParaRPr lang="en-US" dirty="0"/>
                    </a:p>
                  </a:txBody>
                  <a:tcPr/>
                </a:tc>
                <a:extLst>
                  <a:ext uri="{0D108BD9-81ED-4DB2-BD59-A6C34878D82A}">
                    <a16:rowId xmlns:a16="http://schemas.microsoft.com/office/drawing/2014/main" val="4125509709"/>
                  </a:ext>
                </a:extLst>
              </a:tr>
              <a:tr h="370840">
                <a:tc>
                  <a:txBody>
                    <a:bodyPr/>
                    <a:lstStyle/>
                    <a:p>
                      <a:r>
                        <a:rPr lang="en-GB" sz="1800" kern="1200" dirty="0">
                          <a:solidFill>
                            <a:schemeClr val="dk1"/>
                          </a:solidFill>
                          <a:effectLst/>
                          <a:latin typeface="+mn-lt"/>
                          <a:ea typeface="+mn-ea"/>
                          <a:cs typeface="+mn-cs"/>
                        </a:rPr>
                        <a:t>5.2.3.3.2 Link Budget Template for Dense Urban-eMBB2</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4238566147"/>
                  </a:ext>
                </a:extLst>
              </a:tr>
              <a:tr h="370840">
                <a:tc>
                  <a:txBody>
                    <a:bodyPr/>
                    <a:lstStyle/>
                    <a:p>
                      <a:r>
                        <a:rPr lang="en-GB" sz="1800" kern="1200" dirty="0">
                          <a:solidFill>
                            <a:schemeClr val="dk1"/>
                          </a:solidFill>
                          <a:effectLst/>
                          <a:latin typeface="+mn-lt"/>
                          <a:ea typeface="+mn-ea"/>
                          <a:cs typeface="+mn-cs"/>
                        </a:rPr>
                        <a:t>5.2.3.3.3	Link Budget Template for Rural-eMBB</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925891701"/>
                  </a:ext>
                </a:extLst>
              </a:tr>
              <a:tr h="370840">
                <a:tc>
                  <a:txBody>
                    <a:bodyPr/>
                    <a:lstStyle/>
                    <a:p>
                      <a:r>
                        <a:rPr lang="en-GB" sz="1800" kern="1200" dirty="0">
                          <a:solidFill>
                            <a:schemeClr val="dk1"/>
                          </a:solidFill>
                          <a:effectLst/>
                          <a:latin typeface="+mn-lt"/>
                          <a:ea typeface="+mn-ea"/>
                          <a:cs typeface="+mn-cs"/>
                        </a:rPr>
                        <a:t>5.2.3.3.4	Link Budget Template for Urban Macro–mMTC</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4132966847"/>
                  </a:ext>
                </a:extLst>
              </a:tr>
              <a:tr h="370840">
                <a:tc>
                  <a:txBody>
                    <a:bodyPr/>
                    <a:lstStyle/>
                    <a:p>
                      <a:r>
                        <a:rPr lang="en-GB" sz="1800" kern="1200" dirty="0">
                          <a:solidFill>
                            <a:schemeClr val="dk1"/>
                          </a:solidFill>
                          <a:effectLst/>
                          <a:latin typeface="+mn-lt"/>
                          <a:ea typeface="+mn-ea"/>
                          <a:cs typeface="+mn-cs"/>
                        </a:rPr>
                        <a:t>5.2.3.3.5	Link Budget Template for Urban Macro–URLLC</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46003321"/>
                  </a:ext>
                </a:extLst>
              </a:tr>
              <a:tr h="370840">
                <a:tc>
                  <a:txBody>
                    <a:bodyPr/>
                    <a:lstStyle/>
                    <a:p>
                      <a:r>
                        <a:rPr lang="en-GB" sz="1800" kern="1200" dirty="0">
                          <a:solidFill>
                            <a:schemeClr val="dk1"/>
                          </a:solidFill>
                          <a:effectLst/>
                          <a:latin typeface="+mn-lt"/>
                          <a:ea typeface="+mn-ea"/>
                          <a:cs typeface="+mn-cs"/>
                        </a:rPr>
                        <a:t>5.2.4.1 Compliance Template for Services</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720929063"/>
                  </a:ext>
                </a:extLst>
              </a:tr>
              <a:tr h="370840">
                <a:tc>
                  <a:txBody>
                    <a:bodyPr/>
                    <a:lstStyle/>
                    <a:p>
                      <a:r>
                        <a:rPr lang="en-GB" sz="1800" kern="1200" dirty="0">
                          <a:solidFill>
                            <a:schemeClr val="dk1"/>
                          </a:solidFill>
                          <a:effectLst/>
                          <a:latin typeface="+mn-lt"/>
                          <a:ea typeface="+mn-ea"/>
                          <a:cs typeface="+mn-cs"/>
                        </a:rPr>
                        <a:t>5.2.4.2 Compliance template for spectrum</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3412217097"/>
                  </a:ext>
                </a:extLst>
              </a:tr>
              <a:tr h="370840">
                <a:tc>
                  <a:txBody>
                    <a:bodyPr/>
                    <a:lstStyle/>
                    <a:p>
                      <a:r>
                        <a:rPr lang="en-GB" sz="1800" kern="1200" dirty="0">
                          <a:solidFill>
                            <a:schemeClr val="dk1"/>
                          </a:solidFill>
                          <a:effectLst/>
                          <a:latin typeface="+mn-lt"/>
                          <a:ea typeface="+mn-ea"/>
                          <a:cs typeface="+mn-cs"/>
                        </a:rPr>
                        <a:t>5.2.4.3 Compliance template for technical performance</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2833151900"/>
                  </a:ext>
                </a:extLst>
              </a:tr>
              <a:tr h="370840">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2527309363"/>
                  </a:ext>
                </a:extLst>
              </a:tr>
            </a:tbl>
          </a:graphicData>
        </a:graphic>
      </p:graphicFrame>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December 2017</a:t>
            </a:r>
            <a:endParaRPr lang="en-GB" dirty="0"/>
          </a:p>
        </p:txBody>
      </p:sp>
    </p:spTree>
    <p:extLst>
      <p:ext uri="{BB962C8B-B14F-4D97-AF65-F5344CB8AC3E}">
        <p14:creationId xmlns:p14="http://schemas.microsoft.com/office/powerpoint/2010/main" val="2610198707"/>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6393</TotalTime>
  <Words>471</Words>
  <Application>Microsoft Office PowerPoint</Application>
  <PresentationFormat>Widescreen</PresentationFormat>
  <Paragraphs>131</Paragraphs>
  <Slides>6</Slides>
  <Notes>2</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6</vt:i4>
      </vt:variant>
    </vt:vector>
  </HeadingPairs>
  <TitlesOfParts>
    <vt:vector size="11" baseType="lpstr">
      <vt:lpstr>Arial Unicode MS</vt:lpstr>
      <vt:lpstr>MS Gothic</vt:lpstr>
      <vt:lpstr>Times New Roman</vt:lpstr>
      <vt:lpstr>Office Theme</vt:lpstr>
      <vt:lpstr>Document</vt:lpstr>
      <vt:lpstr>Working Spread Sheets for Assignment and Schedule</vt:lpstr>
      <vt:lpstr>Abstract</vt:lpstr>
      <vt:lpstr>Schedule</vt:lpstr>
      <vt:lpstr>Assigned Task (1/3)</vt:lpstr>
      <vt:lpstr>Assigned Task (2/3)</vt:lpstr>
      <vt:lpstr>Assigned Task (3/3)</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Working Spread Sheets for Assignment and Schedule</dc:title>
  <dc:creator>Levy, Joseph</dc:creator>
  <cp:lastModifiedBy>Levy, Joseph</cp:lastModifiedBy>
  <cp:revision>97</cp:revision>
  <cp:lastPrinted>1601-01-01T00:00:00Z</cp:lastPrinted>
  <dcterms:created xsi:type="dcterms:W3CDTF">2017-06-02T20:57:23Z</dcterms:created>
  <dcterms:modified xsi:type="dcterms:W3CDTF">2017-12-04T22:39:42Z</dcterms:modified>
</cp:coreProperties>
</file>