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88" r:id="rId2"/>
    <p:sldId id="289" r:id="rId3"/>
    <p:sldId id="287" r:id="rId4"/>
    <p:sldId id="284" r:id="rId5"/>
    <p:sldId id="285" r:id="rId6"/>
    <p:sldId id="286"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1" d="100"/>
          <a:sy n="71" d="100"/>
        </p:scale>
        <p:origin x="222"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11/21/2017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98530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4827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802.11-17/1817r0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Working Spread Sheets for Assignment and Schedule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2017-11-21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9" name="Document" r:id="rId4" imgW="8267030" imgH="2840781" progId="Word.Document.8">
                  <p:embed/>
                </p:oleObj>
              </mc:Choice>
              <mc:Fallback>
                <p:oleObj name="Document" r:id="rId4" imgW="8267030" imgH="2840781"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extLst>
      <p:ext uri="{BB962C8B-B14F-4D97-AF65-F5344CB8AC3E}">
        <p14:creationId xmlns:p14="http://schemas.microsoft.com/office/powerpoint/2010/main" val="38857765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1676399"/>
          </a:xfrm>
          <a:ln/>
        </p:spPr>
        <p:txBody>
          <a:bodyPr/>
          <a:lstStyle/>
          <a:p>
            <a:pPr algn="ctr"/>
            <a:r>
              <a:rPr lang="en-US" altLang="en-US" dirty="0"/>
              <a:t>This is a working document to allow for reflector discussion of:</a:t>
            </a:r>
          </a:p>
          <a:p>
            <a:pPr algn="ctr"/>
            <a:r>
              <a:rPr lang="en-US" dirty="0"/>
              <a:t>Section Assignments  and Schedule Task</a:t>
            </a:r>
          </a:p>
          <a:p>
            <a:pPr algn="ctr"/>
            <a:r>
              <a:rPr lang="en-US" sz="2000" b="0" dirty="0"/>
              <a:t>When you provide input/additions to this documents please be sure to: update the document revision number, add your name to the authors list, and when you up load the revised document please update the author information so it is clear you uploaded the document.  Thanks. </a:t>
            </a:r>
            <a:endParaRPr lang="en-GB" sz="2000" b="0" dirty="0"/>
          </a:p>
          <a:p>
            <a:pPr algn="ct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p:cNvSpPr txBox="1"/>
          <p:nvPr/>
        </p:nvSpPr>
        <p:spPr>
          <a:xfrm>
            <a:off x="929217" y="3910199"/>
            <a:ext cx="9829800" cy="646331"/>
          </a:xfrm>
          <a:prstGeom prst="rect">
            <a:avLst/>
          </a:prstGeom>
          <a:noFill/>
        </p:spPr>
        <p:txBody>
          <a:bodyPr wrap="square" rtlCol="0">
            <a:spAutoFit/>
          </a:bodyPr>
          <a:lstStyle/>
          <a:p>
            <a:r>
              <a:rPr lang="en-US" sz="1800" dirty="0">
                <a:solidFill>
                  <a:schemeClr val="tx1"/>
                </a:solidFill>
              </a:rPr>
              <a:t>r0: tables from 11-17/18-8r1</a:t>
            </a:r>
          </a:p>
          <a:p>
            <a:endParaRPr lang="en-US" sz="1800" dirty="0">
              <a:solidFill>
                <a:schemeClr val="tx1"/>
              </a:solidFill>
            </a:endParaRPr>
          </a:p>
        </p:txBody>
      </p:sp>
    </p:spTree>
    <p:extLst>
      <p:ext uri="{BB962C8B-B14F-4D97-AF65-F5344CB8AC3E}">
        <p14:creationId xmlns:p14="http://schemas.microsoft.com/office/powerpoint/2010/main" val="1846822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2845685"/>
              </p:ext>
            </p:extLst>
          </p:nvPr>
        </p:nvGraphicFramePr>
        <p:xfrm>
          <a:off x="354541" y="1517334"/>
          <a:ext cx="11582402" cy="4820920"/>
        </p:xfrm>
        <a:graphic>
          <a:graphicData uri="http://schemas.openxmlformats.org/drawingml/2006/table">
            <a:tbl>
              <a:tblPr firstRow="1" bandRow="1">
                <a:tableStyleId>{5C22544A-7EE6-4342-B048-85BDC9FD1C3A}</a:tableStyleId>
              </a:tblPr>
              <a:tblGrid>
                <a:gridCol w="3352802">
                  <a:extLst>
                    <a:ext uri="{9D8B030D-6E8A-4147-A177-3AD203B41FA5}">
                      <a16:colId xmlns:a16="http://schemas.microsoft.com/office/drawing/2014/main" val="2983002530"/>
                    </a:ext>
                  </a:extLst>
                </a:gridCol>
                <a:gridCol w="762000">
                  <a:extLst>
                    <a:ext uri="{9D8B030D-6E8A-4147-A177-3AD203B41FA5}">
                      <a16:colId xmlns:a16="http://schemas.microsoft.com/office/drawing/2014/main" val="2679285276"/>
                    </a:ext>
                  </a:extLst>
                </a:gridCol>
                <a:gridCol w="838200">
                  <a:extLst>
                    <a:ext uri="{9D8B030D-6E8A-4147-A177-3AD203B41FA5}">
                      <a16:colId xmlns:a16="http://schemas.microsoft.com/office/drawing/2014/main" val="3439839182"/>
                    </a:ext>
                  </a:extLst>
                </a:gridCol>
                <a:gridCol w="609600">
                  <a:extLst>
                    <a:ext uri="{9D8B030D-6E8A-4147-A177-3AD203B41FA5}">
                      <a16:colId xmlns:a16="http://schemas.microsoft.com/office/drawing/2014/main" val="3309988524"/>
                    </a:ext>
                  </a:extLst>
                </a:gridCol>
                <a:gridCol w="762000">
                  <a:extLst>
                    <a:ext uri="{9D8B030D-6E8A-4147-A177-3AD203B41FA5}">
                      <a16:colId xmlns:a16="http://schemas.microsoft.com/office/drawing/2014/main" val="3697291077"/>
                    </a:ext>
                  </a:extLst>
                </a:gridCol>
                <a:gridCol w="762000">
                  <a:extLst>
                    <a:ext uri="{9D8B030D-6E8A-4147-A177-3AD203B41FA5}">
                      <a16:colId xmlns:a16="http://schemas.microsoft.com/office/drawing/2014/main" val="1907088641"/>
                    </a:ext>
                  </a:extLst>
                </a:gridCol>
                <a:gridCol w="609600">
                  <a:extLst>
                    <a:ext uri="{9D8B030D-6E8A-4147-A177-3AD203B41FA5}">
                      <a16:colId xmlns:a16="http://schemas.microsoft.com/office/drawing/2014/main" val="2588811033"/>
                    </a:ext>
                  </a:extLst>
                </a:gridCol>
                <a:gridCol w="609600">
                  <a:extLst>
                    <a:ext uri="{9D8B030D-6E8A-4147-A177-3AD203B41FA5}">
                      <a16:colId xmlns:a16="http://schemas.microsoft.com/office/drawing/2014/main" val="3555408684"/>
                    </a:ext>
                  </a:extLst>
                </a:gridCol>
                <a:gridCol w="609600">
                  <a:extLst>
                    <a:ext uri="{9D8B030D-6E8A-4147-A177-3AD203B41FA5}">
                      <a16:colId xmlns:a16="http://schemas.microsoft.com/office/drawing/2014/main" val="543165074"/>
                    </a:ext>
                  </a:extLst>
                </a:gridCol>
                <a:gridCol w="609600">
                  <a:extLst>
                    <a:ext uri="{9D8B030D-6E8A-4147-A177-3AD203B41FA5}">
                      <a16:colId xmlns:a16="http://schemas.microsoft.com/office/drawing/2014/main" val="3245526220"/>
                    </a:ext>
                  </a:extLst>
                </a:gridCol>
                <a:gridCol w="685800">
                  <a:extLst>
                    <a:ext uri="{9D8B030D-6E8A-4147-A177-3AD203B41FA5}">
                      <a16:colId xmlns:a16="http://schemas.microsoft.com/office/drawing/2014/main" val="1559609793"/>
                    </a:ext>
                  </a:extLst>
                </a:gridCol>
                <a:gridCol w="685800">
                  <a:extLst>
                    <a:ext uri="{9D8B030D-6E8A-4147-A177-3AD203B41FA5}">
                      <a16:colId xmlns:a16="http://schemas.microsoft.com/office/drawing/2014/main" val="2616366196"/>
                    </a:ext>
                  </a:extLst>
                </a:gridCol>
                <a:gridCol w="685800">
                  <a:extLst>
                    <a:ext uri="{9D8B030D-6E8A-4147-A177-3AD203B41FA5}">
                      <a16:colId xmlns:a16="http://schemas.microsoft.com/office/drawing/2014/main" val="3452503484"/>
                    </a:ext>
                  </a:extLst>
                </a:gridCol>
              </a:tblGrid>
              <a:tr h="370840">
                <a:tc>
                  <a:txBody>
                    <a:bodyPr/>
                    <a:lstStyle/>
                    <a:p>
                      <a:r>
                        <a:rPr lang="en-US" dirty="0"/>
                        <a:t>Task</a:t>
                      </a:r>
                    </a:p>
                  </a:txBody>
                  <a:tcPr/>
                </a:tc>
                <a:tc>
                  <a:txBody>
                    <a:bodyPr/>
                    <a:lstStyle/>
                    <a:p>
                      <a:r>
                        <a:rPr lang="en-US" dirty="0"/>
                        <a:t>11/20</a:t>
                      </a:r>
                    </a:p>
                  </a:txBody>
                  <a:tcPr/>
                </a:tc>
                <a:tc>
                  <a:txBody>
                    <a:bodyPr/>
                    <a:lstStyle/>
                    <a:p>
                      <a:r>
                        <a:rPr lang="en-US" dirty="0"/>
                        <a:t>11/27</a:t>
                      </a:r>
                    </a:p>
                  </a:txBody>
                  <a:tcPr/>
                </a:tc>
                <a:tc>
                  <a:txBody>
                    <a:bodyPr/>
                    <a:lstStyle/>
                    <a:p>
                      <a:r>
                        <a:rPr lang="en-US" dirty="0"/>
                        <a:t>12/4</a:t>
                      </a:r>
                    </a:p>
                  </a:txBody>
                  <a:tcPr/>
                </a:tc>
                <a:tc>
                  <a:txBody>
                    <a:bodyPr/>
                    <a:lstStyle/>
                    <a:p>
                      <a:r>
                        <a:rPr lang="en-US" dirty="0"/>
                        <a:t>12/11</a:t>
                      </a:r>
                    </a:p>
                  </a:txBody>
                  <a:tcPr/>
                </a:tc>
                <a:tc>
                  <a:txBody>
                    <a:bodyPr/>
                    <a:lstStyle/>
                    <a:p>
                      <a:r>
                        <a:rPr lang="en-US" dirty="0"/>
                        <a:t>12/18</a:t>
                      </a:r>
                    </a:p>
                  </a:txBody>
                  <a:tcPr/>
                </a:tc>
                <a:tc>
                  <a:txBody>
                    <a:bodyPr/>
                    <a:lstStyle/>
                    <a:p>
                      <a:r>
                        <a:rPr lang="en-US" dirty="0"/>
                        <a:t>1/8</a:t>
                      </a:r>
                    </a:p>
                  </a:txBody>
                  <a:tcPr/>
                </a:tc>
                <a:tc>
                  <a:txBody>
                    <a:bodyPr/>
                    <a:lstStyle/>
                    <a:p>
                      <a:r>
                        <a:rPr lang="en-US" dirty="0"/>
                        <a:t>1/15</a:t>
                      </a:r>
                    </a:p>
                  </a:txBody>
                  <a:tcPr/>
                </a:tc>
                <a:tc>
                  <a:txBody>
                    <a:bodyPr/>
                    <a:lstStyle/>
                    <a:p>
                      <a:r>
                        <a:rPr lang="en-US" dirty="0"/>
                        <a:t>1/16</a:t>
                      </a:r>
                    </a:p>
                  </a:txBody>
                  <a:tcPr/>
                </a:tc>
                <a:tc>
                  <a:txBody>
                    <a:bodyPr/>
                    <a:lstStyle/>
                    <a:p>
                      <a:r>
                        <a:rPr lang="en-US" dirty="0"/>
                        <a:t>1/17</a:t>
                      </a:r>
                    </a:p>
                  </a:txBody>
                  <a:tcPr/>
                </a:tc>
                <a:tc>
                  <a:txBody>
                    <a:bodyPr/>
                    <a:lstStyle/>
                    <a:p>
                      <a:r>
                        <a:rPr lang="en-US" dirty="0"/>
                        <a:t>1/18</a:t>
                      </a:r>
                    </a:p>
                  </a:txBody>
                  <a:tcPr/>
                </a:tc>
                <a:tc>
                  <a:txBody>
                    <a:bodyPr/>
                    <a:lstStyle/>
                    <a:p>
                      <a:r>
                        <a:rPr lang="en-US" dirty="0"/>
                        <a:t>1/19</a:t>
                      </a:r>
                    </a:p>
                  </a:txBody>
                  <a:tcPr/>
                </a:tc>
                <a:tc>
                  <a:txBody>
                    <a:bodyPr/>
                    <a:lstStyle/>
                    <a:p>
                      <a:r>
                        <a:rPr lang="en-US" dirty="0"/>
                        <a:t>1/24</a:t>
                      </a:r>
                    </a:p>
                  </a:txBody>
                  <a:tcPr/>
                </a:tc>
                <a:extLst>
                  <a:ext uri="{0D108BD9-81ED-4DB2-BD59-A6C34878D82A}">
                    <a16:rowId xmlns:a16="http://schemas.microsoft.com/office/drawing/2014/main" val="1058914403"/>
                  </a:ext>
                </a:extLst>
              </a:tr>
              <a:tr h="370840">
                <a:tc>
                  <a:txBody>
                    <a:bodyPr/>
                    <a:lstStyle/>
                    <a:p>
                      <a:endParaRPr lang="en-US" dirty="0"/>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WG</a:t>
                      </a:r>
                    </a:p>
                  </a:txBody>
                  <a:tcPr/>
                </a:tc>
                <a:tc>
                  <a:txBody>
                    <a:bodyPr/>
                    <a:lstStyle/>
                    <a:p>
                      <a:r>
                        <a:rPr lang="en-US" dirty="0"/>
                        <a:t>DL</a:t>
                      </a:r>
                    </a:p>
                  </a:txBody>
                  <a:tcPr/>
                </a:tc>
                <a:extLst>
                  <a:ext uri="{0D108BD9-81ED-4DB2-BD59-A6C34878D82A}">
                    <a16:rowId xmlns:a16="http://schemas.microsoft.com/office/drawing/2014/main" val="2259463326"/>
                  </a:ext>
                </a:extLst>
              </a:tr>
              <a:tr h="370840">
                <a:tc>
                  <a:txBody>
                    <a:bodyPr/>
                    <a:lstStyle/>
                    <a:p>
                      <a:r>
                        <a:rPr lang="en-US" dirty="0"/>
                        <a:t>Assign Tasks</a:t>
                      </a:r>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9751626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53333802"/>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583643007"/>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0527733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82321873"/>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35638845"/>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7913277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22870232"/>
                  </a:ext>
                </a:extLst>
              </a:tr>
              <a:tr h="370840">
                <a:tc>
                  <a:txBody>
                    <a:bodyPr/>
                    <a:lstStyle/>
                    <a:p>
                      <a:r>
                        <a:rPr lang="en-US" dirty="0"/>
                        <a:t>Draft to 802.18</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35664046"/>
                  </a:ext>
                </a:extLst>
              </a:tr>
              <a:tr h="370840">
                <a:tc>
                  <a:txBody>
                    <a:bodyPr/>
                    <a:lstStyle/>
                    <a:p>
                      <a:r>
                        <a:rPr lang="en-US" dirty="0"/>
                        <a:t>Approved 802.11 Draft</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2772537695"/>
                  </a:ext>
                </a:extLst>
              </a:tr>
              <a:tr h="370840">
                <a:tc>
                  <a:txBody>
                    <a:bodyPr/>
                    <a:lstStyle/>
                    <a:p>
                      <a:r>
                        <a:rPr lang="en-US" dirty="0"/>
                        <a:t>EC Approval prior to</a:t>
                      </a:r>
                      <a:r>
                        <a:rPr lang="en-US" baseline="0" dirty="0"/>
                        <a:t> due date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extLst>
                  <a:ext uri="{0D108BD9-81ED-4DB2-BD59-A6C34878D82A}">
                    <a16:rowId xmlns:a16="http://schemas.microsoft.com/office/drawing/2014/main" val="2515265704"/>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059294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(1/3)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18235920"/>
              </p:ext>
            </p:extLst>
          </p:nvPr>
        </p:nvGraphicFramePr>
        <p:xfrm>
          <a:off x="430742" y="1157575"/>
          <a:ext cx="11430000" cy="5090160"/>
        </p:xfrm>
        <a:graphic>
          <a:graphicData uri="http://schemas.openxmlformats.org/drawingml/2006/table">
            <a:tbl>
              <a:tblPr firstRow="1" bandRow="1">
                <a:tableStyleId>{5C22544A-7EE6-4342-B048-85BDC9FD1C3A}</a:tableStyleId>
              </a:tblPr>
              <a:tblGrid>
                <a:gridCol w="56388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295400">
                  <a:extLst>
                    <a:ext uri="{9D8B030D-6E8A-4147-A177-3AD203B41FA5}">
                      <a16:colId xmlns:a16="http://schemas.microsoft.com/office/drawing/2014/main" val="1168599723"/>
                    </a:ext>
                  </a:extLst>
                </a:gridCol>
                <a:gridCol w="1828800">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US" dirty="0"/>
                        <a:t>5.2.3.2.1 Test Environments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19773835"/>
                  </a:ext>
                </a:extLst>
              </a:tr>
              <a:tr h="370840">
                <a:tc>
                  <a:txBody>
                    <a:bodyPr/>
                    <a:lstStyle/>
                    <a:p>
                      <a:r>
                        <a:rPr lang="en-US" dirty="0"/>
                        <a:t>5.2.3.2.2 Radio Interface Functional Aspects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47196683"/>
                  </a:ext>
                </a:extLst>
              </a:tr>
              <a:tr h="370840">
                <a:tc>
                  <a:txBody>
                    <a:bodyPr/>
                    <a:lstStyle/>
                    <a:p>
                      <a:r>
                        <a:rPr lang="en-US" dirty="0"/>
                        <a:t>5.2.3.2.3 Channel Tracking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US" dirty="0"/>
                        <a:t>5.2.3.2.4 Physical Channel Structure and Multiplexing</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US" dirty="0"/>
                        <a:t>5.2.3.2.5 Mobility Management (Handover)</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US" dirty="0"/>
                        <a:t>5.2.3.2.6 Radio Resource Management</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US" dirty="0"/>
                        <a:t>5.2.3.2.7</a:t>
                      </a:r>
                      <a:r>
                        <a:rPr lang="en-US" baseline="0" dirty="0"/>
                        <a:t> Frame Structure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US" dirty="0"/>
                        <a:t>5.2.3.2.8 Spectrum Capabilities and Duplex Technologies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US" dirty="0"/>
                        <a:t>5.2.3.2.9 Support of Advanced Antenna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US" dirty="0"/>
                        <a:t>5.2.3.2.10 Link Adaption and Power Control</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US" dirty="0"/>
                        <a:t>5.2.3.2.11 Power Classes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5.2.3.2.12 Scheduler, QoS Support and Management, Data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9383433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613120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(2/3)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0410595"/>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5.2.3.2.13 Radio Interface Architecture and Protocol Stack</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5.2.3.2.14 Cell Selection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5.2.3.2.15 Location Determination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5.2.3.2.16 Priority Access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5.2.3.2.17 Unicast, Multicast and Broadcast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5.2.3.2.18 Privacy, Authorization, Encryption, Authentication and Legal Intercept Schemes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5.2.3.2.19 Frequency Planning</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5.2.3.2.20 Interference Mitigation Within Radio Interface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5.2.3.2.21 Synchronization Requirements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5.2.3.2.22 Link Budget Template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5.2.3.2.23 Support for Wide Range Of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r>
                        <a:rPr lang="en-GB" sz="1800" kern="1200" dirty="0">
                          <a:solidFill>
                            <a:schemeClr val="dk1"/>
                          </a:solidFill>
                          <a:effectLst/>
                          <a:latin typeface="+mn-lt"/>
                          <a:ea typeface="+mn-ea"/>
                          <a:cs typeface="+mn-cs"/>
                        </a:rPr>
                        <a:t>5.2.3.2.24 Global Circulation of Terminals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283476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(3/3)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39137946"/>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Self-Evaluation -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5.2.3.2.25 Energy Efficiency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5.2.3.2.26 Other Items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5.2.3.2.27 Other Information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5.2.3.3.1 Link Budget Template for Indoor Hotspot-</a:t>
                      </a:r>
                      <a:r>
                        <a:rPr lang="en-GB" sz="1800" kern="1200" dirty="0" err="1">
                          <a:solidFill>
                            <a:schemeClr val="dk1"/>
                          </a:solidFill>
                          <a:effectLst/>
                          <a:latin typeface="+mn-lt"/>
                          <a:ea typeface="+mn-ea"/>
                          <a:cs typeface="+mn-cs"/>
                        </a:rPr>
                        <a:t>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5.2.3.3.2 Link Budget Template for Dense Urban-eMBB2</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5.2.3.3.3	Link Budget Template for Rural-eMBB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5.2.3.3.4	Link Budget Template for Urban Macro–mMTC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5.2.3.3.5	Link Budget Template for Urban Macro–URLLC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5.2.4.1 Compliance Template for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5.2.4.2 Compliance template for spectrum</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5.2.4.3 Compliance template for technical performance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6101987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6010</TotalTime>
  <Words>431</Words>
  <Application>Microsoft Office PowerPoint</Application>
  <PresentationFormat>Widescreen</PresentationFormat>
  <Paragraphs>120</Paragraphs>
  <Slides>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 Unicode MS</vt:lpstr>
      <vt:lpstr>MS Gothic</vt:lpstr>
      <vt:lpstr>Times New Roman</vt:lpstr>
      <vt:lpstr>Office Theme</vt:lpstr>
      <vt:lpstr>Document</vt:lpstr>
      <vt:lpstr>Working Spread Sheets for Assignment and Schedule</vt:lpstr>
      <vt:lpstr>Abstract</vt:lpstr>
      <vt:lpstr>Schedule</vt:lpstr>
      <vt:lpstr>Assigned Task (1/3)</vt:lpstr>
      <vt:lpstr>Assigned Task (2/3)</vt:lpstr>
      <vt:lpstr>Assigned Task (3/3)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Spread Sheets for Assignment and Schedule</dc:title>
  <dc:creator>Levy, Joseph</dc:creator>
  <cp:lastModifiedBy>Levy, Joseph</cp:lastModifiedBy>
  <cp:revision>92</cp:revision>
  <cp:lastPrinted>1601-01-01T00:00:00Z</cp:lastPrinted>
  <dcterms:created xsi:type="dcterms:W3CDTF">2017-06-02T20:57:23Z</dcterms:created>
  <dcterms:modified xsi:type="dcterms:W3CDTF">2017-11-22T01:10:37Z</dcterms:modified>
</cp:coreProperties>
</file>