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3"/>
  </p:notesMasterIdLst>
  <p:handoutMasterIdLst>
    <p:handoutMasterId r:id="rId144"/>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1101" r:id="rId15"/>
    <p:sldId id="1581" r:id="rId16"/>
    <p:sldId id="1981" r:id="rId17"/>
    <p:sldId id="1657" r:id="rId18"/>
    <p:sldId id="1895" r:id="rId19"/>
    <p:sldId id="2006" r:id="rId20"/>
    <p:sldId id="2007" r:id="rId21"/>
    <p:sldId id="1686" r:id="rId22"/>
    <p:sldId id="1687" r:id="rId23"/>
    <p:sldId id="1745" r:id="rId24"/>
    <p:sldId id="1746" r:id="rId25"/>
    <p:sldId id="1988" r:id="rId26"/>
    <p:sldId id="1989" r:id="rId27"/>
    <p:sldId id="2057" r:id="rId28"/>
    <p:sldId id="1747" r:id="rId29"/>
    <p:sldId id="1769" r:id="rId30"/>
    <p:sldId id="2043" r:id="rId31"/>
    <p:sldId id="1786" r:id="rId32"/>
    <p:sldId id="1773" r:id="rId33"/>
    <p:sldId id="1894" r:id="rId34"/>
    <p:sldId id="1896" r:id="rId35"/>
    <p:sldId id="1965" r:id="rId36"/>
    <p:sldId id="1967" r:id="rId37"/>
    <p:sldId id="1968" r:id="rId38"/>
    <p:sldId id="1969" r:id="rId39"/>
    <p:sldId id="2035" r:id="rId40"/>
    <p:sldId id="2008" r:id="rId41"/>
    <p:sldId id="2038" r:id="rId42"/>
    <p:sldId id="1691" r:id="rId43"/>
    <p:sldId id="2009" r:id="rId44"/>
    <p:sldId id="1694" r:id="rId45"/>
    <p:sldId id="2010" r:id="rId46"/>
    <p:sldId id="2011" r:id="rId47"/>
    <p:sldId id="2012" r:id="rId48"/>
    <p:sldId id="1716" r:id="rId49"/>
    <p:sldId id="1717" r:id="rId50"/>
    <p:sldId id="2013" r:id="rId51"/>
    <p:sldId id="1851" r:id="rId52"/>
    <p:sldId id="1864" r:id="rId53"/>
    <p:sldId id="1945" r:id="rId54"/>
    <p:sldId id="1946" r:id="rId55"/>
    <p:sldId id="2036" r:id="rId56"/>
    <p:sldId id="2037" r:id="rId57"/>
    <p:sldId id="1688" r:id="rId58"/>
    <p:sldId id="1702" r:id="rId59"/>
    <p:sldId id="1703" r:id="rId60"/>
    <p:sldId id="1704" r:id="rId61"/>
    <p:sldId id="1978" r:id="rId62"/>
    <p:sldId id="1705" r:id="rId63"/>
    <p:sldId id="1706" r:id="rId64"/>
    <p:sldId id="1707" r:id="rId65"/>
    <p:sldId id="1708" r:id="rId66"/>
    <p:sldId id="1709" r:id="rId67"/>
    <p:sldId id="1710" r:id="rId68"/>
    <p:sldId id="1790" r:id="rId69"/>
    <p:sldId id="1698" r:id="rId70"/>
    <p:sldId id="1699" r:id="rId71"/>
    <p:sldId id="1700" r:id="rId72"/>
    <p:sldId id="1701" r:id="rId73"/>
    <p:sldId id="1993" r:id="rId74"/>
    <p:sldId id="1994" r:id="rId75"/>
    <p:sldId id="2014" r:id="rId76"/>
    <p:sldId id="1712" r:id="rId77"/>
    <p:sldId id="2015" r:id="rId78"/>
    <p:sldId id="2016" r:id="rId79"/>
    <p:sldId id="1679" r:id="rId80"/>
    <p:sldId id="1629" r:id="rId81"/>
    <p:sldId id="2041" r:id="rId82"/>
    <p:sldId id="1971" r:id="rId83"/>
    <p:sldId id="2042" r:id="rId84"/>
    <p:sldId id="1972" r:id="rId85"/>
    <p:sldId id="1979" r:id="rId86"/>
    <p:sldId id="2002" r:id="rId87"/>
    <p:sldId id="2044" r:id="rId88"/>
    <p:sldId id="2059" r:id="rId89"/>
    <p:sldId id="2040" r:id="rId90"/>
    <p:sldId id="2017" r:id="rId91"/>
    <p:sldId id="2018" r:id="rId92"/>
    <p:sldId id="2019" r:id="rId93"/>
    <p:sldId id="2046" r:id="rId94"/>
    <p:sldId id="2045" r:id="rId95"/>
    <p:sldId id="2047" r:id="rId96"/>
    <p:sldId id="2048" r:id="rId97"/>
    <p:sldId id="2049" r:id="rId98"/>
    <p:sldId id="2050" r:id="rId99"/>
    <p:sldId id="2051" r:id="rId100"/>
    <p:sldId id="2052" r:id="rId101"/>
    <p:sldId id="2053" r:id="rId102"/>
    <p:sldId id="2054" r:id="rId103"/>
    <p:sldId id="2055" r:id="rId104"/>
    <p:sldId id="2056" r:id="rId105"/>
    <p:sldId id="2058" r:id="rId106"/>
    <p:sldId id="1375" r:id="rId107"/>
    <p:sldId id="1376" r:id="rId108"/>
    <p:sldId id="1400" r:id="rId109"/>
    <p:sldId id="2004" r:id="rId110"/>
    <p:sldId id="619" r:id="rId111"/>
    <p:sldId id="621" r:id="rId112"/>
    <p:sldId id="1561" r:id="rId113"/>
    <p:sldId id="1555" r:id="rId114"/>
    <p:sldId id="1601" r:id="rId115"/>
    <p:sldId id="1585" r:id="rId116"/>
    <p:sldId id="1586" r:id="rId117"/>
    <p:sldId id="1587" r:id="rId118"/>
    <p:sldId id="1588" r:id="rId119"/>
    <p:sldId id="1589" r:id="rId120"/>
    <p:sldId id="1590" r:id="rId121"/>
    <p:sldId id="1771" r:id="rId122"/>
    <p:sldId id="1772" r:id="rId123"/>
    <p:sldId id="1591" r:id="rId124"/>
    <p:sldId id="1592" r:id="rId125"/>
    <p:sldId id="1593" r:id="rId126"/>
    <p:sldId id="1594" r:id="rId127"/>
    <p:sldId id="1595" r:id="rId128"/>
    <p:sldId id="1596" r:id="rId129"/>
    <p:sldId id="1597" r:id="rId130"/>
    <p:sldId id="1598" r:id="rId131"/>
    <p:sldId id="1599" r:id="rId132"/>
    <p:sldId id="1600" r:id="rId133"/>
    <p:sldId id="1628" r:id="rId134"/>
    <p:sldId id="1638" r:id="rId135"/>
    <p:sldId id="1725" r:id="rId136"/>
    <p:sldId id="1726" r:id="rId137"/>
    <p:sldId id="1947" r:id="rId138"/>
    <p:sldId id="1975" r:id="rId139"/>
    <p:sldId id="1976" r:id="rId140"/>
    <p:sldId id="1977" r:id="rId141"/>
    <p:sldId id="2039" r:id="rId14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84" d="100"/>
          <a:sy n="84" d="100"/>
        </p:scale>
        <p:origin x="115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802.11-17/1799r4</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842-00-0jtc-minutes-of-orlando-meeting-in-nov-2017.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 2018 agenda </a:t>
            </a:r>
            <a:r>
              <a:rPr lang="en-US" dirty="0">
                <a:solidFill>
                  <a:schemeClr val="accent2">
                    <a:lumMod val="75000"/>
                  </a:schemeClr>
                </a:solidFill>
              </a:rPr>
              <a:t>for </a:t>
            </a:r>
            <a:r>
              <a:rPr lang="en-US" dirty="0" smtClean="0">
                <a:solidFill>
                  <a:schemeClr val="accent2">
                    <a:lumMod val="75000"/>
                  </a:schemeClr>
                </a:solidFill>
              </a:rPr>
              <a:t>Irvine</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19 December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43256464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8267326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1550594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236061407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14202515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future of the security ad hoc is unclear</a:t>
            </a:r>
            <a:endParaRPr lang="en-AU" dirty="0"/>
          </a:p>
        </p:txBody>
      </p:sp>
      <p:sp>
        <p:nvSpPr>
          <p:cNvPr id="3" name="Content Placeholder 2"/>
          <p:cNvSpPr>
            <a:spLocks noGrp="1"/>
          </p:cNvSpPr>
          <p:nvPr>
            <p:ph idx="1"/>
          </p:nvPr>
        </p:nvSpPr>
        <p:spPr/>
        <p:txBody>
          <a:bodyPr/>
          <a:lstStyle/>
          <a:p>
            <a:pPr lvl="1"/>
            <a:r>
              <a:rPr lang="en-AU" dirty="0" smtClean="0"/>
              <a:t>The ad hoc Chair is proposing</a:t>
            </a:r>
          </a:p>
          <a:p>
            <a:pPr lvl="2" latinLnBrk="1">
              <a:buFont typeface="+mj-lt"/>
              <a:buAutoNum type="arabicPeriod"/>
            </a:pPr>
            <a:r>
              <a:rPr lang="en-US" i="1" dirty="0" smtClean="0"/>
              <a:t>I </a:t>
            </a:r>
            <a:r>
              <a:rPr lang="en-US" i="1" dirty="0"/>
              <a:t>split the lists of standards and give them to each expert.</a:t>
            </a:r>
            <a:endParaRPr lang="en-AU" i="1" dirty="0"/>
          </a:p>
          <a:p>
            <a:pPr lvl="2" latinLnBrk="1">
              <a:buFont typeface="+mj-lt"/>
              <a:buAutoNum type="arabicPeriod"/>
            </a:pPr>
            <a:r>
              <a:rPr lang="en-US" i="1" dirty="0" smtClean="0"/>
              <a:t>They </a:t>
            </a:r>
            <a:r>
              <a:rPr lang="en-US" i="1" dirty="0"/>
              <a:t>roughly review the assigned standards.</a:t>
            </a:r>
            <a:endParaRPr lang="en-AU" i="1" dirty="0"/>
          </a:p>
          <a:p>
            <a:pPr lvl="2" latinLnBrk="1">
              <a:buFont typeface="+mj-lt"/>
              <a:buAutoNum type="arabicPeriod"/>
            </a:pPr>
            <a:r>
              <a:rPr lang="en-US" i="1" dirty="0" smtClean="0"/>
              <a:t>They </a:t>
            </a:r>
            <a:r>
              <a:rPr lang="en-US" i="1" dirty="0"/>
              <a:t>find the standards that may have security issues.</a:t>
            </a:r>
            <a:endParaRPr lang="en-AU" i="1" dirty="0"/>
          </a:p>
          <a:p>
            <a:pPr lvl="2" latinLnBrk="1">
              <a:buFont typeface="+mj-lt"/>
              <a:buAutoNum type="arabicPeriod"/>
            </a:pPr>
            <a:r>
              <a:rPr lang="en-US" i="1" dirty="0" smtClean="0"/>
              <a:t>They </a:t>
            </a:r>
            <a:r>
              <a:rPr lang="en-US" i="1" dirty="0"/>
              <a:t>arrange the relevant security issues until </a:t>
            </a:r>
            <a:r>
              <a:rPr lang="en-US" i="1" dirty="0" err="1"/>
              <a:t>Webex</a:t>
            </a:r>
            <a:r>
              <a:rPr lang="en-US" i="1" dirty="0"/>
              <a:t> meeting.</a:t>
            </a:r>
            <a:endParaRPr lang="en-AU" i="1" dirty="0"/>
          </a:p>
          <a:p>
            <a:pPr lvl="1"/>
            <a:r>
              <a:rPr lang="en-AU" dirty="0" smtClean="0"/>
              <a:t>There have been various objections</a:t>
            </a:r>
          </a:p>
          <a:p>
            <a:pPr lvl="2"/>
            <a:r>
              <a:rPr lang="en-AU" dirty="0" smtClean="0"/>
              <a:t>Reviewing all 371 approved &amp; developing standards at an appropriate level by the ad hoc is impossible</a:t>
            </a:r>
          </a:p>
          <a:p>
            <a:pPr lvl="2"/>
            <a:r>
              <a:rPr lang="en-AU" dirty="0" smtClean="0"/>
              <a:t>Doing anything other than reviewing all </a:t>
            </a:r>
            <a:r>
              <a:rPr lang="en-AU" dirty="0"/>
              <a:t>371 approved &amp; developing </a:t>
            </a:r>
            <a:r>
              <a:rPr lang="en-AU" dirty="0" smtClean="0"/>
              <a:t>standards is </a:t>
            </a:r>
            <a:r>
              <a:rPr lang="en-AU" i="1" dirty="0" smtClean="0"/>
              <a:t>lame</a:t>
            </a:r>
          </a:p>
          <a:p>
            <a:pPr lvl="2"/>
            <a:r>
              <a:rPr lang="en-AU" dirty="0" smtClean="0"/>
              <a:t>A uniform set of criteria is required for a review</a:t>
            </a:r>
          </a:p>
          <a:p>
            <a:pPr lvl="2"/>
            <a:r>
              <a:rPr lang="en-AU" i="1" dirty="0" smtClean="0"/>
              <a:t>…</a:t>
            </a:r>
          </a:p>
          <a:p>
            <a:pPr lvl="1"/>
            <a:r>
              <a:rPr lang="en-AU" dirty="0" smtClean="0"/>
              <a:t>It is not clear that this ad hoc will do anything useful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63368598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106</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109</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493"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110</a:t>
            </a:fld>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111</a:t>
            </a:fld>
            <a:endParaRPr 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a:t>
            </a:r>
            <a:r>
              <a:rPr lang="en-AU" dirty="0" smtClean="0"/>
              <a:t>2017 </a:t>
            </a:r>
            <a:r>
              <a:rPr lang="en-AU" dirty="0" smtClean="0"/>
              <a:t>plenary (</a:t>
            </a:r>
            <a:r>
              <a:rPr lang="en-AU" dirty="0" err="1" smtClean="0">
                <a:solidFill>
                  <a:srgbClr val="FF0000"/>
                </a:solidFill>
              </a:rPr>
              <a:t>Nxxxxx</a:t>
            </a:r>
            <a:r>
              <a:rPr lang="en-AU" dirty="0" smtClean="0"/>
              <a:t>)</a:t>
            </a:r>
          </a:p>
          <a:p>
            <a:pPr lvl="2"/>
            <a:r>
              <a:rPr lang="en-AU" b="0" dirty="0" smtClean="0">
                <a:solidFill>
                  <a:srgbClr val="FF0000"/>
                </a:solidFill>
              </a:rPr>
              <a:t>&lt;SGs formed&gt;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21"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54"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8960447"/>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38955431"/>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11269480"/>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.1Qbu</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Feb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rPr>
                        <a:t>.1Qbz</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D2.3</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Feb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r>
                        <a:rPr lang="en-AU" sz="1600" b="0" kern="1200" dirty="0" smtClean="0">
                          <a:solidFill>
                            <a:schemeClr val="accent2"/>
                          </a:solidFill>
                          <a:latin typeface="+mn-lt"/>
                          <a:ea typeface="+mn-ea"/>
                          <a:cs typeface="+mn-cs"/>
                        </a:rPr>
                        <a:t> </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66837691"/>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29921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Irvine in Jan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2642830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21</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solidFill>
                  <a:srgbClr val="FF0000"/>
                </a:solidFill>
              </a:rPr>
              <a:t>Due for publication in Jan 2018</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22</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a:t>
            </a:r>
            <a:r>
              <a:rPr lang="en-AU" dirty="0"/>
              <a:t>(</a:t>
            </a:r>
            <a:r>
              <a:rPr lang="en-AU" dirty="0" smtClean="0"/>
              <a:t>N</a:t>
            </a:r>
            <a:r>
              <a:rPr lang="en-AU" dirty="0" smtClean="0">
                <a:solidFill>
                  <a:srgbClr val="FF0000"/>
                </a:solidFill>
              </a:rPr>
              <a:t>??????</a:t>
            </a:r>
            <a:r>
              <a:rPr lang="en-AU" dirty="0" smtClean="0"/>
              <a:t>)</a:t>
            </a:r>
            <a:endParaRPr lang="en-AU" dirty="0"/>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a:t>
            </a:r>
            <a:r>
              <a:rPr lang="en-AU" dirty="0"/>
              <a:t>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smtClean="0"/>
              <a:t>1. The </a:t>
            </a:r>
            <a:r>
              <a:rPr lang="en-AU" i="1" dirty="0"/>
              <a:t>default cryptographic algorithm of the standard is AES (chapter 14), however, policy and regulation limitations on application of cryptographic algorithm differ from countries and regions. Therefore, it is improper to specify AES algorithm as the default one. It is recommended to clearly state that AES is an example for cryptographic algorithms, so that countries and regions may replace it with a similar and regulation-compliant algorithm during </a:t>
            </a:r>
            <a:r>
              <a:rPr lang="en-AU" i="1" dirty="0" smtClean="0"/>
              <a:t>implementation.</a:t>
            </a:r>
          </a:p>
          <a:p>
            <a:pPr lvl="1"/>
            <a:r>
              <a:rPr lang="en-AU" i="1" dirty="0" smtClean="0"/>
              <a:t>2</a:t>
            </a:r>
            <a:r>
              <a:rPr lang="en-AU" i="1" dirty="0"/>
              <a:t>. The hop-by-hop encryption mechanism specified in the standard has the issues of high-delay and high calculating cost, etc., especially between nodes that require multi hops to accomplish communication</a:t>
            </a:r>
            <a:r>
              <a:rPr lang="en-AU" i="1" dirty="0" smtClean="0"/>
              <a:t>.</a:t>
            </a:r>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spTree>
    <p:extLst>
      <p:ext uri="{BB962C8B-B14F-4D97-AF65-F5344CB8AC3E}">
        <p14:creationId xmlns:p14="http://schemas.microsoft.com/office/powerpoint/2010/main" val="7997009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response has ben sent to the one </a:t>
            </a:r>
            <a:r>
              <a:rPr lang="en-AU" dirty="0"/>
              <a:t>comment received on the IEEE 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IEEE 802 response to part 1</a:t>
            </a:r>
          </a:p>
          <a:p>
            <a:pPr lvl="1"/>
            <a:r>
              <a:rPr lang="en-AU" i="1" dirty="0"/>
              <a:t>It is still believed that the goal of maximum interoperability is very important, and specification of a default Cipher Suite is an important part of meeting that goal. The selection of GCM-AES-128 was based on its applicability across the entire range of applicability of ISO/IEC/IEEE 8802-1AE-2013. It was not within the scope of the 802.1AEcg project to change the Cipher Suites, and no such changes were made. However 802.1AE was explicitly designed to accommodate advances in cryptography. Additions to the Cipher Suites can be made through the established IEEE amendment process.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2849533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response has ben sent to the one comment received on the IEEE 802.1AEcg 60-day pre-ballot</a:t>
            </a:r>
          </a:p>
        </p:txBody>
      </p:sp>
      <p:sp>
        <p:nvSpPr>
          <p:cNvPr id="3" name="Content Placeholder 2"/>
          <p:cNvSpPr>
            <a:spLocks noGrp="1"/>
          </p:cNvSpPr>
          <p:nvPr>
            <p:ph idx="1"/>
          </p:nvPr>
        </p:nvSpPr>
        <p:spPr/>
        <p:txBody>
          <a:bodyPr/>
          <a:lstStyle/>
          <a:p>
            <a:r>
              <a:rPr lang="en-AU" dirty="0" smtClean="0"/>
              <a:t>IEEE 802 response to part 2</a:t>
            </a:r>
          </a:p>
          <a:p>
            <a:pPr lvl="1"/>
            <a:r>
              <a:rPr lang="en-AU" i="1" dirty="0"/>
              <a:t>The encryption mechanism used is fully capable of being implemented </a:t>
            </a:r>
            <a:r>
              <a:rPr lang="en-AU" i="1" dirty="0" smtClean="0"/>
              <a:t>in ISO/IEC/IEEE </a:t>
            </a:r>
            <a:r>
              <a:rPr lang="en-AU" i="1" dirty="0"/>
              <a:t>8802-3 interface chips (and chips providing a </a:t>
            </a:r>
            <a:r>
              <a:rPr lang="en-AU" i="1" dirty="0" smtClean="0"/>
              <a:t>similar transmission </a:t>
            </a:r>
            <a:r>
              <a:rPr lang="en-AU" i="1" dirty="0"/>
              <a:t>capability for other media), and this is in practice how </a:t>
            </a:r>
            <a:r>
              <a:rPr lang="en-AU" i="1" dirty="0" smtClean="0"/>
              <a:t>it is </a:t>
            </a:r>
            <a:r>
              <a:rPr lang="en-AU" i="1" dirty="0"/>
              <a:t>done. This requires no additional bandwidth on main system memory </a:t>
            </a:r>
            <a:r>
              <a:rPr lang="en-AU" i="1" dirty="0" smtClean="0"/>
              <a:t>and is </a:t>
            </a:r>
            <a:r>
              <a:rPr lang="en-AU" i="1" dirty="0"/>
              <a:t>generally done in a pipelined fashion with a few minimum packet </a:t>
            </a:r>
            <a:r>
              <a:rPr lang="en-AU" i="1" dirty="0" smtClean="0"/>
              <a:t>size delays </a:t>
            </a:r>
            <a:r>
              <a:rPr lang="en-AU" i="1" dirty="0"/>
              <a:t>in the pipeline. At the relevant speeds this is equivalent to </a:t>
            </a:r>
            <a:r>
              <a:rPr lang="en-AU" i="1" dirty="0" smtClean="0"/>
              <a:t>a very </a:t>
            </a:r>
            <a:r>
              <a:rPr lang="en-AU" i="1" dirty="0"/>
              <a:t>modest increase in the length of the attached physical </a:t>
            </a:r>
            <a:r>
              <a:rPr lang="en-AU" i="1" dirty="0" smtClean="0"/>
              <a:t>medium (wire</a:t>
            </a:r>
            <a:r>
              <a:rPr lang="en-AU" i="1" dirty="0"/>
              <a:t>, </a:t>
            </a:r>
            <a:r>
              <a:rPr lang="en-AU" i="1" dirty="0" err="1"/>
              <a:t>fiber</a:t>
            </a:r>
            <a:r>
              <a:rPr lang="en-AU" i="1" dirty="0"/>
              <a:t> or other) and has been available in multiple </a:t>
            </a:r>
            <a:r>
              <a:rPr lang="en-AU" i="1" dirty="0" smtClean="0"/>
              <a:t>commercial implementations </a:t>
            </a:r>
            <a:r>
              <a:rPr lang="en-AU" i="1" dirty="0"/>
              <a:t>at full wire speed for over a decade. This point </a:t>
            </a:r>
            <a:r>
              <a:rPr lang="en-AU" i="1" dirty="0" smtClean="0"/>
              <a:t>has been </a:t>
            </a:r>
            <a:r>
              <a:rPr lang="en-AU" i="1" dirty="0"/>
              <a:t>made in response to prior comments.</a:t>
            </a:r>
          </a:p>
          <a:p>
            <a:pPr lvl="1"/>
            <a:r>
              <a:rPr lang="en-AU" i="1" dirty="0"/>
              <a:t>However it should be noted that IEEE 802.1AEcg, the amendment that is </a:t>
            </a:r>
            <a:r>
              <a:rPr lang="en-AU" i="1" dirty="0" smtClean="0"/>
              <a:t>the subject </a:t>
            </a:r>
            <a:r>
              <a:rPr lang="en-AU" i="1" dirty="0"/>
              <a:t>of this ballot, specifically provides for the use of a </a:t>
            </a:r>
            <a:r>
              <a:rPr lang="en-AU" i="1" dirty="0" smtClean="0"/>
              <a:t>single encryption </a:t>
            </a:r>
            <a:r>
              <a:rPr lang="en-AU" i="1" dirty="0"/>
              <a:t>protection/verification operation to protect a frame </a:t>
            </a:r>
            <a:r>
              <a:rPr lang="en-AU" i="1" dirty="0" smtClean="0"/>
              <a:t>in transit </a:t>
            </a:r>
            <a:r>
              <a:rPr lang="en-AU" i="1" dirty="0"/>
              <a:t>over an entire provider network, a multi-hop scenario.</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42854181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US" dirty="0" smtClean="0"/>
              <a:t>60-day</a:t>
            </a:r>
            <a:r>
              <a:rPr lang="en-AU" dirty="0" smtClean="0"/>
              <a:t> pre-ballot closes on 18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smtClean="0">
                <a:solidFill>
                  <a:schemeClr val="accent2"/>
                </a:solidFill>
              </a:rPr>
              <a:t>closes 18 </a:t>
            </a:r>
            <a:r>
              <a:rPr lang="en-AU" dirty="0">
                <a:solidFill>
                  <a:schemeClr val="accent2"/>
                </a:solidFill>
              </a:rPr>
              <a:t>Jan 2018</a:t>
            </a:r>
            <a:endParaRPr lang="en-AU" dirty="0" smtClean="0">
              <a:solidFill>
                <a:schemeClr val="accent2"/>
              </a:solidFill>
            </a:endParaRPr>
          </a:p>
          <a:p>
            <a:pPr lvl="1"/>
            <a:r>
              <a:rPr lang="en-AU" dirty="0"/>
              <a:t>IEEE 802.1CB </a:t>
            </a:r>
            <a:r>
              <a:rPr lang="en-AU" dirty="0" smtClean="0"/>
              <a:t>was submitted in Nov 2017 (N16742)</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N16752)</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US" dirty="0"/>
              <a:t>60-day</a:t>
            </a:r>
            <a:r>
              <a:rPr lang="en-AU" dirty="0"/>
              <a:t> pre-ballot </a:t>
            </a:r>
            <a:r>
              <a:rPr lang="en-AU" dirty="0" smtClean="0"/>
              <a:t>closes </a:t>
            </a:r>
            <a:r>
              <a:rPr lang="en-AU" dirty="0"/>
              <a:t>on 18 Jan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chemeClr val="accent2"/>
                </a:solidFill>
              </a:rPr>
              <a:t>closes on 18 Jan 2018</a:t>
            </a:r>
          </a:p>
          <a:p>
            <a:pPr lvl="1"/>
            <a:r>
              <a:rPr lang="en-AU" dirty="0"/>
              <a:t>IEEE </a:t>
            </a:r>
            <a:r>
              <a:rPr lang="en-AU" dirty="0" smtClean="0"/>
              <a:t>802.1Qch </a:t>
            </a:r>
            <a:r>
              <a:rPr lang="en-AU" dirty="0"/>
              <a:t>was submitted in Nov 2017 (</a:t>
            </a:r>
            <a:r>
              <a:rPr lang="en-AU" dirty="0" smtClean="0"/>
              <a:t>N16743)</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pre-ballot closes on </a:t>
            </a:r>
            <a:r>
              <a:rPr lang="en-AU" dirty="0" smtClean="0"/>
              <a:t>2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closes 2 Feb 2018</a:t>
            </a:r>
          </a:p>
          <a:p>
            <a:pPr lvl="1"/>
            <a:r>
              <a:rPr lang="en-AU" dirty="0" smtClean="0"/>
              <a:t>802c </a:t>
            </a:r>
            <a:r>
              <a:rPr lang="en-AU" dirty="0"/>
              <a:t>was submitted in </a:t>
            </a:r>
            <a:r>
              <a:rPr lang="en-AU" dirty="0" smtClean="0"/>
              <a:t>Dec </a:t>
            </a:r>
            <a:r>
              <a:rPr lang="en-AU" dirty="0"/>
              <a:t>2017 (</a:t>
            </a:r>
            <a:r>
              <a:rPr lang="en-AU" dirty="0" smtClean="0"/>
              <a:t>N16746)</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t>(Jan 2018) </a:t>
            </a:r>
            <a:r>
              <a:rPr lang="en-AU" dirty="0"/>
              <a:t>will be published “soon</a:t>
            </a:r>
            <a:r>
              <a:rPr lang="en-AU" dirty="0" smtClean="0"/>
              <a:t>”</a:t>
            </a:r>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2931702"/>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AU" sz="1600" dirty="0" smtClean="0">
                          <a:latin typeface="+mj-lt"/>
                          <a:cs typeface="Arial" panose="020B0604020202020204" pitchFamily="34" charset="0"/>
                        </a:rPr>
                        <a:t>.3bw</a:t>
                      </a:r>
                      <a:endParaRPr lang="en-AU" sz="1600" dirty="0">
                        <a:latin typeface="+mj-lt"/>
                        <a:cs typeface="Arial" panose="020B0604020202020204" pitchFamily="34" charset="0"/>
                      </a:endParaRPr>
                    </a:p>
                  </a:txBody>
                  <a:tcPr marL="115147" marR="115147"/>
                </a:tc>
                <a:tc>
                  <a:txBody>
                    <a:bodyPr/>
                    <a:lstStyle/>
                    <a:p>
                      <a:pPr algn="ctr"/>
                      <a:r>
                        <a:rPr lang="en-AU" sz="1600" dirty="0" smtClean="0">
                          <a:latin typeface="+mj-lt"/>
                        </a:rPr>
                        <a:t>D3.3</a:t>
                      </a:r>
                      <a:endParaRPr lang="en-AU" sz="1600" dirty="0">
                        <a:latin typeface="+mj-lt"/>
                      </a:endParaRPr>
                    </a:p>
                  </a:txBody>
                  <a:tcPr marL="115147" marR="115147"/>
                </a:tc>
                <a:tc>
                  <a:txBody>
                    <a:bodyPr/>
                    <a:lstStyle/>
                    <a:p>
                      <a:pPr algn="ctr"/>
                      <a:r>
                        <a:rPr lang="en-AU" sz="1600" dirty="0" smtClean="0">
                          <a:latin typeface="+mj-lt"/>
                        </a:rPr>
                        <a:t>Nov 15</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2"/>
                        </a:solidFill>
                        <a:latin typeface="+mj-lt"/>
                      </a:endParaRPr>
                    </a:p>
                  </a:txBody>
                  <a:tcPr marL="115147" marR="115147"/>
                </a:tc>
                <a:tc>
                  <a:txBody>
                    <a:bodyPr/>
                    <a:lstStyle/>
                    <a:p>
                      <a:pPr algn="ctr"/>
                      <a:r>
                        <a:rPr lang="en-AU" sz="1600" dirty="0" smtClean="0">
                          <a:solidFill>
                            <a:schemeClr val="tx1"/>
                          </a:solidFill>
                          <a:latin typeface="+mj-lt"/>
                        </a:rPr>
                        <a:t>19</a:t>
                      </a:r>
                      <a:r>
                        <a:rPr lang="en-AU" sz="1600" baseline="0" dirty="0" smtClean="0">
                          <a:solidFill>
                            <a:schemeClr val="tx1"/>
                          </a:solidFill>
                          <a:latin typeface="+mj-lt"/>
                        </a:rPr>
                        <a:t> Sep 16 </a:t>
                      </a:r>
                      <a:endParaRPr lang="en-AU" sz="1600" dirty="0">
                        <a:solidFill>
                          <a:schemeClr val="tx1"/>
                        </a:solidFill>
                        <a:latin typeface="+mj-lt"/>
                      </a:endParaRPr>
                    </a:p>
                  </a:txBody>
                  <a:tcPr marL="0" marR="0"/>
                </a:tc>
                <a:tc>
                  <a:txBody>
                    <a:bodyPr/>
                    <a:lstStyle/>
                    <a:p>
                      <a:pPr algn="ctr"/>
                      <a:r>
                        <a:rPr lang="en-AU" sz="1600" kern="1200" dirty="0" smtClean="0">
                          <a:solidFill>
                            <a:srgbClr val="00B050"/>
                          </a:solidFill>
                          <a:latin typeface="+mn-lt"/>
                          <a:ea typeface="+mn-ea"/>
                          <a:cs typeface="+mn-cs"/>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11</a:t>
                      </a:r>
                      <a:r>
                        <a:rPr lang="en-AU" sz="1600" baseline="0" dirty="0" smtClean="0">
                          <a:latin typeface="+mj-lt"/>
                        </a:rPr>
                        <a:t> Sep 17</a:t>
                      </a:r>
                      <a:endParaRPr lang="en-AU" sz="1600" dirty="0">
                        <a:latin typeface="+mj-lt"/>
                      </a:endParaRPr>
                    </a:p>
                  </a:txBody>
                  <a:tcPr marL="0" marR="0"/>
                </a:tc>
                <a:tc>
                  <a:txBody>
                    <a:bodyPr/>
                    <a:lstStyle/>
                    <a:p>
                      <a:pPr algn="ctr"/>
                      <a:r>
                        <a:rPr lang="en-AU" sz="1600" dirty="0" smtClean="0">
                          <a:solidFill>
                            <a:schemeClr val="tx1"/>
                          </a:solidFill>
                          <a:latin typeface="+mj-lt"/>
                        </a:rPr>
                        <a:t>Nov</a:t>
                      </a:r>
                      <a:r>
                        <a:rPr lang="en-AU" sz="1600" baseline="0" dirty="0" smtClean="0">
                          <a:solidFill>
                            <a:schemeClr val="tx1"/>
                          </a:solidFill>
                          <a:latin typeface="+mj-lt"/>
                        </a:rPr>
                        <a:t> 17</a:t>
                      </a:r>
                      <a:endParaRPr lang="en-AU" sz="1600" dirty="0">
                        <a:solidFill>
                          <a:schemeClr val="tx1"/>
                        </a:solidFill>
                        <a:latin typeface="+mj-lt"/>
                      </a:endParaRPr>
                    </a:p>
                  </a:txBody>
                  <a:tcPr marL="115147" marR="115147"/>
                </a:tc>
                <a:extLst>
                  <a:ext uri="{0D108BD9-81ED-4DB2-BD59-A6C34878D82A}">
                    <a16:rowId xmlns:a16="http://schemas.microsoft.com/office/drawing/2014/main" val="10001"/>
                  </a:ext>
                </a:extLst>
              </a:tr>
              <a:tr h="290122">
                <a:tc>
                  <a:txBody>
                    <a:bodyPr/>
                    <a:lstStyle/>
                    <a:p>
                      <a:r>
                        <a:rPr lang="en-GB" sz="1600" b="0" dirty="0" smtClean="0">
                          <a:solidFill>
                            <a:schemeClr val="tx1"/>
                          </a:solidFill>
                          <a:latin typeface="+mj-lt"/>
                        </a:rPr>
                        <a:t>.3bp</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2"/>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.3bq</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290122">
                <a:tc>
                  <a:txBody>
                    <a:bodyPr/>
                    <a:lstStyle/>
                    <a:p>
                      <a:r>
                        <a:rPr lang="en-GB" sz="1600" b="0" dirty="0" smtClean="0">
                          <a:solidFill>
                            <a:schemeClr val="tx1"/>
                          </a:solidFill>
                          <a:latin typeface="+mj-lt"/>
                        </a:rPr>
                        <a:t>.3br</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290122">
                <a:tc>
                  <a:txBody>
                    <a:bodyPr/>
                    <a:lstStyle/>
                    <a:p>
                      <a:r>
                        <a:rPr lang="en-GB" sz="1600" b="0" dirty="0" smtClean="0">
                          <a:solidFill>
                            <a:schemeClr val="tx1"/>
                          </a:solidFill>
                          <a:latin typeface="+mj-lt"/>
                        </a:rPr>
                        <a:t>.3by</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6"/>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.3bz</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16</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9"/>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210601"/>
              </p:ext>
            </p:extLst>
          </p:nvPr>
        </p:nvGraphicFramePr>
        <p:xfrm>
          <a:off x="152399" y="160020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3"/>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58763485"/>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39731476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11178349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a:t>
            </a:r>
            <a:r>
              <a:rPr lang="en-AU" dirty="0">
                <a:solidFill>
                  <a:schemeClr val="accent2"/>
                </a:solidFill>
              </a:rPr>
              <a:t> </a:t>
            </a:r>
            <a:r>
              <a:rPr lang="en-AU" dirty="0" smtClean="0">
                <a:solidFill>
                  <a:schemeClr val="accent6"/>
                </a:solidFill>
              </a:rPr>
              <a:t>&amp; </a:t>
            </a:r>
            <a:r>
              <a:rPr lang="en-AU" dirty="0" err="1" smtClean="0">
                <a:solidFill>
                  <a:schemeClr val="accent6"/>
                </a:solidFill>
              </a:rPr>
              <a:t>publised</a:t>
            </a:r>
            <a:endParaRPr lang="en-AU" dirty="0" smtClean="0">
              <a:solidFill>
                <a:schemeClr val="accent6"/>
              </a:solidFill>
            </a:endParaRP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16762018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7189912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33740253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11741036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2618060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197059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2"/>
            <a:r>
              <a:rPr lang="en-AU" dirty="0">
                <a:solidFill>
                  <a:srgbClr val="FF0000"/>
                </a:solidFill>
              </a:rPr>
              <a:t>Asked Jodi in Dec 2017</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t>
            </a:r>
            <a:r>
              <a:rPr lang="en-AU" dirty="0" smtClean="0"/>
              <a:t>Jan or Mar 2018</a:t>
            </a:r>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p>
          <a:p>
            <a:pPr lvl="2"/>
            <a:r>
              <a:rPr lang="en-AU" dirty="0" smtClean="0">
                <a:solidFill>
                  <a:srgbClr val="FF0000"/>
                </a:solidFill>
              </a:rPr>
              <a:t>Was this ever done?</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smtClean="0">
                <a:solidFill>
                  <a:srgbClr val="FF0000"/>
                </a:solidFill>
              </a:rPr>
              <a:t>Asked Jodi in Dec 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2018 interim meeting in Irvine</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16 Jan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chemeClr val="accent2"/>
                </a:solidFill>
              </a:rPr>
              <a:t>but response required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277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mn-cs"/>
                        </a:rPr>
                        <a:t>.15.3-revA</a:t>
                      </a:r>
                      <a:endParaRPr lang="en-AU" sz="1600" b="0" dirty="0">
                        <a:solidFill>
                          <a:schemeClr val="tx1"/>
                        </a:solidFill>
                        <a:latin typeface="+mj-lt"/>
                        <a:cs typeface="Arial" panose="020B0604020202020204" pitchFamily="34" charset="0"/>
                      </a:endParaRPr>
                    </a:p>
                  </a:txBody>
                  <a:tcPr marL="46800" marR="0" marT="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a:t>
                      </a:r>
                      <a:r>
                        <a:rPr lang="en-AU" sz="1600" b="0" baseline="0" dirty="0" smtClean="0">
                          <a:solidFill>
                            <a:schemeClr val="tx1"/>
                          </a:solidFill>
                          <a:latin typeface="+mj-lt"/>
                        </a:rPr>
                        <a:t> Oct 16</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plenary meeting in November 2017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a:t>
            </a:r>
            <a:r>
              <a:rPr lang="en-AU" dirty="0" err="1" smtClean="0">
                <a:solidFill>
                  <a:srgbClr val="00B050"/>
                </a:solidFill>
              </a:rPr>
              <a:t>publised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3482332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Irvine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Irvine in Jan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80</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solidFill>
                  <a:srgbClr val="FF0000"/>
                </a:solidFill>
              </a:rPr>
              <a:t>802.22 </a:t>
            </a:r>
            <a:r>
              <a:rPr lang="en-AU" dirty="0">
                <a:solidFill>
                  <a:srgbClr val="FF0000"/>
                </a:solidFill>
              </a:rPr>
              <a:t>WG generated a response that was rejected by </a:t>
            </a:r>
            <a:r>
              <a:rPr lang="en-AU" dirty="0" smtClean="0">
                <a:solidFill>
                  <a:srgbClr val="FF0000"/>
                </a:solidFill>
              </a:rPr>
              <a:t>EC in Nov 2017</a:t>
            </a:r>
            <a:endParaRPr lang="en-AU" dirty="0">
              <a:solidFill>
                <a:srgbClr val="FF0000"/>
              </a:solidFill>
            </a:endParaRPr>
          </a:p>
          <a:p>
            <a:pPr lvl="1"/>
            <a:r>
              <a:rPr lang="en-AU" dirty="0">
                <a:solidFill>
                  <a:srgbClr val="FF0000"/>
                </a:solidFill>
              </a:rPr>
              <a:t>An alternative has been written … but needs approval</a:t>
            </a:r>
          </a:p>
          <a:p>
            <a:pPr lvl="2"/>
            <a:r>
              <a:rPr lang="en-AU" i="1" dirty="0">
                <a:solidFill>
                  <a:srgbClr val="FF0000"/>
                </a:solidFill>
              </a:rPr>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solidFill>
                <a:srgbClr val="FF0000"/>
              </a:solidFill>
            </a:endParaRPr>
          </a:p>
          <a:p>
            <a:pPr lvl="1"/>
            <a:r>
              <a:rPr lang="en-AU" dirty="0" smtClean="0">
                <a:solidFill>
                  <a:srgbClr val="FF0000"/>
                </a:solidFill>
              </a:rPr>
              <a:t>Apurva </a:t>
            </a:r>
            <a:r>
              <a:rPr lang="en-AU" dirty="0" smtClean="0">
                <a:solidFill>
                  <a:srgbClr val="FF0000"/>
                </a:solidFill>
              </a:rPr>
              <a:t>Mody </a:t>
            </a:r>
            <a:r>
              <a:rPr lang="en-AU" dirty="0" smtClean="0">
                <a:solidFill>
                  <a:srgbClr val="FF0000"/>
                </a:solidFill>
              </a:rPr>
              <a:t>asked EC recently to approve the revised text</a:t>
            </a:r>
            <a:endParaRPr lang="en-AU" dirty="0">
              <a:solidFill>
                <a:srgbClr val="FF0000"/>
              </a:solidFill>
            </a:endParaRP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309189202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solidFill>
                  <a:srgbClr val="FF0000"/>
                </a:solidFill>
              </a:rPr>
              <a:t>Andrew Myles requested assistance from Jodi </a:t>
            </a:r>
            <a:r>
              <a:rPr lang="en-AU" dirty="0" err="1" smtClean="0">
                <a:solidFill>
                  <a:srgbClr val="FF0000"/>
                </a:solidFill>
              </a:rPr>
              <a:t>Haasz</a:t>
            </a:r>
            <a:r>
              <a:rPr lang="en-AU" dirty="0" smtClean="0">
                <a:solidFill>
                  <a:srgbClr val="FF0000"/>
                </a:solidFill>
              </a:rPr>
              <a:t>, who asked</a:t>
            </a:r>
          </a:p>
          <a:p>
            <a:pPr lvl="2"/>
            <a:r>
              <a:rPr lang="en-AU" dirty="0" smtClean="0">
                <a:solidFill>
                  <a:srgbClr val="FF0000"/>
                </a:solidFill>
              </a:rPr>
              <a:t>ISO/IEC </a:t>
            </a:r>
            <a:r>
              <a:rPr lang="en-AU" dirty="0">
                <a:solidFill>
                  <a:srgbClr val="FF0000"/>
                </a:solidFill>
              </a:rPr>
              <a:t>TR </a:t>
            </a:r>
            <a:r>
              <a:rPr lang="en-AU" dirty="0" smtClean="0">
                <a:solidFill>
                  <a:srgbClr val="FF0000"/>
                </a:solidFill>
              </a:rPr>
              <a:t>8802-1:2001; I </a:t>
            </a:r>
            <a:r>
              <a:rPr lang="en-AU" dirty="0">
                <a:solidFill>
                  <a:srgbClr val="FF0000"/>
                </a:solidFill>
              </a:rPr>
              <a:t>believe this document was developed by JTC 1/SC 6 and was not an IEEE standard adopted by JTC 1/SC 6, correct</a:t>
            </a:r>
            <a:r>
              <a:rPr lang="en-AU" dirty="0" smtClean="0">
                <a:solidFill>
                  <a:srgbClr val="FF0000"/>
                </a:solidFill>
              </a:rPr>
              <a:t>?</a:t>
            </a:r>
            <a:endParaRPr lang="en-AU" dirty="0">
              <a:solidFill>
                <a:srgbClr val="FF0000"/>
              </a:solidFill>
            </a:endParaRPr>
          </a:p>
          <a:p>
            <a:pPr lvl="2"/>
            <a:r>
              <a:rPr lang="en-AU" dirty="0" smtClean="0">
                <a:solidFill>
                  <a:srgbClr val="FF0000"/>
                </a:solidFill>
              </a:rPr>
              <a:t>ISO/IEC 15802-1:1995; Is </a:t>
            </a:r>
            <a:r>
              <a:rPr lang="en-AU" dirty="0">
                <a:solidFill>
                  <a:srgbClr val="FF0000"/>
                </a:solidFill>
              </a:rPr>
              <a:t>this document an adoption of an IEEE standard?  I am unable to find it.</a:t>
            </a:r>
          </a:p>
          <a:p>
            <a:pPr lvl="2"/>
            <a:r>
              <a:rPr lang="en-AU" dirty="0" smtClean="0">
                <a:solidFill>
                  <a:srgbClr val="FF0000"/>
                </a:solidFill>
              </a:rPr>
              <a:t>ISO/IEC 15802-3:1998; I </a:t>
            </a:r>
            <a:r>
              <a:rPr lang="en-AU" dirty="0">
                <a:solidFill>
                  <a:srgbClr val="FF0000"/>
                </a:solidFill>
              </a:rPr>
              <a:t>believe this is an adoption of IEEE 802.1D-1998, correct?</a:t>
            </a:r>
          </a:p>
          <a:p>
            <a:pPr lvl="2"/>
            <a:r>
              <a:rPr lang="en-AU" dirty="0" smtClean="0">
                <a:solidFill>
                  <a:srgbClr val="FF0000"/>
                </a:solidFill>
              </a:rPr>
              <a:t>ISO/IEC </a:t>
            </a:r>
            <a:r>
              <a:rPr lang="en-AU" dirty="0">
                <a:solidFill>
                  <a:srgbClr val="FF0000"/>
                </a:solidFill>
              </a:rPr>
              <a:t>8802-5 and anything related (such as corrigenda</a:t>
            </a:r>
            <a:r>
              <a:rPr lang="en-AU" dirty="0" smtClean="0">
                <a:solidFill>
                  <a:srgbClr val="FF0000"/>
                </a:solidFill>
              </a:rPr>
              <a:t>); I </a:t>
            </a:r>
            <a:r>
              <a:rPr lang="en-AU" dirty="0">
                <a:solidFill>
                  <a:srgbClr val="FF0000"/>
                </a:solidFill>
              </a:rPr>
              <a:t>am sure that this is an adoption of IEEE 802.5 and its related documents</a:t>
            </a:r>
            <a:r>
              <a:rPr lang="en-AU" dirty="0" smtClean="0">
                <a:solidFill>
                  <a:srgbClr val="FF0000"/>
                </a:solidFill>
              </a:rPr>
              <a:t>.</a:t>
            </a:r>
          </a:p>
          <a:p>
            <a:pPr lvl="1"/>
            <a:r>
              <a:rPr lang="en-AU" dirty="0" smtClean="0">
                <a:solidFill>
                  <a:srgbClr val="FF0000"/>
                </a:solidFill>
              </a:rPr>
              <a:t>We are currently waiting for a response from John Messenger (through Glenn Parsons)</a:t>
            </a:r>
          </a:p>
          <a:p>
            <a:pPr lvl="1"/>
            <a:r>
              <a:rPr lang="en-AU" dirty="0"/>
              <a:t>Can you give me the reason (justification) for each withdrawal and I will send it to ISO?</a:t>
            </a: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8742025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EC approved withdrawal of various ISO/IEC standards</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also asked</a:t>
            </a:r>
          </a:p>
          <a:p>
            <a:pPr lvl="2"/>
            <a:r>
              <a:rPr lang="en-AU" i="1" dirty="0" smtClean="0"/>
              <a:t>Can you give me the reason (justification) for each withdrawal and I will send it to ISO?</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270263798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Orlando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a:t>
            </a:r>
            <a:r>
              <a:rPr lang="en-AU" i="1" dirty="0" smtClean="0"/>
              <a:t>Orlando, </a:t>
            </a:r>
            <a:r>
              <a:rPr lang="en-AU" i="1" dirty="0" smtClean="0"/>
              <a:t>in Nov 2017, as documented in </a:t>
            </a:r>
            <a:r>
              <a:rPr lang="en-AU" i="1" dirty="0" smtClean="0">
                <a:solidFill>
                  <a:srgbClr val="FF0000"/>
                </a:solidFill>
                <a:hlinkClick r:id="rId3"/>
              </a:rPr>
              <a:t>11-17-1842-00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237603185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87004404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2"/>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22988025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Security ad hoc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96470586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endParaRPr lang="en-AU" b="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404192563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94017196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42250593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security ad hoc depends on who submits what</a:t>
            </a:r>
            <a:endParaRPr lang="en-AU" dirty="0"/>
          </a:p>
        </p:txBody>
      </p:sp>
      <p:sp>
        <p:nvSpPr>
          <p:cNvPr id="3" name="Content Placeholder 2"/>
          <p:cNvSpPr>
            <a:spLocks noGrp="1"/>
          </p:cNvSpPr>
          <p:nvPr>
            <p:ph idx="1"/>
          </p:nvPr>
        </p:nvSpPr>
        <p:spPr/>
        <p:txBody>
          <a:bodyPr/>
          <a:lstStyle/>
          <a:p>
            <a:pPr lvl="1"/>
            <a:r>
              <a:rPr lang="en-AU" dirty="0" smtClean="0"/>
              <a:t>At this point progress by the Security ad hoc will depend on submissions on security issue</a:t>
            </a:r>
          </a:p>
          <a:p>
            <a:pPr lvl="1"/>
            <a:r>
              <a:rPr lang="en-AU" dirty="0" smtClean="0"/>
              <a:t>It appear the deadline is now 7 Feb 2018</a:t>
            </a:r>
          </a:p>
          <a:p>
            <a:pPr lvl="1"/>
            <a:r>
              <a:rPr lang="en-AU" dirty="0" smtClean="0"/>
              <a:t>The only submissions likely are from China</a:t>
            </a:r>
          </a:p>
          <a:p>
            <a:pPr lvl="1"/>
            <a:r>
              <a:rPr lang="en-AU" dirty="0"/>
              <a:t>None have been submitted at this </a:t>
            </a:r>
            <a:r>
              <a:rPr lang="en-AU" dirty="0" smtClean="0"/>
              <a:t>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9959775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24779859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13213</Words>
  <Application>Microsoft Office PowerPoint</Application>
  <PresentationFormat>On-screen Show (4:3)</PresentationFormat>
  <Paragraphs>2074</Paragraphs>
  <Slides>141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141</vt:i4>
      </vt:variant>
    </vt:vector>
  </HeadingPairs>
  <TitlesOfParts>
    <vt:vector size="149" baseType="lpstr">
      <vt:lpstr>SimSun</vt:lpstr>
      <vt:lpstr>Arial</vt:lpstr>
      <vt:lpstr>Calibri</vt:lpstr>
      <vt:lpstr>Times New Roman</vt:lpstr>
      <vt:lpstr>Wingdings</vt:lpstr>
      <vt:lpstr>802-11-Submission</vt:lpstr>
      <vt:lpstr>Acrobat Document</vt:lpstr>
      <vt:lpstr>Packager Shell Object</vt:lpstr>
      <vt:lpstr>IEEE 802 JTC1 Standing Committee Jan 2018 agenda for Irvine</vt:lpstr>
      <vt:lpstr>This document will be used to run the IEEE 802 JTC1 SC meetings in Irvine in Jan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2018 interim meeting in Irvine</vt:lpstr>
      <vt:lpstr>The IEEE 802 JTC1 SC regular meeting has a high level list of agenda items to be considered</vt:lpstr>
      <vt:lpstr>The IEEE 802 JTC1 SC will consider approving its agenda for its Irvine meeting</vt:lpstr>
      <vt:lpstr>The IEEE 802 JTC1 SC will consider approval of the minutes of its Orlando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27 standards completely through the PSDO ratification process</vt:lpstr>
      <vt:lpstr>IEEE 802 has pushed 27 standards completely through the PSDO ratification process</vt:lpstr>
      <vt:lpstr>IEEE 802 has pushed 27 standards completely through the PSDO ratification process</vt:lpstr>
      <vt:lpstr>IEEE 802.1 has seventeen standards in the pipeline for ratification under the PSDO</vt:lpstr>
      <vt:lpstr>IEEE 802.1 has seventeen standards in the pipeline for ratification under the PSDO</vt:lpstr>
      <vt:lpstr>ISO/IEC/IEEE 8802.1Qbu was published in Nov 2017</vt:lpstr>
      <vt:lpstr>ISO/IEC/IEEE 8802.1Qbz was published in Nov 2017</vt:lpstr>
      <vt:lpstr>IEEE 802.1AC-Rev FDIS ballot closes 5 March 2018</vt:lpstr>
      <vt:lpstr>IEEE 802.1Qcd-2015 FDIS ballot passed &amp; is waiting for publication</vt:lpstr>
      <vt:lpstr>IEEE 802d FDIS ballot closes 14 Mar 2018</vt:lpstr>
      <vt:lpstr>IEEE 802.1AEcg is waiting for start of FDIS ballot</vt:lpstr>
      <vt:lpstr>There was one comment received on the IEEE 802.1AEcg 60-day pre-ballot</vt:lpstr>
      <vt:lpstr>A response has ben sent to the one comment received on the IEEE 802.1AEcg 60-day pre-ballot</vt:lpstr>
      <vt:lpstr>A response has ben sent to the one comment received on the IEEE 802.1AEcg 60-day pre-ballot</vt:lpstr>
      <vt:lpstr>IEEE 802.1CB 60-day pre-ballot closes on 18 Jan 2018</vt:lpstr>
      <vt:lpstr>IEEE 802.1Qci 60-day pre-ballot passed on 9 Dec 2017 but a response is required</vt:lpstr>
      <vt:lpstr>There was one comment received on the IEEE 802.1Qci 60-day pre-ballot</vt:lpstr>
      <vt:lpstr>IEEE 802.1Qch 60-day pre-ballot closes on 18 Jan 2018</vt:lpstr>
      <vt:lpstr>IEEE 802.1Q-2014/Cor 1-2015 was published in Oct 2017</vt:lpstr>
      <vt:lpstr>IEEE 802c pre-ballot closes on 2 Feb 2018</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802.3 has fifteen standards in the pipeline for ratification under the PSDO</vt:lpstr>
      <vt:lpstr>IEEE 802.3 has fifteen standards in the pipeline for ratification under the PSDO</vt:lpstr>
      <vt:lpstr>ISO/IEC/IEEE 8802.3bw was published in Oct 2017</vt:lpstr>
      <vt:lpstr>ISO/IEC/IEEE 8802.3bp was published in Nov 2017</vt:lpstr>
      <vt:lpstr>IEEE 802.3bn is waiting for start of FDIS</vt:lpstr>
      <vt:lpstr>ISO/IEC/IEEE 8802.3bq was published in Nov 2017</vt:lpstr>
      <vt:lpstr>ISO/IEC/IEEE 8802.3br was published in Nov 2017</vt:lpstr>
      <vt:lpstr>ISO/IEC/IEEE 8802.3by was published in Nov 2017</vt:lpstr>
      <vt:lpstr>IEEE 802.3bv is waiting for start of FDIS ballot</vt:lpstr>
      <vt:lpstr>IEEE 802.3bu is waiting for start of FDIS ballot</vt:lpstr>
      <vt:lpstr>ISO/IEC/IEEE 8802.3bz was published in Nov 2017</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three standards in the pipeline for ratification under the PSDO</vt:lpstr>
      <vt:lpstr>ISO/IEC/IEEE 802.15.3 was published in Oct 2017</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IEEE 802 EC approved withdrawal of various ISO/IEC standards</vt:lpstr>
      <vt:lpstr>The IEEE 802 EC approved withdrawal of various ISO/IEC standards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Other aspects of the Security ad hoc were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The future of the security ad hoc is unclear</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2018-01-15T17:39:02Z</dcterms:modified>
</cp:coreProperties>
</file>