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3"/>
  </p:notesMasterIdLst>
  <p:handoutMasterIdLst>
    <p:handoutMasterId r:id="rId144"/>
  </p:handoutMasterIdLst>
  <p:sldIdLst>
    <p:sldId id="269" r:id="rId2"/>
    <p:sldId id="278" r:id="rId3"/>
    <p:sldId id="1454" r:id="rId4"/>
    <p:sldId id="1455" r:id="rId5"/>
    <p:sldId id="358" r:id="rId6"/>
    <p:sldId id="359" r:id="rId7"/>
    <p:sldId id="1802" r:id="rId8"/>
    <p:sldId id="287" r:id="rId9"/>
    <p:sldId id="1620" r:id="rId10"/>
    <p:sldId id="344" r:id="rId11"/>
    <p:sldId id="345" r:id="rId12"/>
    <p:sldId id="1378" r:id="rId13"/>
    <p:sldId id="1423" r:id="rId14"/>
    <p:sldId id="1164" r:id="rId15"/>
    <p:sldId id="1562" r:id="rId16"/>
    <p:sldId id="1101" r:id="rId17"/>
    <p:sldId id="1581" r:id="rId18"/>
    <p:sldId id="1981" r:id="rId19"/>
    <p:sldId id="1657" r:id="rId20"/>
    <p:sldId id="1895" r:id="rId21"/>
    <p:sldId id="2006" r:id="rId22"/>
    <p:sldId id="2007" r:id="rId23"/>
    <p:sldId id="1686" r:id="rId24"/>
    <p:sldId id="1687" r:id="rId25"/>
    <p:sldId id="1745" r:id="rId26"/>
    <p:sldId id="1746" r:id="rId27"/>
    <p:sldId id="1988" r:id="rId28"/>
    <p:sldId id="1989" r:id="rId29"/>
    <p:sldId id="2057" r:id="rId30"/>
    <p:sldId id="1747" r:id="rId31"/>
    <p:sldId id="1769" r:id="rId32"/>
    <p:sldId id="2043" r:id="rId33"/>
    <p:sldId id="1786" r:id="rId34"/>
    <p:sldId id="1773" r:id="rId35"/>
    <p:sldId id="1894" r:id="rId36"/>
    <p:sldId id="1896" r:id="rId37"/>
    <p:sldId id="1965" r:id="rId38"/>
    <p:sldId id="1967" r:id="rId39"/>
    <p:sldId id="1968" r:id="rId40"/>
    <p:sldId id="1969" r:id="rId41"/>
    <p:sldId id="2035" r:id="rId42"/>
    <p:sldId id="2008" r:id="rId43"/>
    <p:sldId id="2038" r:id="rId44"/>
    <p:sldId id="1691" r:id="rId45"/>
    <p:sldId id="2009" r:id="rId46"/>
    <p:sldId id="1694" r:id="rId47"/>
    <p:sldId id="2010" r:id="rId48"/>
    <p:sldId id="2011" r:id="rId49"/>
    <p:sldId id="2012" r:id="rId50"/>
    <p:sldId id="1716" r:id="rId51"/>
    <p:sldId id="1717" r:id="rId52"/>
    <p:sldId id="2013" r:id="rId53"/>
    <p:sldId id="1851" r:id="rId54"/>
    <p:sldId id="1864" r:id="rId55"/>
    <p:sldId id="1945" r:id="rId56"/>
    <p:sldId id="1946" r:id="rId57"/>
    <p:sldId id="2036" r:id="rId58"/>
    <p:sldId id="2037" r:id="rId59"/>
    <p:sldId id="1688" r:id="rId60"/>
    <p:sldId id="1702" r:id="rId61"/>
    <p:sldId id="1703" r:id="rId62"/>
    <p:sldId id="1704" r:id="rId63"/>
    <p:sldId id="1978" r:id="rId64"/>
    <p:sldId id="1705" r:id="rId65"/>
    <p:sldId id="1706" r:id="rId66"/>
    <p:sldId id="1707" r:id="rId67"/>
    <p:sldId id="1708" r:id="rId68"/>
    <p:sldId id="1709" r:id="rId69"/>
    <p:sldId id="1710" r:id="rId70"/>
    <p:sldId id="1790" r:id="rId71"/>
    <p:sldId id="1698" r:id="rId72"/>
    <p:sldId id="1699" r:id="rId73"/>
    <p:sldId id="1700" r:id="rId74"/>
    <p:sldId id="1701" r:id="rId75"/>
    <p:sldId id="1993" r:id="rId76"/>
    <p:sldId id="1994" r:id="rId77"/>
    <p:sldId id="2014" r:id="rId78"/>
    <p:sldId id="1712" r:id="rId79"/>
    <p:sldId id="2015" r:id="rId80"/>
    <p:sldId id="2016" r:id="rId81"/>
    <p:sldId id="1679" r:id="rId82"/>
    <p:sldId id="1629" r:id="rId83"/>
    <p:sldId id="2041" r:id="rId84"/>
    <p:sldId id="1971" r:id="rId85"/>
    <p:sldId id="2042" r:id="rId86"/>
    <p:sldId id="1972" r:id="rId87"/>
    <p:sldId id="1979" r:id="rId88"/>
    <p:sldId id="2002" r:id="rId89"/>
    <p:sldId id="2044" r:id="rId90"/>
    <p:sldId id="2040" r:id="rId91"/>
    <p:sldId id="2017" r:id="rId92"/>
    <p:sldId id="2018" r:id="rId93"/>
    <p:sldId id="2019" r:id="rId94"/>
    <p:sldId id="2046" r:id="rId95"/>
    <p:sldId id="2045" r:id="rId96"/>
    <p:sldId id="2047" r:id="rId97"/>
    <p:sldId id="2048" r:id="rId98"/>
    <p:sldId id="2049" r:id="rId99"/>
    <p:sldId id="2050" r:id="rId100"/>
    <p:sldId id="2051" r:id="rId101"/>
    <p:sldId id="2052" r:id="rId102"/>
    <p:sldId id="2053" r:id="rId103"/>
    <p:sldId id="2054" r:id="rId104"/>
    <p:sldId id="2055" r:id="rId105"/>
    <p:sldId id="2056" r:id="rId106"/>
    <p:sldId id="1375" r:id="rId107"/>
    <p:sldId id="1376" r:id="rId108"/>
    <p:sldId id="1400" r:id="rId109"/>
    <p:sldId id="2004" r:id="rId110"/>
    <p:sldId id="619" r:id="rId111"/>
    <p:sldId id="621" r:id="rId112"/>
    <p:sldId id="1561" r:id="rId113"/>
    <p:sldId id="1555" r:id="rId114"/>
    <p:sldId id="1601" r:id="rId115"/>
    <p:sldId id="1585" r:id="rId116"/>
    <p:sldId id="1586" r:id="rId117"/>
    <p:sldId id="1587" r:id="rId118"/>
    <p:sldId id="1588" r:id="rId119"/>
    <p:sldId id="1589" r:id="rId120"/>
    <p:sldId id="1590" r:id="rId121"/>
    <p:sldId id="1771" r:id="rId122"/>
    <p:sldId id="1772" r:id="rId123"/>
    <p:sldId id="1591" r:id="rId124"/>
    <p:sldId id="1592" r:id="rId125"/>
    <p:sldId id="1593" r:id="rId126"/>
    <p:sldId id="1594" r:id="rId127"/>
    <p:sldId id="1595" r:id="rId128"/>
    <p:sldId id="1596" r:id="rId129"/>
    <p:sldId id="1597" r:id="rId130"/>
    <p:sldId id="1598" r:id="rId131"/>
    <p:sldId id="1599" r:id="rId132"/>
    <p:sldId id="1600" r:id="rId133"/>
    <p:sldId id="1628" r:id="rId134"/>
    <p:sldId id="1638" r:id="rId135"/>
    <p:sldId id="1725" r:id="rId136"/>
    <p:sldId id="1726" r:id="rId137"/>
    <p:sldId id="1947" r:id="rId138"/>
    <p:sldId id="1975" r:id="rId139"/>
    <p:sldId id="1976" r:id="rId140"/>
    <p:sldId id="1977" r:id="rId141"/>
    <p:sldId id="2039" r:id="rId14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autoAdjust="0"/>
  </p:normalViewPr>
  <p:slideViewPr>
    <p:cSldViewPr>
      <p:cViewPr varScale="1">
        <p:scale>
          <a:sx n="99" d="100"/>
          <a:sy n="99" d="100"/>
        </p:scale>
        <p:origin x="106" y="235"/>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notesMaster" Target="notesMasters/notesMaster1.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802.11-17/0896r2</a:t>
            </a:r>
            <a:endParaRPr lang="en-US" dirty="0"/>
          </a:p>
        </p:txBody>
      </p:sp>
      <p:sp>
        <p:nvSpPr>
          <p:cNvPr id="3075" name="Rectangle 3"/>
          <p:cNvSpPr>
            <a:spLocks noGrp="1" noChangeArrowheads="1"/>
          </p:cNvSpPr>
          <p:nvPr>
            <p:ph type="dt" sz="quarter" idx="1"/>
          </p:nvPr>
        </p:nvSpPr>
        <p:spPr bwMode="auto">
          <a:xfrm>
            <a:off x="695325" y="177284"/>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802.11-17/0896r2</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110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5</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6</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8</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802.11-17/1799r3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7/11-17-1842-00-0jtc-minutes-of-orlando-meeting-in-nov-2017.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1.xml"/><Relationship Id="rId4" Type="http://schemas.openxmlformats.org/officeDocument/2006/relationships/hyperlink" Target="development.standards.ieee.org/myproject/Public/mytools/mob/slideset.ppt"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 2018 agenda </a:t>
            </a:r>
            <a:r>
              <a:rPr lang="en-US" dirty="0">
                <a:solidFill>
                  <a:schemeClr val="accent2">
                    <a:lumMod val="75000"/>
                  </a:schemeClr>
                </a:solidFill>
              </a:rPr>
              <a:t>for </a:t>
            </a:r>
            <a:r>
              <a:rPr lang="en-US" dirty="0" smtClean="0">
                <a:solidFill>
                  <a:schemeClr val="accent2">
                    <a:lumMod val="75000"/>
                  </a:schemeClr>
                </a:solidFill>
              </a:rPr>
              <a:t>Irvine</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19 December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10</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Irvine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Irvine in Jan 2018, as documented on slide 9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comment</a:t>
            </a:r>
          </a:p>
          <a:p>
            <a:pPr lvl="1"/>
            <a:r>
              <a:rPr lang="en-AU" i="1" dirty="0"/>
              <a:t>To systematically review security issues in existing SC6 standards, there should be a set of principles that can be used as at least a partial check-list. We have assembled the following principles to be used for this analysis.  The principles here are primarily architectural in nature and reflect current understanding of security in network architecture. They do not imply particular security solutions, algorithms, or techniques. These are not necessarily part of the work plan but a companion to it.</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247798596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GB" i="1" dirty="0"/>
              <a:t>(All (N)- terms used here can be found in ISO 7498-1.)</a:t>
            </a:r>
            <a:endParaRPr lang="en-AU" i="1" dirty="0"/>
          </a:p>
          <a:p>
            <a:pPr lvl="1"/>
            <a:r>
              <a:rPr lang="en-GB" i="1" dirty="0"/>
              <a:t> </a:t>
            </a:r>
            <a:r>
              <a:rPr lang="en-GB" i="1" dirty="0" smtClean="0"/>
              <a:t>The </a:t>
            </a:r>
            <a:r>
              <a:rPr lang="en-GB" i="1" dirty="0"/>
              <a:t>primary task of security at the (N)-layer is to protect itself from malicious attacks or the collection of sensitive information on its operation.</a:t>
            </a:r>
            <a:endParaRPr lang="en-AU" i="1" dirty="0"/>
          </a:p>
          <a:p>
            <a:pPr lvl="1"/>
            <a:r>
              <a:rPr lang="en-GB" i="1" dirty="0"/>
              <a:t> </a:t>
            </a:r>
            <a:r>
              <a:rPr lang="en-GB" i="1" dirty="0" smtClean="0"/>
              <a:t>A </a:t>
            </a:r>
            <a:r>
              <a:rPr lang="en-GB" i="1" dirty="0"/>
              <a:t>(N)-layer can assume that the (N+1)- and (N-1)-layers are doing the same.</a:t>
            </a:r>
            <a:endParaRPr lang="en-AU" i="1" dirty="0"/>
          </a:p>
          <a:p>
            <a:pPr lvl="1"/>
            <a:r>
              <a:rPr lang="en-GB" i="1" dirty="0"/>
              <a:t> </a:t>
            </a:r>
            <a:r>
              <a:rPr lang="en-GB" i="1" dirty="0" smtClean="0"/>
              <a:t>There </a:t>
            </a:r>
            <a:r>
              <a:rPr lang="en-GB" i="1" dirty="0"/>
              <a:t>are five security services that may be supported by a layer:  Authentication, Access Control, Confidentiality, Integrity, and Non-Repudiation. The last applies only to the Application Layer. The others apply to all layers, as necessary.</a:t>
            </a:r>
            <a:endParaRPr lang="en-AU" i="1" dirty="0"/>
          </a:p>
          <a:p>
            <a:pPr lvl="1"/>
            <a:r>
              <a:rPr lang="en-GB" i="1" dirty="0"/>
              <a:t> </a:t>
            </a:r>
            <a:r>
              <a:rPr lang="en-GB" i="1" dirty="0" smtClean="0"/>
              <a:t>All </a:t>
            </a:r>
            <a:r>
              <a:rPr lang="en-GB" i="1" dirty="0"/>
              <a:t>members of a (N)-layer should be authenticated as legitimate members of the layer. (This is part of the </a:t>
            </a:r>
            <a:r>
              <a:rPr lang="en-GB" i="1" dirty="0" err="1"/>
              <a:t>Enrollment</a:t>
            </a:r>
            <a:r>
              <a:rPr lang="en-GB" i="1" dirty="0"/>
              <a:t> Phase.)</a:t>
            </a:r>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34325646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While Access Control most commonly appears in the layer directly supporting Applications, it may occur in lower layers.</a:t>
            </a:r>
          </a:p>
          <a:p>
            <a:pPr lvl="1"/>
            <a:r>
              <a:rPr lang="en-AU" i="1" dirty="0" smtClean="0"/>
              <a:t>Confidentiality </a:t>
            </a:r>
            <a:r>
              <a:rPr lang="en-AU" i="1" dirty="0"/>
              <a:t>and Integrity counters corruption, replay, and eavesdropping of the contents of (N)-PDUs and should be used when the (N)-layer has generated sensitive information that may be of use to an intruder. (Keeping in mind that multiple encryptions may weaken the strength of the result.)</a:t>
            </a:r>
          </a:p>
          <a:p>
            <a:pPr lvl="1"/>
            <a:r>
              <a:rPr lang="en-AU" i="1" dirty="0" smtClean="0"/>
              <a:t>The </a:t>
            </a:r>
            <a:r>
              <a:rPr lang="en-AU" i="1" dirty="0"/>
              <a:t>above implies that the Application Layer should protect itself. This implies that next only concern in the next lower Layer may be Traffic Analysis. And below that and toward the core of the network, there is little need for confidentiality. </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82673268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Given </a:t>
            </a:r>
            <a:r>
              <a:rPr lang="en-AU" i="1" dirty="0"/>
              <a:t>that many lower layers have limited scope and may operate within a controlled environment, the degree of security should be capable of being selected, from none to very strong</a:t>
            </a:r>
            <a:r>
              <a:rPr lang="en-AU" i="1" dirty="0" smtClean="0"/>
              <a:t>.</a:t>
            </a:r>
          </a:p>
          <a:p>
            <a:pPr lvl="1"/>
            <a:r>
              <a:rPr lang="en-AU" i="1" dirty="0"/>
              <a:t>When a (N)-PDU is passed as an (N-1)-SDU, and if confidentiality measures are in place, the (N-1)-SDU cannot be interpreted by the (N-1)-subsystem, i.e. no elements of the (N)-PCI are clear-text.</a:t>
            </a:r>
          </a:p>
          <a:p>
            <a:pPr lvl="1"/>
            <a:r>
              <a:rPr lang="en-AU" i="1" dirty="0" smtClean="0"/>
              <a:t>The </a:t>
            </a:r>
            <a:r>
              <a:rPr lang="en-AU" i="1" dirty="0"/>
              <a:t>length of a (N)-address should be a small multiple of the maximum number of members of the (N)-layer. (Avoid the temptation to overload the semantics).</a:t>
            </a:r>
          </a:p>
          <a:p>
            <a:pPr lvl="1"/>
            <a:r>
              <a:rPr lang="en-AU" i="1" dirty="0" smtClean="0"/>
              <a:t>If </a:t>
            </a:r>
            <a:r>
              <a:rPr lang="en-AU" i="1" dirty="0"/>
              <a:t>at all possible the (N)-address should only be assigned when the (N)-subsystem joins the (N)-layer.</a:t>
            </a:r>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315505940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Any </a:t>
            </a:r>
            <a:r>
              <a:rPr lang="en-AU" i="1" dirty="0"/>
              <a:t>(N)-identifier shared between an (N+1)- or (N-1)-layer should not be carried in protocol. (Such identifiers should be local to the (N)- and (N-1)-subsystems</a:t>
            </a:r>
            <a:r>
              <a:rPr lang="en-AU" i="1" dirty="0" smtClean="0"/>
              <a:t>.)</a:t>
            </a:r>
          </a:p>
          <a:p>
            <a:pPr lvl="1"/>
            <a:r>
              <a:rPr lang="en-AU" i="1" dirty="0"/>
              <a:t>No identifier should be used for more than one purpose. It should have a single semantics. (There is a popular misconception currently circulating surrounding so-called locator and identifier semantics. This is a false distinction. All identifiers in computing systems are used to locate an object. </a:t>
            </a:r>
            <a:r>
              <a:rPr lang="en-AU" i="1" dirty="0" err="1"/>
              <a:t>Saltzer</a:t>
            </a:r>
            <a:r>
              <a:rPr lang="en-AU" i="1" dirty="0"/>
              <a:t> in 1972 defined “resolve” as in ‘to resolve a name” as “to locate an object in a particular context, given its name.” Even a so-called flat identifier is used to locate an object, at worst by exhaustive search, or improved by imposing structure on the name space, such that there is a property of “nearness.” For example, MAC ‘addresses’ locate the identifier among the manufacturers of Ethernet interfaces. The concept of location-dependent is not the same as locator. Identifiers that are </a:t>
            </a:r>
            <a:r>
              <a:rPr lang="en-AU" i="1" dirty="0" smtClean="0"/>
              <a:t>…</a:t>
            </a:r>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23606140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 location-dependent are strings structured to have the property that given two (or more) identifiers, one can tell by inspection whether they are ‘near’ each other for some concept of ‘near.’ For network routing, it is often advantageous to assign addresses, i.e. (N)-subsystem-identifiers, that are location-dependent relative to the graph of the (N)-layer in which they are used. IP addresses before CIDR and MAC-addresses are not location-dependent.)</a:t>
            </a:r>
          </a:p>
          <a:p>
            <a:pPr lvl="1"/>
            <a:r>
              <a:rPr lang="en-AU" i="1" dirty="0" smtClean="0"/>
              <a:t>An </a:t>
            </a:r>
            <a:r>
              <a:rPr lang="en-AU" i="1" dirty="0"/>
              <a:t>(N)-address should not be visible to the (N+1)- or (N-1)-layers.</a:t>
            </a:r>
          </a:p>
          <a:p>
            <a:pPr lvl="1"/>
            <a:r>
              <a:rPr lang="en-AU" i="1" dirty="0" smtClean="0"/>
              <a:t>A </a:t>
            </a:r>
            <a:r>
              <a:rPr lang="en-AU" i="1" dirty="0"/>
              <a:t>complete (N-1)-address should not be used as a component an (N)-address.</a:t>
            </a:r>
          </a:p>
          <a:p>
            <a:pPr lvl="1"/>
            <a:r>
              <a:rPr lang="en-AU" i="1" dirty="0" smtClean="0"/>
              <a:t>Multi-level </a:t>
            </a:r>
            <a:r>
              <a:rPr lang="en-AU" i="1" dirty="0"/>
              <a:t>security is an Application Layer issue. Any method to support multiple levels in the layers below violates security by distinguishing multiple layers of security.</a:t>
            </a:r>
          </a:p>
          <a:p>
            <a:pPr lvl="1"/>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14202515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106</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107</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108</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109</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Orlando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Hawaii, in Nov 2017, as documented in </a:t>
            </a:r>
            <a:r>
              <a:rPr lang="en-AU" i="1" dirty="0" smtClean="0">
                <a:solidFill>
                  <a:srgbClr val="FF0000"/>
                </a:solidFill>
                <a:hlinkClick r:id="rId3"/>
              </a:rPr>
              <a:t>11-17-1842-00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110</a:t>
            </a:fld>
            <a:endParaRPr lang="en-US"/>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Orlando </a:t>
            </a:r>
            <a:r>
              <a:rPr lang="en-AU" i="1" dirty="0" smtClean="0"/>
              <a:t>in November 2017,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111</a:t>
            </a:fld>
            <a:endParaRPr lang="en-US"/>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12</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128</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129</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479"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28207"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240"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a:t>
            </a:r>
            <a:r>
              <a:rPr lang="en-AU" dirty="0" err="1" smtClean="0">
                <a:solidFill>
                  <a:srgbClr val="FF0000"/>
                </a:solidFill>
              </a:rPr>
              <a:t>Nxxxxx</a:t>
            </a:r>
            <a:r>
              <a:rPr lang="en-AU" dirty="0" smtClean="0"/>
              <a:t>)</a:t>
            </a:r>
          </a:p>
          <a:p>
            <a:pPr lvl="2"/>
            <a:r>
              <a:rPr lang="en-AU" b="0" dirty="0" smtClean="0">
                <a:solidFill>
                  <a:srgbClr val="FF0000"/>
                </a:solidFill>
              </a:rPr>
              <a:t>&lt;SGs formed&gt;</a:t>
            </a:r>
            <a:endParaRPr lang="en-AU" b="0"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140</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141</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18960447"/>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38955431"/>
              </p:ext>
            </p:extLst>
          </p:nvPr>
        </p:nvGraphicFramePr>
        <p:xfrm>
          <a:off x="761999" y="1712148"/>
          <a:ext cx="7696200" cy="3422415"/>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1811269480"/>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.1Qbu</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 Feb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rPr>
                        <a:t>.1Qbz</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D2.3</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Feb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r>
                        <a:rPr lang="en-AU" sz="1600" b="0" kern="1200" dirty="0" smtClean="0">
                          <a:solidFill>
                            <a:schemeClr val="accent2"/>
                          </a:solidFill>
                          <a:latin typeface="+mn-lt"/>
                          <a:ea typeface="+mn-ea"/>
                          <a:cs typeface="+mn-cs"/>
                        </a:rPr>
                        <a:t> </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5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.1Qcd-2015</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May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23</a:t>
                      </a:r>
                      <a:r>
                        <a:rPr lang="en-AU" sz="1600" b="0" kern="1200" baseline="0" dirty="0" smtClean="0">
                          <a:solidFill>
                            <a:schemeClr val="tx1"/>
                          </a:solidFill>
                          <a:latin typeface="+mn-lt"/>
                          <a:ea typeface="+mn-ea"/>
                          <a:cs typeface="+mn-cs"/>
                        </a:rPr>
                        <a:t> Oct 16</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 Dec </a:t>
                      </a:r>
                      <a:r>
                        <a:rPr lang="en-AU" sz="1600" b="0" baseline="0" dirty="0" smtClean="0">
                          <a:solidFill>
                            <a:schemeClr val="tx1"/>
                          </a:solidFill>
                          <a:latin typeface="+mj-lt"/>
                        </a:rPr>
                        <a:t>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330320">
                <a:tc>
                  <a:txBody>
                    <a:bodyPr/>
                    <a:lstStyle/>
                    <a:p>
                      <a:r>
                        <a:rPr lang="en-GB" sz="1600" dirty="0" smtClean="0"/>
                        <a:t>.1Q-Cor 1</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Mar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2853817690"/>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5087663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Irvine in Jan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1860809885"/>
              </p:ext>
            </p:extLst>
          </p:nvPr>
        </p:nvGraphicFramePr>
        <p:xfrm>
          <a:off x="152399" y="158388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3"/>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816246475"/>
                  </a:ext>
                </a:extLst>
              </a:tr>
            </a:tbl>
          </a:graphicData>
        </a:graphic>
      </p:graphicFrame>
    </p:spTree>
    <p:extLst>
      <p:ext uri="{BB962C8B-B14F-4D97-AF65-F5344CB8AC3E}">
        <p14:creationId xmlns:p14="http://schemas.microsoft.com/office/powerpoint/2010/main" val="35478615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802.1Qbu 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t>
            </a:r>
            <a:r>
              <a:rPr lang="en-AU" dirty="0">
                <a:solidFill>
                  <a:schemeClr val="accent6"/>
                </a:solidFill>
              </a:rPr>
              <a:t>&amp; waiting for publication</a:t>
            </a:r>
            <a:endParaRPr lang="en-AU" dirty="0" smtClean="0">
              <a:solidFill>
                <a:srgbClr val="00B050"/>
              </a:solidFill>
            </a:endParaRPr>
          </a:p>
          <a:p>
            <a:pPr lvl="1"/>
            <a:r>
              <a:rPr lang="en-AU" dirty="0"/>
              <a:t>802.1Qbu-2016 passed its </a:t>
            </a:r>
            <a:r>
              <a:rPr lang="en-AU" dirty="0" smtClean="0"/>
              <a:t>FDIS ballot </a:t>
            </a:r>
            <a:r>
              <a:rPr lang="en-AU" dirty="0"/>
              <a:t>on </a:t>
            </a:r>
            <a:r>
              <a:rPr lang="en-AU" dirty="0" smtClean="0"/>
              <a:t>11 Oct (N16721?)</a:t>
            </a:r>
          </a:p>
          <a:p>
            <a:pPr lvl="2"/>
            <a:r>
              <a:rPr lang="en-AU" dirty="0"/>
              <a:t>Passed </a:t>
            </a:r>
            <a:r>
              <a:rPr lang="en-AU" dirty="0" smtClean="0"/>
              <a:t>11/0/10</a:t>
            </a:r>
          </a:p>
          <a:p>
            <a:pPr lvl="2"/>
            <a:r>
              <a:rPr lang="en-AU" dirty="0" smtClean="0">
                <a:solidFill>
                  <a:srgbClr val="FF0000"/>
                </a:solidFill>
              </a:rPr>
              <a:t>Asked Jodi in Dec 2017</a:t>
            </a:r>
            <a:endParaRPr lang="en-AU" dirty="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27299217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802.1Qbz </a:t>
            </a:r>
            <a:r>
              <a:rPr lang="en-AU" dirty="0"/>
              <a:t>FDIS ballot </a:t>
            </a:r>
            <a:r>
              <a:rPr lang="en-AU" dirty="0" smtClean="0"/>
              <a:t>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t>
            </a:r>
            <a:r>
              <a:rPr lang="en-AU" dirty="0" smtClean="0">
                <a:solidFill>
                  <a:schemeClr val="accent6"/>
                </a:solidFill>
              </a:rPr>
              <a:t>&amp; waiting for publication</a:t>
            </a:r>
            <a:endParaRPr lang="en-AU" dirty="0">
              <a:solidFill>
                <a:schemeClr val="accent6"/>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2"/>
            <a:r>
              <a:rPr lang="en-AU" dirty="0">
                <a:solidFill>
                  <a:srgbClr val="FF0000"/>
                </a:solidFill>
              </a:rPr>
              <a:t>Asked Jodi in Dec </a:t>
            </a:r>
            <a:r>
              <a:rPr lang="en-AU" dirty="0" smtClean="0">
                <a:solidFill>
                  <a:srgbClr val="FF0000"/>
                </a:solidFill>
              </a:rPr>
              <a:t>2017</a:t>
            </a:r>
            <a:endParaRPr lang="en-AU" dirty="0"/>
          </a:p>
          <a:p>
            <a:endParaRPr lang="en-AU" dirty="0">
              <a:solidFill>
                <a:schemeClr val="accent2"/>
              </a:solidFill>
            </a:endParaRPr>
          </a:p>
        </p:txBody>
      </p:sp>
    </p:spTree>
    <p:extLst>
      <p:ext uri="{BB962C8B-B14F-4D97-AF65-F5344CB8AC3E}">
        <p14:creationId xmlns:p14="http://schemas.microsoft.com/office/powerpoint/2010/main" val="2642830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closes 5 </a:t>
            </a:r>
            <a:r>
              <a:rPr lang="en-AU" dirty="0"/>
              <a:t>March </a:t>
            </a:r>
            <a:r>
              <a:rPr lang="en-AU" dirty="0" smtClean="0"/>
              <a:t>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chemeClr val="accent2"/>
                </a:solidFill>
              </a:rPr>
              <a:t>closes 5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23</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ballot passed </a:t>
            </a:r>
            <a:r>
              <a:rPr lang="en-AU" dirty="0">
                <a:solidFill>
                  <a:schemeClr val="accent6"/>
                </a:solidFill>
              </a:rPr>
              <a:t>&amp;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t>
            </a:r>
            <a:r>
              <a:rPr lang="en-AU" dirty="0">
                <a:solidFill>
                  <a:schemeClr val="accent6"/>
                </a:solidFill>
              </a:rPr>
              <a:t>&amp; waiting for publication </a:t>
            </a:r>
            <a:endParaRPr lang="en-AU" dirty="0" smtClean="0">
              <a:solidFill>
                <a:schemeClr val="accent6"/>
              </a:solidFill>
            </a:endParaRP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2"/>
            <a:r>
              <a:rPr lang="en-AU" dirty="0">
                <a:solidFill>
                  <a:srgbClr val="FF0000"/>
                </a:solidFill>
              </a:rPr>
              <a:t>Asked Jodi in Dec </a:t>
            </a:r>
            <a:r>
              <a:rPr lang="en-AU" dirty="0" smtClean="0">
                <a:solidFill>
                  <a:srgbClr val="FF0000"/>
                </a:solidFill>
              </a:rPr>
              <a:t>2017</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24</a:t>
            </a:fld>
            <a:endParaRPr lang="en-US"/>
          </a:p>
        </p:txBody>
      </p:sp>
    </p:spTree>
    <p:extLst>
      <p:ext uri="{BB962C8B-B14F-4D97-AF65-F5344CB8AC3E}">
        <p14:creationId xmlns:p14="http://schemas.microsoft.com/office/powerpoint/2010/main" val="41982445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closes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 with no response required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a:t>
            </a:r>
            <a:r>
              <a:rPr lang="en-AU" dirty="0" smtClean="0"/>
              <a:t>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a:t>
            </a:r>
            <a:r>
              <a:rPr lang="en-AU" dirty="0"/>
              <a:t>(</a:t>
            </a:r>
            <a:r>
              <a:rPr lang="en-AU" dirty="0" smtClean="0"/>
              <a:t>N</a:t>
            </a:r>
            <a:r>
              <a:rPr lang="en-AU" dirty="0" smtClean="0">
                <a:solidFill>
                  <a:srgbClr val="FF0000"/>
                </a:solidFill>
              </a:rPr>
              <a:t>??????</a:t>
            </a:r>
            <a:r>
              <a:rPr lang="en-AU" dirty="0" smtClean="0"/>
              <a:t>)</a:t>
            </a:r>
            <a:endParaRPr lang="en-AU" dirty="0"/>
          </a:p>
          <a:p>
            <a:r>
              <a:rPr lang="en-AU" dirty="0" smtClean="0"/>
              <a:t>FDIS </a:t>
            </a:r>
            <a:r>
              <a:rPr lang="en-AU" dirty="0" smtClean="0"/>
              <a:t>ballot: </a:t>
            </a:r>
            <a:r>
              <a:rPr lang="en-AU" dirty="0" smtClean="0">
                <a:solidFill>
                  <a:schemeClr val="accent2"/>
                </a:solidFill>
              </a:rPr>
              <a:t>waiting</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a:t>
            </a:r>
            <a:r>
              <a:rPr lang="en-AU" dirty="0"/>
              <a:t>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smtClean="0"/>
              <a:t>1. The </a:t>
            </a:r>
            <a:r>
              <a:rPr lang="en-AU" i="1" dirty="0"/>
              <a:t>default cryptographic algorithm of the standard is AES (chapter 14), however, policy and regulation limitations on application of cryptographic algorithm differ from countries and regions. Therefore, it is improper to specify AES algorithm as the default one. It is recommended to clearly state that AES is an example for cryptographic algorithms, so that countries and regions may replace it with a similar and regulation-compliant algorithm during </a:t>
            </a:r>
            <a:r>
              <a:rPr lang="en-AU" i="1" dirty="0" smtClean="0"/>
              <a:t>implementation</a:t>
            </a:r>
            <a:r>
              <a:rPr lang="en-AU" i="1" dirty="0" smtClean="0"/>
              <a:t>.</a:t>
            </a:r>
          </a:p>
          <a:p>
            <a:pPr lvl="1"/>
            <a:r>
              <a:rPr lang="en-AU" i="1" dirty="0" smtClean="0"/>
              <a:t>2</a:t>
            </a:r>
            <a:r>
              <a:rPr lang="en-AU" i="1" dirty="0"/>
              <a:t>. The hop-by-hop encryption mechanism specified in the standard has the issues of high-delay and high calculating cost, etc., especially between nodes that require multi hops to accomplish communication</a:t>
            </a:r>
            <a:r>
              <a:rPr lang="en-AU" i="1" dirty="0" smtClean="0"/>
              <a:t>.</a:t>
            </a:r>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27</a:t>
            </a:fld>
            <a:endParaRPr lang="en-US"/>
          </a:p>
        </p:txBody>
      </p:sp>
    </p:spTree>
    <p:extLst>
      <p:ext uri="{BB962C8B-B14F-4D97-AF65-F5344CB8AC3E}">
        <p14:creationId xmlns:p14="http://schemas.microsoft.com/office/powerpoint/2010/main" val="7997009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response has ben sent to the one </a:t>
            </a:r>
            <a:r>
              <a:rPr lang="en-AU" dirty="0"/>
              <a:t>comment received on the IEEE 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IEEE </a:t>
            </a:r>
            <a:r>
              <a:rPr lang="en-AU" dirty="0" smtClean="0"/>
              <a:t>802 </a:t>
            </a:r>
            <a:r>
              <a:rPr lang="en-AU" dirty="0" smtClean="0"/>
              <a:t>response to part 1</a:t>
            </a:r>
            <a:endParaRPr lang="en-AU" dirty="0" smtClean="0"/>
          </a:p>
          <a:p>
            <a:pPr lvl="1"/>
            <a:r>
              <a:rPr lang="en-AU" i="1" dirty="0"/>
              <a:t>It is still believed that the goal of maximum interoperability is very important, and specification of a default Cipher Suite is an important part of meeting that goal. The selection of GCM-AES-128 was based on its applicability across the entire range of applicability of ISO/IEC/IEEE 8802-1AE-2013. It was not within the scope of the 802.1AEcg project to change the Cipher Suites, and no such changes were made. However 802.1AE was explicitly designed to accommodate advances in cryptography. Additions to the Cipher Suites can be made through the established IEEE amendment process.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28</a:t>
            </a:fld>
            <a:endParaRPr lang="en-US"/>
          </a:p>
        </p:txBody>
      </p:sp>
    </p:spTree>
    <p:extLst>
      <p:ext uri="{BB962C8B-B14F-4D97-AF65-F5344CB8AC3E}">
        <p14:creationId xmlns:p14="http://schemas.microsoft.com/office/powerpoint/2010/main" val="28495332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A response has ben sent to the one comment received on the IEEE 802.1AEcg 60-day pre-ballot</a:t>
            </a:r>
            <a:endParaRPr lang="en-AU" dirty="0"/>
          </a:p>
        </p:txBody>
      </p:sp>
      <p:sp>
        <p:nvSpPr>
          <p:cNvPr id="3" name="Content Placeholder 2"/>
          <p:cNvSpPr>
            <a:spLocks noGrp="1"/>
          </p:cNvSpPr>
          <p:nvPr>
            <p:ph idx="1"/>
          </p:nvPr>
        </p:nvSpPr>
        <p:spPr/>
        <p:txBody>
          <a:bodyPr/>
          <a:lstStyle/>
          <a:p>
            <a:r>
              <a:rPr lang="en-AU" dirty="0" smtClean="0"/>
              <a:t>IEEE </a:t>
            </a:r>
            <a:r>
              <a:rPr lang="en-AU" dirty="0" smtClean="0"/>
              <a:t>802 </a:t>
            </a:r>
            <a:r>
              <a:rPr lang="en-AU" dirty="0" smtClean="0"/>
              <a:t>response to part 2</a:t>
            </a:r>
            <a:endParaRPr lang="en-AU" dirty="0" smtClean="0"/>
          </a:p>
          <a:p>
            <a:pPr lvl="1"/>
            <a:r>
              <a:rPr lang="en-AU" i="1" dirty="0"/>
              <a:t>The encryption mechanism used is fully capable of being implemented </a:t>
            </a:r>
            <a:r>
              <a:rPr lang="en-AU" i="1" dirty="0" smtClean="0"/>
              <a:t>in ISO/IEC/IEEE </a:t>
            </a:r>
            <a:r>
              <a:rPr lang="en-AU" i="1" dirty="0"/>
              <a:t>8802-3 interface chips (and chips providing a </a:t>
            </a:r>
            <a:r>
              <a:rPr lang="en-AU" i="1" dirty="0" smtClean="0"/>
              <a:t>similar transmission </a:t>
            </a:r>
            <a:r>
              <a:rPr lang="en-AU" i="1" dirty="0"/>
              <a:t>capability for other media), and this is in practice how </a:t>
            </a:r>
            <a:r>
              <a:rPr lang="en-AU" i="1" dirty="0" smtClean="0"/>
              <a:t>it is </a:t>
            </a:r>
            <a:r>
              <a:rPr lang="en-AU" i="1" dirty="0"/>
              <a:t>done. This requires no additional bandwidth on main system memory </a:t>
            </a:r>
            <a:r>
              <a:rPr lang="en-AU" i="1" dirty="0" smtClean="0"/>
              <a:t>and is </a:t>
            </a:r>
            <a:r>
              <a:rPr lang="en-AU" i="1" dirty="0"/>
              <a:t>generally done in a pipelined fashion with a few minimum packet </a:t>
            </a:r>
            <a:r>
              <a:rPr lang="en-AU" i="1" dirty="0" smtClean="0"/>
              <a:t>size delays </a:t>
            </a:r>
            <a:r>
              <a:rPr lang="en-AU" i="1" dirty="0"/>
              <a:t>in the pipeline. At the relevant speeds this is equivalent to </a:t>
            </a:r>
            <a:r>
              <a:rPr lang="en-AU" i="1" dirty="0" smtClean="0"/>
              <a:t>a very </a:t>
            </a:r>
            <a:r>
              <a:rPr lang="en-AU" i="1" dirty="0"/>
              <a:t>modest increase in the length of the attached physical </a:t>
            </a:r>
            <a:r>
              <a:rPr lang="en-AU" i="1" dirty="0" smtClean="0"/>
              <a:t>medium (wire</a:t>
            </a:r>
            <a:r>
              <a:rPr lang="en-AU" i="1" dirty="0"/>
              <a:t>, </a:t>
            </a:r>
            <a:r>
              <a:rPr lang="en-AU" i="1" dirty="0" err="1"/>
              <a:t>fiber</a:t>
            </a:r>
            <a:r>
              <a:rPr lang="en-AU" i="1" dirty="0"/>
              <a:t> or other) and has been available in multiple </a:t>
            </a:r>
            <a:r>
              <a:rPr lang="en-AU" i="1" dirty="0" smtClean="0"/>
              <a:t>commercial implementations </a:t>
            </a:r>
            <a:r>
              <a:rPr lang="en-AU" i="1" dirty="0"/>
              <a:t>at full wire speed for over a decade. This point </a:t>
            </a:r>
            <a:r>
              <a:rPr lang="en-AU" i="1" dirty="0" smtClean="0"/>
              <a:t>has been </a:t>
            </a:r>
            <a:r>
              <a:rPr lang="en-AU" i="1" dirty="0"/>
              <a:t>made in response to prior comments.</a:t>
            </a:r>
          </a:p>
          <a:p>
            <a:pPr lvl="1"/>
            <a:r>
              <a:rPr lang="en-AU" i="1" dirty="0"/>
              <a:t>However it should be noted that IEEE 802.1AEcg, the amendment that is </a:t>
            </a:r>
            <a:r>
              <a:rPr lang="en-AU" i="1" dirty="0" smtClean="0"/>
              <a:t>the subject </a:t>
            </a:r>
            <a:r>
              <a:rPr lang="en-AU" i="1" dirty="0"/>
              <a:t>of this ballot, specifically provides for the use of a </a:t>
            </a:r>
            <a:r>
              <a:rPr lang="en-AU" i="1" dirty="0" smtClean="0"/>
              <a:t>single encryption </a:t>
            </a:r>
            <a:r>
              <a:rPr lang="en-AU" i="1" dirty="0"/>
              <a:t>protection/verification operation to protect a frame </a:t>
            </a:r>
            <a:r>
              <a:rPr lang="en-AU" i="1" dirty="0" smtClean="0"/>
              <a:t>in transit </a:t>
            </a:r>
            <a:r>
              <a:rPr lang="en-AU" i="1" dirty="0"/>
              <a:t>over an entire provider network, a multi-hop scenario.</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29</a:t>
            </a:fld>
            <a:endParaRPr lang="en-US"/>
          </a:p>
        </p:txBody>
      </p:sp>
    </p:spTree>
    <p:extLst>
      <p:ext uri="{BB962C8B-B14F-4D97-AF65-F5344CB8AC3E}">
        <p14:creationId xmlns:p14="http://schemas.microsoft.com/office/powerpoint/2010/main" val="4285418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US" dirty="0" smtClean="0"/>
              <a:t>60-day</a:t>
            </a:r>
            <a:r>
              <a:rPr lang="en-AU" dirty="0" smtClean="0"/>
              <a:t> pre-ballot closes on 18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smtClean="0">
                <a:solidFill>
                  <a:schemeClr val="accent2"/>
                </a:solidFill>
              </a:rPr>
              <a:t>closes 18 </a:t>
            </a:r>
            <a:r>
              <a:rPr lang="en-AU" dirty="0">
                <a:solidFill>
                  <a:schemeClr val="accent2"/>
                </a:solidFill>
              </a:rPr>
              <a:t>Jan 2018</a:t>
            </a:r>
            <a:endParaRPr lang="en-AU" dirty="0" smtClean="0">
              <a:solidFill>
                <a:schemeClr val="accent2"/>
              </a:solidFill>
            </a:endParaRPr>
          </a:p>
          <a:p>
            <a:pPr lvl="1"/>
            <a:r>
              <a:rPr lang="en-AU" dirty="0"/>
              <a:t>IEEE 802.1CB </a:t>
            </a:r>
            <a:r>
              <a:rPr lang="en-AU" dirty="0" smtClean="0"/>
              <a:t>was submitted in Nov 2017 (N16742)</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60-day pre-ballot passed on 9 Dec 2017 </a:t>
            </a:r>
            <a:r>
              <a:rPr lang="en-AU" dirty="0"/>
              <a:t>but </a:t>
            </a:r>
            <a:r>
              <a:rPr lang="en-AU" dirty="0" smtClean="0"/>
              <a:t>a response is required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but response required</a:t>
            </a:r>
          </a:p>
          <a:p>
            <a:pPr lvl="1"/>
            <a:r>
              <a:rPr lang="en-AU" dirty="0" smtClean="0"/>
              <a:t>802.1Qci (6N16715) passed </a:t>
            </a:r>
            <a:r>
              <a:rPr lang="en-AU" dirty="0"/>
              <a:t>60-day pre-ballot on </a:t>
            </a:r>
            <a:r>
              <a:rPr lang="en-AU" dirty="0" smtClean="0"/>
              <a:t>9 Dec 2017 </a:t>
            </a:r>
            <a:r>
              <a:rPr lang="en-AU" dirty="0"/>
              <a:t>(</a:t>
            </a:r>
            <a:r>
              <a:rPr lang="en-AU" dirty="0" smtClean="0"/>
              <a:t>N16752)</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802.1 WG will respond soon</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802.1Qci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IEEE </a:t>
            </a:r>
            <a:r>
              <a:rPr lang="en-AU" i="1" dirty="0" err="1"/>
              <a:t>Std</a:t>
            </a:r>
            <a:r>
              <a:rPr lang="en-AU" i="1" dirty="0"/>
              <a:t> </a:t>
            </a:r>
            <a:r>
              <a:rPr lang="en-AU" i="1" dirty="0" smtClean="0"/>
              <a:t>802.1Qci-2017 </a:t>
            </a:r>
            <a:r>
              <a:rPr lang="en-AU" i="1" dirty="0"/>
              <a:t>is an amendment to IEEE </a:t>
            </a:r>
            <a:r>
              <a:rPr lang="en-AU" i="1" dirty="0" smtClean="0"/>
              <a:t>802.1Q-2014 </a:t>
            </a:r>
            <a:r>
              <a:rPr lang="en-AU" i="1" dirty="0"/>
              <a:t>which refers to IEEE 802.1x in several chapters, such as Chapter 8.13.9, 10.1, 25.2, 25.6-2010. For IEEE </a:t>
            </a:r>
            <a:r>
              <a:rPr lang="en-AU" i="1" dirty="0" smtClean="0"/>
              <a:t>802.1Q-2014</a:t>
            </a:r>
            <a:r>
              <a:rPr lang="en-AU" i="1" dirty="0"/>
              <a:t>, China has already submitted the comments on IEEE </a:t>
            </a:r>
            <a:r>
              <a:rPr lang="en-AU" i="1" dirty="0" smtClean="0"/>
              <a:t>802.1Q-2014 </a:t>
            </a:r>
            <a:r>
              <a:rPr lang="en-AU" i="1" dirty="0"/>
              <a:t>during its pre-FDIS ballot and FDIS ballot about these technical flaws (security problems) in IEEE 802.1x-2010 that is referenced by IEEE </a:t>
            </a:r>
            <a:r>
              <a:rPr lang="en-AU" i="1" dirty="0" smtClean="0"/>
              <a:t>802.1Q-2014</a:t>
            </a:r>
            <a:r>
              <a:rPr lang="en-AU" i="1" dirty="0"/>
              <a:t>. Up to now, there is no reasonable and appropriate disposition on Chinese comments. Therefore, China cannot support IEEE </a:t>
            </a:r>
            <a:r>
              <a:rPr lang="en-AU" i="1" dirty="0" smtClean="0"/>
              <a:t>802.1Q-2014 </a:t>
            </a:r>
            <a:r>
              <a:rPr lang="en-AU" i="1" dirty="0"/>
              <a:t>and its amendments.</a:t>
            </a:r>
            <a:endParaRPr lang="en-AU" i="1" dirty="0" smtClean="0"/>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32</a:t>
            </a:fld>
            <a:endParaRPr lang="en-US"/>
          </a:p>
        </p:txBody>
      </p:sp>
    </p:spTree>
    <p:extLst>
      <p:ext uri="{BB962C8B-B14F-4D97-AF65-F5344CB8AC3E}">
        <p14:creationId xmlns:p14="http://schemas.microsoft.com/office/powerpoint/2010/main" val="7616594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US" dirty="0"/>
              <a:t>60-day</a:t>
            </a:r>
            <a:r>
              <a:rPr lang="en-AU" dirty="0"/>
              <a:t> pre-ballot </a:t>
            </a:r>
            <a:r>
              <a:rPr lang="en-AU" dirty="0" smtClean="0"/>
              <a:t>closes </a:t>
            </a:r>
            <a:r>
              <a:rPr lang="en-AU" dirty="0"/>
              <a:t>on 18 Jan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chemeClr val="accent2"/>
                </a:solidFill>
              </a:rPr>
              <a:t>closes on 18 Jan 2018</a:t>
            </a:r>
          </a:p>
          <a:p>
            <a:pPr lvl="1"/>
            <a:r>
              <a:rPr lang="en-AU" dirty="0"/>
              <a:t>IEEE </a:t>
            </a:r>
            <a:r>
              <a:rPr lang="en-AU" dirty="0" smtClean="0"/>
              <a:t>802.1Qch </a:t>
            </a:r>
            <a:r>
              <a:rPr lang="en-AU" dirty="0"/>
              <a:t>was submitted in Nov 2017 (</a:t>
            </a:r>
            <a:r>
              <a:rPr lang="en-AU" dirty="0" smtClean="0"/>
              <a:t>N16743)</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1-2015</a:t>
            </a:r>
            <a:r>
              <a:rPr lang="en-AU" dirty="0" smtClean="0"/>
              <a:t> 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(Sept 2017) will be published </a:t>
            </a:r>
            <a:r>
              <a:rPr lang="en-AU" dirty="0"/>
              <a:t>“soon”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25677116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a:t>pre-ballot closes on </a:t>
            </a:r>
            <a:r>
              <a:rPr lang="en-AU" dirty="0" smtClean="0"/>
              <a:t>2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chemeClr val="accent2"/>
                </a:solidFill>
              </a:rPr>
              <a:t>closes 2 Feb 2018</a:t>
            </a:r>
          </a:p>
          <a:p>
            <a:pPr lvl="1"/>
            <a:r>
              <a:rPr lang="en-AU" dirty="0" smtClean="0"/>
              <a:t>802c </a:t>
            </a:r>
            <a:r>
              <a:rPr lang="en-AU" dirty="0"/>
              <a:t>was submitted in </a:t>
            </a:r>
            <a:r>
              <a:rPr lang="en-AU" dirty="0" smtClean="0"/>
              <a:t>Dec </a:t>
            </a:r>
            <a:r>
              <a:rPr lang="en-AU" dirty="0"/>
              <a:t>2017 (</a:t>
            </a:r>
            <a:r>
              <a:rPr lang="en-AU" dirty="0" smtClean="0"/>
              <a:t>N16746)</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a:t>(Sept 2017) will be published “soon</a:t>
            </a:r>
            <a:r>
              <a:rPr lang="en-AU" dirty="0" smtClean="0"/>
              <a:t>”</a:t>
            </a:r>
          </a:p>
          <a:p>
            <a:pPr lvl="2"/>
            <a:r>
              <a:rPr lang="en-AU" dirty="0">
                <a:solidFill>
                  <a:srgbClr val="FF0000"/>
                </a:solidFill>
              </a:rPr>
              <a:t>Asked Jodi in Dec 2017</a:t>
            </a: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smtClean="0">
                <a:solidFill>
                  <a:srgbClr val="FF0000"/>
                </a:solidFill>
              </a:rPr>
              <a:t>(Nov 2017) In Sponsor Ballot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smtClean="0">
                <a:solidFill>
                  <a:srgbClr val="FF0000"/>
                </a:solidFill>
              </a:rPr>
              <a:t>Has it been liaised yet? No, as of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a:t>
            </a:r>
            <a:r>
              <a:rPr lang="en-AU" dirty="0" smtClean="0">
                <a:solidFill>
                  <a:srgbClr val="FF0000"/>
                </a:solidFill>
              </a:rPr>
              <a:t>? </a:t>
            </a:r>
            <a:r>
              <a:rPr lang="en-AU" dirty="0">
                <a:solidFill>
                  <a:srgbClr val="FF0000"/>
                </a:solidFill>
              </a:rPr>
              <a:t>No, as of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SC will 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val="30046304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 No, as of Nov 2017</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solidFill>
                  <a:srgbClr val="FF0000"/>
                </a:solidFill>
              </a:rPr>
              <a:t>Liaison of draft 2.0 will be approved in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72931702"/>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AU" sz="1600" dirty="0" smtClean="0">
                          <a:latin typeface="+mj-lt"/>
                          <a:cs typeface="Arial" panose="020B0604020202020204" pitchFamily="34" charset="0"/>
                        </a:rPr>
                        <a:t>.3bw</a:t>
                      </a:r>
                      <a:endParaRPr lang="en-AU" sz="1600" dirty="0">
                        <a:latin typeface="+mj-lt"/>
                        <a:cs typeface="Arial" panose="020B0604020202020204" pitchFamily="34" charset="0"/>
                      </a:endParaRPr>
                    </a:p>
                  </a:txBody>
                  <a:tcPr marL="115147" marR="115147"/>
                </a:tc>
                <a:tc>
                  <a:txBody>
                    <a:bodyPr/>
                    <a:lstStyle/>
                    <a:p>
                      <a:pPr algn="ctr"/>
                      <a:r>
                        <a:rPr lang="en-AU" sz="1600" dirty="0" smtClean="0">
                          <a:latin typeface="+mj-lt"/>
                        </a:rPr>
                        <a:t>D3.3</a:t>
                      </a:r>
                      <a:endParaRPr lang="en-AU" sz="1600" dirty="0">
                        <a:latin typeface="+mj-lt"/>
                      </a:endParaRPr>
                    </a:p>
                  </a:txBody>
                  <a:tcPr marL="115147" marR="115147"/>
                </a:tc>
                <a:tc>
                  <a:txBody>
                    <a:bodyPr/>
                    <a:lstStyle/>
                    <a:p>
                      <a:pPr algn="ctr"/>
                      <a:r>
                        <a:rPr lang="en-AU" sz="1600" dirty="0" smtClean="0">
                          <a:latin typeface="+mj-lt"/>
                        </a:rPr>
                        <a:t>Nov 15</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2"/>
                        </a:solidFill>
                        <a:latin typeface="+mj-lt"/>
                      </a:endParaRPr>
                    </a:p>
                  </a:txBody>
                  <a:tcPr marL="115147" marR="115147"/>
                </a:tc>
                <a:tc>
                  <a:txBody>
                    <a:bodyPr/>
                    <a:lstStyle/>
                    <a:p>
                      <a:pPr algn="ctr"/>
                      <a:r>
                        <a:rPr lang="en-AU" sz="1600" dirty="0" smtClean="0">
                          <a:solidFill>
                            <a:schemeClr val="tx1"/>
                          </a:solidFill>
                          <a:latin typeface="+mj-lt"/>
                        </a:rPr>
                        <a:t>19</a:t>
                      </a:r>
                      <a:r>
                        <a:rPr lang="en-AU" sz="1600" baseline="0" dirty="0" smtClean="0">
                          <a:solidFill>
                            <a:schemeClr val="tx1"/>
                          </a:solidFill>
                          <a:latin typeface="+mj-lt"/>
                        </a:rPr>
                        <a:t> Sep 16 </a:t>
                      </a:r>
                      <a:endParaRPr lang="en-AU" sz="1600" dirty="0">
                        <a:solidFill>
                          <a:schemeClr val="tx1"/>
                        </a:solidFill>
                        <a:latin typeface="+mj-lt"/>
                      </a:endParaRPr>
                    </a:p>
                  </a:txBody>
                  <a:tcPr marL="0" marR="0"/>
                </a:tc>
                <a:tc>
                  <a:txBody>
                    <a:bodyPr/>
                    <a:lstStyle/>
                    <a:p>
                      <a:pPr algn="ctr"/>
                      <a:r>
                        <a:rPr lang="en-AU" sz="1600" kern="1200" dirty="0" smtClean="0">
                          <a:solidFill>
                            <a:srgbClr val="00B050"/>
                          </a:solidFill>
                          <a:latin typeface="+mn-lt"/>
                          <a:ea typeface="+mn-ea"/>
                          <a:cs typeface="+mn-cs"/>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11</a:t>
                      </a:r>
                      <a:r>
                        <a:rPr lang="en-AU" sz="1600" baseline="0" dirty="0" smtClean="0">
                          <a:latin typeface="+mj-lt"/>
                        </a:rPr>
                        <a:t> Sep 17</a:t>
                      </a:r>
                      <a:endParaRPr lang="en-AU" sz="1600" dirty="0">
                        <a:latin typeface="+mj-lt"/>
                      </a:endParaRPr>
                    </a:p>
                  </a:txBody>
                  <a:tcPr marL="0" marR="0"/>
                </a:tc>
                <a:tc>
                  <a:txBody>
                    <a:bodyPr/>
                    <a:lstStyle/>
                    <a:p>
                      <a:pPr algn="ctr"/>
                      <a:r>
                        <a:rPr lang="en-AU" sz="1600" dirty="0" smtClean="0">
                          <a:solidFill>
                            <a:schemeClr val="tx1"/>
                          </a:solidFill>
                          <a:latin typeface="+mj-lt"/>
                        </a:rPr>
                        <a:t>Nov</a:t>
                      </a:r>
                      <a:r>
                        <a:rPr lang="en-AU" sz="1600" baseline="0" dirty="0" smtClean="0">
                          <a:solidFill>
                            <a:schemeClr val="tx1"/>
                          </a:solidFill>
                          <a:latin typeface="+mj-lt"/>
                        </a:rPr>
                        <a:t> 17</a:t>
                      </a:r>
                      <a:endParaRPr lang="en-AU" sz="1600" dirty="0">
                        <a:solidFill>
                          <a:schemeClr val="tx1"/>
                        </a:solidFill>
                        <a:latin typeface="+mj-lt"/>
                      </a:endParaRPr>
                    </a:p>
                  </a:txBody>
                  <a:tcPr marL="115147" marR="115147"/>
                </a:tc>
                <a:extLst>
                  <a:ext uri="{0D108BD9-81ED-4DB2-BD59-A6C34878D82A}">
                    <a16:rowId xmlns:a16="http://schemas.microsoft.com/office/drawing/2014/main" val="10001"/>
                  </a:ext>
                </a:extLst>
              </a:tr>
              <a:tr h="290122">
                <a:tc>
                  <a:txBody>
                    <a:bodyPr/>
                    <a:lstStyle/>
                    <a:p>
                      <a:r>
                        <a:rPr lang="en-GB" sz="1600" b="0" dirty="0" smtClean="0">
                          <a:solidFill>
                            <a:schemeClr val="tx1"/>
                          </a:solidFill>
                          <a:latin typeface="+mj-lt"/>
                        </a:rPr>
                        <a:t>.3bp</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2"/>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.3bq</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290122">
                <a:tc>
                  <a:txBody>
                    <a:bodyPr/>
                    <a:lstStyle/>
                    <a:p>
                      <a:r>
                        <a:rPr lang="en-GB" sz="1600" b="0" dirty="0" smtClean="0">
                          <a:solidFill>
                            <a:schemeClr val="tx1"/>
                          </a:solidFill>
                          <a:latin typeface="+mj-lt"/>
                        </a:rPr>
                        <a:t>.3br</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290122">
                <a:tc>
                  <a:txBody>
                    <a:bodyPr/>
                    <a:lstStyle/>
                    <a:p>
                      <a:r>
                        <a:rPr lang="en-GB" sz="1600" b="0" dirty="0" smtClean="0">
                          <a:solidFill>
                            <a:schemeClr val="tx1"/>
                          </a:solidFill>
                          <a:latin typeface="+mj-lt"/>
                        </a:rPr>
                        <a:t>.3by</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6"/>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.3bz</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16</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9"/>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42</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06210601"/>
              </p:ext>
            </p:extLst>
          </p:nvPr>
        </p:nvGraphicFramePr>
        <p:xfrm>
          <a:off x="152399" y="160020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1"/>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3"/>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58763485"/>
                  </a:ext>
                </a:extLst>
              </a:tr>
              <a:tr h="290122">
                <a:tc>
                  <a:txBody>
                    <a:bodyPr/>
                    <a:lstStyle/>
                    <a:p>
                      <a:r>
                        <a:rPr lang="en-GB" sz="1600" b="0" dirty="0" smtClean="0">
                          <a:solidFill>
                            <a:schemeClr val="tx1"/>
                          </a:solidFill>
                          <a:latin typeface="+mj-lt"/>
                        </a:rPr>
                        <a:t>.3-rev</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397314764"/>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111783495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802.3bw </a:t>
            </a:r>
            <a:r>
              <a:rPr lang="en-AU" dirty="0"/>
              <a:t>FDIS ballot passed </a:t>
            </a:r>
            <a:r>
              <a:rPr lang="en-AU" dirty="0">
                <a:solidFill>
                  <a:schemeClr val="accent6"/>
                </a:solidFill>
              </a:rPr>
              <a:t>&amp; is waiting for publication</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endParaRPr lang="en-AU" dirty="0" smtClean="0">
              <a:solidFill>
                <a:schemeClr val="accent6"/>
              </a:solidFill>
            </a:endParaRPr>
          </a:p>
          <a:p>
            <a:pPr lvl="1"/>
            <a:r>
              <a:rPr lang="en-AU" dirty="0" smtClean="0"/>
              <a:t>Passed on 11 Sep 2017 by 15/0/13 (N16712)</a:t>
            </a:r>
          </a:p>
          <a:p>
            <a:pPr lvl="2"/>
            <a:r>
              <a:rPr lang="en-AU" dirty="0" smtClean="0"/>
              <a:t>China NB voted “yes” with one comment</a:t>
            </a:r>
          </a:p>
          <a:p>
            <a:pPr lvl="1"/>
            <a:r>
              <a:rPr lang="en-AU" dirty="0" smtClean="0"/>
              <a:t>Response sent on 14 Nov 2017 (N16744)</a:t>
            </a:r>
          </a:p>
          <a:p>
            <a:pPr lvl="2"/>
            <a:r>
              <a:rPr lang="en-AU" dirty="0">
                <a:solidFill>
                  <a:srgbClr val="FF0000"/>
                </a:solidFill>
              </a:rPr>
              <a:t>Asked Jodi in Dec 2017</a:t>
            </a:r>
          </a:p>
          <a:p>
            <a:pPr lvl="1"/>
            <a:endParaRPr lang="en-AU" dirty="0" smtClean="0"/>
          </a:p>
        </p:txBody>
      </p:sp>
    </p:spTree>
    <p:extLst>
      <p:ext uri="{BB962C8B-B14F-4D97-AF65-F5344CB8AC3E}">
        <p14:creationId xmlns:p14="http://schemas.microsoft.com/office/powerpoint/2010/main" val="16762018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802.3bp </a:t>
            </a:r>
            <a:r>
              <a:rPr lang="en-AU" dirty="0"/>
              <a:t>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2"/>
            <a:r>
              <a:rPr lang="en-AU" dirty="0">
                <a:solidFill>
                  <a:srgbClr val="FF0000"/>
                </a:solidFill>
              </a:rPr>
              <a:t>Asked Jodi in Dec </a:t>
            </a:r>
            <a:r>
              <a:rPr lang="en-AU" dirty="0" smtClean="0">
                <a:solidFill>
                  <a:srgbClr val="FF0000"/>
                </a:solidFill>
              </a:rPr>
              <a:t>2017</a:t>
            </a:r>
            <a:endParaRPr lang="en-AU" dirty="0">
              <a:solidFill>
                <a:srgbClr val="FF0000"/>
              </a:solidFill>
            </a:endParaRPr>
          </a:p>
        </p:txBody>
      </p:sp>
    </p:spTree>
    <p:extLst>
      <p:ext uri="{BB962C8B-B14F-4D97-AF65-F5344CB8AC3E}">
        <p14:creationId xmlns:p14="http://schemas.microsoft.com/office/powerpoint/2010/main" val="7189912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a:t>is waiting for start of FDIS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chemeClr val="accent2"/>
                </a:solidFill>
              </a:rPr>
              <a:t>waiting for start</a:t>
            </a:r>
          </a:p>
          <a:p>
            <a:pPr lvl="1"/>
            <a:r>
              <a:rPr lang="en-AU" dirty="0" smtClean="0"/>
              <a:t>(Sept 2017) FDIS </a:t>
            </a:r>
            <a:r>
              <a:rPr lang="en-AU" dirty="0"/>
              <a:t>will </a:t>
            </a:r>
            <a:r>
              <a:rPr lang="en-AU" dirty="0" smtClean="0"/>
              <a:t>start  </a:t>
            </a:r>
            <a:r>
              <a:rPr lang="en-AU" dirty="0"/>
              <a:t>“soon</a:t>
            </a:r>
            <a:r>
              <a:rPr lang="en-AU" dirty="0" smtClean="0"/>
              <a:t>”</a:t>
            </a:r>
          </a:p>
          <a:p>
            <a:pPr lvl="2"/>
            <a:r>
              <a:rPr lang="en-AU" dirty="0">
                <a:solidFill>
                  <a:srgbClr val="FF0000"/>
                </a:solidFill>
              </a:rPr>
              <a:t>Asked Jodi in Dec </a:t>
            </a:r>
            <a:r>
              <a:rPr lang="en-AU" dirty="0" smtClean="0">
                <a:solidFill>
                  <a:srgbClr val="FF0000"/>
                </a:solidFill>
              </a:rPr>
              <a:t>2017</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802.3bq </a:t>
            </a:r>
            <a:r>
              <a:rPr lang="en-AU" dirty="0"/>
              <a:t>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2"/>
            <a:r>
              <a:rPr lang="en-AU" dirty="0">
                <a:solidFill>
                  <a:srgbClr val="FF0000"/>
                </a:solidFill>
              </a:rPr>
              <a:t>Asked Jodi in Dec 2017</a:t>
            </a:r>
          </a:p>
          <a:p>
            <a:pPr lvl="2"/>
            <a:endParaRPr lang="en-AU" dirty="0"/>
          </a:p>
        </p:txBody>
      </p:sp>
    </p:spTree>
    <p:extLst>
      <p:ext uri="{BB962C8B-B14F-4D97-AF65-F5344CB8AC3E}">
        <p14:creationId xmlns:p14="http://schemas.microsoft.com/office/powerpoint/2010/main" val="33740253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802.3br </a:t>
            </a:r>
            <a:r>
              <a:rPr lang="en-AU" dirty="0"/>
              <a:t>FDIS ballot </a:t>
            </a:r>
            <a:r>
              <a:rPr lang="en-AU" dirty="0" smtClean="0"/>
              <a:t>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a:t>
            </a:r>
            <a:r>
              <a:rPr lang="en-AU" dirty="0">
                <a:solidFill>
                  <a:schemeClr val="accent2"/>
                </a:solidFill>
              </a:rPr>
              <a:t> </a:t>
            </a:r>
            <a:r>
              <a:rPr lang="en-AU" dirty="0" smtClean="0">
                <a:solidFill>
                  <a:schemeClr val="accent6"/>
                </a:solidFill>
              </a:rPr>
              <a:t>&amp; waiting for publication</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2"/>
            <a:r>
              <a:rPr lang="en-AU" dirty="0">
                <a:solidFill>
                  <a:srgbClr val="FF0000"/>
                </a:solidFill>
              </a:rPr>
              <a:t>Asked Jodi in Dec </a:t>
            </a:r>
            <a:r>
              <a:rPr lang="en-AU" dirty="0" smtClean="0">
                <a:solidFill>
                  <a:srgbClr val="FF0000"/>
                </a:solidFill>
              </a:rPr>
              <a:t>2017</a:t>
            </a:r>
            <a:endParaRPr lang="en-AU" dirty="0"/>
          </a:p>
          <a:p>
            <a:endParaRPr lang="en-AU" dirty="0">
              <a:solidFill>
                <a:schemeClr val="accent6"/>
              </a:solidFill>
            </a:endParaRPr>
          </a:p>
        </p:txBody>
      </p:sp>
    </p:spTree>
    <p:extLst>
      <p:ext uri="{BB962C8B-B14F-4D97-AF65-F5344CB8AC3E}">
        <p14:creationId xmlns:p14="http://schemas.microsoft.com/office/powerpoint/2010/main" val="11741036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802.3by </a:t>
            </a:r>
            <a:r>
              <a:rPr lang="en-AU" dirty="0"/>
              <a:t>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2"/>
            <a:r>
              <a:rPr lang="en-AU" dirty="0">
                <a:solidFill>
                  <a:srgbClr val="FF0000"/>
                </a:solidFill>
              </a:rPr>
              <a:t>Asked Jodi in Dec </a:t>
            </a:r>
            <a:r>
              <a:rPr lang="en-AU" dirty="0" smtClean="0">
                <a:solidFill>
                  <a:srgbClr val="FF0000"/>
                </a:solidFill>
              </a:rPr>
              <a:t>2017</a:t>
            </a:r>
            <a:endParaRPr lang="en-AU" dirty="0">
              <a:solidFill>
                <a:srgbClr val="FF0000"/>
              </a:solidFill>
            </a:endParaRPr>
          </a:p>
        </p:txBody>
      </p:sp>
    </p:spTree>
    <p:extLst>
      <p:ext uri="{BB962C8B-B14F-4D97-AF65-F5344CB8AC3E}">
        <p14:creationId xmlns:p14="http://schemas.microsoft.com/office/powerpoint/2010/main" val="2261806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5</a:t>
            </a:fld>
            <a:endParaRPr lang="en-US"/>
          </a:p>
        </p:txBody>
      </p:sp>
      <p:sp>
        <p:nvSpPr>
          <p:cNvPr id="8196" name="Rectangle 6"/>
          <p:cNvSpPr>
            <a:spLocks noGrp="1" noChangeArrowheads="1"/>
          </p:cNvSpPr>
          <p:nvPr>
            <p:ph type="title"/>
          </p:nvPr>
        </p:nvSpPr>
        <p:spPr/>
        <p:txBody>
          <a:bodyPr/>
          <a:lstStyle/>
          <a:p>
            <a:r>
              <a:rPr lang="en-US"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is waiting for start of FDIS ballot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smtClean="0">
              <a:solidFill>
                <a:schemeClr val="accent2"/>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802.3bz FDIS </a:t>
            </a:r>
            <a:r>
              <a:rPr lang="en-AU" dirty="0"/>
              <a:t>ballot passed </a:t>
            </a:r>
            <a:r>
              <a:rPr lang="en-AU" dirty="0">
                <a:solidFill>
                  <a:schemeClr val="accent6"/>
                </a:solidFill>
              </a:rPr>
              <a:t>&amp;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2"/>
            <a:r>
              <a:rPr lang="en-AU" dirty="0">
                <a:solidFill>
                  <a:srgbClr val="FF0000"/>
                </a:solidFill>
              </a:rPr>
              <a:t>Asked Jodi in Dec 2017</a:t>
            </a:r>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131970597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2"/>
            <a:r>
              <a:rPr lang="en-AU" dirty="0">
                <a:solidFill>
                  <a:srgbClr val="FF0000"/>
                </a:solidFill>
              </a:rPr>
              <a:t>Asked Jodi in Dec 2017</a:t>
            </a:r>
          </a:p>
          <a:p>
            <a:pPr lvl="2"/>
            <a:endParaRPr lang="en-AU" dirty="0"/>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has been liaised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chemeClr val="accent2"/>
                </a:solidFill>
              </a:rPr>
              <a:t>waiting for submission</a:t>
            </a:r>
          </a:p>
          <a:p>
            <a:pPr lvl="1"/>
            <a:r>
              <a:rPr lang="en-AU" dirty="0" smtClean="0"/>
              <a:t>Submission </a:t>
            </a:r>
            <a:r>
              <a:rPr lang="en-AU" dirty="0"/>
              <a:t>planned for </a:t>
            </a:r>
            <a:r>
              <a:rPr lang="en-AU" dirty="0" smtClean="0"/>
              <a:t>Jan or Mar 2018</a:t>
            </a:r>
          </a:p>
          <a:p>
            <a:pPr lvl="2"/>
            <a:r>
              <a:rPr lang="en-AU" dirty="0" smtClean="0">
                <a:solidFill>
                  <a:srgbClr val="FF0000"/>
                </a:solidFill>
              </a:rPr>
              <a:t>On Dec 2017 </a:t>
            </a:r>
            <a:r>
              <a:rPr lang="en-AU" dirty="0" err="1" smtClean="0">
                <a:solidFill>
                  <a:srgbClr val="FF0000"/>
                </a:solidFill>
              </a:rPr>
              <a:t>RevCom</a:t>
            </a:r>
            <a:r>
              <a:rPr lang="en-AU" dirty="0" smtClean="0">
                <a:solidFill>
                  <a:srgbClr val="FF0000"/>
                </a:solidFill>
              </a:rPr>
              <a:t> agenda</a:t>
            </a:r>
            <a:endParaRPr lang="en-AU" dirty="0">
              <a:solidFill>
                <a:schemeClr val="accent2"/>
              </a:solidFill>
            </a:endParaRPr>
          </a:p>
          <a:p>
            <a:r>
              <a:rPr lang="en-AU" dirty="0" smtClean="0"/>
              <a:t>FDIS ballot: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802.3cd will be liaised after Nov 2016 </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802.3-REV will be liaised after Nov 2016 </a:t>
            </a:r>
          </a:p>
          <a:p>
            <a:pPr lvl="2"/>
            <a:r>
              <a:rPr lang="en-AU" dirty="0" smtClean="0">
                <a:solidFill>
                  <a:srgbClr val="FF0000"/>
                </a:solidFill>
              </a:rPr>
              <a:t>Was this ever done?</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370410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Jun 17</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59</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6</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closes on 13 April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a:t>
            </a:r>
          </a:p>
          <a:p>
            <a:pPr lvl="2"/>
            <a:r>
              <a:rPr lang="en-GB" dirty="0" smtClean="0"/>
              <a:t>D6.0 in Jul 2016</a:t>
            </a:r>
          </a:p>
          <a:p>
            <a:pPr lvl="2"/>
            <a:r>
              <a:rPr lang="en-GB" dirty="0" smtClean="0"/>
              <a:t>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and comments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chemeClr val="accent2"/>
                </a:solidFill>
              </a:rPr>
              <a:t>closes </a:t>
            </a:r>
            <a:r>
              <a:rPr lang="en-AU" dirty="0" smtClean="0">
                <a:solidFill>
                  <a:schemeClr val="accent2"/>
                </a:solidFill>
              </a:rPr>
              <a:t>13 </a:t>
            </a:r>
            <a:r>
              <a:rPr lang="en-AU">
                <a:solidFill>
                  <a:schemeClr val="accent2"/>
                </a:solidFill>
              </a:rPr>
              <a:t>April </a:t>
            </a:r>
            <a:r>
              <a:rPr lang="en-AU" smtClean="0">
                <a:solidFill>
                  <a:schemeClr val="accent2"/>
                </a:solidFill>
              </a:rPr>
              <a:t>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t>(Sept 2017) FDIS will start </a:t>
            </a:r>
            <a:r>
              <a:rPr lang="en-AU" dirty="0" smtClean="0"/>
              <a:t>soon</a:t>
            </a:r>
          </a:p>
          <a:p>
            <a:pPr lvl="2"/>
            <a:r>
              <a:rPr lang="en-AU" dirty="0" smtClean="0">
                <a:solidFill>
                  <a:srgbClr val="FF0000"/>
                </a:solidFill>
              </a:rPr>
              <a:t>Asked Jodi in Dec 2017</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is waiting for start of FDIS</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t>
            </a:r>
            <a:r>
              <a:rPr lang="en-AU" dirty="0" smtClean="0">
                <a:solidFill>
                  <a:schemeClr val="accent2"/>
                </a:solidFill>
              </a:rPr>
              <a:t>but response required</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start of FDIS</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 for submission</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68</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69</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7</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70</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4332772"/>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mn-cs"/>
                        </a:rPr>
                        <a:t>.15.3-revA</a:t>
                      </a:r>
                      <a:endParaRPr lang="en-AU" sz="1600" b="0" dirty="0">
                        <a:solidFill>
                          <a:schemeClr val="tx1"/>
                        </a:solidFill>
                        <a:latin typeface="+mj-lt"/>
                        <a:cs typeface="Arial" panose="020B0604020202020204" pitchFamily="34" charset="0"/>
                      </a:endParaRPr>
                    </a:p>
                  </a:txBody>
                  <a:tcPr marL="46800" marR="0" marT="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a:t>
                      </a:r>
                      <a:r>
                        <a:rPr lang="en-AU" sz="1600" b="0" baseline="0" dirty="0" smtClean="0">
                          <a:solidFill>
                            <a:schemeClr val="tx1"/>
                          </a:solidFill>
                          <a:latin typeface="+mj-lt"/>
                        </a:rPr>
                        <a:t> Oct 16</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.15.4</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Dec</a:t>
                      </a:r>
                      <a:r>
                        <a:rPr lang="en-AU" sz="1600" b="0" baseline="0" dirty="0" smtClean="0">
                          <a:solidFill>
                            <a:schemeClr val="tx1"/>
                          </a:solidFill>
                          <a:latin typeface="+mj-lt"/>
                        </a:rPr>
                        <a:t> </a:t>
                      </a:r>
                      <a:r>
                        <a:rPr lang="en-AU" sz="1600" b="0" dirty="0" smtClean="0">
                          <a:solidFill>
                            <a:schemeClr val="tx1"/>
                          </a:solidFill>
                          <a:latin typeface="+mj-lt"/>
                        </a:rPr>
                        <a:t>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Apr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25</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71</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802.15.3-2016 FDIS ballot passed and is now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t>
            </a:r>
            <a:r>
              <a:rPr lang="en-AU" dirty="0" smtClean="0">
                <a:solidFill>
                  <a:schemeClr val="accent6"/>
                </a:solidFill>
              </a:rPr>
              <a:t>and is waiting for publication</a:t>
            </a:r>
          </a:p>
          <a:p>
            <a:pPr lvl="1"/>
            <a:r>
              <a:rPr lang="en-AU" dirty="0" smtClean="0"/>
              <a:t>Passed on 7 Sep 2017 by 14/0/14 (N16710)</a:t>
            </a:r>
          </a:p>
          <a:p>
            <a:pPr lvl="2"/>
            <a:r>
              <a:rPr lang="en-AU" dirty="0">
                <a:solidFill>
                  <a:srgbClr val="FF0000"/>
                </a:solidFill>
              </a:rPr>
              <a:t>Asked Jodi in Dec 2017</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334823320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FDIS ballot closes 25 Jan 2017</a:t>
            </a:r>
            <a:endParaRPr lang="en-AU" dirty="0">
              <a:solidFill>
                <a:srgbClr val="FF0000"/>
              </a:solidFill>
            </a:endParaRPr>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a:solidFill>
                  <a:schemeClr val="accent2"/>
                </a:solidFill>
              </a:rPr>
              <a:t>closes 25 Jan </a:t>
            </a:r>
            <a:r>
              <a:rPr lang="en-AU" dirty="0" smtClean="0">
                <a:solidFill>
                  <a:schemeClr val="accent2"/>
                </a:solidFill>
              </a:rPr>
              <a:t>2017</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73</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a:t>
            </a:r>
            <a:r>
              <a:rPr lang="en-AU" dirty="0"/>
              <a:t>FDIS ballot </a:t>
            </a:r>
            <a:r>
              <a:rPr lang="en-AU" dirty="0" smtClean="0"/>
              <a:t>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74</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(Nov 2017) James </a:t>
            </a:r>
            <a:r>
              <a:rPr lang="en-GB" dirty="0">
                <a:solidFill>
                  <a:srgbClr val="FF0000"/>
                </a:solidFill>
              </a:rPr>
              <a:t>Gilb will get the IEEE 802.15 TG6 team to look at the </a:t>
            </a:r>
            <a:r>
              <a:rPr lang="en-GB" dirty="0" smtClean="0">
                <a:solidFill>
                  <a:srgbClr val="FF0000"/>
                </a:solidFill>
              </a:rPr>
              <a:t>comments </a:t>
            </a:r>
          </a:p>
          <a:p>
            <a:pPr lvl="1"/>
            <a:r>
              <a:rPr lang="en-GB" dirty="0" smtClean="0">
                <a:solidFill>
                  <a:srgbClr val="FF0000"/>
                </a:solidFill>
              </a:rPr>
              <a:t>(Dec 2017) Asked Peter Yee to check</a:t>
            </a:r>
            <a:endParaRPr lang="en-AU" dirty="0">
              <a:solidFill>
                <a:srgbClr val="FF0000"/>
              </a:solidFill>
            </a:endParaRPr>
          </a:p>
          <a:p>
            <a:pPr lvl="1"/>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75</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r>
              <a:rPr lang="en-AU" dirty="0" smtClean="0"/>
              <a:t>Japan 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(Nov 2017) James Gilb will get the IEEE 802.15 TG6 team to look at the comments </a:t>
            </a:r>
            <a:endParaRPr lang="en-AU" dirty="0">
              <a:solidFill>
                <a:srgbClr val="FF0000"/>
              </a:solidFill>
            </a:endParaRPr>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5820827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Jul 17</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77</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FDIS closes 27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chemeClr val="accent2"/>
                </a:solidFill>
              </a:rPr>
              <a:t>closes 27 Feb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78</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closes on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closed 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2017</a:t>
            </a:r>
          </a:p>
          <a:p>
            <a:pPr lvl="2"/>
            <a:r>
              <a:rPr lang="en-AU" dirty="0"/>
              <a:t>See </a:t>
            </a:r>
            <a:r>
              <a:rPr lang="en-AU" dirty="0" smtClean="0"/>
              <a:t>21-17-0036-00 (N16682)</a:t>
            </a:r>
            <a:endParaRPr lang="en-AU" dirty="0" smtClean="0">
              <a:solidFill>
                <a:schemeClr val="accent2"/>
              </a:solidFill>
            </a:endParaRPr>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79</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Jan 2018 interim meeting in Irvine</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16 Jan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8</a:t>
            </a:fld>
            <a:endParaRPr lang="en-US" dirty="0">
              <a:latin typeface="+mn-lt"/>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draft was sent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draft sent in Nov 2017</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smtClean="0"/>
              <a:t>60-day</a:t>
            </a:r>
            <a:r>
              <a:rPr lang="en-AU" dirty="0" smtClean="0"/>
              <a:t> pre-ballot: </a:t>
            </a:r>
            <a:r>
              <a:rPr lang="en-AU" dirty="0">
                <a:solidFill>
                  <a:schemeClr val="accent2"/>
                </a:solidFill>
              </a:rPr>
              <a:t>waiting</a:t>
            </a:r>
            <a:endParaRPr lang="en-AU" dirty="0" smtClean="0">
              <a:solidFill>
                <a:srgbClr val="00B050"/>
              </a:solidFill>
            </a:endParaRPr>
          </a:p>
          <a:p>
            <a:r>
              <a:rPr lang="en-AU" dirty="0" smtClean="0"/>
              <a:t>FDIS ballot: </a:t>
            </a:r>
            <a:r>
              <a:rPr lang="en-AU" dirty="0">
                <a:solidFill>
                  <a:schemeClr val="accent2"/>
                </a:solidFill>
              </a:rPr>
              <a:t>waiting</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80</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7533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chemeClr val="accent6"/>
                          </a:solidFill>
                          <a:latin typeface="+mj-lt"/>
                        </a:rPr>
                        <a:t>Waiting</a:t>
                      </a:r>
                      <a:endParaRPr lang="en-AU" sz="1600" dirty="0">
                        <a:solidFill>
                          <a:schemeClr val="accent6"/>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81</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a:t>
            </a:r>
            <a:r>
              <a:rPr lang="en-AU" dirty="0"/>
              <a:t>FDIS ballot </a:t>
            </a:r>
            <a:r>
              <a:rPr lang="en-AU" dirty="0" smtClean="0"/>
              <a:t>passed and published but a response is still required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82</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t>
            </a:r>
            <a:r>
              <a:rPr lang="en-AU" dirty="0" smtClean="0">
                <a:solidFill>
                  <a:schemeClr val="accent6"/>
                </a:solidFill>
              </a:rPr>
              <a:t>with response required</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AU" dirty="0" smtClean="0"/>
              <a:t>The ISO/IEC/IEEE standard was published in Oct 2017</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ISO/IEC/IEEE 8802-22:2015/FDAM 1:2017 is based on IEEE 802.1x. Since the technical concerns China NB proposed in 6N15555 still haven’t been reasonably disposed in this text, China NB has to vote against on this </a:t>
            </a:r>
            <a:r>
              <a:rPr lang="en-AU" i="1" dirty="0" smtClean="0"/>
              <a:t>ballot.</a:t>
            </a:r>
          </a:p>
          <a:p>
            <a:r>
              <a:rPr lang="en-AU" dirty="0" smtClean="0"/>
              <a:t>China </a:t>
            </a:r>
            <a:r>
              <a:rPr lang="en-AU" dirty="0"/>
              <a:t>NB </a:t>
            </a:r>
            <a:r>
              <a:rPr lang="en-AU" dirty="0" smtClean="0"/>
              <a:t>Change 1</a:t>
            </a:r>
          </a:p>
          <a:p>
            <a:pPr lvl="1"/>
            <a:r>
              <a:rPr lang="en-AU" i="1" dirty="0"/>
              <a:t>Recommend not referencing the defective standards or enhancing its security </a:t>
            </a:r>
            <a:r>
              <a:rPr lang="en-AU" i="1" dirty="0" smtClean="0"/>
              <a:t>mechanism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75141717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i="1" dirty="0" smtClean="0"/>
              <a:t>The China NB has requested that IEEE 802.1X-2010 related descriptions are removed from the text of IEEE 802.22b.</a:t>
            </a:r>
          </a:p>
          <a:p>
            <a:pPr lvl="1"/>
            <a:r>
              <a:rPr lang="en-US" i="1" dirty="0" smtClean="0"/>
              <a:t>IEEE 802 declines to make this change because:</a:t>
            </a:r>
          </a:p>
          <a:p>
            <a:pPr lvl="2"/>
            <a:r>
              <a:rPr lang="en-US" i="1" dirty="0" smtClean="0"/>
              <a:t>IEEE 802.22b does not contain any IEEE 802.1X-2010 related descriptions </a:t>
            </a:r>
          </a:p>
          <a:p>
            <a:pPr lvl="2"/>
            <a:r>
              <a:rPr lang="en-US" i="1" dirty="0" smtClean="0"/>
              <a:t>There is no technical justification to remove any IEEE 802.1X-2010 related descriptions from any standard</a:t>
            </a:r>
          </a:p>
          <a:p>
            <a:pPr lvl="1"/>
            <a:r>
              <a:rPr lang="en-US" i="1" dirty="0" smtClean="0"/>
              <a:t>While the base IEEE 802.22-2011 specification does reference various IEEE 802.1 specifications including IEEE 802.1X, IEEE 802.22b includes no such references.</a:t>
            </a:r>
          </a:p>
          <a:p>
            <a:pPr lvl="1"/>
            <a:r>
              <a:rPr lang="en-US" i="1"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Tree>
    <p:extLst>
      <p:ext uri="{BB962C8B-B14F-4D97-AF65-F5344CB8AC3E}">
        <p14:creationId xmlns:p14="http://schemas.microsoft.com/office/powerpoint/2010/main" val="123364838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dirty="0" smtClean="0"/>
              <a:t>…</a:t>
            </a:r>
          </a:p>
          <a:p>
            <a:pPr lvl="1"/>
            <a:r>
              <a:rPr lang="en-US" i="1" dirty="0" smtClean="0"/>
              <a:t>IEEE 802 recognizes that the China NB has asserted this in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85</a:t>
            </a:fld>
            <a:endParaRPr lang="en-US"/>
          </a:p>
        </p:txBody>
      </p:sp>
    </p:spTree>
    <p:extLst>
      <p:ext uri="{BB962C8B-B14F-4D97-AF65-F5344CB8AC3E}">
        <p14:creationId xmlns:p14="http://schemas.microsoft.com/office/powerpoint/2010/main" val="269368630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2</a:t>
            </a:r>
          </a:p>
          <a:p>
            <a:pPr lvl="1"/>
            <a:r>
              <a:rPr lang="en-AU" i="1" dirty="0"/>
              <a:t>Cryptographic algorithms to be applied </a:t>
            </a:r>
            <a:r>
              <a:rPr lang="en-AU" i="1" dirty="0" smtClean="0"/>
              <a:t>to information </a:t>
            </a:r>
            <a:r>
              <a:rPr lang="en-AU" i="1" dirty="0"/>
              <a:t>security mechanism may be subject </a:t>
            </a:r>
            <a:r>
              <a:rPr lang="en-AU" i="1" dirty="0" smtClean="0"/>
              <a:t>to national </a:t>
            </a:r>
            <a:r>
              <a:rPr lang="en-AU" i="1" dirty="0"/>
              <a:t>and regional regulations. They </a:t>
            </a:r>
            <a:r>
              <a:rPr lang="en-AU" i="1" dirty="0" smtClean="0"/>
              <a:t>should conform </a:t>
            </a:r>
            <a:r>
              <a:rPr lang="en-AU" i="1" dirty="0"/>
              <a:t>to national laws and regulations, and </a:t>
            </a:r>
            <a:r>
              <a:rPr lang="en-AU" i="1" dirty="0" smtClean="0"/>
              <a:t>can be </a:t>
            </a:r>
            <a:r>
              <a:rPr lang="en-AU" i="1" dirty="0"/>
              <a:t>chosen according to specific requirements </a:t>
            </a:r>
            <a:r>
              <a:rPr lang="en-AU" i="1" dirty="0" smtClean="0"/>
              <a:t>in different </a:t>
            </a:r>
            <a:r>
              <a:rPr lang="en-AU" i="1" dirty="0"/>
              <a:t>countries and regions. Therefore, it is </a:t>
            </a:r>
            <a:r>
              <a:rPr lang="en-AU" i="1" dirty="0" smtClean="0"/>
              <a:t>not appropriate </a:t>
            </a:r>
            <a:r>
              <a:rPr lang="en-AU" i="1" dirty="0"/>
              <a:t>for this draft to require the same </a:t>
            </a:r>
            <a:r>
              <a:rPr lang="en-AU" i="1" dirty="0" smtClean="0"/>
              <a:t>AES algorithm</a:t>
            </a:r>
          </a:p>
          <a:p>
            <a:r>
              <a:rPr lang="en-AU" dirty="0" smtClean="0"/>
              <a:t>China </a:t>
            </a:r>
            <a:r>
              <a:rPr lang="en-AU" dirty="0"/>
              <a:t>NB </a:t>
            </a:r>
            <a:r>
              <a:rPr lang="en-AU" dirty="0" smtClean="0"/>
              <a:t>Change 2</a:t>
            </a:r>
          </a:p>
          <a:p>
            <a:pPr lvl="1"/>
            <a:r>
              <a:rPr lang="en-AU" i="1" dirty="0"/>
              <a:t>It is suggested to clearly note that AES is </a:t>
            </a:r>
            <a:r>
              <a:rPr lang="en-AU" i="1" dirty="0" smtClean="0"/>
              <a:t>optional. There </a:t>
            </a:r>
            <a:r>
              <a:rPr lang="en-AU" i="1" dirty="0"/>
              <a:t>is no specific implementation solution to </a:t>
            </a:r>
            <a:r>
              <a:rPr lang="en-AU" i="1" dirty="0" smtClean="0"/>
              <a:t>establish security </a:t>
            </a:r>
            <a:r>
              <a:rPr lang="en-AU" i="1" dirty="0"/>
              <a:t>mechanism. It is recommended to </a:t>
            </a:r>
            <a:r>
              <a:rPr lang="en-AU" i="1" dirty="0" smtClean="0"/>
              <a:t>provide several </a:t>
            </a:r>
            <a:r>
              <a:rPr lang="en-AU" i="1" dirty="0"/>
              <a:t>typical mechanisms in order to better </a:t>
            </a:r>
            <a:r>
              <a:rPr lang="en-AU" i="1" dirty="0" smtClean="0"/>
              <a:t>achieve the </a:t>
            </a:r>
            <a:r>
              <a:rPr lang="en-AU" i="1" dirty="0"/>
              <a:t>interconnection between </a:t>
            </a:r>
            <a:r>
              <a:rPr lang="en-AU" i="1" dirty="0" smtClean="0"/>
              <a:t>devices</a:t>
            </a:r>
          </a:p>
          <a:p>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223148732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a:t>
            </a:r>
          </a:p>
          <a:p>
            <a:r>
              <a:rPr lang="en-AU" dirty="0" smtClean="0"/>
              <a:t>Suggested IEEE 802 response to Comment 2</a:t>
            </a:r>
          </a:p>
          <a:p>
            <a:pPr lvl="1"/>
            <a:r>
              <a:rPr lang="en-AU" dirty="0" smtClean="0">
                <a:solidFill>
                  <a:srgbClr val="FF0000"/>
                </a:solidFill>
              </a:rPr>
              <a:t>802.22 </a:t>
            </a:r>
            <a:r>
              <a:rPr lang="en-AU" dirty="0">
                <a:solidFill>
                  <a:srgbClr val="FF0000"/>
                </a:solidFill>
              </a:rPr>
              <a:t>WG generated a response that was rejected by </a:t>
            </a:r>
            <a:r>
              <a:rPr lang="en-AU" dirty="0" smtClean="0">
                <a:solidFill>
                  <a:srgbClr val="FF0000"/>
                </a:solidFill>
              </a:rPr>
              <a:t>EC in Nov 2017</a:t>
            </a:r>
            <a:endParaRPr lang="en-AU" dirty="0">
              <a:solidFill>
                <a:srgbClr val="FF0000"/>
              </a:solidFill>
            </a:endParaRPr>
          </a:p>
          <a:p>
            <a:pPr lvl="1"/>
            <a:r>
              <a:rPr lang="en-AU" dirty="0">
                <a:solidFill>
                  <a:srgbClr val="FF0000"/>
                </a:solidFill>
              </a:rPr>
              <a:t>An alternative has been written … but needs approval</a:t>
            </a:r>
          </a:p>
          <a:p>
            <a:pPr lvl="2"/>
            <a:r>
              <a:rPr lang="en-AU" i="1" dirty="0">
                <a:solidFill>
                  <a:srgbClr val="FF0000"/>
                </a:solidFill>
              </a:rPr>
              <a:t>The IEEE 802.22b amendment and the base IEEE 802.22-2010 standards have adopted AES as a default cipher to promote the global coexistence and inter-operability of 802.22 devices. However,  the provision  of  additional ciphers may enhance 802.22’s ability to address special use cases and will provide alternatives as the default cipher is compromised in the future.  The 802.22 WG will consider on their merits any proposals received for additional ciphers in the next revision of 802.22.</a:t>
            </a:r>
            <a:endParaRPr lang="en-AU" dirty="0">
              <a:solidFill>
                <a:srgbClr val="FF0000"/>
              </a:solidFill>
            </a:endParaRPr>
          </a:p>
          <a:p>
            <a:pPr lvl="1"/>
            <a:r>
              <a:rPr lang="en-AU" dirty="0" smtClean="0">
                <a:solidFill>
                  <a:srgbClr val="FF0000"/>
                </a:solidFill>
              </a:rPr>
              <a:t>Asked Apurva Mody for status in Dec 2017</a:t>
            </a:r>
            <a:endParaRPr lang="en-AU" dirty="0">
              <a:solidFill>
                <a:srgbClr val="FF0000"/>
              </a:solidFill>
            </a:endParaRPr>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68103481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t>The IEEE 802 EC approved withdrawal of various ISO/IEC standards, giving Andrew Myles authority to make it happen</a:t>
            </a:r>
          </a:p>
          <a:p>
            <a:pPr lvl="2"/>
            <a:r>
              <a:rPr lang="en-AU" dirty="0"/>
              <a:t>ISO/IEC TR 8802-1:2001</a:t>
            </a:r>
          </a:p>
          <a:p>
            <a:pPr lvl="2"/>
            <a:r>
              <a:rPr lang="en-AU" dirty="0"/>
              <a:t>ISO/IEC 15802-1:1995</a:t>
            </a:r>
          </a:p>
          <a:p>
            <a:pPr lvl="2"/>
            <a:r>
              <a:rPr lang="en-AU" dirty="0"/>
              <a:t>ISO/IEC 15802-3:1998</a:t>
            </a:r>
          </a:p>
          <a:p>
            <a:pPr lvl="2"/>
            <a:r>
              <a:rPr lang="en-AU" dirty="0"/>
              <a:t>ISO/IEC 8802-5 and anything related (such as corrigenda)</a:t>
            </a:r>
          </a:p>
          <a:p>
            <a:pPr lvl="1"/>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309189202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solidFill>
                  <a:srgbClr val="FF0000"/>
                </a:solidFill>
              </a:rPr>
              <a:t>Andrew Myles requested assistance from Jodi </a:t>
            </a:r>
            <a:r>
              <a:rPr lang="en-AU" dirty="0" err="1" smtClean="0">
                <a:solidFill>
                  <a:srgbClr val="FF0000"/>
                </a:solidFill>
              </a:rPr>
              <a:t>Haasz</a:t>
            </a:r>
            <a:r>
              <a:rPr lang="en-AU" dirty="0" smtClean="0">
                <a:solidFill>
                  <a:srgbClr val="FF0000"/>
                </a:solidFill>
              </a:rPr>
              <a:t>, who asked</a:t>
            </a:r>
          </a:p>
          <a:p>
            <a:pPr lvl="2"/>
            <a:r>
              <a:rPr lang="en-AU" dirty="0" smtClean="0">
                <a:solidFill>
                  <a:srgbClr val="FF0000"/>
                </a:solidFill>
              </a:rPr>
              <a:t>ISO/IEC </a:t>
            </a:r>
            <a:r>
              <a:rPr lang="en-AU" dirty="0">
                <a:solidFill>
                  <a:srgbClr val="FF0000"/>
                </a:solidFill>
              </a:rPr>
              <a:t>TR </a:t>
            </a:r>
            <a:r>
              <a:rPr lang="en-AU" dirty="0" smtClean="0">
                <a:solidFill>
                  <a:srgbClr val="FF0000"/>
                </a:solidFill>
              </a:rPr>
              <a:t>8802-1:2001; I </a:t>
            </a:r>
            <a:r>
              <a:rPr lang="en-AU" dirty="0">
                <a:solidFill>
                  <a:srgbClr val="FF0000"/>
                </a:solidFill>
              </a:rPr>
              <a:t>believe this document was developed by JTC 1/SC 6 and was not an IEEE standard adopted by JTC 1/SC 6, correct</a:t>
            </a:r>
            <a:r>
              <a:rPr lang="en-AU" dirty="0" smtClean="0">
                <a:solidFill>
                  <a:srgbClr val="FF0000"/>
                </a:solidFill>
              </a:rPr>
              <a:t>?</a:t>
            </a:r>
            <a:endParaRPr lang="en-AU" dirty="0">
              <a:solidFill>
                <a:srgbClr val="FF0000"/>
              </a:solidFill>
            </a:endParaRPr>
          </a:p>
          <a:p>
            <a:pPr lvl="2"/>
            <a:r>
              <a:rPr lang="en-AU" dirty="0" smtClean="0">
                <a:solidFill>
                  <a:srgbClr val="FF0000"/>
                </a:solidFill>
              </a:rPr>
              <a:t>ISO/IEC 15802-1:1995; Is </a:t>
            </a:r>
            <a:r>
              <a:rPr lang="en-AU" dirty="0">
                <a:solidFill>
                  <a:srgbClr val="FF0000"/>
                </a:solidFill>
              </a:rPr>
              <a:t>this document an adoption of an IEEE standard?  I am unable to find it.</a:t>
            </a:r>
          </a:p>
          <a:p>
            <a:pPr lvl="2"/>
            <a:r>
              <a:rPr lang="en-AU" dirty="0" smtClean="0">
                <a:solidFill>
                  <a:srgbClr val="FF0000"/>
                </a:solidFill>
              </a:rPr>
              <a:t>ISO/IEC 15802-3:1998; I </a:t>
            </a:r>
            <a:r>
              <a:rPr lang="en-AU" dirty="0">
                <a:solidFill>
                  <a:srgbClr val="FF0000"/>
                </a:solidFill>
              </a:rPr>
              <a:t>believe this is an adoption of IEEE 802.1D-1998, correct?</a:t>
            </a:r>
          </a:p>
          <a:p>
            <a:pPr lvl="2"/>
            <a:r>
              <a:rPr lang="en-AU" dirty="0" smtClean="0">
                <a:solidFill>
                  <a:srgbClr val="FF0000"/>
                </a:solidFill>
              </a:rPr>
              <a:t>ISO/IEC </a:t>
            </a:r>
            <a:r>
              <a:rPr lang="en-AU" dirty="0">
                <a:solidFill>
                  <a:srgbClr val="FF0000"/>
                </a:solidFill>
              </a:rPr>
              <a:t>8802-5 and anything related (such as corrigenda</a:t>
            </a:r>
            <a:r>
              <a:rPr lang="en-AU" dirty="0" smtClean="0">
                <a:solidFill>
                  <a:srgbClr val="FF0000"/>
                </a:solidFill>
              </a:rPr>
              <a:t>); I </a:t>
            </a:r>
            <a:r>
              <a:rPr lang="en-AU" dirty="0">
                <a:solidFill>
                  <a:srgbClr val="FF0000"/>
                </a:solidFill>
              </a:rPr>
              <a:t>am sure that this is an adoption of IEEE 802.5 and its related documents</a:t>
            </a:r>
            <a:r>
              <a:rPr lang="en-AU" dirty="0" smtClean="0">
                <a:solidFill>
                  <a:srgbClr val="FF0000"/>
                </a:solidFill>
              </a:rPr>
              <a:t>.</a:t>
            </a:r>
          </a:p>
          <a:p>
            <a:pPr lvl="1"/>
            <a:r>
              <a:rPr lang="en-AU" dirty="0" smtClean="0">
                <a:solidFill>
                  <a:srgbClr val="FF0000"/>
                </a:solidFill>
              </a:rPr>
              <a:t>We are currently waiting for a response from John Messenger (through Glenn Parsons)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3874202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plenary meeting in November 2017 in Irvine</a:t>
            </a:r>
          </a:p>
          <a:p>
            <a:pPr lvl="1"/>
            <a:r>
              <a:rPr lang="en-AU" dirty="0" smtClean="0"/>
              <a:t>Review extended goals</a:t>
            </a:r>
          </a:p>
          <a:p>
            <a:pPr lvl="2"/>
            <a:r>
              <a:rPr lang="en-AU" dirty="0" smtClean="0"/>
              <a:t>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FDIS ballots</a:t>
            </a:r>
          </a:p>
          <a:p>
            <a:pPr lvl="1"/>
            <a:r>
              <a:rPr lang="en-AU" dirty="0" smtClean="0"/>
              <a:t>Review SC6 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9</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Aug 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Security ad hoc 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91</a:t>
            </a:fld>
            <a:endParaRPr lang="en-US"/>
          </a:p>
        </p:txBody>
      </p:sp>
    </p:spTree>
    <p:extLst>
      <p:ext uri="{BB962C8B-B14F-4D97-AF65-F5344CB8AC3E}">
        <p14:creationId xmlns:p14="http://schemas.microsoft.com/office/powerpoint/2010/main" val="237603185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Security ad hoc 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87004404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Other aspects of the </a:t>
            </a:r>
            <a:r>
              <a:rPr lang="en-AU" dirty="0"/>
              <a:t>Security ad hoc </a:t>
            </a:r>
            <a:r>
              <a:rPr lang="en-AU" dirty="0" smtClean="0"/>
              <a:t>were 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p:txBody>
      </p:sp>
      <p:sp>
        <p:nvSpPr>
          <p:cNvPr id="6" name="Content Placeholder 5"/>
          <p:cNvSpPr>
            <a:spLocks noGrp="1"/>
          </p:cNvSpPr>
          <p:nvPr>
            <p:ph sz="half" idx="2"/>
          </p:nvPr>
        </p:nvSpPr>
        <p:spPr/>
        <p:txBody>
          <a:bodyPr/>
          <a:lstStyle/>
          <a:p>
            <a:pPr lvl="1"/>
            <a:r>
              <a:rPr lang="en-AU" dirty="0"/>
              <a:t>US</a:t>
            </a:r>
          </a:p>
          <a:p>
            <a:pPr lvl="2"/>
            <a:r>
              <a:rPr lang="en-AU" dirty="0"/>
              <a:t>Dorothy Stanley (HPE)</a:t>
            </a:r>
          </a:p>
          <a:p>
            <a:pPr lvl="2"/>
            <a:r>
              <a:rPr lang="en-AU" dirty="0"/>
              <a:t>John Day (?)</a:t>
            </a:r>
          </a:p>
          <a:p>
            <a:pPr lvl="1"/>
            <a:r>
              <a:rPr lang="en-AU" dirty="0"/>
              <a:t>Austria</a:t>
            </a:r>
          </a:p>
          <a:p>
            <a:pPr lvl="2"/>
            <a:r>
              <a:rPr lang="en-AU" dirty="0"/>
              <a:t>Reinhard </a:t>
            </a:r>
            <a:r>
              <a:rPr lang="en-AU" dirty="0" err="1"/>
              <a:t>Meindl</a:t>
            </a:r>
            <a:endParaRPr lang="en-AU" dirty="0"/>
          </a:p>
          <a:p>
            <a:pPr lvl="1"/>
            <a:r>
              <a:rPr lang="en-AU" dirty="0"/>
              <a:t>Korea</a:t>
            </a:r>
          </a:p>
          <a:p>
            <a:pPr lvl="2"/>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229880255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Security ad hoc</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29647058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endParaRPr lang="en-AU" b="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404192563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394017196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422505938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Progress of the security ad hoc depends on who submits what</a:t>
            </a:r>
            <a:endParaRPr lang="en-AU" dirty="0"/>
          </a:p>
        </p:txBody>
      </p:sp>
      <p:sp>
        <p:nvSpPr>
          <p:cNvPr id="3" name="Content Placeholder 2"/>
          <p:cNvSpPr>
            <a:spLocks noGrp="1"/>
          </p:cNvSpPr>
          <p:nvPr>
            <p:ph idx="1"/>
          </p:nvPr>
        </p:nvSpPr>
        <p:spPr/>
        <p:txBody>
          <a:bodyPr/>
          <a:lstStyle/>
          <a:p>
            <a:pPr lvl="1"/>
            <a:r>
              <a:rPr lang="en-AU" dirty="0" smtClean="0"/>
              <a:t>At this point progress by the Security ad hoc will depend on submissions on security issue</a:t>
            </a:r>
          </a:p>
          <a:p>
            <a:pPr lvl="1"/>
            <a:r>
              <a:rPr lang="en-AU" dirty="0" smtClean="0"/>
              <a:t>It appear the deadline is now 29 January 2018</a:t>
            </a:r>
          </a:p>
          <a:p>
            <a:pPr lvl="1"/>
            <a:r>
              <a:rPr lang="en-AU" dirty="0" smtClean="0"/>
              <a:t>The only submissions likely are from China</a:t>
            </a:r>
          </a:p>
          <a:p>
            <a:pPr lvl="1"/>
            <a:r>
              <a:rPr lang="en-AU" dirty="0"/>
              <a:t>None have been submitted at this </a:t>
            </a:r>
            <a:r>
              <a:rPr lang="en-AU" dirty="0" smtClean="0"/>
              <a:t>time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39959775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13369</Words>
  <Application>Microsoft Office PowerPoint</Application>
  <PresentationFormat>On-screen Show (4:3)</PresentationFormat>
  <Paragraphs>2090</Paragraphs>
  <Slides>141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141</vt:i4>
      </vt:variant>
    </vt:vector>
  </HeadingPairs>
  <TitlesOfParts>
    <vt:vector size="149" baseType="lpstr">
      <vt:lpstr>SimSun</vt:lpstr>
      <vt:lpstr>Arial</vt:lpstr>
      <vt:lpstr>Calibri</vt:lpstr>
      <vt:lpstr>Times New Roman</vt:lpstr>
      <vt:lpstr>Wingdings</vt:lpstr>
      <vt:lpstr>802-11-Submission</vt:lpstr>
      <vt:lpstr>Acrobat Document</vt:lpstr>
      <vt:lpstr>Packager Shell Object</vt:lpstr>
      <vt:lpstr>IEEE 802 JTC1 Standing Committee Jan 2018 agenda for Irvine</vt:lpstr>
      <vt:lpstr>This document will be used to run the IEEE 802 JTC1 SC meetings in Irvine in Jan 2018</vt:lpstr>
      <vt:lpstr>The SC will review the official IEEE-SA patent material for pre-PAR groups</vt:lpstr>
      <vt:lpstr>The SC will review the official IEEE-SA patent material for pre-PAR groups</vt:lpstr>
      <vt:lpstr>Links are available to a variety of other useful resources</vt:lpstr>
      <vt:lpstr>The IEEE 802 JTC1 SC will operate using accepted principles of meeting etiquette</vt:lpstr>
      <vt:lpstr>The SC will review the new “Participation in IEEE 802 Meetings” slide</vt:lpstr>
      <vt:lpstr>The IEEE 802 JTC1 SC will have one slot at the Jan 2018 interim meeting in Irvine</vt:lpstr>
      <vt:lpstr>The IEEE 802 JTC1 SC regular meeting has a high level list of agenda items to be considered</vt:lpstr>
      <vt:lpstr>The IEEE 802 JTC1 SC will consider approving its agenda for its Irvine meeting</vt:lpstr>
      <vt:lpstr>The IEEE 802 JTC1 SC will consider approval of the minutes of its Orlando meeting</vt:lpstr>
      <vt:lpstr>The goals of the IEEE 802 JTC1 SC were reaffirmed by the IEEE 802 EC in March 2014</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27 standards completely through the PSDO ratification process</vt:lpstr>
      <vt:lpstr>IEEE 802 has pushed 27 standards completely through the PSDO ratification process</vt:lpstr>
      <vt:lpstr>IEEE 802 has pushed 27 standards completely through the PSDO ratification process</vt:lpstr>
      <vt:lpstr>IEEE 802.1 has seventeen standards in the pipeline for ratification under the PSDO</vt:lpstr>
      <vt:lpstr>IEEE 802.1 has seventeen standards in the pipeline for ratification under the PSDO</vt:lpstr>
      <vt:lpstr>IEEE 802.1Qbu FDIS ballot passed &amp; is waiting for publication</vt:lpstr>
      <vt:lpstr>IEEE 802.1Qbz FDIS ballot passed &amp; is waiting for publication</vt:lpstr>
      <vt:lpstr>IEEE 802.1AC-Rev FDIS ballot closes 5 March 2018</vt:lpstr>
      <vt:lpstr>IEEE 802.1Qcd-2015 FDIS ballot passed &amp; is waiting for publication</vt:lpstr>
      <vt:lpstr>IEEE 802d FDIS ballot closes 14 Mar 2018</vt:lpstr>
      <vt:lpstr>IEEE 802.1AEcg is waiting for start of FDIS ballot</vt:lpstr>
      <vt:lpstr>There was one comment received on the IEEE 802.1AEcg 60-day pre-ballot</vt:lpstr>
      <vt:lpstr>A response has ben sent to the one comment received on the IEEE 802.1AEcg 60-day pre-ballot</vt:lpstr>
      <vt:lpstr>A response has ben sent to the one comment received on the IEEE 802.1AEcg 60-day pre-ballot</vt:lpstr>
      <vt:lpstr>IEEE 802.1CB 60-day pre-ballot closes on 18 Jan 2018</vt:lpstr>
      <vt:lpstr>IEEE 802.1Qci 60-day pre-ballot passed on 9 Dec 2017 but a response is required</vt:lpstr>
      <vt:lpstr>There was one comment received on the IEEE 802.1Qci 60-day pre-ballot</vt:lpstr>
      <vt:lpstr>IEEE 802.1Qch 60-day pre-ballot closes on 18 Jan 2018</vt:lpstr>
      <vt:lpstr>IEEE 802.1Q-2014/Cor 1-2015 is waiting for publication</vt:lpstr>
      <vt:lpstr>IEEE 802c pre-ballot closes on 2 Feb 2018</vt:lpstr>
      <vt:lpstr>IEEE 802.1AX-2014/Cor1 is waiting for publication</vt:lpstr>
      <vt:lpstr>IEEE 802.1Q-REV has been liaised for information</vt:lpstr>
      <vt:lpstr>IEEE 802.1Qcc will be liaised for information</vt:lpstr>
      <vt:lpstr>IEEE 802.1Qcp will be liaised for information</vt:lpstr>
      <vt:lpstr>IEEE 802.1AR-Rev will be liaised for information</vt:lpstr>
      <vt:lpstr>IEEE 802.1CM will be liaised for information</vt:lpstr>
      <vt:lpstr>IEEE 802.3 has fifteen standards in the pipeline for ratification under the PSDO</vt:lpstr>
      <vt:lpstr>IEEE 802.3 has fifteen standards in the pipeline for ratification under the PSDO</vt:lpstr>
      <vt:lpstr>IEEE 802.3bw FDIS ballot passed &amp; is waiting for publication</vt:lpstr>
      <vt:lpstr>IEEE 802.3bp FDIS ballot passed &amp; is waiting for publication</vt:lpstr>
      <vt:lpstr>IEEE 802.3bn is waiting for start of FDIS</vt:lpstr>
      <vt:lpstr>IEEE 802.3bq FDIS ballot passed &amp; is waiting for publication</vt:lpstr>
      <vt:lpstr>IEEE 802.3br FDIS ballot passed &amp; is waiting for publication</vt:lpstr>
      <vt:lpstr>IEEE 802.3by FDIS ballot passed &amp; is waiting for publication</vt:lpstr>
      <vt:lpstr>IEEE 802.3bv is waiting for start of FDIS ballot</vt:lpstr>
      <vt:lpstr>IEEE 802.3bu is waiting for start of FDIS ballot</vt:lpstr>
      <vt:lpstr>IEEE 802.3bz FDIS ballot passed &amp; waiting for publication</vt:lpstr>
      <vt:lpstr>IEEE 802.3/Cor 1 FDIS ballot passed &amp; is awaiting publication</vt:lpstr>
      <vt:lpstr>IEEE 802.3bs has been liaised</vt:lpstr>
      <vt:lpstr>IEEE 802.3cb was liaised for information in June 2017</vt:lpstr>
      <vt:lpstr>IEEE 802.3cc was liaised for information in June 2017</vt:lpstr>
      <vt:lpstr>IEEE 802.3cd will liaised for information after Nov 2017</vt:lpstr>
      <vt:lpstr>IEEE 802.3-REV will liaised for information after Nov 2017</vt:lpstr>
      <vt:lpstr>IEEE 802.11 has ten standards in the pipeline for ratification under the PSDO</vt:lpstr>
      <vt:lpstr>IEEE 802.11mc FDIS ballot closes on 13 April 2018</vt:lpstr>
      <vt:lpstr>IEEE 802.11ah passed 60-day pre-ballot and is waiting start of FDIS</vt:lpstr>
      <vt:lpstr>IEEE 802.11ai is waiting for start of FDIS</vt:lpstr>
      <vt:lpstr>IEEE 802.11ai is waiting for start of FDIS</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three standards in the pipeline for ratification under the PSDO</vt:lpstr>
      <vt:lpstr>IEEE 802.15.3-2016 FDIS ballot passed and is now waiting for publication</vt:lpstr>
      <vt:lpstr>IEEE 802.15.4-2015 FDIS ballot closes 25 Jan 2017</vt:lpstr>
      <vt:lpstr>IEEE 802.15.6-2012 FDIS ballot passed but comments are required</vt:lpstr>
      <vt:lpstr>There were two comments received on the IEEE 802.15.6-2012  FDIS ballot</vt:lpstr>
      <vt:lpstr>There were two comment received on the IEEE 802.15.6-2012  FDIS ballot</vt:lpstr>
      <vt:lpstr>IEEE 802.21 has three standards in the pipeline for ratification under the PSDO</vt:lpstr>
      <vt:lpstr>IEEE 802.21-2017 FDIS closes 27 Feb 2018</vt:lpstr>
      <vt:lpstr>IEEE 802.21.1 FDIS ballot closes on 14 Mar 2018</vt:lpstr>
      <vt:lpstr>IEEE 802.21-2017-Cor1 draft was sent in Nov 2017</vt:lpstr>
      <vt:lpstr>IEEE 802.22 has one standard in the pipeline for ratification under the PSDO</vt:lpstr>
      <vt:lpstr>IEEE 802.22b FDIS ballot passed and published but a response is still required</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 IEEE 802 EC approved withdrawal of various ISO/IEC standards</vt:lpstr>
      <vt:lpstr>The IEEE 802 EC approved withdrawal of various ISO/IEC standards</vt:lpstr>
      <vt:lpstr>The next SC6 meeting will held in Aug 2018 in Tokyo, Japan</vt:lpstr>
      <vt:lpstr>The ToR of the Security ad hoc were substantially modified at the last SC6 meeting</vt:lpstr>
      <vt:lpstr>The ToR of the Security ad hoc were substantially modified at the last SC6 meeting</vt:lpstr>
      <vt:lpstr>Other aspects of the Security ad hoc were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Progress of the security ad hoc depends on who submits what</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2017-12-21T21:27:44Z</dcterms:modified>
</cp:coreProperties>
</file>