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2"/>
  </p:notesMasterIdLst>
  <p:handoutMasterIdLst>
    <p:handoutMasterId r:id="rId143"/>
  </p:handoutMasterIdLst>
  <p:sldIdLst>
    <p:sldId id="269" r:id="rId2"/>
    <p:sldId id="278" r:id="rId3"/>
    <p:sldId id="1454" r:id="rId4"/>
    <p:sldId id="1455" r:id="rId5"/>
    <p:sldId id="358" r:id="rId6"/>
    <p:sldId id="359" r:id="rId7"/>
    <p:sldId id="1802" r:id="rId8"/>
    <p:sldId id="287" r:id="rId9"/>
    <p:sldId id="1620" r:id="rId10"/>
    <p:sldId id="344" r:id="rId11"/>
    <p:sldId id="345" r:id="rId12"/>
    <p:sldId id="1378" r:id="rId13"/>
    <p:sldId id="1423" r:id="rId14"/>
    <p:sldId id="1164" r:id="rId15"/>
    <p:sldId id="1562" r:id="rId16"/>
    <p:sldId id="1101" r:id="rId17"/>
    <p:sldId id="1581" r:id="rId18"/>
    <p:sldId id="1981" r:id="rId19"/>
    <p:sldId id="1657" r:id="rId20"/>
    <p:sldId id="1895" r:id="rId21"/>
    <p:sldId id="2006" r:id="rId22"/>
    <p:sldId id="2007" r:id="rId23"/>
    <p:sldId id="1686" r:id="rId24"/>
    <p:sldId id="1687" r:id="rId25"/>
    <p:sldId id="1745" r:id="rId26"/>
    <p:sldId id="1746" r:id="rId27"/>
    <p:sldId id="1988" r:id="rId28"/>
    <p:sldId id="1989" r:id="rId29"/>
    <p:sldId id="1747" r:id="rId30"/>
    <p:sldId id="1769" r:id="rId31"/>
    <p:sldId id="2043" r:id="rId32"/>
    <p:sldId id="1786" r:id="rId33"/>
    <p:sldId id="1773" r:id="rId34"/>
    <p:sldId id="1894" r:id="rId35"/>
    <p:sldId id="1896" r:id="rId36"/>
    <p:sldId id="1965" r:id="rId37"/>
    <p:sldId id="1967" r:id="rId38"/>
    <p:sldId id="1968" r:id="rId39"/>
    <p:sldId id="1969" r:id="rId40"/>
    <p:sldId id="2035" r:id="rId41"/>
    <p:sldId id="2008" r:id="rId42"/>
    <p:sldId id="2038" r:id="rId43"/>
    <p:sldId id="1691" r:id="rId44"/>
    <p:sldId id="2009" r:id="rId45"/>
    <p:sldId id="1694" r:id="rId46"/>
    <p:sldId id="2010" r:id="rId47"/>
    <p:sldId id="2011" r:id="rId48"/>
    <p:sldId id="2012" r:id="rId49"/>
    <p:sldId id="1716" r:id="rId50"/>
    <p:sldId id="1717" r:id="rId51"/>
    <p:sldId id="2013" r:id="rId52"/>
    <p:sldId id="1851" r:id="rId53"/>
    <p:sldId id="1864" r:id="rId54"/>
    <p:sldId id="1945" r:id="rId55"/>
    <p:sldId id="1946" r:id="rId56"/>
    <p:sldId id="2036" r:id="rId57"/>
    <p:sldId id="2037" r:id="rId58"/>
    <p:sldId id="1688" r:id="rId59"/>
    <p:sldId id="1702" r:id="rId60"/>
    <p:sldId id="1703" r:id="rId61"/>
    <p:sldId id="1704" r:id="rId62"/>
    <p:sldId id="1978" r:id="rId63"/>
    <p:sldId id="1705" r:id="rId64"/>
    <p:sldId id="1706" r:id="rId65"/>
    <p:sldId id="1707" r:id="rId66"/>
    <p:sldId id="1708" r:id="rId67"/>
    <p:sldId id="1709" r:id="rId68"/>
    <p:sldId id="1710" r:id="rId69"/>
    <p:sldId id="1790" r:id="rId70"/>
    <p:sldId id="1698" r:id="rId71"/>
    <p:sldId id="1699" r:id="rId72"/>
    <p:sldId id="1700" r:id="rId73"/>
    <p:sldId id="1701" r:id="rId74"/>
    <p:sldId id="1993" r:id="rId75"/>
    <p:sldId id="1994" r:id="rId76"/>
    <p:sldId id="2014" r:id="rId77"/>
    <p:sldId id="1712" r:id="rId78"/>
    <p:sldId id="2015" r:id="rId79"/>
    <p:sldId id="2016" r:id="rId80"/>
    <p:sldId id="1679" r:id="rId81"/>
    <p:sldId id="1629" r:id="rId82"/>
    <p:sldId id="2041" r:id="rId83"/>
    <p:sldId id="1971" r:id="rId84"/>
    <p:sldId id="2042" r:id="rId85"/>
    <p:sldId id="1972" r:id="rId86"/>
    <p:sldId id="1979" r:id="rId87"/>
    <p:sldId id="2002" r:id="rId88"/>
    <p:sldId id="2044" r:id="rId89"/>
    <p:sldId id="2040" r:id="rId90"/>
    <p:sldId id="2017" r:id="rId91"/>
    <p:sldId id="2018" r:id="rId92"/>
    <p:sldId id="2019" r:id="rId93"/>
    <p:sldId id="2046" r:id="rId94"/>
    <p:sldId id="2045" r:id="rId95"/>
    <p:sldId id="2047" r:id="rId96"/>
    <p:sldId id="2048" r:id="rId97"/>
    <p:sldId id="2049" r:id="rId98"/>
    <p:sldId id="2050" r:id="rId99"/>
    <p:sldId id="2051" r:id="rId100"/>
    <p:sldId id="2052" r:id="rId101"/>
    <p:sldId id="2053" r:id="rId102"/>
    <p:sldId id="2054" r:id="rId103"/>
    <p:sldId id="2055" r:id="rId104"/>
    <p:sldId id="2056" r:id="rId105"/>
    <p:sldId id="1375" r:id="rId106"/>
    <p:sldId id="1376" r:id="rId107"/>
    <p:sldId id="1400" r:id="rId108"/>
    <p:sldId id="2004" r:id="rId109"/>
    <p:sldId id="619" r:id="rId110"/>
    <p:sldId id="621" r:id="rId111"/>
    <p:sldId id="1561" r:id="rId112"/>
    <p:sldId id="1555" r:id="rId113"/>
    <p:sldId id="1601" r:id="rId114"/>
    <p:sldId id="1585" r:id="rId115"/>
    <p:sldId id="1586" r:id="rId116"/>
    <p:sldId id="1587" r:id="rId117"/>
    <p:sldId id="1588" r:id="rId118"/>
    <p:sldId id="1589" r:id="rId119"/>
    <p:sldId id="1590" r:id="rId120"/>
    <p:sldId id="1771" r:id="rId121"/>
    <p:sldId id="1772" r:id="rId122"/>
    <p:sldId id="1591" r:id="rId123"/>
    <p:sldId id="1592" r:id="rId124"/>
    <p:sldId id="1593" r:id="rId125"/>
    <p:sldId id="1594" r:id="rId126"/>
    <p:sldId id="1595" r:id="rId127"/>
    <p:sldId id="1596" r:id="rId128"/>
    <p:sldId id="1597" r:id="rId129"/>
    <p:sldId id="1598" r:id="rId130"/>
    <p:sldId id="1599" r:id="rId131"/>
    <p:sldId id="1600" r:id="rId132"/>
    <p:sldId id="1628" r:id="rId133"/>
    <p:sldId id="1638" r:id="rId134"/>
    <p:sldId id="1725" r:id="rId135"/>
    <p:sldId id="1726" r:id="rId136"/>
    <p:sldId id="1947" r:id="rId137"/>
    <p:sldId id="1975" r:id="rId138"/>
    <p:sldId id="1976" r:id="rId139"/>
    <p:sldId id="1977" r:id="rId140"/>
    <p:sldId id="2039" r:id="rId14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autoAdjust="0"/>
  </p:normalViewPr>
  <p:slideViewPr>
    <p:cSldViewPr>
      <p:cViewPr varScale="1">
        <p:scale>
          <a:sx n="84" d="100"/>
          <a:sy n="84" d="100"/>
        </p:scale>
        <p:origin x="115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802.11-17/0896r2</a:t>
            </a:r>
            <a:endParaRPr lang="en-US" dirty="0"/>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802.11-17/0896r2</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109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5</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6</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8</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802.11-17/1799r2</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7/11-17-1842-00-0jtc-minutes-of-orlando-meeting-in-nov-2017.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1.xml"/><Relationship Id="rId4" Type="http://schemas.openxmlformats.org/officeDocument/2006/relationships/hyperlink" Target="development.standards.ieee.org/myproject/Public/mytools/mob/slideset.ppt"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 2018 agenda </a:t>
            </a:r>
            <a:r>
              <a:rPr lang="en-US" dirty="0">
                <a:solidFill>
                  <a:schemeClr val="accent2">
                    <a:lumMod val="75000"/>
                  </a:schemeClr>
                </a:solidFill>
              </a:rPr>
              <a:t>for </a:t>
            </a:r>
            <a:r>
              <a:rPr lang="en-US" dirty="0" smtClean="0">
                <a:solidFill>
                  <a:schemeClr val="accent2">
                    <a:lumMod val="75000"/>
                  </a:schemeClr>
                </a:solidFill>
              </a:rPr>
              <a:t>Irvine</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19 </a:t>
            </a:r>
            <a:r>
              <a:rPr lang="en-US" b="0" dirty="0" smtClean="0">
                <a:solidFill>
                  <a:schemeClr val="accent2">
                    <a:lumMod val="50000"/>
                  </a:schemeClr>
                </a:solidFill>
              </a:rPr>
              <a:t>December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10</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Irvine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Irvine in Jan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GB" i="1" dirty="0"/>
              <a:t>(All (N)- terms used here can be found in ISO 7498-1.)</a:t>
            </a:r>
            <a:endParaRPr lang="en-AU" i="1" dirty="0"/>
          </a:p>
          <a:p>
            <a:pPr lvl="1"/>
            <a:r>
              <a:rPr lang="en-GB" i="1" dirty="0"/>
              <a:t> </a:t>
            </a:r>
            <a:r>
              <a:rPr lang="en-GB" i="1" dirty="0" smtClean="0"/>
              <a:t>The </a:t>
            </a:r>
            <a:r>
              <a:rPr lang="en-GB" i="1" dirty="0"/>
              <a:t>primary task of security at the (N)-layer is to protect itself from malicious attacks or the collection of sensitive information on its operation.</a:t>
            </a:r>
            <a:endParaRPr lang="en-AU" i="1" dirty="0"/>
          </a:p>
          <a:p>
            <a:pPr lvl="1"/>
            <a:r>
              <a:rPr lang="en-GB" i="1" dirty="0"/>
              <a:t> </a:t>
            </a:r>
            <a:r>
              <a:rPr lang="en-GB" i="1" dirty="0" smtClean="0"/>
              <a:t>A </a:t>
            </a:r>
            <a:r>
              <a:rPr lang="en-GB" i="1" dirty="0"/>
              <a:t>(N)-layer can assume that the (N+1)- and (N-1)-layers are doing the same.</a:t>
            </a:r>
            <a:endParaRPr lang="en-AU" i="1" dirty="0"/>
          </a:p>
          <a:p>
            <a:pPr lvl="1"/>
            <a:r>
              <a:rPr lang="en-GB" i="1" dirty="0"/>
              <a:t> </a:t>
            </a:r>
            <a:r>
              <a:rPr lang="en-GB" i="1" dirty="0" smtClean="0"/>
              <a:t>There </a:t>
            </a:r>
            <a:r>
              <a:rPr lang="en-GB" i="1" dirty="0"/>
              <a:t>are five security services that may be supported by a layer:  Authentication, Access Control, Confidentiality, Integrity, and Non-Repudiation. The last applies only to the Application Layer. The others apply to all layers, as necessary.</a:t>
            </a:r>
            <a:endParaRPr lang="en-AU" i="1" dirty="0"/>
          </a:p>
          <a:p>
            <a:pPr lvl="1"/>
            <a:r>
              <a:rPr lang="en-GB" i="1" dirty="0"/>
              <a:t> </a:t>
            </a:r>
            <a:r>
              <a:rPr lang="en-GB" i="1" dirty="0" smtClean="0"/>
              <a:t>All </a:t>
            </a:r>
            <a:r>
              <a:rPr lang="en-GB" i="1" dirty="0"/>
              <a:t>members of a (N)-layer should be authenticated as legitimate members of the layer. (This is part of the </a:t>
            </a:r>
            <a:r>
              <a:rPr lang="en-GB" i="1" dirty="0" err="1"/>
              <a:t>Enrollment</a:t>
            </a:r>
            <a:r>
              <a:rPr lang="en-GB" i="1" dirty="0"/>
              <a:t> Phase.)</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43256464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While Access Control most commonly appears in the layer directly supporting Applications, it may occur in lower layers.</a:t>
            </a:r>
          </a:p>
          <a:p>
            <a:pPr lvl="1"/>
            <a:r>
              <a:rPr lang="en-AU" i="1" dirty="0" smtClean="0"/>
              <a:t>Confidentiality </a:t>
            </a:r>
            <a:r>
              <a:rPr lang="en-AU" i="1" dirty="0"/>
              <a:t>and Integrity counters corruption, replay, and eavesdropping of the contents of (N)-PDUs and should be used when the (N)-layer has generated sensitive information that may be of use to an intruder. (Keeping in mind that multiple encryptions may weaken the strength of the result.)</a:t>
            </a:r>
          </a:p>
          <a:p>
            <a:pPr lvl="1"/>
            <a:r>
              <a:rPr lang="en-AU" i="1" dirty="0" smtClean="0"/>
              <a:t>The </a:t>
            </a:r>
            <a:r>
              <a:rPr lang="en-AU" i="1" dirty="0"/>
              <a:t>above implies that the Application Layer should protect itself. This implies that next only concern in the next lower Layer may be Traffic Analysis. And below that and toward the core of the network, there is little need for confidentiality. </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8267326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Given </a:t>
            </a:r>
            <a:r>
              <a:rPr lang="en-AU" i="1" dirty="0"/>
              <a:t>that many lower layers have limited scope and may operate within a controlled environment, the degree of security should be capable of being selected, from none to very strong</a:t>
            </a:r>
            <a:r>
              <a:rPr lang="en-AU" i="1" dirty="0" smtClean="0"/>
              <a:t>.</a:t>
            </a:r>
          </a:p>
          <a:p>
            <a:pPr lvl="1"/>
            <a:r>
              <a:rPr lang="en-AU" i="1" dirty="0"/>
              <a:t>When a (N)-PDU is passed as an (N-1)-SDU, and if confidentiality measures are in place, the (N-1)-SDU cannot be interpreted by the (N-1)-subsystem, i.e. no elements of the (N)-PCI are clear-text.</a:t>
            </a:r>
          </a:p>
          <a:p>
            <a:pPr lvl="1"/>
            <a:r>
              <a:rPr lang="en-AU" i="1" dirty="0" smtClean="0"/>
              <a:t>The </a:t>
            </a:r>
            <a:r>
              <a:rPr lang="en-AU" i="1" dirty="0"/>
              <a:t>length of a (N)-address should be a small multiple of the maximum number of members of the (N)-layer. (Avoid the temptation to overload the semantics).</a:t>
            </a:r>
          </a:p>
          <a:p>
            <a:pPr lvl="1"/>
            <a:r>
              <a:rPr lang="en-AU" i="1" dirty="0" smtClean="0"/>
              <a:t>If </a:t>
            </a:r>
            <a:r>
              <a:rPr lang="en-AU" i="1" dirty="0"/>
              <a:t>at all possible the (N)-address should only be assigned when the (N)-subsystem joins the (N)-layer.</a:t>
            </a:r>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1550594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Any </a:t>
            </a:r>
            <a:r>
              <a:rPr lang="en-AU" i="1" dirty="0"/>
              <a:t>(N)-identifier shared between an (N+1)- or (N-1)-layer should not be carried in protocol. (Such identifiers should be local to the (N)- and (N-1)-subsystems</a:t>
            </a:r>
            <a:r>
              <a:rPr lang="en-AU" i="1" dirty="0" smtClean="0"/>
              <a:t>.)</a:t>
            </a:r>
          </a:p>
          <a:p>
            <a:pPr lvl="1"/>
            <a:r>
              <a:rPr lang="en-AU" i="1" dirty="0"/>
              <a:t>No identifier should be used for more than one purpose. It should have a single semantics. (There is a popular misconception currently circulating surrounding so-called locator and identifier semantics. This is a false distinction. All identifiers in computing systems are used to locate an object. </a:t>
            </a:r>
            <a:r>
              <a:rPr lang="en-AU" i="1" dirty="0" err="1"/>
              <a:t>Saltzer</a:t>
            </a:r>
            <a:r>
              <a:rPr lang="en-AU" i="1" dirty="0"/>
              <a:t> in 1972 defined “resolve” as in ‘to resolve a name” as “to locate an object in a particular context, given its name.” Even a so-called flat identifier is used to locate an object, at worst by exhaustive search, or improved by imposing structure on the name space, such that there is a property of “nearness.” For example, MAC ‘addresses’ locate the identifier among the manufacturers of Ethernet interfaces. The concept of location-dependent is not the same as locator. Identifiers that are </a:t>
            </a:r>
            <a:r>
              <a:rPr lang="en-AU" i="1" dirty="0" smtClean="0"/>
              <a:t>…</a:t>
            </a:r>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236061407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 location-dependent are strings structured to have the property that given two (or more) identifiers, one can tell by inspection whether they are ‘near’ each other for some concept of ‘near.’ For network routing, it is often advantageous to assign addresses, i.e. (N)-subsystem-identifiers, that are location-dependent relative to the graph of the (N)-layer in which they are used. IP addresses before CIDR and MAC-addresses are not location-dependent.)</a:t>
            </a:r>
          </a:p>
          <a:p>
            <a:pPr lvl="1"/>
            <a:r>
              <a:rPr lang="en-AU" i="1" dirty="0" smtClean="0"/>
              <a:t>An </a:t>
            </a:r>
            <a:r>
              <a:rPr lang="en-AU" i="1" dirty="0"/>
              <a:t>(N)-address should not be visible to the (N+1)- or (N-1)-layers.</a:t>
            </a:r>
          </a:p>
          <a:p>
            <a:pPr lvl="1"/>
            <a:r>
              <a:rPr lang="en-AU" i="1" dirty="0" smtClean="0"/>
              <a:t>A </a:t>
            </a:r>
            <a:r>
              <a:rPr lang="en-AU" i="1" dirty="0"/>
              <a:t>complete (N-1)-address should not be used as a component an (N)-address.</a:t>
            </a:r>
          </a:p>
          <a:p>
            <a:pPr lvl="1"/>
            <a:r>
              <a:rPr lang="en-AU" i="1" dirty="0" smtClean="0"/>
              <a:t>Multi-level </a:t>
            </a:r>
            <a:r>
              <a:rPr lang="en-AU" i="1" dirty="0"/>
              <a:t>security is an Application Layer issue. Any method to support multiple levels in the layers below violates security by distinguishing multiple layers of security.</a:t>
            </a:r>
          </a:p>
          <a:p>
            <a:pPr lvl="1"/>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142025156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106</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109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Orlando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Hawaii, in Nov 2017, as documented in </a:t>
            </a:r>
            <a:r>
              <a:rPr lang="en-AU" i="1" dirty="0" smtClean="0">
                <a:solidFill>
                  <a:srgbClr val="FF0000"/>
                </a:solidFill>
                <a:hlinkClick r:id="rId3"/>
              </a:rPr>
              <a:t>11-17-1842-00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Orlando </a:t>
            </a:r>
            <a:r>
              <a:rPr lang="en-AU" i="1" dirty="0" smtClean="0"/>
              <a:t>in November 2017,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110</a:t>
            </a:fld>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12</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127</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128</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472"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200"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33"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a:t>
            </a:r>
            <a:r>
              <a:rPr lang="en-AU" dirty="0" err="1" smtClean="0">
                <a:solidFill>
                  <a:srgbClr val="FF0000"/>
                </a:solidFill>
              </a:rPr>
              <a:t>Nxxxxx</a:t>
            </a:r>
            <a:r>
              <a:rPr lang="en-AU" dirty="0" smtClean="0"/>
              <a:t>)</a:t>
            </a:r>
          </a:p>
          <a:p>
            <a:pPr lvl="2"/>
            <a:r>
              <a:rPr lang="en-AU" b="0" dirty="0" smtClean="0">
                <a:solidFill>
                  <a:srgbClr val="FF0000"/>
                </a:solidFill>
              </a:rPr>
              <a:t>&lt;SGs formed&gt;</a:t>
            </a:r>
            <a:endParaRPr lang="en-AU" b="0"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8960447"/>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529843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831782467"/>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.1Qbu</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Feb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rPr>
                        <a:t>.1Qbz</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D2.3</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Feb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r>
                        <a:rPr lang="en-AU" sz="1600" b="0" kern="1200" dirty="0" smtClean="0">
                          <a:solidFill>
                            <a:schemeClr val="accent2"/>
                          </a:solidFill>
                          <a:latin typeface="+mn-lt"/>
                          <a:ea typeface="+mn-ea"/>
                          <a:cs typeface="+mn-cs"/>
                        </a:rPr>
                        <a:t> </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Irvine in Jan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860809885"/>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802.1Qbu 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t>
            </a:r>
            <a:r>
              <a:rPr lang="en-AU" dirty="0">
                <a:solidFill>
                  <a:schemeClr val="accent6"/>
                </a:solidFill>
              </a:rPr>
              <a:t>&amp; waiting for publication</a:t>
            </a:r>
            <a:endParaRPr lang="en-AU" dirty="0" smtClean="0">
              <a:solidFill>
                <a:srgbClr val="00B050"/>
              </a:solidFill>
            </a:endParaRPr>
          </a:p>
          <a:p>
            <a:pPr lvl="1"/>
            <a:r>
              <a:rPr lang="en-AU" dirty="0"/>
              <a:t>802.1Qbu-2016 passed its </a:t>
            </a:r>
            <a:r>
              <a:rPr lang="en-AU" dirty="0" smtClean="0"/>
              <a:t>FDIS ballot </a:t>
            </a:r>
            <a:r>
              <a:rPr lang="en-AU" dirty="0"/>
              <a:t>on </a:t>
            </a:r>
            <a:r>
              <a:rPr lang="en-AU" dirty="0" smtClean="0"/>
              <a:t>11 Oct (N16721?)</a:t>
            </a:r>
          </a:p>
          <a:p>
            <a:pPr lvl="2"/>
            <a:r>
              <a:rPr lang="en-AU" dirty="0"/>
              <a:t>Passed </a:t>
            </a:r>
            <a:r>
              <a:rPr lang="en-AU" dirty="0" smtClean="0"/>
              <a:t>11/0/10</a:t>
            </a:r>
          </a:p>
          <a:p>
            <a:pPr lvl="2"/>
            <a:r>
              <a:rPr lang="en-AU" dirty="0" smtClean="0">
                <a:solidFill>
                  <a:srgbClr val="FF0000"/>
                </a:solidFill>
              </a:rPr>
              <a:t>Asked Jodi in Dec 2017</a:t>
            </a:r>
            <a:endParaRPr lang="en-AU" dirty="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2729921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802.1Qbz </a:t>
            </a:r>
            <a:r>
              <a:rPr lang="en-AU" dirty="0"/>
              <a:t>FDIS ballot </a:t>
            </a:r>
            <a:r>
              <a:rPr lang="en-AU" dirty="0" smtClean="0"/>
              <a:t>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t>
            </a:r>
            <a:r>
              <a:rPr lang="en-AU" dirty="0" smtClean="0">
                <a:solidFill>
                  <a:schemeClr val="accent6"/>
                </a:solidFill>
              </a:rPr>
              <a:t>&amp; waiting for publication</a:t>
            </a:r>
            <a:endParaRPr lang="en-AU" dirty="0">
              <a:solidFill>
                <a:schemeClr val="accent6"/>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2"/>
            <a:r>
              <a:rPr lang="en-AU" dirty="0">
                <a:solidFill>
                  <a:srgbClr val="FF0000"/>
                </a:solidFill>
              </a:rPr>
              <a:t>Asked Jodi in Dec </a:t>
            </a:r>
            <a:r>
              <a:rPr lang="en-AU" dirty="0" smtClean="0">
                <a:solidFill>
                  <a:srgbClr val="FF0000"/>
                </a:solidFill>
              </a:rPr>
              <a:t>2017</a:t>
            </a:r>
            <a:endParaRPr lang="en-AU" dirty="0"/>
          </a:p>
          <a:p>
            <a:endParaRPr lang="en-AU" dirty="0">
              <a:solidFill>
                <a:schemeClr val="accent2"/>
              </a:solidFill>
            </a:endParaRPr>
          </a:p>
        </p:txBody>
      </p:sp>
    </p:spTree>
    <p:extLst>
      <p:ext uri="{BB962C8B-B14F-4D97-AF65-F5344CB8AC3E}">
        <p14:creationId xmlns:p14="http://schemas.microsoft.com/office/powerpoint/2010/main" val="2642830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ballot passed </a:t>
            </a:r>
            <a:r>
              <a:rPr lang="en-AU" dirty="0">
                <a:solidFill>
                  <a:schemeClr val="accent6"/>
                </a:solidFill>
              </a:rPr>
              <a:t>&amp;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t>
            </a:r>
            <a:r>
              <a:rPr lang="en-AU" dirty="0">
                <a:solidFill>
                  <a:schemeClr val="accent6"/>
                </a:solidFill>
              </a:rPr>
              <a:t>&amp; waiting for publication </a:t>
            </a:r>
            <a:endParaRPr lang="en-AU" dirty="0" smtClean="0">
              <a:solidFill>
                <a:schemeClr val="accent6"/>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60-day pre-ballot passed on 7 Sept 2017 and requires comment resolution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802.1 WG </a:t>
            </a:r>
            <a:r>
              <a:rPr lang="en-AU" dirty="0" smtClean="0"/>
              <a:t>will respond soon</a:t>
            </a:r>
          </a:p>
          <a:p>
            <a:r>
              <a:rPr lang="en-AU" dirty="0" smtClean="0"/>
              <a:t>FDIS ballot: </a:t>
            </a:r>
            <a:r>
              <a:rPr lang="en-AU" dirty="0" smtClean="0">
                <a:solidFill>
                  <a:schemeClr val="accent2"/>
                </a:solidFill>
              </a:rPr>
              <a:t>waiting</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a:t>
            </a:r>
            <a:r>
              <a:rPr lang="en-AU" dirty="0"/>
              <a:t>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smtClean="0"/>
              <a:t>1. The </a:t>
            </a:r>
            <a:r>
              <a:rPr lang="en-AU" i="1" dirty="0"/>
              <a:t>default cryptographic algorithm of the standard is AES (chapter 14), however, policy and regulation limitations on application of cryptographic algorithm differ from countries and regions. Therefore, it is improper to specify AES algorithm as the default one. It is recommended to clearly state that AES is an example for cryptographic algorithms, so that countries and regions may replace it with a similar and regulation-compliant algorithm during </a:t>
            </a:r>
            <a:r>
              <a:rPr lang="en-AU" i="1" dirty="0" smtClean="0"/>
              <a:t>implementation.</a:t>
            </a:r>
          </a:p>
          <a:p>
            <a:pPr lvl="1"/>
            <a:r>
              <a:rPr lang="en-AU" i="1" dirty="0" smtClean="0"/>
              <a:t>2</a:t>
            </a:r>
            <a:r>
              <a:rPr lang="en-AU" i="1" dirty="0"/>
              <a:t>. The hop-by-hop encryption mechanism specified in the standard has the issues of high-delay and high calculating cost, etc., especially between nodes that require multi hops to accomplish communication</a:t>
            </a:r>
            <a:r>
              <a:rPr lang="en-AU" i="1" dirty="0" smtClean="0"/>
              <a:t>.</a:t>
            </a:r>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Tree>
    <p:extLst>
      <p:ext uri="{BB962C8B-B14F-4D97-AF65-F5344CB8AC3E}">
        <p14:creationId xmlns:p14="http://schemas.microsoft.com/office/powerpoint/2010/main" val="7997009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one comment received on the IEEE 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AU" dirty="0" smtClean="0">
                <a:solidFill>
                  <a:srgbClr val="FF0000"/>
                </a:solidFill>
              </a:rPr>
              <a:t>(Nov 2017) Mick </a:t>
            </a:r>
            <a:r>
              <a:rPr lang="en-AU" dirty="0" smtClean="0">
                <a:solidFill>
                  <a:srgbClr val="FF0000"/>
                </a:solidFill>
              </a:rPr>
              <a:t>Seaman will take the </a:t>
            </a:r>
            <a:r>
              <a:rPr lang="en-AU" dirty="0" smtClean="0">
                <a:solidFill>
                  <a:srgbClr val="FF0000"/>
                </a:solidFill>
              </a:rPr>
              <a:t>lead</a:t>
            </a:r>
          </a:p>
          <a:p>
            <a:pPr lvl="1"/>
            <a:r>
              <a:rPr lang="en-GB" dirty="0">
                <a:solidFill>
                  <a:srgbClr val="FF0000"/>
                </a:solidFill>
              </a:rPr>
              <a:t>(Dec 2017) Asked Peter Yee to </a:t>
            </a:r>
            <a:r>
              <a:rPr lang="en-GB" dirty="0" smtClean="0">
                <a:solidFill>
                  <a:srgbClr val="FF0000"/>
                </a:solidFill>
              </a:rPr>
              <a:t>check</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28</a:t>
            </a:fld>
            <a:endParaRPr lang="en-US"/>
          </a:p>
        </p:txBody>
      </p:sp>
    </p:spTree>
    <p:extLst>
      <p:ext uri="{BB962C8B-B14F-4D97-AF65-F5344CB8AC3E}">
        <p14:creationId xmlns:p14="http://schemas.microsoft.com/office/powerpoint/2010/main" val="2849533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US" dirty="0" smtClean="0"/>
              <a:t>60-day</a:t>
            </a:r>
            <a:r>
              <a:rPr lang="en-AU" dirty="0" smtClean="0"/>
              <a:t> pre-ballot closes on 18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smtClean="0">
                <a:solidFill>
                  <a:schemeClr val="accent2"/>
                </a:solidFill>
              </a:rPr>
              <a:t>closes 18 </a:t>
            </a:r>
            <a:r>
              <a:rPr lang="en-AU" dirty="0">
                <a:solidFill>
                  <a:schemeClr val="accent2"/>
                </a:solidFill>
              </a:rPr>
              <a:t>Jan 2018</a:t>
            </a:r>
            <a:endParaRPr lang="en-AU" dirty="0" smtClean="0">
              <a:solidFill>
                <a:schemeClr val="accent2"/>
              </a:solidFill>
            </a:endParaRPr>
          </a:p>
          <a:p>
            <a:pPr lvl="1"/>
            <a:r>
              <a:rPr lang="en-AU" dirty="0"/>
              <a:t>IEEE 802.1CB </a:t>
            </a:r>
            <a:r>
              <a:rPr lang="en-AU" dirty="0" smtClean="0"/>
              <a:t>was submitted in Nov 2017 (N16742)</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closes on 9 Dec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response required</a:t>
            </a:r>
          </a:p>
          <a:p>
            <a:pPr lvl="1"/>
            <a:r>
              <a:rPr lang="en-AU" dirty="0" smtClean="0"/>
              <a:t>802.1Qci (6N16715) passed </a:t>
            </a:r>
            <a:r>
              <a:rPr lang="en-AU" dirty="0"/>
              <a:t>60-day pre-ballot on </a:t>
            </a:r>
            <a:r>
              <a:rPr lang="en-AU" dirty="0" smtClean="0"/>
              <a:t>9 Dec 2017 </a:t>
            </a:r>
            <a:r>
              <a:rPr lang="en-AU" dirty="0"/>
              <a:t>(</a:t>
            </a:r>
            <a:r>
              <a:rPr lang="en-AU" dirty="0" smtClean="0"/>
              <a:t>N</a:t>
            </a:r>
            <a:r>
              <a:rPr lang="en-AU" dirty="0" smtClean="0">
                <a:solidFill>
                  <a:srgbClr val="FF0000"/>
                </a:solidFill>
              </a:rPr>
              <a:t>??????</a:t>
            </a:r>
            <a:r>
              <a:rPr lang="en-AU" dirty="0" smtClean="0"/>
              <a:t>)</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802.1 WG will respond soon</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IEEE </a:t>
            </a:r>
            <a:r>
              <a:rPr lang="en-AU" i="1" dirty="0" err="1"/>
              <a:t>Std</a:t>
            </a:r>
            <a:r>
              <a:rPr lang="en-AU" i="1" dirty="0"/>
              <a:t> </a:t>
            </a:r>
            <a:r>
              <a:rPr lang="en-AU" i="1" dirty="0" smtClean="0"/>
              <a:t>802.1Qci-2017 </a:t>
            </a:r>
            <a:r>
              <a:rPr lang="en-AU" i="1" dirty="0"/>
              <a:t>is an amendment to IEEE </a:t>
            </a:r>
            <a:r>
              <a:rPr lang="en-AU" i="1" dirty="0" smtClean="0"/>
              <a:t>802.1Q-2014 </a:t>
            </a:r>
            <a:r>
              <a:rPr lang="en-AU" i="1" dirty="0"/>
              <a:t>which refers to IEEE 802.1x in several chapters, such as Chapter 8.13.9, 10.1, 25.2, 25.6-2010. For IEEE </a:t>
            </a:r>
            <a:r>
              <a:rPr lang="en-AU" i="1" dirty="0" smtClean="0"/>
              <a:t>802.1Q-2014</a:t>
            </a:r>
            <a:r>
              <a:rPr lang="en-AU" i="1" dirty="0"/>
              <a:t>, China has already submitted the comments on IEEE </a:t>
            </a:r>
            <a:r>
              <a:rPr lang="en-AU" i="1" dirty="0" smtClean="0"/>
              <a:t>802.1Q-2014 </a:t>
            </a:r>
            <a:r>
              <a:rPr lang="en-AU" i="1" dirty="0"/>
              <a:t>during its pre-FDIS ballot and FDIS ballot about these technical flaws (security problems) in IEEE 802.1x-2010 that is referenced by IEEE </a:t>
            </a:r>
            <a:r>
              <a:rPr lang="en-AU" i="1" dirty="0" smtClean="0"/>
              <a:t>802.1Q-2014</a:t>
            </a:r>
            <a:r>
              <a:rPr lang="en-AU" i="1" dirty="0"/>
              <a:t>. Up to now, there is no reasonable and appropriate disposition on Chinese comments. Therefore, China cannot support IEEE </a:t>
            </a:r>
            <a:r>
              <a:rPr lang="en-AU" i="1" dirty="0" smtClean="0"/>
              <a:t>802.1Q-2014 </a:t>
            </a:r>
            <a:r>
              <a:rPr lang="en-AU" i="1" dirty="0"/>
              <a:t>and its amendments.</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31</a:t>
            </a:fld>
            <a:endParaRPr lang="en-US"/>
          </a:p>
        </p:txBody>
      </p:sp>
    </p:spTree>
    <p:extLst>
      <p:ext uri="{BB962C8B-B14F-4D97-AF65-F5344CB8AC3E}">
        <p14:creationId xmlns:p14="http://schemas.microsoft.com/office/powerpoint/2010/main" val="7616594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US" dirty="0"/>
              <a:t>60-day</a:t>
            </a:r>
            <a:r>
              <a:rPr lang="en-AU" dirty="0"/>
              <a:t> pre-ballot </a:t>
            </a:r>
            <a:r>
              <a:rPr lang="en-AU" dirty="0" smtClean="0"/>
              <a:t>closes </a:t>
            </a:r>
            <a:r>
              <a:rPr lang="en-AU" dirty="0"/>
              <a:t>on 18 Jan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chemeClr val="accent2"/>
                </a:solidFill>
              </a:rPr>
              <a:t>closes on 18 Jan 2018</a:t>
            </a:r>
          </a:p>
          <a:p>
            <a:pPr lvl="1"/>
            <a:r>
              <a:rPr lang="en-AU" dirty="0"/>
              <a:t>IEEE </a:t>
            </a:r>
            <a:r>
              <a:rPr lang="en-AU" dirty="0" smtClean="0"/>
              <a:t>802.1Qch </a:t>
            </a:r>
            <a:r>
              <a:rPr lang="en-AU" dirty="0"/>
              <a:t>was submitted in Nov 2017 (</a:t>
            </a:r>
            <a:r>
              <a:rPr lang="en-AU" dirty="0" smtClean="0"/>
              <a:t>N16743)</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1-2015</a:t>
            </a:r>
            <a:r>
              <a:rPr lang="en-AU" dirty="0" smtClean="0"/>
              <a:t> 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(Sept 2017) will be published </a:t>
            </a:r>
            <a:r>
              <a:rPr lang="en-AU" dirty="0"/>
              <a:t>“soon”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pre-ballot closes on </a:t>
            </a:r>
            <a:r>
              <a:rPr lang="en-AU" dirty="0" smtClean="0"/>
              <a:t>2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chemeClr val="accent2"/>
                </a:solidFill>
              </a:rPr>
              <a:t>closes 2 Feb 2018</a:t>
            </a:r>
          </a:p>
          <a:p>
            <a:pPr lvl="1"/>
            <a:r>
              <a:rPr lang="en-AU" dirty="0" smtClean="0"/>
              <a:t>802c </a:t>
            </a:r>
            <a:r>
              <a:rPr lang="en-AU" dirty="0"/>
              <a:t>was submitted in </a:t>
            </a:r>
            <a:r>
              <a:rPr lang="en-AU" dirty="0" smtClean="0"/>
              <a:t>Dec </a:t>
            </a:r>
            <a:r>
              <a:rPr lang="en-AU" dirty="0"/>
              <a:t>2017 (</a:t>
            </a:r>
            <a:r>
              <a:rPr lang="en-AU" dirty="0" smtClean="0"/>
              <a:t>N16746)</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a:t>(Sept 2017) will be published “soon</a:t>
            </a:r>
            <a:r>
              <a:rPr lang="en-AU" dirty="0" smtClean="0"/>
              <a:t>”</a:t>
            </a:r>
          </a:p>
          <a:p>
            <a:pPr lvl="2"/>
            <a:r>
              <a:rPr lang="en-AU" dirty="0">
                <a:solidFill>
                  <a:srgbClr val="FF0000"/>
                </a:solidFill>
              </a:rPr>
              <a:t>Asked Jodi in Dec 2017</a:t>
            </a: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smtClean="0">
                <a:solidFill>
                  <a:srgbClr val="FF0000"/>
                </a:solidFill>
              </a:rPr>
              <a:t>Has it been liaised yet? No, as of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a:t>
            </a:r>
            <a:r>
              <a:rPr lang="en-AU" dirty="0" smtClean="0">
                <a:solidFill>
                  <a:srgbClr val="FF0000"/>
                </a:solidFill>
              </a:rPr>
              <a:t>? </a:t>
            </a:r>
            <a:r>
              <a:rPr lang="en-AU" dirty="0">
                <a:solidFill>
                  <a:srgbClr val="FF0000"/>
                </a:solidFill>
              </a:rPr>
              <a:t>No, as of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SC will 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val="30046304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draft 2.0 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2931702"/>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AU" sz="1600" dirty="0" smtClean="0">
                          <a:latin typeface="+mj-lt"/>
                          <a:cs typeface="Arial" panose="020B0604020202020204" pitchFamily="34" charset="0"/>
                        </a:rPr>
                        <a:t>.3bw</a:t>
                      </a:r>
                      <a:endParaRPr lang="en-AU" sz="1600" dirty="0">
                        <a:latin typeface="+mj-lt"/>
                        <a:cs typeface="Arial" panose="020B0604020202020204" pitchFamily="34" charset="0"/>
                      </a:endParaRPr>
                    </a:p>
                  </a:txBody>
                  <a:tcPr marL="115147" marR="115147"/>
                </a:tc>
                <a:tc>
                  <a:txBody>
                    <a:bodyPr/>
                    <a:lstStyle/>
                    <a:p>
                      <a:pPr algn="ctr"/>
                      <a:r>
                        <a:rPr lang="en-AU" sz="1600" dirty="0" smtClean="0">
                          <a:latin typeface="+mj-lt"/>
                        </a:rPr>
                        <a:t>D3.3</a:t>
                      </a:r>
                      <a:endParaRPr lang="en-AU" sz="1600" dirty="0">
                        <a:latin typeface="+mj-lt"/>
                      </a:endParaRPr>
                    </a:p>
                  </a:txBody>
                  <a:tcPr marL="115147" marR="115147"/>
                </a:tc>
                <a:tc>
                  <a:txBody>
                    <a:bodyPr/>
                    <a:lstStyle/>
                    <a:p>
                      <a:pPr algn="ctr"/>
                      <a:r>
                        <a:rPr lang="en-AU" sz="1600" dirty="0" smtClean="0">
                          <a:latin typeface="+mj-lt"/>
                        </a:rPr>
                        <a:t>Nov 15</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2"/>
                        </a:solidFill>
                        <a:latin typeface="+mj-lt"/>
                      </a:endParaRPr>
                    </a:p>
                  </a:txBody>
                  <a:tcPr marL="115147" marR="115147"/>
                </a:tc>
                <a:tc>
                  <a:txBody>
                    <a:bodyPr/>
                    <a:lstStyle/>
                    <a:p>
                      <a:pPr algn="ctr"/>
                      <a:r>
                        <a:rPr lang="en-AU" sz="1600" dirty="0" smtClean="0">
                          <a:solidFill>
                            <a:schemeClr val="tx1"/>
                          </a:solidFill>
                          <a:latin typeface="+mj-lt"/>
                        </a:rPr>
                        <a:t>19</a:t>
                      </a:r>
                      <a:r>
                        <a:rPr lang="en-AU" sz="1600" baseline="0" dirty="0" smtClean="0">
                          <a:solidFill>
                            <a:schemeClr val="tx1"/>
                          </a:solidFill>
                          <a:latin typeface="+mj-lt"/>
                        </a:rPr>
                        <a:t> Sep 16 </a:t>
                      </a:r>
                      <a:endParaRPr lang="en-AU" sz="1600" dirty="0">
                        <a:solidFill>
                          <a:schemeClr val="tx1"/>
                        </a:solidFill>
                        <a:latin typeface="+mj-lt"/>
                      </a:endParaRPr>
                    </a:p>
                  </a:txBody>
                  <a:tcPr marL="0" marR="0"/>
                </a:tc>
                <a:tc>
                  <a:txBody>
                    <a:bodyPr/>
                    <a:lstStyle/>
                    <a:p>
                      <a:pPr algn="ctr"/>
                      <a:r>
                        <a:rPr lang="en-AU" sz="1600" kern="1200" dirty="0" smtClean="0">
                          <a:solidFill>
                            <a:srgbClr val="00B050"/>
                          </a:solidFill>
                          <a:latin typeface="+mn-lt"/>
                          <a:ea typeface="+mn-ea"/>
                          <a:cs typeface="+mn-cs"/>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11</a:t>
                      </a:r>
                      <a:r>
                        <a:rPr lang="en-AU" sz="1600" baseline="0" dirty="0" smtClean="0">
                          <a:latin typeface="+mj-lt"/>
                        </a:rPr>
                        <a:t> Sep 17</a:t>
                      </a:r>
                      <a:endParaRPr lang="en-AU" sz="1600" dirty="0">
                        <a:latin typeface="+mj-lt"/>
                      </a:endParaRPr>
                    </a:p>
                  </a:txBody>
                  <a:tcPr marL="0" marR="0"/>
                </a:tc>
                <a:tc>
                  <a:txBody>
                    <a:bodyPr/>
                    <a:lstStyle/>
                    <a:p>
                      <a:pPr algn="ctr"/>
                      <a:r>
                        <a:rPr lang="en-AU" sz="1600" dirty="0" smtClean="0">
                          <a:solidFill>
                            <a:schemeClr val="tx1"/>
                          </a:solidFill>
                          <a:latin typeface="+mj-lt"/>
                        </a:rPr>
                        <a:t>Nov</a:t>
                      </a:r>
                      <a:r>
                        <a:rPr lang="en-AU" sz="1600" baseline="0" dirty="0" smtClean="0">
                          <a:solidFill>
                            <a:schemeClr val="tx1"/>
                          </a:solidFill>
                          <a:latin typeface="+mj-lt"/>
                        </a:rPr>
                        <a:t> 17</a:t>
                      </a:r>
                      <a:endParaRPr lang="en-AU" sz="1600" dirty="0">
                        <a:solidFill>
                          <a:schemeClr val="tx1"/>
                        </a:solidFill>
                        <a:latin typeface="+mj-lt"/>
                      </a:endParaRPr>
                    </a:p>
                  </a:txBody>
                  <a:tcPr marL="115147" marR="115147"/>
                </a:tc>
                <a:extLst>
                  <a:ext uri="{0D108BD9-81ED-4DB2-BD59-A6C34878D82A}">
                    <a16:rowId xmlns:a16="http://schemas.microsoft.com/office/drawing/2014/main" val="10001"/>
                  </a:ext>
                </a:extLst>
              </a:tr>
              <a:tr h="290122">
                <a:tc>
                  <a:txBody>
                    <a:bodyPr/>
                    <a:lstStyle/>
                    <a:p>
                      <a:r>
                        <a:rPr lang="en-GB" sz="1600" b="0" dirty="0" smtClean="0">
                          <a:solidFill>
                            <a:schemeClr val="tx1"/>
                          </a:solidFill>
                          <a:latin typeface="+mj-lt"/>
                        </a:rPr>
                        <a:t>.3bp</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2"/>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.3bq</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290122">
                <a:tc>
                  <a:txBody>
                    <a:bodyPr/>
                    <a:lstStyle/>
                    <a:p>
                      <a:r>
                        <a:rPr lang="en-GB" sz="1600" b="0" dirty="0" smtClean="0">
                          <a:solidFill>
                            <a:schemeClr val="tx1"/>
                          </a:solidFill>
                          <a:latin typeface="+mj-lt"/>
                        </a:rPr>
                        <a:t>.3br</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290122">
                <a:tc>
                  <a:txBody>
                    <a:bodyPr/>
                    <a:lstStyle/>
                    <a:p>
                      <a:r>
                        <a:rPr lang="en-GB" sz="1600" b="0" dirty="0" smtClean="0">
                          <a:solidFill>
                            <a:schemeClr val="tx1"/>
                          </a:solidFill>
                          <a:latin typeface="+mj-lt"/>
                        </a:rPr>
                        <a:t>.3by</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6"/>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.3bz</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16</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9"/>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6210601"/>
              </p:ext>
            </p:extLst>
          </p:nvPr>
        </p:nvGraphicFramePr>
        <p:xfrm>
          <a:off x="152399" y="160020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1"/>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3"/>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58763485"/>
                  </a:ext>
                </a:extLst>
              </a:tr>
              <a:tr h="290122">
                <a:tc>
                  <a:txBody>
                    <a:bodyPr/>
                    <a:lstStyle/>
                    <a:p>
                      <a:r>
                        <a:rPr lang="en-GB" sz="1600" b="0" dirty="0" smtClean="0">
                          <a:solidFill>
                            <a:schemeClr val="tx1"/>
                          </a:solidFill>
                          <a:latin typeface="+mj-lt"/>
                        </a:rPr>
                        <a:t>.3-rev</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397314764"/>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42</a:t>
            </a:fld>
            <a:endParaRPr lang="en-US"/>
          </a:p>
        </p:txBody>
      </p:sp>
    </p:spTree>
    <p:extLst>
      <p:ext uri="{BB962C8B-B14F-4D97-AF65-F5344CB8AC3E}">
        <p14:creationId xmlns:p14="http://schemas.microsoft.com/office/powerpoint/2010/main" val="11178349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802.3bw </a:t>
            </a:r>
            <a:r>
              <a:rPr lang="en-AU" dirty="0"/>
              <a:t>FDIS ballot passed </a:t>
            </a:r>
            <a:r>
              <a:rPr lang="en-AU" dirty="0">
                <a:solidFill>
                  <a:schemeClr val="accent6"/>
                </a:solidFill>
              </a:rPr>
              <a:t>&amp; is waiting for publication</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endParaRPr lang="en-AU" dirty="0" smtClean="0">
              <a:solidFill>
                <a:schemeClr val="accent6"/>
              </a:solidFill>
            </a:endParaRPr>
          </a:p>
          <a:p>
            <a:pPr lvl="1"/>
            <a:r>
              <a:rPr lang="en-AU" dirty="0" smtClean="0"/>
              <a:t>Passed on 11 Sep 2017 by 15/0/13 (N16712)</a:t>
            </a:r>
          </a:p>
          <a:p>
            <a:pPr lvl="2"/>
            <a:r>
              <a:rPr lang="en-AU" dirty="0" smtClean="0"/>
              <a:t>China NB voted “yes” with one comment</a:t>
            </a:r>
          </a:p>
          <a:p>
            <a:pPr lvl="1"/>
            <a:r>
              <a:rPr lang="en-AU" dirty="0" smtClean="0"/>
              <a:t>Response sent on 14 Nov 2017 (N16744</a:t>
            </a:r>
            <a:r>
              <a:rPr lang="en-AU" dirty="0" smtClean="0"/>
              <a:t>)</a:t>
            </a:r>
          </a:p>
          <a:p>
            <a:pPr lvl="2"/>
            <a:r>
              <a:rPr lang="en-AU" dirty="0">
                <a:solidFill>
                  <a:srgbClr val="FF0000"/>
                </a:solidFill>
              </a:rPr>
              <a:t>Asked Jodi in Dec 2017</a:t>
            </a:r>
          </a:p>
          <a:p>
            <a:pPr lvl="1"/>
            <a:endParaRPr lang="en-AU" dirty="0" smtClean="0"/>
          </a:p>
        </p:txBody>
      </p:sp>
    </p:spTree>
    <p:extLst>
      <p:ext uri="{BB962C8B-B14F-4D97-AF65-F5344CB8AC3E}">
        <p14:creationId xmlns:p14="http://schemas.microsoft.com/office/powerpoint/2010/main" val="16762018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802.3bp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7189912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r>
              <a:rPr lang="en-AU" dirty="0" smtClean="0"/>
              <a:t>”</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802.3bq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2"/>
            <a:r>
              <a:rPr lang="en-AU" dirty="0">
                <a:solidFill>
                  <a:srgbClr val="FF0000"/>
                </a:solidFill>
              </a:rPr>
              <a:t>Asked Jodi in Dec 2017</a:t>
            </a:r>
          </a:p>
          <a:p>
            <a:pPr lvl="2"/>
            <a:endParaRPr lang="en-AU" dirty="0"/>
          </a:p>
        </p:txBody>
      </p:sp>
    </p:spTree>
    <p:extLst>
      <p:ext uri="{BB962C8B-B14F-4D97-AF65-F5344CB8AC3E}">
        <p14:creationId xmlns:p14="http://schemas.microsoft.com/office/powerpoint/2010/main" val="33740253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802.3br </a:t>
            </a:r>
            <a:r>
              <a:rPr lang="en-AU" dirty="0"/>
              <a:t>FDIS ballot </a:t>
            </a:r>
            <a:r>
              <a:rPr lang="en-AU" dirty="0" smtClean="0"/>
              <a:t>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a:t>
            </a:r>
            <a:r>
              <a:rPr lang="en-AU" dirty="0">
                <a:solidFill>
                  <a:schemeClr val="accent2"/>
                </a:solidFill>
              </a:rPr>
              <a:t> </a:t>
            </a:r>
            <a:r>
              <a:rPr lang="en-AU" dirty="0" smtClean="0">
                <a:solidFill>
                  <a:schemeClr val="accent6"/>
                </a:solidFill>
              </a:rPr>
              <a:t>&amp; waiting for publication</a:t>
            </a:r>
          </a:p>
          <a:p>
            <a:pPr lvl="1"/>
            <a:r>
              <a:rPr lang="en-AU" dirty="0"/>
              <a:t>802.3br passed </a:t>
            </a:r>
            <a:r>
              <a:rPr lang="en-AU" dirty="0" smtClean="0"/>
              <a:t>FDIS ballot on 11 Oct 2017 </a:t>
            </a:r>
            <a:r>
              <a:rPr lang="en-AU" dirty="0"/>
              <a:t>(</a:t>
            </a:r>
            <a:r>
              <a:rPr lang="en-AU" dirty="0" smtClean="0"/>
              <a:t>N16723?)</a:t>
            </a:r>
          </a:p>
          <a:p>
            <a:pPr lvl="2"/>
            <a:r>
              <a:rPr lang="en-AU" dirty="0" smtClean="0"/>
              <a:t>Passed </a:t>
            </a:r>
            <a:r>
              <a:rPr lang="en-AU" dirty="0" smtClean="0"/>
              <a:t>11/0/10</a:t>
            </a:r>
          </a:p>
          <a:p>
            <a:pPr lvl="2"/>
            <a:r>
              <a:rPr lang="en-AU" dirty="0">
                <a:solidFill>
                  <a:srgbClr val="FF0000"/>
                </a:solidFill>
              </a:rPr>
              <a:t>Asked Jodi in Dec </a:t>
            </a:r>
            <a:r>
              <a:rPr lang="en-AU" dirty="0" smtClean="0">
                <a:solidFill>
                  <a:srgbClr val="FF0000"/>
                </a:solidFill>
              </a:rPr>
              <a:t>2017</a:t>
            </a:r>
            <a:endParaRPr lang="en-AU" dirty="0"/>
          </a:p>
          <a:p>
            <a:endParaRPr lang="en-AU" dirty="0">
              <a:solidFill>
                <a:schemeClr val="accent6"/>
              </a:solidFill>
            </a:endParaRPr>
          </a:p>
        </p:txBody>
      </p:sp>
    </p:spTree>
    <p:extLst>
      <p:ext uri="{BB962C8B-B14F-4D97-AF65-F5344CB8AC3E}">
        <p14:creationId xmlns:p14="http://schemas.microsoft.com/office/powerpoint/2010/main" val="11741036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802.3by </a:t>
            </a:r>
            <a:r>
              <a:rPr lang="en-AU" dirty="0"/>
              <a:t>FDIS ballot passed </a:t>
            </a:r>
            <a:r>
              <a:rPr lang="en-AU" dirty="0">
                <a:solidFill>
                  <a:schemeClr val="accent6"/>
                </a:solidFill>
              </a:rPr>
              <a:t>&amp; </a:t>
            </a:r>
            <a:r>
              <a:rPr lang="en-AU" dirty="0" smtClean="0">
                <a:solidFill>
                  <a:schemeClr val="accent6"/>
                </a:solidFill>
              </a:rPr>
              <a:t>is waiting </a:t>
            </a:r>
            <a:r>
              <a:rPr lang="en-AU" dirty="0">
                <a:solidFill>
                  <a:schemeClr val="accent6"/>
                </a:solidFill>
              </a:rPr>
              <a:t>for publication</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22618060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a:t>
            </a:r>
            <a:r>
              <a:rPr lang="en-AU" dirty="0" smtClean="0">
                <a:solidFill>
                  <a:schemeClr val="accent2"/>
                </a:solidFill>
              </a:rPr>
              <a:t>start</a:t>
            </a:r>
          </a:p>
          <a:p>
            <a:pPr lvl="1"/>
            <a:r>
              <a:rPr lang="en-AU" dirty="0">
                <a:solidFill>
                  <a:srgbClr val="FF0000"/>
                </a:solidFill>
              </a:rPr>
              <a:t>Asked Jodi in Dec 2017</a:t>
            </a: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5</a:t>
            </a:fld>
            <a:endParaRPr lang="en-US"/>
          </a:p>
        </p:txBody>
      </p:sp>
      <p:sp>
        <p:nvSpPr>
          <p:cNvPr id="8196" name="Rectangle 6"/>
          <p:cNvSpPr>
            <a:spLocks noGrp="1" noChangeArrowheads="1"/>
          </p:cNvSpPr>
          <p:nvPr>
            <p:ph type="title"/>
          </p:nvPr>
        </p:nvSpPr>
        <p:spPr/>
        <p:txBody>
          <a:bodyPr/>
          <a:lstStyle/>
          <a:p>
            <a:r>
              <a:rPr lang="en-US"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a:t>
            </a:r>
            <a:r>
              <a:rPr lang="en-AU" dirty="0" smtClean="0">
                <a:solidFill>
                  <a:schemeClr val="accent2"/>
                </a:solidFill>
              </a:rPr>
              <a:t>start</a:t>
            </a:r>
          </a:p>
          <a:p>
            <a:pPr lvl="1"/>
            <a:r>
              <a:rPr lang="en-AU" dirty="0">
                <a:solidFill>
                  <a:srgbClr val="FF0000"/>
                </a:solidFill>
              </a:rPr>
              <a:t>Asked Jodi in Dec 2017</a:t>
            </a:r>
          </a:p>
          <a:p>
            <a:endParaRPr lang="en-AU" dirty="0" smtClean="0">
              <a:solidFill>
                <a:schemeClr val="accent2"/>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802.3bz FDIS </a:t>
            </a:r>
            <a:r>
              <a:rPr lang="en-AU" dirty="0"/>
              <a:t>ballot passed </a:t>
            </a:r>
            <a:r>
              <a:rPr lang="en-AU" dirty="0">
                <a:solidFill>
                  <a:schemeClr val="accent6"/>
                </a:solidFill>
              </a:rPr>
              <a:t>&amp;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chemeClr val="accent6"/>
                </a:solidFill>
              </a:rPr>
              <a:t>&amp; waiting for publication</a:t>
            </a: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2"/>
            <a:r>
              <a:rPr lang="en-AU" dirty="0">
                <a:solidFill>
                  <a:srgbClr val="FF0000"/>
                </a:solidFill>
              </a:rPr>
              <a:t>Asked Jodi in Dec 2017</a:t>
            </a:r>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13197059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a:t>
            </a:r>
            <a:r>
              <a:rPr lang="en-AU" dirty="0" smtClean="0"/>
              <a:t>comments</a:t>
            </a:r>
          </a:p>
          <a:p>
            <a:pPr lvl="2"/>
            <a:r>
              <a:rPr lang="en-AU" dirty="0">
                <a:solidFill>
                  <a:srgbClr val="FF0000"/>
                </a:solidFill>
              </a:rPr>
              <a:t>Asked Jodi in Dec 2017</a:t>
            </a:r>
          </a:p>
          <a:p>
            <a:pPr lvl="2"/>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has been liaised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waiting for submission</a:t>
            </a:r>
          </a:p>
          <a:p>
            <a:pPr lvl="1"/>
            <a:r>
              <a:rPr lang="en-AU" dirty="0" smtClean="0"/>
              <a:t>Submission </a:t>
            </a:r>
            <a:r>
              <a:rPr lang="en-AU" dirty="0"/>
              <a:t>planned for </a:t>
            </a:r>
            <a:r>
              <a:rPr lang="en-AU" dirty="0" smtClean="0"/>
              <a:t>Jan or Mar 2018</a:t>
            </a:r>
          </a:p>
          <a:p>
            <a:pPr lvl="2"/>
            <a:r>
              <a:rPr lang="en-AU" dirty="0" smtClean="0">
                <a:solidFill>
                  <a:srgbClr val="FF0000"/>
                </a:solidFill>
              </a:rPr>
              <a:t>On Dec 2017 </a:t>
            </a:r>
            <a:r>
              <a:rPr lang="en-AU" dirty="0" err="1" smtClean="0">
                <a:solidFill>
                  <a:srgbClr val="FF0000"/>
                </a:solidFill>
              </a:rPr>
              <a:t>RevCom</a:t>
            </a:r>
            <a:r>
              <a:rPr lang="en-AU" dirty="0" smtClean="0">
                <a:solidFill>
                  <a:srgbClr val="FF0000"/>
                </a:solidFill>
              </a:rPr>
              <a:t> agenda</a:t>
            </a:r>
            <a:endParaRPr lang="en-AU" dirty="0">
              <a:solidFill>
                <a:schemeClr val="accent2"/>
              </a:solidFill>
            </a:endParaRP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802.3cd will be liaised after Nov 2016 </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802.3-REV will be liaised after Nov 2016 </a:t>
            </a:r>
          </a:p>
          <a:p>
            <a:pPr lvl="2"/>
            <a:r>
              <a:rPr lang="en-AU" dirty="0" smtClean="0">
                <a:solidFill>
                  <a:srgbClr val="FF0000"/>
                </a:solidFill>
              </a:rPr>
              <a:t>Was this ever done?</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58</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6</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a:t>
            </a:r>
            <a:r>
              <a:rPr lang="en-AU" dirty="0" smtClean="0"/>
              <a:t>soon</a:t>
            </a:r>
          </a:p>
          <a:p>
            <a:pPr lvl="2"/>
            <a:r>
              <a:rPr lang="en-AU" dirty="0" smtClean="0">
                <a:solidFill>
                  <a:srgbClr val="FF0000"/>
                </a:solidFill>
              </a:rPr>
              <a:t>Asked Jodi in Dec 2017</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t>
            </a:r>
            <a:r>
              <a:rPr lang="en-AU" dirty="0" smtClean="0">
                <a:solidFill>
                  <a:schemeClr val="accent2"/>
                </a:solidFill>
              </a:rPr>
              <a:t>but response required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a:t>
            </a:r>
            <a:r>
              <a:rPr lang="en-AU" dirty="0" smtClean="0">
                <a:solidFill>
                  <a:schemeClr val="accent2"/>
                </a:solidFill>
              </a:rPr>
              <a:t>start</a:t>
            </a:r>
          </a:p>
          <a:p>
            <a:pPr lvl="1"/>
            <a:r>
              <a:rPr lang="en-AU" dirty="0">
                <a:solidFill>
                  <a:srgbClr val="FF0000"/>
                </a:solidFill>
              </a:rPr>
              <a:t>Asked Jodi in Dec 2017</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69</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7</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4332772"/>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mn-cs"/>
                        </a:rPr>
                        <a:t>.15.3-revA</a:t>
                      </a:r>
                      <a:endParaRPr lang="en-AU" sz="1600" b="0" dirty="0">
                        <a:solidFill>
                          <a:schemeClr val="tx1"/>
                        </a:solidFill>
                        <a:latin typeface="+mj-lt"/>
                        <a:cs typeface="Arial" panose="020B0604020202020204" pitchFamily="34" charset="0"/>
                      </a:endParaRPr>
                    </a:p>
                  </a:txBody>
                  <a:tcPr marL="46800" marR="0" marT="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a:t>
                      </a:r>
                      <a:r>
                        <a:rPr lang="en-AU" sz="1600" b="0" baseline="0" dirty="0" smtClean="0">
                          <a:solidFill>
                            <a:schemeClr val="tx1"/>
                          </a:solidFill>
                          <a:latin typeface="+mj-lt"/>
                        </a:rPr>
                        <a:t> Oct 16</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802.15.3-2016 FDIS ballot passed and is now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t>
            </a:r>
            <a:r>
              <a:rPr lang="en-AU" dirty="0" smtClean="0">
                <a:solidFill>
                  <a:schemeClr val="accent6"/>
                </a:solidFill>
              </a:rPr>
              <a:t>and is waiting for publication</a:t>
            </a:r>
          </a:p>
          <a:p>
            <a:pPr lvl="1"/>
            <a:r>
              <a:rPr lang="en-AU" dirty="0" smtClean="0"/>
              <a:t>Passed on 7 Sep 2017 by 14/0/14 (N16710</a:t>
            </a:r>
            <a:r>
              <a:rPr lang="en-AU" dirty="0" smtClean="0"/>
              <a:t>)</a:t>
            </a:r>
          </a:p>
          <a:p>
            <a:pPr lvl="2"/>
            <a:r>
              <a:rPr lang="en-AU" dirty="0">
                <a:solidFill>
                  <a:srgbClr val="FF0000"/>
                </a:solidFill>
              </a:rPr>
              <a:t>Asked Jodi in Dec 2017</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334823320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FDIS ballot closes 25 Jan 2017</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chemeClr val="accent2"/>
                </a:solidFill>
              </a:rPr>
              <a:t>closes 25 Jan </a:t>
            </a:r>
            <a:r>
              <a:rPr lang="en-AU" dirty="0" smtClean="0">
                <a:solidFill>
                  <a:schemeClr val="accent2"/>
                </a:solidFill>
              </a:rPr>
              <a:t>2017</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a:t>
            </a:r>
            <a:r>
              <a:rPr lang="en-AU" dirty="0"/>
              <a:t>FDIS ballot </a:t>
            </a:r>
            <a:r>
              <a:rPr lang="en-AU" dirty="0" smtClean="0"/>
              <a:t>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(Nov 2017) James </a:t>
            </a:r>
            <a:r>
              <a:rPr lang="en-GB" dirty="0">
                <a:solidFill>
                  <a:srgbClr val="FF0000"/>
                </a:solidFill>
              </a:rPr>
              <a:t>Gilb will get the IEEE 802.15 TG6 team to look at the </a:t>
            </a:r>
            <a:r>
              <a:rPr lang="en-GB" dirty="0" smtClean="0">
                <a:solidFill>
                  <a:srgbClr val="FF0000"/>
                </a:solidFill>
              </a:rPr>
              <a:t>comments </a:t>
            </a:r>
            <a:endParaRPr lang="en-GB" dirty="0" smtClean="0">
              <a:solidFill>
                <a:srgbClr val="FF0000"/>
              </a:solidFill>
            </a:endParaRPr>
          </a:p>
          <a:p>
            <a:pPr lvl="1"/>
            <a:r>
              <a:rPr lang="en-GB" dirty="0" smtClean="0">
                <a:solidFill>
                  <a:srgbClr val="FF0000"/>
                </a:solidFill>
              </a:rPr>
              <a:t>(Dec 2017) Asked Peter Yee to check</a:t>
            </a:r>
            <a:endParaRPr lang="en-AU" dirty="0">
              <a:solidFill>
                <a:srgbClr val="FF0000"/>
              </a:solidFill>
            </a:endParaRPr>
          </a:p>
          <a:p>
            <a:pPr lvl="1"/>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r>
              <a:rPr lang="en-AU" dirty="0" smtClean="0"/>
              <a:t>Japan 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(Nov 2017) James Gilb will get the IEEE 802.15 TG6 team to look at the comments </a:t>
            </a:r>
            <a:endParaRPr lang="en-AU" dirty="0">
              <a:solidFill>
                <a:srgbClr val="FF0000"/>
              </a:solidFill>
            </a:endParaRPr>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smtClean="0"/>
              <a:t>60-day</a:t>
            </a:r>
            <a:r>
              <a:rPr lang="en-AU" dirty="0" smtClean="0"/>
              <a:t> pre-ballot: </a:t>
            </a:r>
            <a:r>
              <a:rPr lang="en-AU" dirty="0">
                <a:solidFill>
                  <a:schemeClr val="accent2"/>
                </a:solidFill>
              </a:rPr>
              <a:t>waiting</a:t>
            </a:r>
            <a:endParaRPr lang="en-AU" dirty="0" smtClean="0">
              <a:solidFill>
                <a:srgbClr val="00B050"/>
              </a:solidFill>
            </a:endParaRP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2018 interim meeting in Irvine</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16 Jan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8</a:t>
            </a:fld>
            <a:endParaRPr lang="en-US" dirty="0">
              <a:latin typeface="+mn-l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81</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i="1" dirty="0" smtClean="0"/>
              <a:t>The China NB has requested that IEEE 802.1X-2010 related descriptions are removed from the text of IEEE 802.22b.</a:t>
            </a:r>
          </a:p>
          <a:p>
            <a:pPr lvl="1"/>
            <a:r>
              <a:rPr lang="en-US" i="1" dirty="0" smtClean="0"/>
              <a:t>IEEE 802 declines to make this change because:</a:t>
            </a:r>
          </a:p>
          <a:p>
            <a:pPr lvl="2"/>
            <a:r>
              <a:rPr lang="en-US" i="1" dirty="0" smtClean="0"/>
              <a:t>IEEE 802.22b does not contain any IEEE 802.1X-2010 related descriptions </a:t>
            </a:r>
          </a:p>
          <a:p>
            <a:pPr lvl="2"/>
            <a:r>
              <a:rPr lang="en-US" i="1" dirty="0" smtClean="0"/>
              <a:t>There is no technical justification to remove any IEEE 802.1X-2010 related descriptions from any standard</a:t>
            </a:r>
          </a:p>
          <a:p>
            <a:pPr lvl="1"/>
            <a:r>
              <a:rPr lang="en-US" i="1" dirty="0" smtClean="0"/>
              <a:t>While the base IEEE 802.22-2011 specification does reference various IEEE 802.1 specifications including IEEE 802.1X, IEEE 802.22b includes no such references.</a:t>
            </a:r>
          </a:p>
          <a:p>
            <a:pPr lvl="1"/>
            <a:r>
              <a:rPr lang="en-US"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a:t>
            </a:r>
          </a:p>
          <a:p>
            <a:pPr lvl="1"/>
            <a:r>
              <a:rPr lang="en-US" i="1"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Suggested IEEE 802 response to Comment 2</a:t>
            </a:r>
          </a:p>
          <a:p>
            <a:pPr lvl="1"/>
            <a:r>
              <a:rPr lang="en-AU" dirty="0" smtClean="0">
                <a:solidFill>
                  <a:srgbClr val="FF0000"/>
                </a:solidFill>
              </a:rPr>
              <a:t>802.22 </a:t>
            </a:r>
            <a:r>
              <a:rPr lang="en-AU" dirty="0">
                <a:solidFill>
                  <a:srgbClr val="FF0000"/>
                </a:solidFill>
              </a:rPr>
              <a:t>WG generated a response that was rejected by </a:t>
            </a:r>
            <a:r>
              <a:rPr lang="en-AU" dirty="0" smtClean="0">
                <a:solidFill>
                  <a:srgbClr val="FF0000"/>
                </a:solidFill>
              </a:rPr>
              <a:t>EC in Nov 2017</a:t>
            </a:r>
            <a:endParaRPr lang="en-AU" dirty="0">
              <a:solidFill>
                <a:srgbClr val="FF0000"/>
              </a:solidFill>
            </a:endParaRPr>
          </a:p>
          <a:p>
            <a:pPr lvl="1"/>
            <a:r>
              <a:rPr lang="en-AU" dirty="0">
                <a:solidFill>
                  <a:srgbClr val="FF0000"/>
                </a:solidFill>
              </a:rPr>
              <a:t>An alternative has been written … but needs approval</a:t>
            </a:r>
          </a:p>
          <a:p>
            <a:pPr lvl="2"/>
            <a:r>
              <a:rPr lang="en-AU" i="1" dirty="0">
                <a:solidFill>
                  <a:srgbClr val="FF0000"/>
                </a:solidFill>
              </a:rPr>
              <a:t>The IEEE 802.22b amendment and the base IEEE 802.22-2010 standards have adopted AES as a default cipher to promote the global coexistence and inter-operability of 802.22 devices. However,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endParaRPr lang="en-AU" dirty="0">
              <a:solidFill>
                <a:srgbClr val="FF0000"/>
              </a:solidFill>
            </a:endParaRPr>
          </a:p>
          <a:p>
            <a:pPr lvl="1"/>
            <a:r>
              <a:rPr lang="en-AU" dirty="0" smtClean="0">
                <a:solidFill>
                  <a:srgbClr val="FF0000"/>
                </a:solidFill>
              </a:rPr>
              <a:t>Asked Apurva Mody for status in Dec 2017</a:t>
            </a:r>
            <a:endParaRPr lang="en-AU" dirty="0">
              <a:solidFill>
                <a:srgbClr val="FF0000"/>
              </a:solidFill>
            </a:endParaRP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The IEEE 802 EC approved withdrawal of various ISO/IEC standards, giving Andrew Myles authority to make it happen</a:t>
            </a:r>
          </a:p>
          <a:p>
            <a:pPr lvl="2"/>
            <a:r>
              <a:rPr lang="en-AU" dirty="0"/>
              <a:t>ISO/IEC TR 8802-1:2001</a:t>
            </a:r>
          </a:p>
          <a:p>
            <a:pPr lvl="2"/>
            <a:r>
              <a:rPr lang="en-AU" dirty="0"/>
              <a:t>ISO/IEC 15802-1:1995</a:t>
            </a:r>
          </a:p>
          <a:p>
            <a:pPr lvl="2"/>
            <a:r>
              <a:rPr lang="en-AU" dirty="0"/>
              <a:t>ISO/IEC 15802-3:1998</a:t>
            </a:r>
          </a:p>
          <a:p>
            <a:pPr lvl="2"/>
            <a:r>
              <a:rPr lang="en-AU" dirty="0"/>
              <a:t>ISO/IEC 8802-5 and anything related (such as corrigenda)</a:t>
            </a:r>
          </a:p>
          <a:p>
            <a:pPr lvl="1"/>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30918920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solidFill>
                  <a:srgbClr val="FF0000"/>
                </a:solidFill>
              </a:rPr>
              <a:t>Andrew </a:t>
            </a:r>
            <a:r>
              <a:rPr lang="en-AU" dirty="0" smtClean="0">
                <a:solidFill>
                  <a:srgbClr val="FF0000"/>
                </a:solidFill>
              </a:rPr>
              <a:t>Myles requested assistance from Jodi </a:t>
            </a:r>
            <a:r>
              <a:rPr lang="en-AU" dirty="0" err="1" smtClean="0">
                <a:solidFill>
                  <a:srgbClr val="FF0000"/>
                </a:solidFill>
              </a:rPr>
              <a:t>Haasz</a:t>
            </a:r>
            <a:r>
              <a:rPr lang="en-AU" dirty="0" smtClean="0">
                <a:solidFill>
                  <a:srgbClr val="FF0000"/>
                </a:solidFill>
              </a:rPr>
              <a:t>, who asked</a:t>
            </a:r>
            <a:endParaRPr lang="en-AU" dirty="0" smtClean="0">
              <a:solidFill>
                <a:srgbClr val="FF0000"/>
              </a:solidFill>
            </a:endParaRPr>
          </a:p>
          <a:p>
            <a:pPr lvl="2"/>
            <a:r>
              <a:rPr lang="en-AU" dirty="0" smtClean="0">
                <a:solidFill>
                  <a:srgbClr val="FF0000"/>
                </a:solidFill>
              </a:rPr>
              <a:t>ISO/IEC </a:t>
            </a:r>
            <a:r>
              <a:rPr lang="en-AU" dirty="0">
                <a:solidFill>
                  <a:srgbClr val="FF0000"/>
                </a:solidFill>
              </a:rPr>
              <a:t>TR </a:t>
            </a:r>
            <a:r>
              <a:rPr lang="en-AU" dirty="0" smtClean="0">
                <a:solidFill>
                  <a:srgbClr val="FF0000"/>
                </a:solidFill>
              </a:rPr>
              <a:t>8802-1:2001; I </a:t>
            </a:r>
            <a:r>
              <a:rPr lang="en-AU" dirty="0">
                <a:solidFill>
                  <a:srgbClr val="FF0000"/>
                </a:solidFill>
              </a:rPr>
              <a:t>believe this document was developed by JTC 1/SC 6 and was not an IEEE standard adopted by JTC 1/SC 6, correct</a:t>
            </a:r>
            <a:r>
              <a:rPr lang="en-AU" dirty="0" smtClean="0">
                <a:solidFill>
                  <a:srgbClr val="FF0000"/>
                </a:solidFill>
              </a:rPr>
              <a:t>?</a:t>
            </a:r>
            <a:endParaRPr lang="en-AU" dirty="0">
              <a:solidFill>
                <a:srgbClr val="FF0000"/>
              </a:solidFill>
            </a:endParaRPr>
          </a:p>
          <a:p>
            <a:pPr lvl="2"/>
            <a:r>
              <a:rPr lang="en-AU" dirty="0" smtClean="0">
                <a:solidFill>
                  <a:srgbClr val="FF0000"/>
                </a:solidFill>
              </a:rPr>
              <a:t>ISO/IEC 15802-1:1995; Is </a:t>
            </a:r>
            <a:r>
              <a:rPr lang="en-AU" dirty="0">
                <a:solidFill>
                  <a:srgbClr val="FF0000"/>
                </a:solidFill>
              </a:rPr>
              <a:t>this document an adoption of an IEEE standard?  I am unable to find it.</a:t>
            </a:r>
          </a:p>
          <a:p>
            <a:pPr lvl="2"/>
            <a:r>
              <a:rPr lang="en-AU" dirty="0" smtClean="0">
                <a:solidFill>
                  <a:srgbClr val="FF0000"/>
                </a:solidFill>
              </a:rPr>
              <a:t>ISO/IEC 15802-3:1998; I </a:t>
            </a:r>
            <a:r>
              <a:rPr lang="en-AU" dirty="0">
                <a:solidFill>
                  <a:srgbClr val="FF0000"/>
                </a:solidFill>
              </a:rPr>
              <a:t>believe this is an adoption of IEEE 802.1D-1998, correct?</a:t>
            </a:r>
          </a:p>
          <a:p>
            <a:pPr lvl="2"/>
            <a:r>
              <a:rPr lang="en-AU" dirty="0" smtClean="0">
                <a:solidFill>
                  <a:srgbClr val="FF0000"/>
                </a:solidFill>
              </a:rPr>
              <a:t>ISO/IEC </a:t>
            </a:r>
            <a:r>
              <a:rPr lang="en-AU" dirty="0">
                <a:solidFill>
                  <a:srgbClr val="FF0000"/>
                </a:solidFill>
              </a:rPr>
              <a:t>8802-5 and anything related (such as corrigenda</a:t>
            </a:r>
            <a:r>
              <a:rPr lang="en-AU" dirty="0" smtClean="0">
                <a:solidFill>
                  <a:srgbClr val="FF0000"/>
                </a:solidFill>
              </a:rPr>
              <a:t>); I </a:t>
            </a:r>
            <a:r>
              <a:rPr lang="en-AU" dirty="0">
                <a:solidFill>
                  <a:srgbClr val="FF0000"/>
                </a:solidFill>
              </a:rPr>
              <a:t>am sure that this is an adoption of IEEE 802.5 and its related documents</a:t>
            </a:r>
            <a:r>
              <a:rPr lang="en-AU" dirty="0" smtClean="0">
                <a:solidFill>
                  <a:srgbClr val="FF0000"/>
                </a:solidFill>
              </a:rPr>
              <a:t>.</a:t>
            </a:r>
          </a:p>
          <a:p>
            <a:pPr lvl="1"/>
            <a:r>
              <a:rPr lang="en-AU" dirty="0" smtClean="0">
                <a:solidFill>
                  <a:srgbClr val="FF0000"/>
                </a:solidFill>
              </a:rPr>
              <a:t>We are currently waiting for a response from John Messenger (through Glenn Parsons)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38742025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plenary meeting in November 2017 in 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9</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Security ad hoc were substantially </a:t>
            </a:r>
            <a:r>
              <a:rPr lang="en-AU" dirty="0" smtClean="0"/>
              <a:t>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23760318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Security ad hoc were substantially </a:t>
            </a:r>
            <a:r>
              <a:rPr lang="en-AU" dirty="0"/>
              <a:t>modified at the last SC6 meeting</a:t>
            </a:r>
            <a:endParaRPr lang="en-AU" dirty="0"/>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a:t>
            </a:r>
            <a:r>
              <a:rPr lang="en-AU" dirty="0" smtClean="0"/>
              <a:t>standards, </a:t>
            </a:r>
            <a:r>
              <a:rPr lang="en-AU" dirty="0" smtClean="0"/>
              <a:t>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87004404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aspects of the </a:t>
            </a:r>
            <a:r>
              <a:rPr lang="en-AU" dirty="0"/>
              <a:t>Security ad hoc </a:t>
            </a:r>
            <a:r>
              <a:rPr lang="en-AU" dirty="0" smtClean="0"/>
              <a:t>were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endParaRPr lang="en-AU" dirty="0" smtClean="0"/>
          </a:p>
        </p:txBody>
      </p:sp>
      <p:sp>
        <p:nvSpPr>
          <p:cNvPr id="6" name="Content Placeholder 5"/>
          <p:cNvSpPr>
            <a:spLocks noGrp="1"/>
          </p:cNvSpPr>
          <p:nvPr>
            <p:ph sz="half" idx="2"/>
          </p:nvPr>
        </p:nvSpPr>
        <p:spPr/>
        <p:txBody>
          <a:bodyPr/>
          <a:lstStyle/>
          <a:p>
            <a:pPr lvl="1"/>
            <a:r>
              <a:rPr lang="en-AU" dirty="0"/>
              <a:t>US</a:t>
            </a:r>
          </a:p>
          <a:p>
            <a:pPr lvl="2"/>
            <a:r>
              <a:rPr lang="en-AU" dirty="0"/>
              <a:t>Dorothy Stanley (HPE)</a:t>
            </a:r>
          </a:p>
          <a:p>
            <a:pPr lvl="2"/>
            <a:r>
              <a:rPr lang="en-AU" dirty="0"/>
              <a:t>John Day (?)</a:t>
            </a:r>
          </a:p>
          <a:p>
            <a:pPr lvl="1"/>
            <a:r>
              <a:rPr lang="en-AU" dirty="0"/>
              <a:t>Austria</a:t>
            </a:r>
          </a:p>
          <a:p>
            <a:pPr lvl="2"/>
            <a:r>
              <a:rPr lang="en-AU" dirty="0"/>
              <a:t>Reinhard </a:t>
            </a:r>
            <a:r>
              <a:rPr lang="en-AU" dirty="0" err="1"/>
              <a:t>Meindl</a:t>
            </a:r>
            <a:endParaRPr lang="en-AU" dirty="0"/>
          </a:p>
          <a:p>
            <a:pPr lvl="1"/>
            <a:r>
              <a:rPr lang="en-AU" dirty="0"/>
              <a:t>Korea</a:t>
            </a:r>
          </a:p>
          <a:p>
            <a:pPr lvl="2"/>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22988025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Security ad hoc</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9647058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endParaRPr lang="en-AU" b="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40419256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94017196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422505938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 of the security ad hoc depends on who submits what</a:t>
            </a:r>
            <a:endParaRPr lang="en-AU" dirty="0"/>
          </a:p>
        </p:txBody>
      </p:sp>
      <p:sp>
        <p:nvSpPr>
          <p:cNvPr id="3" name="Content Placeholder 2"/>
          <p:cNvSpPr>
            <a:spLocks noGrp="1"/>
          </p:cNvSpPr>
          <p:nvPr>
            <p:ph idx="1"/>
          </p:nvPr>
        </p:nvSpPr>
        <p:spPr/>
        <p:txBody>
          <a:bodyPr/>
          <a:lstStyle/>
          <a:p>
            <a:pPr lvl="1"/>
            <a:r>
              <a:rPr lang="en-AU" dirty="0" smtClean="0"/>
              <a:t>At this point progress by the Security ad hoc will depend on submissions on security issue</a:t>
            </a:r>
          </a:p>
          <a:p>
            <a:pPr lvl="1"/>
            <a:r>
              <a:rPr lang="en-AU" dirty="0" smtClean="0"/>
              <a:t>It appear the deadline is now 29 January 2018</a:t>
            </a:r>
          </a:p>
          <a:p>
            <a:pPr lvl="1"/>
            <a:r>
              <a:rPr lang="en-AU" dirty="0" smtClean="0"/>
              <a:t>The only submissions likely are from China</a:t>
            </a:r>
          </a:p>
          <a:p>
            <a:pPr lvl="1"/>
            <a:r>
              <a:rPr lang="en-AU" dirty="0"/>
              <a:t>None have been submitted at this </a:t>
            </a:r>
            <a:r>
              <a:rPr lang="en-AU" dirty="0" smtClean="0"/>
              <a:t>time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9959775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comment</a:t>
            </a:r>
          </a:p>
          <a:p>
            <a:pPr lvl="1"/>
            <a:r>
              <a:rPr lang="en-AU" i="1" dirty="0"/>
              <a:t>To systematically review security issues in existing SC6 standards, there should be a set of principles that can be used as at least a partial check-list. We have assembled the following principles to be used for this analysis.  The principles here are primarily architectural in nature and reflect current understanding of security in network architecture. They do not imply particular security solutions, algorithms, or techniques. These are not necessarily part of the work plan but a companion to it.</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24779859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13076</Words>
  <Application>Microsoft Office PowerPoint</Application>
  <PresentationFormat>On-screen Show (4:3)</PresentationFormat>
  <Paragraphs>2081</Paragraphs>
  <Slides>140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140</vt:i4>
      </vt:variant>
    </vt:vector>
  </HeadingPairs>
  <TitlesOfParts>
    <vt:vector size="148" baseType="lpstr">
      <vt:lpstr>SimSun</vt:lpstr>
      <vt:lpstr>Arial</vt:lpstr>
      <vt:lpstr>Calibri</vt:lpstr>
      <vt:lpstr>Times New Roman</vt:lpstr>
      <vt:lpstr>Wingdings</vt:lpstr>
      <vt:lpstr>802-11-Submission</vt:lpstr>
      <vt:lpstr>Acrobat Document</vt:lpstr>
      <vt:lpstr>Packager Shell Object</vt:lpstr>
      <vt:lpstr>IEEE 802 JTC1 Standing Committee Jan 2018 agenda for Irvine</vt:lpstr>
      <vt:lpstr>This document will be used to run the IEEE 802 JTC1 SC meetings in Irvine in Jan 2018</vt:lpstr>
      <vt:lpstr>The SC will review the official IEEE-SA patent material for pre-PAR groups</vt:lpstr>
      <vt:lpstr>The SC will review the official IEEE-SA patent material for pre-PAR groups</vt:lpstr>
      <vt:lpstr>Links are available to a variety of other useful resources</vt:lpstr>
      <vt:lpstr>The IEEE 802 JTC1 SC will operate using accepted principles of meeting etiquette</vt:lpstr>
      <vt:lpstr>The SC will review the new “Participation in IEEE 802 Meetings” slide</vt:lpstr>
      <vt:lpstr>The IEEE 802 JTC1 SC will have one slot at the Jan 2018 interim meeting in Irvine</vt:lpstr>
      <vt:lpstr>The IEEE 802 JTC1 SC regular meeting has a high level list of agenda items to be considered</vt:lpstr>
      <vt:lpstr>The IEEE 802 JTC1 SC will consider approving its agenda for its Irvine meeting</vt:lpstr>
      <vt:lpstr>The IEEE 802 JTC1 SC will consider approval of the minutes of its Orlando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26 standards completely through the PSDO ratification process</vt:lpstr>
      <vt:lpstr>IEEE 802 has pushed 26 standards completely through the PSDO ratification process</vt:lpstr>
      <vt:lpstr>IEEE 802 has pushed 26 standards completely through the PSDO ratification process</vt:lpstr>
      <vt:lpstr>IEEE 802.1 has seventeen standards in the pipeline for ratification under the PSDO</vt:lpstr>
      <vt:lpstr>IEEE 802.1 has seventeen standards in the pipeline for ratification under the PSDO</vt:lpstr>
      <vt:lpstr>IEEE 802.1Qbu FDIS ballot passed &amp; is waiting for publication</vt:lpstr>
      <vt:lpstr>IEEE 802.1Qbz FDIS ballot passed &amp; is waiting for publication</vt:lpstr>
      <vt:lpstr>IEEE 802.1AC-Rev FDIS ballot closes 5 March 2018</vt:lpstr>
      <vt:lpstr>IEEE 802.1Qcd-2015 FDIS ballot passed &amp; is waiting for publication</vt:lpstr>
      <vt:lpstr>IEEE 802d FDIS ballot closes 14 Mar 2018</vt:lpstr>
      <vt:lpstr>IEEE 802.1AEcg 60-day pre-ballot passed on 7 Sept 2017 and requires comment resolution</vt:lpstr>
      <vt:lpstr>There was one comment received on the IEEE 802.1AEcg 60-day pre-ballot</vt:lpstr>
      <vt:lpstr>There was one comment received on the IEEE 802.1AEcg 60-day pre-ballot</vt:lpstr>
      <vt:lpstr>IEEE 802.1CB 60-day pre-ballot closes on 18 Jan 2018</vt:lpstr>
      <vt:lpstr>IEEE 802.1Qci 60-day pre-ballot closes on 9 Dec 2017</vt:lpstr>
      <vt:lpstr>There was one comment received on the IEEE 802.1Qci 60-day pre-ballot</vt:lpstr>
      <vt:lpstr>IEEE 802.1Qch 60-day pre-ballot closes on 18 Jan 2018</vt:lpstr>
      <vt:lpstr>IEEE 802.1Q-2014/Cor 1-2015 is waiting for publication</vt:lpstr>
      <vt:lpstr>IEEE 802c pre-ballot closes on 2 Feb 2018</vt:lpstr>
      <vt:lpstr>IEEE 802.1AX-2014/Cor1 is waiting for publication</vt:lpstr>
      <vt:lpstr>IEEE 802.1Q-REV has been liaised for information</vt:lpstr>
      <vt:lpstr>IEEE 802.1Qcc will be liaised for information</vt:lpstr>
      <vt:lpstr>IEEE 802.1Qcp will be liaised for information</vt:lpstr>
      <vt:lpstr>IEEE 802.1AR-Rev will be liaised for information</vt:lpstr>
      <vt:lpstr>IEEE 802.1CM will be liaised for information</vt:lpstr>
      <vt:lpstr>IEEE 802.3 has fifteen standards in the pipeline for ratification under the PSDO</vt:lpstr>
      <vt:lpstr>IEEE 802.3 has fifteen standards in the pipeline for ratification under the PSDO</vt:lpstr>
      <vt:lpstr>IEEE 802.3bw FDIS ballot passed &amp; is waiting for publication</vt:lpstr>
      <vt:lpstr>IEEE 802.3bp FDIS ballot passed &amp; is waiting for publication</vt:lpstr>
      <vt:lpstr>IEEE 802.3bn is waiting for start of FDIS</vt:lpstr>
      <vt:lpstr>IEEE 802.3bq FDIS ballot passed &amp; is waiting for publication</vt:lpstr>
      <vt:lpstr>IEEE 802.3br FDIS ballot passed &amp; is waiting for publication</vt:lpstr>
      <vt:lpstr>IEEE 802.3by FDIS ballot passed &amp; is waiting for publication</vt:lpstr>
      <vt:lpstr>IEEE 802.3bv is waiting for start of FDIS ballot</vt:lpstr>
      <vt:lpstr>IEEE 802.3bu is waiting for start of FDIS ballot</vt:lpstr>
      <vt:lpstr>IEEE 802.3bz FDIS ballot passed &amp; waiting for publication</vt:lpstr>
      <vt:lpstr>IEEE 802.3/Cor 1 FDIS ballot passed &amp; is awaiting publication</vt:lpstr>
      <vt:lpstr>IEEE 802.3bs has been liaised</vt:lpstr>
      <vt:lpstr>IEEE 802.3cb was liaised for information in June 2017</vt:lpstr>
      <vt:lpstr>IEEE 802.3cc was liaised for information in June 2017</vt:lpstr>
      <vt:lpstr>IEEE 802.3cd will liaised for information after Nov 2017</vt:lpstr>
      <vt:lpstr>IEEE 802.3-REV will liaised for information after Nov 2017</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three standards in the pipeline for ratification under the PSDO</vt:lpstr>
      <vt:lpstr>IEEE 802.15.3-2016 FDIS ballot passed and is now waiting for publication</vt:lpstr>
      <vt:lpstr>IEEE 802.15.4-2015 FDIS ballot closes 25 Jan 2017</vt:lpstr>
      <vt:lpstr>IEEE 802.15.6-2012 FDIS ballot passed but comments are required</vt:lpstr>
      <vt:lpstr>There were two comments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vt:lpstr>
      <vt:lpstr>The IEEE 802 EC approved withdrawal of various ISO/IEC standards</vt:lpstr>
      <vt:lpstr>The next SC6 meeting will held in Aug 2018 in Tokyo, Japan</vt:lpstr>
      <vt:lpstr>The ToR of the Security ad hoc were substantially modified at the last SC6 meeting</vt:lpstr>
      <vt:lpstr>The ToR of the Security ad hoc were substantially modified at the last SC6 meeting</vt:lpstr>
      <vt:lpstr>Other aspects of the Security ad hoc were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Progress of the security ad hoc depends on who submits what</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2017-12-19T05:25:49Z</dcterms:modified>
</cp:coreProperties>
</file>