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2"/>
  </p:notesMasterIdLst>
  <p:handoutMasterIdLst>
    <p:handoutMasterId r:id="rId143"/>
  </p:handoutMasterIdLst>
  <p:sldIdLst>
    <p:sldId id="269" r:id="rId2"/>
    <p:sldId id="278" r:id="rId3"/>
    <p:sldId id="1454" r:id="rId4"/>
    <p:sldId id="1455" r:id="rId5"/>
    <p:sldId id="358" r:id="rId6"/>
    <p:sldId id="359" r:id="rId7"/>
    <p:sldId id="1802" r:id="rId8"/>
    <p:sldId id="287" r:id="rId9"/>
    <p:sldId id="1620" r:id="rId10"/>
    <p:sldId id="344" r:id="rId11"/>
    <p:sldId id="345" r:id="rId12"/>
    <p:sldId id="1378" r:id="rId13"/>
    <p:sldId id="1423" r:id="rId14"/>
    <p:sldId id="1164" r:id="rId15"/>
    <p:sldId id="1562" r:id="rId16"/>
    <p:sldId id="1101" r:id="rId17"/>
    <p:sldId id="1581" r:id="rId18"/>
    <p:sldId id="1981" r:id="rId19"/>
    <p:sldId id="1657" r:id="rId20"/>
    <p:sldId id="1895" r:id="rId21"/>
    <p:sldId id="2006" r:id="rId22"/>
    <p:sldId id="2007" r:id="rId23"/>
    <p:sldId id="1686" r:id="rId24"/>
    <p:sldId id="1687" r:id="rId25"/>
    <p:sldId id="1745" r:id="rId26"/>
    <p:sldId id="1746" r:id="rId27"/>
    <p:sldId id="1988" r:id="rId28"/>
    <p:sldId id="1989" r:id="rId29"/>
    <p:sldId id="1747" r:id="rId30"/>
    <p:sldId id="1769" r:id="rId31"/>
    <p:sldId id="2043" r:id="rId32"/>
    <p:sldId id="1786" r:id="rId33"/>
    <p:sldId id="1773" r:id="rId34"/>
    <p:sldId id="1894" r:id="rId35"/>
    <p:sldId id="1896" r:id="rId36"/>
    <p:sldId id="1965" r:id="rId37"/>
    <p:sldId id="1967" r:id="rId38"/>
    <p:sldId id="1968" r:id="rId39"/>
    <p:sldId id="1969" r:id="rId40"/>
    <p:sldId id="2035" r:id="rId41"/>
    <p:sldId id="2008" r:id="rId42"/>
    <p:sldId id="2038" r:id="rId43"/>
    <p:sldId id="1691" r:id="rId44"/>
    <p:sldId id="2009" r:id="rId45"/>
    <p:sldId id="1694" r:id="rId46"/>
    <p:sldId id="2010" r:id="rId47"/>
    <p:sldId id="2011" r:id="rId48"/>
    <p:sldId id="2012" r:id="rId49"/>
    <p:sldId id="1716" r:id="rId50"/>
    <p:sldId id="1717" r:id="rId51"/>
    <p:sldId id="2013" r:id="rId52"/>
    <p:sldId id="1851" r:id="rId53"/>
    <p:sldId id="1864" r:id="rId54"/>
    <p:sldId id="1945" r:id="rId55"/>
    <p:sldId id="1946" r:id="rId56"/>
    <p:sldId id="2036" r:id="rId57"/>
    <p:sldId id="2037" r:id="rId58"/>
    <p:sldId id="1688" r:id="rId59"/>
    <p:sldId id="1702" r:id="rId60"/>
    <p:sldId id="1703" r:id="rId61"/>
    <p:sldId id="1704" r:id="rId62"/>
    <p:sldId id="1978" r:id="rId63"/>
    <p:sldId id="1705" r:id="rId64"/>
    <p:sldId id="1706" r:id="rId65"/>
    <p:sldId id="1707" r:id="rId66"/>
    <p:sldId id="1708" r:id="rId67"/>
    <p:sldId id="1709" r:id="rId68"/>
    <p:sldId id="1710" r:id="rId69"/>
    <p:sldId id="1790" r:id="rId70"/>
    <p:sldId id="1698" r:id="rId71"/>
    <p:sldId id="1699" r:id="rId72"/>
    <p:sldId id="1700" r:id="rId73"/>
    <p:sldId id="1701" r:id="rId74"/>
    <p:sldId id="1993" r:id="rId75"/>
    <p:sldId id="1994" r:id="rId76"/>
    <p:sldId id="2014" r:id="rId77"/>
    <p:sldId id="1712" r:id="rId78"/>
    <p:sldId id="2015" r:id="rId79"/>
    <p:sldId id="2016" r:id="rId80"/>
    <p:sldId id="1679" r:id="rId81"/>
    <p:sldId id="1629" r:id="rId82"/>
    <p:sldId id="2041" r:id="rId83"/>
    <p:sldId id="1971" r:id="rId84"/>
    <p:sldId id="2042" r:id="rId85"/>
    <p:sldId id="1972" r:id="rId86"/>
    <p:sldId id="1979" r:id="rId87"/>
    <p:sldId id="2002" r:id="rId88"/>
    <p:sldId id="2044" r:id="rId89"/>
    <p:sldId id="2040" r:id="rId90"/>
    <p:sldId id="2017" r:id="rId91"/>
    <p:sldId id="2018" r:id="rId92"/>
    <p:sldId id="2019" r:id="rId93"/>
    <p:sldId id="2046" r:id="rId94"/>
    <p:sldId id="2045" r:id="rId95"/>
    <p:sldId id="2047" r:id="rId96"/>
    <p:sldId id="2048" r:id="rId97"/>
    <p:sldId id="2049" r:id="rId98"/>
    <p:sldId id="2050" r:id="rId99"/>
    <p:sldId id="2051" r:id="rId100"/>
    <p:sldId id="2052" r:id="rId101"/>
    <p:sldId id="2053" r:id="rId102"/>
    <p:sldId id="2054" r:id="rId103"/>
    <p:sldId id="2055" r:id="rId104"/>
    <p:sldId id="2056" r:id="rId105"/>
    <p:sldId id="1375" r:id="rId106"/>
    <p:sldId id="1376" r:id="rId107"/>
    <p:sldId id="1400" r:id="rId108"/>
    <p:sldId id="2004" r:id="rId109"/>
    <p:sldId id="619" r:id="rId110"/>
    <p:sldId id="621" r:id="rId111"/>
    <p:sldId id="1561" r:id="rId112"/>
    <p:sldId id="1555" r:id="rId113"/>
    <p:sldId id="1601" r:id="rId114"/>
    <p:sldId id="1585" r:id="rId115"/>
    <p:sldId id="1586" r:id="rId116"/>
    <p:sldId id="1587" r:id="rId117"/>
    <p:sldId id="1588" r:id="rId118"/>
    <p:sldId id="1589" r:id="rId119"/>
    <p:sldId id="1590" r:id="rId120"/>
    <p:sldId id="1771" r:id="rId121"/>
    <p:sldId id="1772" r:id="rId122"/>
    <p:sldId id="1591" r:id="rId123"/>
    <p:sldId id="1592" r:id="rId124"/>
    <p:sldId id="1593" r:id="rId125"/>
    <p:sldId id="1594" r:id="rId126"/>
    <p:sldId id="1595" r:id="rId127"/>
    <p:sldId id="1596" r:id="rId128"/>
    <p:sldId id="1597" r:id="rId129"/>
    <p:sldId id="1598" r:id="rId130"/>
    <p:sldId id="1599" r:id="rId131"/>
    <p:sldId id="1600" r:id="rId132"/>
    <p:sldId id="1628" r:id="rId133"/>
    <p:sldId id="1638" r:id="rId134"/>
    <p:sldId id="1725" r:id="rId135"/>
    <p:sldId id="1726" r:id="rId136"/>
    <p:sldId id="1947" r:id="rId137"/>
    <p:sldId id="1975" r:id="rId138"/>
    <p:sldId id="1976" r:id="rId139"/>
    <p:sldId id="1977" r:id="rId140"/>
    <p:sldId id="2039" r:id="rId14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2" autoAdjust="0"/>
    <p:restoredTop sz="94660" autoAdjust="0"/>
  </p:normalViewPr>
  <p:slideViewPr>
    <p:cSldViewPr>
      <p:cViewPr varScale="1">
        <p:scale>
          <a:sx n="84" d="100"/>
          <a:sy n="84" d="100"/>
        </p:scale>
        <p:origin x="115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802.11-17/0896r2</a:t>
            </a:r>
            <a:endParaRPr lang="en-US" dirty="0"/>
          </a:p>
        </p:txBody>
      </p:sp>
      <p:sp>
        <p:nvSpPr>
          <p:cNvPr id="3075" name="Rectangle 3"/>
          <p:cNvSpPr>
            <a:spLocks noGrp="1" noChangeArrowheads="1"/>
          </p:cNvSpPr>
          <p:nvPr>
            <p:ph type="dt" sz="quarter" idx="1"/>
          </p:nvPr>
        </p:nvSpPr>
        <p:spPr bwMode="auto">
          <a:xfrm>
            <a:off x="695325" y="177284"/>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802.11-17/0896r2</a:t>
            </a:r>
            <a:endParaRPr lang="en-US" dirty="0"/>
          </a:p>
        </p:txBody>
      </p:sp>
      <p:sp>
        <p:nvSpPr>
          <p:cNvPr id="2051" name="Rectangle 3"/>
          <p:cNvSpPr>
            <a:spLocks noGrp="1" noChangeArrowheads="1"/>
          </p:cNvSpPr>
          <p:nvPr>
            <p:ph type="dt" idx="1"/>
          </p:nvPr>
        </p:nvSpPr>
        <p:spPr bwMode="auto">
          <a:xfrm>
            <a:off x="654050" y="97909"/>
            <a:ext cx="60593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Jul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dirty="0" smtClean="0"/>
              <a:t>Andrew Myles, Cisco</a:t>
            </a:r>
          </a:p>
        </p:txBody>
      </p:sp>
      <p:sp>
        <p:nvSpPr>
          <p:cNvPr id="51205" name="Rectangle 7"/>
          <p:cNvSpPr>
            <a:spLocks noGrp="1" noChangeArrowheads="1"/>
          </p:cNvSpPr>
          <p:nvPr>
            <p:ph type="sldNum" sz="quarter" idx="5"/>
          </p:nvPr>
        </p:nvSpPr>
        <p:spPr/>
        <p:txBody>
          <a:bodyPr/>
          <a:lstStyle/>
          <a:p>
            <a:pPr>
              <a:defRPr/>
            </a:pPr>
            <a:r>
              <a:rPr lang="en-US" dirty="0" smtClean="0"/>
              <a:t>Page </a:t>
            </a:r>
            <a:fld id="{BFD8823A-E707-449B-AE25-47FA80230A05}" type="slidenum">
              <a:rPr lang="en-US" smtClean="0"/>
              <a:pPr>
                <a:defRPr/>
              </a:pPr>
              <a:t>1</a:t>
            </a:fld>
            <a:endParaRPr lang="en-US" dirty="0"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1154113" y="701675"/>
            <a:ext cx="4625975" cy="3468688"/>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19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19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12338DD1-8D50-43B6-8296-8967F83C4388}"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154113" y="701675"/>
            <a:ext cx="4625975" cy="3468688"/>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90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909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3D1A59B5-D02F-49DB-BB03-3A8221519EA6}" type="slidenum">
              <a:rPr lang="en-US" smtClean="0"/>
              <a:pPr>
                <a:defRPr/>
              </a:pPr>
              <a:t>109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4113" y="701675"/>
            <a:ext cx="4625975" cy="3468688"/>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01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901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2073216F-0B4B-4910-B495-C6A165BA6051}" type="slidenum">
              <a:rPr lang="en-US" smtClean="0"/>
              <a:pPr>
                <a:defRPr/>
              </a:pPr>
              <a:t>110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802.11-10/0xxxr0</a:t>
            </a:r>
          </a:p>
        </p:txBody>
      </p:sp>
      <p:sp>
        <p:nvSpPr>
          <p:cNvPr id="696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smtClean="0">
                <a:latin typeface="Arial" pitchFamily="34" charset="0"/>
              </a:rPr>
              <a:t>July 2010</a:t>
            </a:r>
          </a:p>
        </p:txBody>
      </p:sp>
      <p:sp>
        <p:nvSpPr>
          <p:cNvPr id="52228" name="Rectangle 6"/>
          <p:cNvSpPr>
            <a:spLocks noGrp="1" noChangeArrowheads="1"/>
          </p:cNvSpPr>
          <p:nvPr>
            <p:ph type="ftr" sz="quarter" idx="4"/>
          </p:nvPr>
        </p:nvSpPr>
        <p:spPr/>
        <p:txBody>
          <a:bodyPr/>
          <a:lstStyle/>
          <a:p>
            <a:pPr lvl="4">
              <a:defRPr/>
            </a:pPr>
            <a:r>
              <a:rPr lang="en-US" dirty="0" smtClean="0"/>
              <a:t>Andrew Myles, Cisco</a:t>
            </a:r>
          </a:p>
        </p:txBody>
      </p:sp>
      <p:sp>
        <p:nvSpPr>
          <p:cNvPr id="52229" name="Rectangle 7"/>
          <p:cNvSpPr>
            <a:spLocks noGrp="1" noChangeArrowheads="1"/>
          </p:cNvSpPr>
          <p:nvPr>
            <p:ph type="sldNum" sz="quarter" idx="5"/>
          </p:nvPr>
        </p:nvSpPr>
        <p:spPr/>
        <p:txBody>
          <a:bodyPr/>
          <a:lstStyle/>
          <a:p>
            <a:pPr>
              <a:defRPr/>
            </a:pPr>
            <a:r>
              <a:rPr lang="en-US" dirty="0" smtClean="0"/>
              <a:t>Page </a:t>
            </a:r>
            <a:fld id="{19B6D425-D6D0-4B30-A6C8-1418EA409DD4}" type="slidenum">
              <a:rPr lang="en-US" smtClean="0"/>
              <a:pPr>
                <a:defRPr/>
              </a:pPr>
              <a:t>2</a:t>
            </a:fld>
            <a:endParaRPr lang="en-US" dirty="0" smtClean="0"/>
          </a:p>
        </p:txBody>
      </p:sp>
      <p:sp>
        <p:nvSpPr>
          <p:cNvPr id="69638" name="Rectangle 2"/>
          <p:cNvSpPr>
            <a:spLocks noGrp="1" noRot="1" noChangeAspect="1" noChangeArrowheads="1" noTextEdit="1"/>
          </p:cNvSpPr>
          <p:nvPr>
            <p:ph type="sldImg"/>
          </p:nvPr>
        </p:nvSpPr>
        <p:spPr>
          <a:xfrm>
            <a:off x="1154113" y="701675"/>
            <a:ext cx="4625975" cy="3468688"/>
          </a:xfrm>
          <a:ln cap="flat"/>
        </p:spPr>
      </p:sp>
      <p:sp>
        <p:nvSpPr>
          <p:cNvPr id="696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AU"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5</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6</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68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9396" name="Rectangle 6"/>
          <p:cNvSpPr>
            <a:spLocks noGrp="1" noChangeArrowheads="1"/>
          </p:cNvSpPr>
          <p:nvPr>
            <p:ph type="ftr" sz="quarter" idx="4"/>
          </p:nvPr>
        </p:nvSpPr>
        <p:spPr/>
        <p:txBody>
          <a:bodyPr/>
          <a:lstStyle/>
          <a:p>
            <a:pPr lvl="4">
              <a:defRPr/>
            </a:pPr>
            <a:r>
              <a:rPr lang="en-US" smtClean="0"/>
              <a:t>Andrew Myles, Cisco</a:t>
            </a:r>
          </a:p>
        </p:txBody>
      </p:sp>
      <p:sp>
        <p:nvSpPr>
          <p:cNvPr id="59397" name="Rectangle 7"/>
          <p:cNvSpPr>
            <a:spLocks noGrp="1" noChangeArrowheads="1"/>
          </p:cNvSpPr>
          <p:nvPr>
            <p:ph type="sldNum" sz="quarter" idx="5"/>
          </p:nvPr>
        </p:nvSpPr>
        <p:spPr/>
        <p:txBody>
          <a:bodyPr/>
          <a:lstStyle/>
          <a:p>
            <a:pPr>
              <a:defRPr/>
            </a:pPr>
            <a:r>
              <a:rPr lang="en-US" smtClean="0"/>
              <a:t>Page </a:t>
            </a:r>
            <a:fld id="{B32371F6-024C-497B-815E-D0E3294E1347}" type="slidenum">
              <a:rPr lang="en-US" smtClean="0"/>
              <a:pPr>
                <a:defRPr/>
              </a:pPr>
              <a:t>8</a:t>
            </a:fld>
            <a:endParaRPr lang="en-US" smtClean="0"/>
          </a:p>
        </p:txBody>
      </p:sp>
      <p:sp>
        <p:nvSpPr>
          <p:cNvPr id="76806" name="Rectangle 2"/>
          <p:cNvSpPr>
            <a:spLocks noGrp="1" noRot="1" noChangeAspect="1" noChangeArrowheads="1" noTextEdit="1"/>
          </p:cNvSpPr>
          <p:nvPr>
            <p:ph type="sldImg"/>
          </p:nvPr>
        </p:nvSpPr>
        <p:spPr>
          <a:xfrm>
            <a:off x="1154113" y="701675"/>
            <a:ext cx="4625975" cy="3468688"/>
          </a:xfrm>
          <a:ln/>
        </p:spPr>
      </p:sp>
      <p:sp>
        <p:nvSpPr>
          <p:cNvPr id="768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4113" y="701675"/>
            <a:ext cx="4625975" cy="3468688"/>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78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78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56E5F14E-E8B5-42D6-BD84-01B97E465C1A}"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1154113" y="701675"/>
            <a:ext cx="4625975" cy="3468688"/>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98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98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8DD317A3-D690-4F17-9E83-74C2C73B6792}"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4113" y="701675"/>
            <a:ext cx="4625975" cy="3468688"/>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809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809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6" name="Footer Placeholder 5"/>
          <p:cNvSpPr>
            <a:spLocks noGrp="1"/>
          </p:cNvSpPr>
          <p:nvPr>
            <p:ph type="ftr" sz="quarter" idx="4"/>
          </p:nvPr>
        </p:nvSpPr>
        <p:spPr/>
        <p:txBody>
          <a:bodyPr/>
          <a:lstStyle/>
          <a:p>
            <a:pPr lvl="4">
              <a:defRPr/>
            </a:pPr>
            <a:r>
              <a:rPr lang="en-US" smtClean="0"/>
              <a:t>Andrew Myles, Cisco</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72F390CA-1134-46E8-8480-0E35050197A9}"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802.11-17/1799r2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hyperlink" Target="mailto:jmessenger@advaoptical.com" TargetMode="Externa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hyperlink" Target="mailto:dorothy.stanley@hpe.com" TargetMode="External"/><Relationship Id="rId2" Type="http://schemas.openxmlformats.org/officeDocument/2006/relationships/hyperlink" Target="mailto:karen@randall-consulting.com" TargetMode="External"/><Relationship Id="rId1" Type="http://schemas.openxmlformats.org/officeDocument/2006/relationships/slideLayout" Target="../slideLayouts/slideLayout1.xml"/><Relationship Id="rId6" Type="http://schemas.openxmlformats.org/officeDocument/2006/relationships/hyperlink" Target="mailto:holee@etri.re.kr" TargetMode="External"/><Relationship Id="rId5" Type="http://schemas.openxmlformats.org/officeDocument/2006/relationships/hyperlink" Target="mailto:dlaw@hpe.com" TargetMode="External"/><Relationship Id="rId4" Type="http://schemas.openxmlformats.org/officeDocument/2006/relationships/hyperlink" Target="mailto:peter@akayla.com" TargetMode="Externa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7/11-17-1842-00-0jtc-minutes-of-orlando-meeting-in-nov-2017.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5/11-15-1287-01-0jtc-ieee-802-process-for-interactions-with-iso-iec-jtc-1-sc-6-7.pptx" TargetMode="Externa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3/11-13-0123-05-000m-iso-jtc1-sc6-8802-11-2012-comments.xls" TargetMode="Externa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hyperlink" Target="http://ieee802.org/1/files/public/docs2014/liaison-ieee802response-ABFDIScmts-0314-V01.pptx"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hyperlink" Target="http://ieee802.org/1/files/public/docs2014/liaison-ieee802response-ARFDIScmts-0314-V01.pptx" TargetMode="Externa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hyperlink" Target="http://ieee802.org/1/files/public/docs2014/liaison-ieee802response-ASFDIScmts-0314-V01.ppt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hyperlink" Target="https://mentor.ieee.org/802.11/dcn/14/11-14-0552-00-0jtc-responses-on-802-11aa-ad-ae.pptx" TargetMode="Externa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hyperlink" Target="http://ieee802.org/1/files/public/docs2014/liaison-ieee802response-AEbnFDISScmts-0314.pptx" TargetMode="Externa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hyperlink" Target="http://ieee802.org/1/files/public/docs2014/liaison-ieee802response-AEbwFDISScmts-0314.pptx" TargetMode="Externa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hyperlink" Target="https://www.iso.org/standard/68839.html" TargetMode="Externa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ieee-sa.imeetcentral.com/802psdo/"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1.xml"/><Relationship Id="rId4" Type="http://schemas.openxmlformats.org/officeDocument/2006/relationships/hyperlink" Target="development.standards.ieee.org/myproject/Public/mytools/mob/slideset.ppt"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7/11-17-0612-01-0jtc-resolution-of-comments-from-n16608.docx" TargetMode="Externa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7/11-17-1398-00-0jtc-china-comment-on-11ai-errata.docx" TargetMode="Externa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5/dcn/16/15-16-0768-01-0000-response-to-iso-iec-jtc-1-sc-6-60-day-ballot.pdf" TargetMode="Externa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8" name="Slide Number Placeholder 5"/>
          <p:cNvSpPr>
            <a:spLocks noGrp="1"/>
          </p:cNvSpPr>
          <p:nvPr>
            <p:ph type="sldNum" sz="quarter" idx="11"/>
          </p:nvPr>
        </p:nvSpPr>
        <p:spPr/>
        <p:txBody>
          <a:bodyPr/>
          <a:lstStyle/>
          <a:p>
            <a:pPr>
              <a:defRPr/>
            </a:pPr>
            <a:r>
              <a:rPr lang="en-US" dirty="0" smtClean="0"/>
              <a:t>Slide </a:t>
            </a:r>
            <a:fld id="{C81347C9-C12F-43D2-B3D1-D523E0829A79}" type="slidenum">
              <a:rPr lang="en-US" smtClean="0"/>
              <a:pPr>
                <a:defRPr/>
              </a:pPr>
              <a:t>1</a:t>
            </a:fld>
            <a:endParaRPr lang="en-US" dirty="0"/>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JTC1 Standing Committee</a:t>
            </a:r>
            <a:br>
              <a:rPr lang="en-US" dirty="0" smtClean="0">
                <a:solidFill>
                  <a:schemeClr val="accent2">
                    <a:lumMod val="75000"/>
                  </a:schemeClr>
                </a:solidFill>
              </a:rPr>
            </a:br>
            <a:r>
              <a:rPr lang="en-US" dirty="0" smtClean="0">
                <a:solidFill>
                  <a:schemeClr val="accent2">
                    <a:lumMod val="75000"/>
                  </a:schemeClr>
                </a:solidFill>
              </a:rPr>
              <a:t>Jan 2018 agenda </a:t>
            </a:r>
            <a:r>
              <a:rPr lang="en-US" dirty="0">
                <a:solidFill>
                  <a:schemeClr val="accent2">
                    <a:lumMod val="75000"/>
                  </a:schemeClr>
                </a:solidFill>
              </a:rPr>
              <a:t>for </a:t>
            </a:r>
            <a:r>
              <a:rPr lang="en-US" dirty="0" smtClean="0">
                <a:solidFill>
                  <a:schemeClr val="accent2">
                    <a:lumMod val="75000"/>
                  </a:schemeClr>
                </a:solidFill>
              </a:rPr>
              <a:t>Irvine</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19 </a:t>
            </a:r>
            <a:r>
              <a:rPr lang="en-US" b="0" dirty="0" smtClean="0">
                <a:solidFill>
                  <a:schemeClr val="accent2">
                    <a:lumMod val="50000"/>
                  </a:schemeClr>
                </a:solidFill>
              </a:rPr>
              <a:t>December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694100171"/>
              </p:ext>
            </p:extLst>
          </p:nvPr>
        </p:nvGraphicFramePr>
        <p:xfrm>
          <a:off x="685800" y="3429000"/>
          <a:ext cx="7696200" cy="1112046"/>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(Chair)</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200" dirty="0" smtClean="0">
                          <a:effectLst/>
                          <a:latin typeface="+mn-lt"/>
                          <a:ea typeface="Times New Roman"/>
                        </a:rPr>
                        <a:t>Peter Yee (Vice</a:t>
                      </a:r>
                      <a:r>
                        <a:rPr lang="en-AU" sz="1200" baseline="0" dirty="0" smtClean="0">
                          <a:effectLst/>
                          <a:latin typeface="+mn-lt"/>
                          <a:ea typeface="Times New Roman"/>
                        </a:rPr>
                        <a:t> Chair)</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AKAYLA</a:t>
                      </a:r>
                      <a:endParaRPr lang="en-AU" sz="1200" dirty="0">
                        <a:effectLst/>
                        <a:latin typeface="+mn-lt"/>
                        <a:ea typeface="Times New Roman"/>
                      </a:endParaRPr>
                    </a:p>
                  </a:txBody>
                  <a:tcPr marL="68580" marR="68580" marT="0" marB="0" anchor="ctr"/>
                </a:tc>
                <a:tc>
                  <a:txBody>
                    <a:bodyPr/>
                    <a:lstStyle/>
                    <a:p>
                      <a:pPr marL="21590" indent="-21590">
                        <a:spcAft>
                          <a:spcPts val="0"/>
                        </a:spcAft>
                      </a:pPr>
                      <a:r>
                        <a:rPr lang="en-AU" sz="1200" dirty="0" smtClean="0">
                          <a:effectLst/>
                          <a:latin typeface="+mn-lt"/>
                          <a:ea typeface="Times New Roman"/>
                        </a:rPr>
                        <a:t>+1 415</a:t>
                      </a:r>
                      <a:r>
                        <a:rPr lang="en-AU" sz="1200" baseline="0" dirty="0" smtClean="0">
                          <a:effectLst/>
                          <a:latin typeface="+mn-lt"/>
                          <a:ea typeface="Times New Roman"/>
                        </a:rPr>
                        <a:t> 215 7733</a:t>
                      </a:r>
                      <a:endParaRPr lang="en-AU" sz="1200" dirty="0">
                        <a:effectLst/>
                        <a:latin typeface="+mn-lt"/>
                        <a:ea typeface="Times New Roman"/>
                      </a:endParaRPr>
                    </a:p>
                  </a:txBody>
                  <a:tcPr marL="68580" marR="68580" marT="0" marB="0" anchor="ctr"/>
                </a:tc>
                <a:tc>
                  <a:txBody>
                    <a:bodyPr/>
                    <a:lstStyle/>
                    <a:p>
                      <a:pPr>
                        <a:spcAft>
                          <a:spcPts val="0"/>
                        </a:spcAft>
                      </a:pPr>
                      <a:r>
                        <a:rPr lang="en-AU" sz="1200" dirty="0" smtClean="0">
                          <a:effectLst/>
                          <a:latin typeface="+mn-lt"/>
                          <a:ea typeface="Times New Roman"/>
                        </a:rPr>
                        <a:t>peter@akayla.com</a:t>
                      </a:r>
                      <a:endParaRPr lang="en-AU" sz="1200" dirty="0">
                        <a:effectLst/>
                        <a:latin typeface="+mn-lt"/>
                        <a:ea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B776D292-FC0B-44FB-BBF2-3B2FCC45F9DC}" type="slidenum">
              <a:rPr lang="en-US" smtClean="0"/>
              <a:pPr>
                <a:defRPr/>
              </a:pPr>
              <a:t>10</a:t>
            </a:fld>
            <a:endParaRPr lang="en-US"/>
          </a:p>
        </p:txBody>
      </p:sp>
      <p:sp>
        <p:nvSpPr>
          <p:cNvPr id="13316" name="Rectangle 2"/>
          <p:cNvSpPr>
            <a:spLocks noGrp="1" noChangeArrowheads="1"/>
          </p:cNvSpPr>
          <p:nvPr>
            <p:ph type="title"/>
          </p:nvPr>
        </p:nvSpPr>
        <p:spPr/>
        <p:txBody>
          <a:bodyPr/>
          <a:lstStyle/>
          <a:p>
            <a:r>
              <a:rPr lang="en-AU" dirty="0" smtClean="0"/>
              <a:t>The IEEE 802 JTC1 SC will consider approving its agenda for its Irvine meeting</a:t>
            </a:r>
          </a:p>
        </p:txBody>
      </p:sp>
      <p:sp>
        <p:nvSpPr>
          <p:cNvPr id="13317" name="Rectangle 3"/>
          <p:cNvSpPr>
            <a:spLocks noGrp="1" noChangeArrowheads="1"/>
          </p:cNvSpPr>
          <p:nvPr>
            <p:ph type="body" idx="1"/>
          </p:nvPr>
        </p:nvSpPr>
        <p:spPr/>
        <p:txBody>
          <a:bodyPr/>
          <a:lstStyle/>
          <a:p>
            <a:pPr marL="0" indent="0"/>
            <a:r>
              <a:rPr lang="en-AU" dirty="0" smtClean="0"/>
              <a:t>Motion to approve agenda</a:t>
            </a:r>
          </a:p>
          <a:p>
            <a:pPr lvl="1"/>
            <a:r>
              <a:rPr lang="en-AU" i="1" dirty="0" smtClean="0"/>
              <a:t>The IEEE 802 JTC1 SC approves the agenda for its meeting in Irvine in Jan 2018, as documented on slide 9 of </a:t>
            </a:r>
            <a:r>
              <a:rPr lang="en-AU" i="1" dirty="0" smtClean="0">
                <a:solidFill>
                  <a:srgbClr val="FF0000"/>
                </a:solidFill>
              </a:rPr>
              <a:t>&lt;this slide deck&gt;</a:t>
            </a:r>
          </a:p>
          <a:p>
            <a:pPr lvl="1"/>
            <a:r>
              <a:rPr lang="en-AU" dirty="0" smtClean="0"/>
              <a:t>Moved:</a:t>
            </a:r>
          </a:p>
          <a:p>
            <a:pPr lvl="1"/>
            <a:r>
              <a:rPr lang="en-AU" dirty="0" smtClean="0"/>
              <a:t>Seconded:</a:t>
            </a:r>
          </a:p>
          <a:p>
            <a:pPr lvl="1"/>
            <a:r>
              <a:rPr lang="en-AU" dirty="0" smtClean="0"/>
              <a:t>Result:</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GB" i="1" dirty="0"/>
              <a:t>(All (N)- terms used here can be found in ISO 7498-1.)</a:t>
            </a:r>
            <a:endParaRPr lang="en-AU" i="1" dirty="0"/>
          </a:p>
          <a:p>
            <a:pPr lvl="1"/>
            <a:r>
              <a:rPr lang="en-GB" i="1" dirty="0"/>
              <a:t> </a:t>
            </a:r>
            <a:r>
              <a:rPr lang="en-GB" i="1" dirty="0" smtClean="0"/>
              <a:t>The </a:t>
            </a:r>
            <a:r>
              <a:rPr lang="en-GB" i="1" dirty="0"/>
              <a:t>primary task of security at the (N)-layer is to protect itself from malicious attacks or the collection of sensitive information on its operation.</a:t>
            </a:r>
            <a:endParaRPr lang="en-AU" i="1" dirty="0"/>
          </a:p>
          <a:p>
            <a:pPr lvl="1"/>
            <a:r>
              <a:rPr lang="en-GB" i="1" dirty="0"/>
              <a:t> </a:t>
            </a:r>
            <a:r>
              <a:rPr lang="en-GB" i="1" dirty="0" smtClean="0"/>
              <a:t>A </a:t>
            </a:r>
            <a:r>
              <a:rPr lang="en-GB" i="1" dirty="0"/>
              <a:t>(N)-layer can assume that the (N+1)- and (N-1)-layers are doing the same.</a:t>
            </a:r>
            <a:endParaRPr lang="en-AU" i="1" dirty="0"/>
          </a:p>
          <a:p>
            <a:pPr lvl="1"/>
            <a:r>
              <a:rPr lang="en-GB" i="1" dirty="0"/>
              <a:t> </a:t>
            </a:r>
            <a:r>
              <a:rPr lang="en-GB" i="1" dirty="0" smtClean="0"/>
              <a:t>There </a:t>
            </a:r>
            <a:r>
              <a:rPr lang="en-GB" i="1" dirty="0"/>
              <a:t>are five security services that may be supported by a layer:  Authentication, Access Control, Confidentiality, Integrity, and Non-Repudiation. The last applies only to the Application Layer. The others apply to all layers, as necessary.</a:t>
            </a:r>
            <a:endParaRPr lang="en-AU" i="1" dirty="0"/>
          </a:p>
          <a:p>
            <a:pPr lvl="1"/>
            <a:r>
              <a:rPr lang="en-GB" i="1" dirty="0"/>
              <a:t> </a:t>
            </a:r>
            <a:r>
              <a:rPr lang="en-GB" i="1" dirty="0" smtClean="0"/>
              <a:t>All </a:t>
            </a:r>
            <a:r>
              <a:rPr lang="en-GB" i="1" dirty="0"/>
              <a:t>members of a (N)-layer should be authenticated as legitimate members of the layer. (This is part of the </a:t>
            </a:r>
            <a:r>
              <a:rPr lang="en-GB" i="1" dirty="0" err="1"/>
              <a:t>Enrollment</a:t>
            </a:r>
            <a:r>
              <a:rPr lang="en-GB" i="1" dirty="0"/>
              <a:t> Phase.)</a:t>
            </a:r>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100</a:t>
            </a:fld>
            <a:endParaRPr lang="en-US"/>
          </a:p>
        </p:txBody>
      </p:sp>
    </p:spTree>
    <p:extLst>
      <p:ext uri="{BB962C8B-B14F-4D97-AF65-F5344CB8AC3E}">
        <p14:creationId xmlns:p14="http://schemas.microsoft.com/office/powerpoint/2010/main" val="343256464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While Access Control most commonly appears in the layer directly supporting Applications, it may occur in lower layers.</a:t>
            </a:r>
          </a:p>
          <a:p>
            <a:pPr lvl="1"/>
            <a:r>
              <a:rPr lang="en-AU" i="1" dirty="0" smtClean="0"/>
              <a:t>Confidentiality </a:t>
            </a:r>
            <a:r>
              <a:rPr lang="en-AU" i="1" dirty="0"/>
              <a:t>and Integrity counters corruption, replay, and eavesdropping of the contents of (N)-PDUs and should be used when the (N)-layer has generated sensitive information that may be of use to an intruder. (Keeping in mind that multiple encryptions may weaken the strength of the result.)</a:t>
            </a:r>
          </a:p>
          <a:p>
            <a:pPr lvl="1"/>
            <a:r>
              <a:rPr lang="en-AU" i="1" dirty="0" smtClean="0"/>
              <a:t>The </a:t>
            </a:r>
            <a:r>
              <a:rPr lang="en-AU" i="1" dirty="0"/>
              <a:t>above implies that the Application Layer should protect itself. This implies that next only concern in the next lower Layer may be Traffic Analysis. And below that and toward the core of the network, there is little need for confidentiality. </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101</a:t>
            </a:fld>
            <a:endParaRPr lang="en-US"/>
          </a:p>
        </p:txBody>
      </p:sp>
    </p:spTree>
    <p:extLst>
      <p:ext uri="{BB962C8B-B14F-4D97-AF65-F5344CB8AC3E}">
        <p14:creationId xmlns:p14="http://schemas.microsoft.com/office/powerpoint/2010/main" val="82673268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Given </a:t>
            </a:r>
            <a:r>
              <a:rPr lang="en-AU" i="1" dirty="0"/>
              <a:t>that many lower layers have limited scope and may operate within a controlled environment, the degree of security should be capable of being selected, from none to very strong</a:t>
            </a:r>
            <a:r>
              <a:rPr lang="en-AU" i="1" dirty="0" smtClean="0"/>
              <a:t>.</a:t>
            </a:r>
          </a:p>
          <a:p>
            <a:pPr lvl="1"/>
            <a:r>
              <a:rPr lang="en-AU" i="1" dirty="0"/>
              <a:t>When a (N)-PDU is passed as an (N-1)-SDU, and if confidentiality measures are in place, the (N-1)-SDU cannot be interpreted by the (N-1)-subsystem, i.e. no elements of the (N)-PCI are clear-text.</a:t>
            </a:r>
          </a:p>
          <a:p>
            <a:pPr lvl="1"/>
            <a:r>
              <a:rPr lang="en-AU" i="1" dirty="0" smtClean="0"/>
              <a:t>The </a:t>
            </a:r>
            <a:r>
              <a:rPr lang="en-AU" i="1" dirty="0"/>
              <a:t>length of a (N)-address should be a small multiple of the maximum number of members of the (N)-layer. (Avoid the temptation to overload the semantics).</a:t>
            </a:r>
          </a:p>
          <a:p>
            <a:pPr lvl="1"/>
            <a:r>
              <a:rPr lang="en-AU" i="1" dirty="0" smtClean="0"/>
              <a:t>If </a:t>
            </a:r>
            <a:r>
              <a:rPr lang="en-AU" i="1" dirty="0"/>
              <a:t>at all possible the (N)-address should only be assigned when the (N)-subsystem joins the (N)-layer.</a:t>
            </a:r>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102</a:t>
            </a:fld>
            <a:endParaRPr lang="en-US"/>
          </a:p>
        </p:txBody>
      </p:sp>
    </p:spTree>
    <p:extLst>
      <p:ext uri="{BB962C8B-B14F-4D97-AF65-F5344CB8AC3E}">
        <p14:creationId xmlns:p14="http://schemas.microsoft.com/office/powerpoint/2010/main" val="315505940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smtClean="0"/>
              <a:t>Any </a:t>
            </a:r>
            <a:r>
              <a:rPr lang="en-AU" i="1" dirty="0"/>
              <a:t>(N)-identifier shared between an (N+1)- or (N-1)-layer should not be carried in protocol. (Such identifiers should be local to the (N)- and (N-1)-subsystems</a:t>
            </a:r>
            <a:r>
              <a:rPr lang="en-AU" i="1" dirty="0" smtClean="0"/>
              <a:t>.)</a:t>
            </a:r>
          </a:p>
          <a:p>
            <a:pPr lvl="1"/>
            <a:r>
              <a:rPr lang="en-AU" i="1" dirty="0"/>
              <a:t>No identifier should be used for more than one purpose. It should have a single semantics. (There is a popular misconception currently circulating surrounding so-called locator and identifier semantics. This is a false distinction. All identifiers in computing systems are used to locate an object. </a:t>
            </a:r>
            <a:r>
              <a:rPr lang="en-AU" i="1" dirty="0" err="1"/>
              <a:t>Saltzer</a:t>
            </a:r>
            <a:r>
              <a:rPr lang="en-AU" i="1" dirty="0"/>
              <a:t> in 1972 defined “resolve” as in ‘to resolve a name” as “to locate an object in a particular context, given its name.” Even a so-called flat identifier is used to locate an object, at worst by exhaustive search, or improved by imposing structure on the name space, such that there is a property of “nearness.” For example, MAC ‘addresses’ locate the identifier among the manufacturers of Ethernet interfaces. The concept of location-dependent is not the same as locator. Identifiers that are </a:t>
            </a:r>
            <a:r>
              <a:rPr lang="en-AU" i="1" dirty="0" smtClean="0"/>
              <a:t>…</a:t>
            </a:r>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103</a:t>
            </a:fld>
            <a:endParaRPr lang="en-US"/>
          </a:p>
        </p:txBody>
      </p:sp>
    </p:spTree>
    <p:extLst>
      <p:ext uri="{BB962C8B-B14F-4D97-AF65-F5344CB8AC3E}">
        <p14:creationId xmlns:p14="http://schemas.microsoft.com/office/powerpoint/2010/main" val="236061407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change</a:t>
            </a:r>
          </a:p>
          <a:p>
            <a:pPr lvl="1"/>
            <a:r>
              <a:rPr lang="en-AU" i="1" dirty="0"/>
              <a:t>… location-dependent are strings structured to have the property that given two (or more) identifiers, one can tell by inspection whether they are ‘near’ each other for some concept of ‘near.’ For network routing, it is often advantageous to assign addresses, i.e. (N)-subsystem-identifiers, that are location-dependent relative to the graph of the (N)-layer in which they are used. IP addresses before CIDR and MAC-addresses are not location-dependent.)</a:t>
            </a:r>
          </a:p>
          <a:p>
            <a:pPr lvl="1"/>
            <a:r>
              <a:rPr lang="en-AU" i="1" dirty="0" smtClean="0"/>
              <a:t>An </a:t>
            </a:r>
            <a:r>
              <a:rPr lang="en-AU" i="1" dirty="0"/>
              <a:t>(N)-address should not be visible to the (N+1)- or (N-1)-layers.</a:t>
            </a:r>
          </a:p>
          <a:p>
            <a:pPr lvl="1"/>
            <a:r>
              <a:rPr lang="en-AU" i="1" dirty="0" smtClean="0"/>
              <a:t>A </a:t>
            </a:r>
            <a:r>
              <a:rPr lang="en-AU" i="1" dirty="0"/>
              <a:t>complete (N-1)-address should not be used as a component an (N)-address.</a:t>
            </a:r>
          </a:p>
          <a:p>
            <a:pPr lvl="1"/>
            <a:r>
              <a:rPr lang="en-AU" i="1" dirty="0" smtClean="0"/>
              <a:t>Multi-level </a:t>
            </a:r>
            <a:r>
              <a:rPr lang="en-AU" i="1" dirty="0"/>
              <a:t>security is an Application Layer issue. Any method to support multiple levels in the layers below violates security by distinguishing multiple layers of security.</a:t>
            </a:r>
          </a:p>
          <a:p>
            <a:pPr lvl="1"/>
            <a:endParaRPr lang="en-AU" i="1" dirty="0"/>
          </a:p>
          <a:p>
            <a:pPr lvl="1"/>
            <a:endParaRPr lang="en-AU" i="1" dirty="0"/>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104</a:t>
            </a:fld>
            <a:endParaRPr lang="en-US"/>
          </a:p>
        </p:txBody>
      </p:sp>
    </p:spTree>
    <p:extLst>
      <p:ext uri="{BB962C8B-B14F-4D97-AF65-F5344CB8AC3E}">
        <p14:creationId xmlns:p14="http://schemas.microsoft.com/office/powerpoint/2010/main" val="14202515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ISO/IEC JTC1 has changed the rules so that “experts” rather than “NBs” participate in WGs</a:t>
            </a:r>
            <a:endParaRPr lang="en-AU" dirty="0"/>
          </a:p>
        </p:txBody>
      </p:sp>
      <p:sp>
        <p:nvSpPr>
          <p:cNvPr id="3" name="Content Placeholder 2"/>
          <p:cNvSpPr>
            <a:spLocks noGrp="1"/>
          </p:cNvSpPr>
          <p:nvPr>
            <p:ph idx="1"/>
          </p:nvPr>
        </p:nvSpPr>
        <p:spPr/>
        <p:txBody>
          <a:bodyPr/>
          <a:lstStyle/>
          <a:p>
            <a:pPr lvl="1"/>
            <a:r>
              <a:rPr lang="en-AU" dirty="0" smtClean="0"/>
              <a:t>The organisational structure in ISO/IEC JTC1 is changing to align its operation with ISO rules</a:t>
            </a:r>
          </a:p>
          <a:p>
            <a:pPr lvl="1"/>
            <a:r>
              <a:rPr lang="en-AU" dirty="0" smtClean="0"/>
              <a:t>A communication from JTC1 states</a:t>
            </a:r>
          </a:p>
          <a:p>
            <a:pPr lvl="2"/>
            <a:r>
              <a:rPr lang="en-AU" i="1" dirty="0" smtClean="0"/>
              <a:t>Working Groups are comprised of INDIVIDUAL EXPERTS appointed by National Bodies and Liaison Organizations</a:t>
            </a:r>
          </a:p>
          <a:p>
            <a:pPr lvl="2"/>
            <a:r>
              <a:rPr lang="en-AU" i="1" dirty="0" smtClean="0"/>
              <a:t>These experts MUST be entered into Global Directory to be considered a member of the WG and to receive documents</a:t>
            </a:r>
          </a:p>
          <a:p>
            <a:pPr lvl="2"/>
            <a:r>
              <a:rPr lang="en-AU" i="1" dirty="0" smtClean="0"/>
              <a:t>National Bodies are responsible for ensuring that their expert appointments are up to date</a:t>
            </a:r>
          </a:p>
          <a:p>
            <a:pPr lvl="2"/>
            <a:r>
              <a:rPr lang="en-AU" i="1" dirty="0" smtClean="0"/>
              <a:t>Liaison Organizations work via ITTF to maintain their expert members</a:t>
            </a:r>
          </a:p>
          <a:p>
            <a:pPr lvl="2"/>
            <a:r>
              <a:rPr lang="en-AU" i="1" dirty="0" smtClean="0"/>
              <a:t>If the expert is NOT in Global Directory, he/she will not receive documents and will NOT be considered a member of the WG.</a:t>
            </a:r>
          </a:p>
          <a:p>
            <a:pPr lvl="1"/>
            <a:r>
              <a:rPr lang="en-AU" dirty="0" smtClean="0"/>
              <a:t>Technically this means someone not in the Global Directory could not speak SC6 meetings but no one has raised this as an issue</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105</a:t>
            </a:fld>
            <a:endParaRPr lang="en-US"/>
          </a:p>
        </p:txBody>
      </p:sp>
    </p:spTree>
    <p:extLst>
      <p:ext uri="{BB962C8B-B14F-4D97-AF65-F5344CB8AC3E}">
        <p14:creationId xmlns:p14="http://schemas.microsoft.com/office/powerpoint/2010/main" val="2285021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Chair has been empowered to appoint experts to the </a:t>
            </a:r>
            <a:r>
              <a:rPr lang="en-AU" dirty="0"/>
              <a:t>SC6 document access lists </a:t>
            </a:r>
          </a:p>
        </p:txBody>
      </p:sp>
      <p:sp>
        <p:nvSpPr>
          <p:cNvPr id="3" name="Content Placeholder 2"/>
          <p:cNvSpPr>
            <a:spLocks noGrp="1"/>
          </p:cNvSpPr>
          <p:nvPr>
            <p:ph idx="1"/>
          </p:nvPr>
        </p:nvSpPr>
        <p:spPr/>
        <p:txBody>
          <a:bodyPr/>
          <a:lstStyle/>
          <a:p>
            <a:pPr lvl="1"/>
            <a:r>
              <a:rPr lang="en-AU" dirty="0" smtClean="0"/>
              <a:t>One way of dealing with this change is to empower the SC Chair to appoint experts to WG1 and WG7, with the understanding that anyone who volunteers will be appointed</a:t>
            </a:r>
          </a:p>
          <a:p>
            <a:pPr lvl="1"/>
            <a:r>
              <a:rPr lang="en-AU" dirty="0" smtClean="0"/>
              <a:t>Motion (ratified in May 2014 by IEEE 802 EC)</a:t>
            </a:r>
          </a:p>
          <a:p>
            <a:pPr lvl="2"/>
            <a:r>
              <a:rPr lang="en-AU" i="1" dirty="0" smtClean="0"/>
              <a:t>The IEEE 802 JTC1 SC recommends to the IEEE 802 EC that the Chair of the IEEE 802 JTC1 SC be empowered to submit  the names to ITTF of any  IEEE 802 members who volunteer  as “experts” to the appropriate Working Group lists in ISO/IEC JTC1</a:t>
            </a:r>
          </a:p>
          <a:p>
            <a:pPr lvl="2"/>
            <a:r>
              <a:rPr lang="en-AU" dirty="0" smtClean="0"/>
              <a:t>Moved</a:t>
            </a:r>
          </a:p>
          <a:p>
            <a:pPr lvl="2"/>
            <a:r>
              <a:rPr lang="en-AU" dirty="0" smtClean="0"/>
              <a:t>Seconded</a:t>
            </a:r>
          </a:p>
          <a:p>
            <a:pPr lvl="2"/>
            <a:r>
              <a:rPr lang="en-AU" dirty="0" smtClean="0"/>
              <a:t>Result 9/0/0</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106</a:t>
            </a:fld>
            <a:endParaRPr lang="en-US"/>
          </a:p>
        </p:txBody>
      </p:sp>
    </p:spTree>
    <p:extLst>
      <p:ext uri="{BB962C8B-B14F-4D97-AF65-F5344CB8AC3E}">
        <p14:creationId xmlns:p14="http://schemas.microsoft.com/office/powerpoint/2010/main" val="93124392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The small number of people who asked to be added to the SC6 reflectors were added in Sept 2014:</a:t>
            </a:r>
          </a:p>
          <a:p>
            <a:pPr lvl="2"/>
            <a:r>
              <a:rPr lang="en-AU" dirty="0" smtClean="0"/>
              <a:t>Ian Sherlock - isherlock@ti.com</a:t>
            </a:r>
          </a:p>
          <a:p>
            <a:pPr lvl="2"/>
            <a:r>
              <a:rPr lang="en-AU" dirty="0" smtClean="0"/>
              <a:t>Al </a:t>
            </a:r>
            <a:r>
              <a:rPr lang="en-AU" dirty="0" err="1" smtClean="0"/>
              <a:t>Petrick</a:t>
            </a:r>
            <a:r>
              <a:rPr lang="en-AU" dirty="0" smtClean="0"/>
              <a:t> - al@jpasoc.com</a:t>
            </a:r>
          </a:p>
          <a:p>
            <a:pPr lvl="2"/>
            <a:r>
              <a:rPr lang="en-AU" dirty="0" smtClean="0"/>
              <a:t>Dan Harkins - dharkins@arubanetworks.com</a:t>
            </a:r>
          </a:p>
          <a:p>
            <a:pPr lvl="2"/>
            <a:r>
              <a:rPr lang="en-AU" dirty="0" smtClean="0"/>
              <a:t>Brian Weis - bew@cisco.com</a:t>
            </a:r>
          </a:p>
          <a:p>
            <a:pPr lvl="2"/>
            <a:r>
              <a:rPr lang="en-AU" dirty="0" smtClean="0"/>
              <a:t>Mick Seaman - mickseaman@gmail.com</a:t>
            </a:r>
          </a:p>
          <a:p>
            <a:pPr lvl="2"/>
            <a:r>
              <a:rPr lang="en-AU" dirty="0" smtClean="0"/>
              <a:t>Stephen McCann  - mccann.stephen@gmail.com</a:t>
            </a:r>
          </a:p>
          <a:p>
            <a:pPr lvl="2"/>
            <a:r>
              <a:rPr lang="en-AU" dirty="0" smtClean="0"/>
              <a:t>Adrian Stephens - Adrian.P.Stephens@intel.com</a:t>
            </a:r>
          </a:p>
          <a:p>
            <a:pPr lvl="2"/>
            <a:r>
              <a:rPr lang="en-AU" dirty="0" smtClean="0"/>
              <a:t>Bruce Kraemer - bkraemer@marvell.com</a:t>
            </a:r>
          </a:p>
          <a:p>
            <a:pPr lvl="2"/>
            <a:r>
              <a:rPr lang="en-AU" dirty="0" smtClean="0"/>
              <a:t>John Messenger - </a:t>
            </a:r>
            <a:r>
              <a:rPr lang="en-AU" dirty="0" smtClean="0">
                <a:hlinkClick r:id="rId2"/>
              </a:rPr>
              <a:t>jmessenger@advaoptical.com</a:t>
            </a:r>
            <a:endParaRPr lang="en-AU" dirty="0" smtClean="0"/>
          </a:p>
          <a:p>
            <a:pPr lvl="1"/>
            <a:r>
              <a:rPr lang="en-AU" dirty="0" smtClean="0"/>
              <a:t>…</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107</a:t>
            </a:fld>
            <a:endParaRPr lang="en-US"/>
          </a:p>
        </p:txBody>
      </p:sp>
    </p:spTree>
    <p:extLst>
      <p:ext uri="{BB962C8B-B14F-4D97-AF65-F5344CB8AC3E}">
        <p14:creationId xmlns:p14="http://schemas.microsoft.com/office/powerpoint/2010/main" val="159414153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Various names have been added to the SC6 document access lists at this time</a:t>
            </a:r>
            <a:endParaRPr lang="en-AU" dirty="0"/>
          </a:p>
        </p:txBody>
      </p:sp>
      <p:sp>
        <p:nvSpPr>
          <p:cNvPr id="3" name="Content Placeholder 2"/>
          <p:cNvSpPr>
            <a:spLocks noGrp="1"/>
          </p:cNvSpPr>
          <p:nvPr>
            <p:ph idx="1"/>
          </p:nvPr>
        </p:nvSpPr>
        <p:spPr>
          <a:xfrm>
            <a:off x="685800" y="1676400"/>
            <a:ext cx="7772400" cy="4114800"/>
          </a:xfrm>
        </p:spPr>
        <p:txBody>
          <a:bodyPr/>
          <a:lstStyle/>
          <a:p>
            <a:pPr lvl="1"/>
            <a:r>
              <a:rPr lang="en-AU" dirty="0" smtClean="0"/>
              <a:t>…</a:t>
            </a:r>
          </a:p>
          <a:p>
            <a:pPr lvl="1"/>
            <a:r>
              <a:rPr lang="en-AU" dirty="0" smtClean="0"/>
              <a:t>Others have been added since</a:t>
            </a:r>
          </a:p>
          <a:p>
            <a:pPr lvl="2"/>
            <a:r>
              <a:rPr lang="en-AU" dirty="0" smtClean="0"/>
              <a:t>Karen Randall - </a:t>
            </a:r>
            <a:r>
              <a:rPr lang="en-AU" dirty="0" smtClean="0">
                <a:hlinkClick r:id="rId2"/>
              </a:rPr>
              <a:t>karen@randall-consulting.com</a:t>
            </a:r>
            <a:r>
              <a:rPr lang="en-AU" dirty="0" smtClean="0"/>
              <a:t> - added Sept 2015</a:t>
            </a:r>
          </a:p>
          <a:p>
            <a:pPr lvl="2"/>
            <a:r>
              <a:rPr lang="en-AU" dirty="0" smtClean="0"/>
              <a:t>Dorothy Stanley - </a:t>
            </a:r>
            <a:r>
              <a:rPr lang="en-AU" dirty="0" smtClean="0">
                <a:hlinkClick r:id="rId3"/>
              </a:rPr>
              <a:t>dorothy.stanley@hpe.com</a:t>
            </a:r>
            <a:r>
              <a:rPr lang="en-AU" dirty="0" smtClean="0"/>
              <a:t> – added Mar 2016</a:t>
            </a:r>
          </a:p>
          <a:p>
            <a:pPr lvl="2"/>
            <a:r>
              <a:rPr lang="en-AU" dirty="0" smtClean="0"/>
              <a:t>Peter Yee - </a:t>
            </a:r>
            <a:r>
              <a:rPr lang="en-US" u="sng" dirty="0" smtClean="0">
                <a:hlinkClick r:id="rId4"/>
              </a:rPr>
              <a:t>peter@akayla.com</a:t>
            </a:r>
            <a:r>
              <a:rPr lang="en-US" dirty="0"/>
              <a:t> </a:t>
            </a:r>
            <a:r>
              <a:rPr lang="en-US" dirty="0" smtClean="0"/>
              <a:t>– added Oct 2017</a:t>
            </a:r>
          </a:p>
          <a:p>
            <a:pPr lvl="2"/>
            <a:r>
              <a:rPr lang="en-AU" dirty="0" smtClean="0"/>
              <a:t>David Law – </a:t>
            </a:r>
            <a:r>
              <a:rPr lang="en-AU" dirty="0" smtClean="0">
                <a:hlinkClick r:id="rId5"/>
              </a:rPr>
              <a:t>dlaw@hpe.com</a:t>
            </a:r>
            <a:r>
              <a:rPr lang="en-AU" dirty="0" smtClean="0"/>
              <a:t> – added Oct 2017</a:t>
            </a:r>
          </a:p>
          <a:p>
            <a:pPr lvl="2"/>
            <a:r>
              <a:rPr lang="en-US" dirty="0" err="1"/>
              <a:t>Hyeong</a:t>
            </a:r>
            <a:r>
              <a:rPr lang="en-US" dirty="0"/>
              <a:t>-Ho </a:t>
            </a:r>
            <a:r>
              <a:rPr lang="en-US" dirty="0" smtClean="0"/>
              <a:t>LEE - </a:t>
            </a:r>
            <a:r>
              <a:rPr lang="en-US" dirty="0" smtClean="0">
                <a:hlinkClick r:id="rId6"/>
              </a:rPr>
              <a:t>holee@etri.re.kr</a:t>
            </a:r>
            <a:r>
              <a:rPr lang="en-US" dirty="0" smtClean="0"/>
              <a:t> - </a:t>
            </a:r>
            <a:r>
              <a:rPr lang="en-AU" dirty="0"/>
              <a:t>added Oct </a:t>
            </a:r>
            <a:r>
              <a:rPr lang="en-AU" dirty="0" smtClean="0"/>
              <a:t>2017</a:t>
            </a:r>
            <a:endParaRPr lang="en-AU" dirty="0" smtClean="0">
              <a:solidFill>
                <a:srgbClr val="FF0000"/>
              </a:solidFill>
            </a:endParaRPr>
          </a:p>
          <a:p>
            <a:pPr lvl="1"/>
            <a:r>
              <a:rPr lang="en-AU" dirty="0" smtClean="0"/>
              <a:t>Yell if you would like to be added too</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108</a:t>
            </a:fld>
            <a:endParaRPr lang="en-US"/>
          </a:p>
        </p:txBody>
      </p:sp>
    </p:spTree>
    <p:extLst>
      <p:ext uri="{BB962C8B-B14F-4D97-AF65-F5344CB8AC3E}">
        <p14:creationId xmlns:p14="http://schemas.microsoft.com/office/powerpoint/2010/main" val="2383333038"/>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lstStyle/>
          <a:p>
            <a:r>
              <a:rPr lang="en-AU" smtClean="0"/>
              <a:t>Are there any other matters for consideration by IEEE 802 JTC1 SC?</a:t>
            </a:r>
            <a:endParaRPr lang="en-US" smtClean="0"/>
          </a:p>
        </p:txBody>
      </p:sp>
      <p:sp>
        <p:nvSpPr>
          <p:cNvPr id="65539" name="Content Placeholder 6"/>
          <p:cNvSpPr>
            <a:spLocks noGrp="1"/>
          </p:cNvSpPr>
          <p:nvPr>
            <p:ph idx="1"/>
          </p:nvPr>
        </p:nvSpPr>
        <p:spPr/>
        <p:txBody>
          <a:bodyPr/>
          <a:lstStyle/>
          <a:p>
            <a:pPr lvl="1"/>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C8EF58FE-2C23-4D70-A5CA-B7C1EDBDBD71}" type="slidenum">
              <a:rPr lang="en-US" smtClean="0"/>
              <a:pPr>
                <a:defRPr/>
              </a:pPr>
              <a:t>109</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AU" dirty="0" smtClean="0"/>
              <a:t>The IEEE 802 JTC1 SC will consider approval of the minutes of its Orlando meeting</a:t>
            </a:r>
          </a:p>
        </p:txBody>
      </p:sp>
      <p:sp>
        <p:nvSpPr>
          <p:cNvPr id="14339" name="Rectangle 3"/>
          <p:cNvSpPr>
            <a:spLocks noGrp="1" noChangeArrowheads="1"/>
          </p:cNvSpPr>
          <p:nvPr>
            <p:ph type="body" idx="1"/>
          </p:nvPr>
        </p:nvSpPr>
        <p:spPr/>
        <p:txBody>
          <a:bodyPr/>
          <a:lstStyle/>
          <a:p>
            <a:r>
              <a:rPr lang="en-AU" dirty="0" smtClean="0"/>
              <a:t>Motion to approve minutes</a:t>
            </a:r>
          </a:p>
          <a:p>
            <a:pPr lvl="1"/>
            <a:r>
              <a:rPr lang="en-AU" i="1" dirty="0" smtClean="0"/>
              <a:t>The IEEE 802 JTC1 SC approves the minutes for its meeting in Hawaii, in Nov 2017, as documented in </a:t>
            </a:r>
            <a:r>
              <a:rPr lang="en-AU" i="1" dirty="0" smtClean="0">
                <a:solidFill>
                  <a:srgbClr val="FF0000"/>
                </a:solidFill>
                <a:hlinkClick r:id="rId3"/>
              </a:rPr>
              <a:t>11-17-1842-00</a:t>
            </a:r>
            <a:endParaRPr lang="en-AU" i="1" dirty="0" smtClean="0">
              <a:solidFill>
                <a:srgbClr val="FF0000"/>
              </a:solidFill>
            </a:endParaRPr>
          </a:p>
          <a:p>
            <a:pPr lvl="1"/>
            <a:r>
              <a:rPr lang="en-AU" dirty="0" smtClean="0"/>
              <a:t>Moved:</a:t>
            </a:r>
          </a:p>
          <a:p>
            <a:pPr lvl="1"/>
            <a:r>
              <a:rPr lang="en-AU" dirty="0" smtClean="0"/>
              <a:t>Seconded:</a:t>
            </a:r>
          </a:p>
          <a:p>
            <a:pPr lvl="1"/>
            <a:r>
              <a:rPr lang="en-AU" dirty="0" smtClean="0"/>
              <a:t>Result: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8CCF68E-62E4-4896-9D6C-BF4ADA5E727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AU" dirty="0" smtClean="0"/>
              <a:t>The IEEE 802 JTC1 SC </a:t>
            </a:r>
            <a:r>
              <a:rPr lang="en-AU" smtClean="0"/>
              <a:t>will adjourn </a:t>
            </a:r>
            <a:r>
              <a:rPr lang="en-AU" dirty="0" smtClean="0"/>
              <a:t>for the week</a:t>
            </a:r>
            <a:endParaRPr lang="en-US" dirty="0" smtClean="0"/>
          </a:p>
        </p:txBody>
      </p:sp>
      <p:sp>
        <p:nvSpPr>
          <p:cNvPr id="66563" name="Content Placeholder 6"/>
          <p:cNvSpPr>
            <a:spLocks noGrp="1"/>
          </p:cNvSpPr>
          <p:nvPr>
            <p:ph idx="1"/>
          </p:nvPr>
        </p:nvSpPr>
        <p:spPr/>
        <p:txBody>
          <a:bodyPr/>
          <a:lstStyle/>
          <a:p>
            <a:r>
              <a:rPr lang="en-AU" dirty="0" smtClean="0"/>
              <a:t>Motion:</a:t>
            </a:r>
          </a:p>
          <a:p>
            <a:pPr lvl="1"/>
            <a:r>
              <a:rPr lang="en-AU" i="1" dirty="0" smtClean="0"/>
              <a:t>The IEEE 802 JTC1 SC, having completed its business in </a:t>
            </a:r>
            <a:r>
              <a:rPr lang="en-US" i="1" dirty="0" smtClean="0"/>
              <a:t>Orlando </a:t>
            </a:r>
            <a:r>
              <a:rPr lang="en-AU" i="1" dirty="0" smtClean="0"/>
              <a:t>in November 2017, adjourns</a:t>
            </a:r>
          </a:p>
          <a:p>
            <a:pPr lvl="2"/>
            <a:r>
              <a:rPr lang="en-AU" dirty="0" smtClean="0"/>
              <a:t>By consent</a:t>
            </a:r>
            <a:endParaRPr lang="en-US" dirty="0" smtClean="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678AAA12-C843-448C-909E-130127464D77}" type="slidenum">
              <a:rPr lang="en-US" smtClean="0"/>
              <a:pPr>
                <a:defRPr/>
              </a:pPr>
              <a:t>110</a:t>
            </a:fld>
            <a:endParaRPr lang="en-US"/>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Additional process material</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111</a:t>
            </a:fld>
            <a:endParaRPr lang="en-US"/>
          </a:p>
        </p:txBody>
      </p:sp>
    </p:spTree>
    <p:extLst>
      <p:ext uri="{BB962C8B-B14F-4D97-AF65-F5344CB8AC3E}">
        <p14:creationId xmlns:p14="http://schemas.microsoft.com/office/powerpoint/2010/main" val="3323317812"/>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agreed in Nov 2014 on a process for developing &amp; approving PSDO comment resolutions</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In the beginning …</a:t>
            </a:r>
          </a:p>
          <a:p>
            <a:pPr lvl="1"/>
            <a:r>
              <a:rPr lang="en-AU" dirty="0" smtClean="0"/>
              <a:t>All 60 ballot and FDIS ballot comment responses were developed and approved by the IEEE 802 JTC1 SC and then the IEEE 802 EC</a:t>
            </a:r>
          </a:p>
          <a:p>
            <a:r>
              <a:rPr lang="en-AU" dirty="0" smtClean="0"/>
              <a:t>Now that we have matured …</a:t>
            </a:r>
          </a:p>
          <a:p>
            <a:pPr lvl="1"/>
            <a:r>
              <a:rPr lang="en-AU" dirty="0" smtClean="0"/>
              <a:t>Most WGs are processing and approving comment resolutions, and then forwarding the resolutions to IEEE 802 EC directly without involving </a:t>
            </a:r>
            <a:r>
              <a:rPr lang="en-AU" dirty="0"/>
              <a:t>the IEEE 802 JTC1 SC </a:t>
            </a:r>
            <a:endParaRPr lang="en-AU" dirty="0" smtClean="0"/>
          </a:p>
          <a:p>
            <a:pPr lvl="1"/>
            <a:r>
              <a:rPr lang="en-AU" dirty="0" smtClean="0"/>
              <a:t>The IEEE 802 JTC1 SC is continuing to provide advice on non-technical comments, to ensure consistency across WGs</a:t>
            </a:r>
          </a:p>
          <a:p>
            <a:r>
              <a:rPr lang="en-AU" dirty="0" smtClean="0"/>
              <a:t>Going forward …</a:t>
            </a:r>
          </a:p>
          <a:p>
            <a:pPr lvl="1"/>
            <a:r>
              <a:rPr lang="en-AU" dirty="0" smtClean="0"/>
              <a:t>It is planned that we institutionalise the practice above – see</a:t>
            </a:r>
            <a:r>
              <a:rPr lang="en-AU" dirty="0" smtClean="0">
                <a:hlinkClick r:id="rId2"/>
              </a:rPr>
              <a:t>11-15-1287</a:t>
            </a:r>
            <a:endParaRPr lang="en-AU" dirty="0" smtClean="0"/>
          </a:p>
          <a:p>
            <a:pPr lvl="1"/>
            <a:r>
              <a:rPr lang="en-AU" dirty="0" smtClean="0"/>
              <a:t>It is expected that the WG Chairs and the IEEE 802 JTC1 SC Chair will keep each other informed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112</a:t>
            </a:fld>
            <a:endParaRPr lang="en-US"/>
          </a:p>
        </p:txBody>
      </p:sp>
    </p:spTree>
    <p:extLst>
      <p:ext uri="{BB962C8B-B14F-4D97-AF65-F5344CB8AC3E}">
        <p14:creationId xmlns:p14="http://schemas.microsoft.com/office/powerpoint/2010/main" val="331765050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Old status pages</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113</a:t>
            </a:fld>
            <a:endParaRPr lang="en-US"/>
          </a:p>
        </p:txBody>
      </p:sp>
    </p:spTree>
    <p:extLst>
      <p:ext uri="{BB962C8B-B14F-4D97-AF65-F5344CB8AC3E}">
        <p14:creationId xmlns:p14="http://schemas.microsoft.com/office/powerpoint/2010/main" val="328523446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802.11-2012 has been ratified as ISO/IEC/IEEE 8802-11:2012</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US" dirty="0" smtClean="0"/>
              <a:t>60-day</a:t>
            </a:r>
            <a:r>
              <a:rPr lang="en-AU" dirty="0" smtClean="0"/>
              <a:t> pre-ballot passed in 2012</a:t>
            </a:r>
          </a:p>
          <a:p>
            <a:pPr lvl="2"/>
            <a:r>
              <a:rPr lang="en-AU" dirty="0" smtClean="0"/>
              <a:t>Responses to comments were liaised to SC6</a:t>
            </a:r>
          </a:p>
          <a:p>
            <a:r>
              <a:rPr lang="en-AU" b="1" dirty="0" smtClean="0"/>
              <a:t>FDIS </a:t>
            </a:r>
            <a:r>
              <a:rPr lang="en-AU" b="1" dirty="0"/>
              <a:t>ballot: </a:t>
            </a:r>
            <a:r>
              <a:rPr lang="en-AU" dirty="0">
                <a:solidFill>
                  <a:srgbClr val="00B050"/>
                </a:solidFill>
              </a:rPr>
              <a:t>passed &amp; </a:t>
            </a:r>
            <a:r>
              <a:rPr lang="en-AU" dirty="0" smtClean="0">
                <a:solidFill>
                  <a:srgbClr val="00B050"/>
                </a:solidFill>
              </a:rPr>
              <a:t>comment</a:t>
            </a:r>
            <a:r>
              <a:rPr lang="en-AU" dirty="0"/>
              <a:t> </a:t>
            </a:r>
            <a:r>
              <a:rPr lang="en-AU" dirty="0" smtClean="0">
                <a:solidFill>
                  <a:srgbClr val="00B050"/>
                </a:solidFill>
              </a:rPr>
              <a:t>resolutions </a:t>
            </a:r>
            <a:r>
              <a:rPr lang="en-AU" dirty="0">
                <a:solidFill>
                  <a:srgbClr val="00B050"/>
                </a:solidFill>
              </a:rPr>
              <a:t>liaised</a:t>
            </a:r>
          </a:p>
          <a:p>
            <a:pPr lvl="1"/>
            <a:r>
              <a:rPr lang="en-AU" dirty="0"/>
              <a:t>FDIS passed </a:t>
            </a:r>
            <a:r>
              <a:rPr lang="en-AU" dirty="0" smtClean="0"/>
              <a:t>in 2012 (6N15494)</a:t>
            </a:r>
          </a:p>
          <a:p>
            <a:pPr lvl="1"/>
            <a:r>
              <a:rPr lang="en-AU" dirty="0" smtClean="0"/>
              <a:t>Standard published as ISO/IEC/IEEE </a:t>
            </a:r>
            <a:r>
              <a:rPr lang="en-AU" dirty="0"/>
              <a:t>8802-11:2012</a:t>
            </a:r>
          </a:p>
          <a:p>
            <a:pPr lvl="1"/>
            <a:r>
              <a:rPr lang="en-AU" dirty="0" smtClean="0"/>
              <a:t>FDIS comments liaised in </a:t>
            </a:r>
            <a:r>
              <a:rPr lang="en-AU" dirty="0"/>
              <a:t>Dec </a:t>
            </a:r>
            <a:r>
              <a:rPr lang="en-AU" dirty="0" smtClean="0"/>
              <a:t>2013</a:t>
            </a:r>
          </a:p>
          <a:p>
            <a:pPr lvl="2"/>
            <a:r>
              <a:rPr lang="en-AU" dirty="0" smtClean="0"/>
              <a:t>All </a:t>
            </a:r>
            <a:r>
              <a:rPr lang="en-AU" dirty="0"/>
              <a:t>the FDIS comments were submitted to </a:t>
            </a:r>
            <a:r>
              <a:rPr lang="en-AU" dirty="0" err="1"/>
              <a:t>TGmc</a:t>
            </a:r>
            <a:r>
              <a:rPr lang="en-AU" dirty="0"/>
              <a:t> for processing</a:t>
            </a:r>
          </a:p>
          <a:p>
            <a:pPr lvl="2"/>
            <a:r>
              <a:rPr lang="en-AU" dirty="0"/>
              <a:t>Additional comments from Swiss NB in N15623 (a response to the IEEE 802/SC6 collaboration procedure) were also referred to </a:t>
            </a:r>
            <a:r>
              <a:rPr lang="en-AU" dirty="0" err="1"/>
              <a:t>TGmc</a:t>
            </a:r>
            <a:endParaRPr lang="en-AU" dirty="0"/>
          </a:p>
          <a:p>
            <a:pPr lvl="2"/>
            <a:r>
              <a:rPr lang="en-AU" dirty="0"/>
              <a:t>All the </a:t>
            </a:r>
            <a:r>
              <a:rPr lang="en-AU" dirty="0" smtClean="0"/>
              <a:t>comments </a:t>
            </a:r>
            <a:r>
              <a:rPr lang="en-AU" dirty="0"/>
              <a:t>have been considered and resolutions approved as of November 2013</a:t>
            </a:r>
          </a:p>
          <a:p>
            <a:pPr lvl="3"/>
            <a:r>
              <a:rPr lang="en-AU" dirty="0"/>
              <a:t>See </a:t>
            </a:r>
            <a:r>
              <a:rPr lang="en-AU" dirty="0">
                <a:hlinkClick r:id="rId2"/>
              </a:rPr>
              <a:t>11-13-0123-05</a:t>
            </a:r>
            <a:r>
              <a:rPr lang="en-AU" dirty="0"/>
              <a:t> liaised as </a:t>
            </a:r>
            <a:r>
              <a:rPr lang="en-AU" dirty="0" smtClean="0"/>
              <a:t>6N15832 in Nov 2013</a:t>
            </a:r>
            <a:endParaRPr lang="en-AU" dirty="0"/>
          </a:p>
        </p:txBody>
      </p:sp>
    </p:spTree>
    <p:extLst>
      <p:ext uri="{BB962C8B-B14F-4D97-AF65-F5344CB8AC3E}">
        <p14:creationId xmlns:p14="http://schemas.microsoft.com/office/powerpoint/2010/main" val="67764282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802.1X-2010 </a:t>
            </a:r>
            <a:r>
              <a:rPr lang="en-AU" dirty="0"/>
              <a:t>has been ratified as </a:t>
            </a:r>
            <a:r>
              <a:rPr lang="en-AU" dirty="0" smtClean="0"/>
              <a:t>ISO/IEC/IEEE 8802-1X:2013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802.1X-2010 in N15515 in Dec 2012</a:t>
            </a:r>
          </a:p>
          <a:p>
            <a:pPr lvl="1"/>
            <a:r>
              <a:rPr lang="en-AU" dirty="0" smtClean="0"/>
              <a:t>Pre-ballot passed in 2013</a:t>
            </a:r>
          </a:p>
          <a:p>
            <a:pPr lvl="2"/>
            <a:r>
              <a:rPr lang="en-AU" dirty="0"/>
              <a:t>V</a:t>
            </a:r>
            <a:r>
              <a:rPr lang="en-AU" dirty="0" smtClean="0"/>
              <a:t>oting results in N15555</a:t>
            </a:r>
          </a:p>
          <a:p>
            <a:pPr lvl="2"/>
            <a:r>
              <a:rPr lang="en-AU" dirty="0" smtClean="0"/>
              <a:t>Comments from China NB replied to by IEEE 802 in N15607</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16/1/12 on 21 Oct 2013</a:t>
            </a:r>
          </a:p>
          <a:p>
            <a:pPr lvl="2"/>
            <a:r>
              <a:rPr lang="en-AU" dirty="0" smtClean="0"/>
              <a:t>Voting results in N15771</a:t>
            </a:r>
          </a:p>
          <a:p>
            <a:pPr lvl="2"/>
            <a:r>
              <a:rPr lang="en-AU" dirty="0"/>
              <a:t>China </a:t>
            </a:r>
            <a:r>
              <a:rPr lang="en-AU" dirty="0" smtClean="0"/>
              <a:t>NB only </a:t>
            </a:r>
            <a:r>
              <a:rPr lang="en-AU" dirty="0"/>
              <a:t>negative </a:t>
            </a:r>
            <a:r>
              <a:rPr lang="en-AU" dirty="0" smtClean="0"/>
              <a:t>vote, with </a:t>
            </a:r>
            <a:r>
              <a:rPr lang="en-AU" dirty="0"/>
              <a:t>comments from China NB &amp; Switzerland </a:t>
            </a:r>
            <a:r>
              <a:rPr lang="en-AU" dirty="0" smtClean="0"/>
              <a:t>NB</a:t>
            </a:r>
          </a:p>
          <a:p>
            <a:pPr lvl="1"/>
            <a:r>
              <a:rPr lang="en-AU" dirty="0" smtClean="0"/>
              <a:t>FDIS comments resolved in Dec 2013</a:t>
            </a:r>
          </a:p>
          <a:p>
            <a:pPr lvl="2"/>
            <a:r>
              <a:rPr lang="en-AU" dirty="0" smtClean="0"/>
              <a:t>Liaised </a:t>
            </a:r>
            <a:r>
              <a:rPr lang="en-AU" dirty="0"/>
              <a:t>to </a:t>
            </a:r>
            <a:r>
              <a:rPr lang="en-AU" dirty="0" smtClean="0"/>
              <a:t>SC6 as N15871 in Jan 2014 </a:t>
            </a:r>
          </a:p>
          <a:p>
            <a:pPr lvl="1"/>
            <a:r>
              <a:rPr lang="en-AU" dirty="0" smtClean="0"/>
              <a:t>Standard has been published </a:t>
            </a:r>
            <a:r>
              <a:rPr lang="en-AU" dirty="0"/>
              <a:t>as </a:t>
            </a:r>
            <a:r>
              <a:rPr lang="en-AU" dirty="0" smtClean="0"/>
              <a:t>ISO/IEC/IEEE 8802-1X:2013</a:t>
            </a:r>
            <a:endParaRPr lang="en-AU" dirty="0">
              <a:solidFill>
                <a:srgbClr val="FF0000"/>
              </a:solidFill>
            </a:endParaRPr>
          </a:p>
          <a:p>
            <a:pPr lvl="2"/>
            <a:endParaRPr lang="en-AU" dirty="0">
              <a:solidFill>
                <a:srgbClr val="FF0000"/>
              </a:solidFill>
            </a:endParaRPr>
          </a:p>
        </p:txBody>
      </p:sp>
    </p:spTree>
    <p:extLst>
      <p:ext uri="{BB962C8B-B14F-4D97-AF65-F5344CB8AC3E}">
        <p14:creationId xmlns:p14="http://schemas.microsoft.com/office/powerpoint/2010/main" val="25400146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802.1AE-2006 </a:t>
            </a:r>
            <a:r>
              <a:rPr lang="en-AU" dirty="0"/>
              <a:t>has been ratified as </a:t>
            </a:r>
            <a:r>
              <a:rPr lang="en-AU" dirty="0" smtClean="0"/>
              <a:t>ISO/IEC/IEEE 8802-1AE:2013</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802.1AE-2006 </a:t>
            </a:r>
            <a:r>
              <a:rPr lang="en-AU" dirty="0"/>
              <a:t>in N15516 in </a:t>
            </a:r>
            <a:r>
              <a:rPr lang="en-AU" dirty="0" smtClean="0"/>
              <a:t>Dec 2012</a:t>
            </a:r>
          </a:p>
          <a:p>
            <a:pPr lvl="1"/>
            <a:r>
              <a:rPr lang="en-AU" dirty="0"/>
              <a:t>Pre-ballot </a:t>
            </a:r>
            <a:r>
              <a:rPr lang="en-AU" dirty="0" smtClean="0"/>
              <a:t>passed in 2013</a:t>
            </a:r>
          </a:p>
          <a:p>
            <a:pPr lvl="2"/>
            <a:r>
              <a:rPr lang="en-AU" dirty="0" smtClean="0"/>
              <a:t>Voting results </a:t>
            </a:r>
            <a:r>
              <a:rPr lang="en-AU" dirty="0"/>
              <a:t>in </a:t>
            </a:r>
            <a:r>
              <a:rPr lang="en-AU" dirty="0" smtClean="0"/>
              <a:t>N15556</a:t>
            </a:r>
          </a:p>
          <a:p>
            <a:pPr lvl="2"/>
            <a:r>
              <a:rPr lang="en-AU" dirty="0" smtClean="0"/>
              <a:t>Comments </a:t>
            </a:r>
            <a:r>
              <a:rPr lang="en-AU" dirty="0"/>
              <a:t>from China NB replied to by IEEE 802 in N15608</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FDIS passed </a:t>
            </a:r>
            <a:r>
              <a:rPr lang="en-AU" dirty="0"/>
              <a:t>16/1/13 on 21 </a:t>
            </a:r>
            <a:r>
              <a:rPr lang="en-AU" dirty="0" smtClean="0"/>
              <a:t>Oct </a:t>
            </a:r>
            <a:r>
              <a:rPr lang="en-AU" dirty="0"/>
              <a:t>2013</a:t>
            </a:r>
          </a:p>
          <a:p>
            <a:pPr lvl="2"/>
            <a:r>
              <a:rPr lang="en-AU" dirty="0"/>
              <a:t>Voting results in </a:t>
            </a:r>
            <a:r>
              <a:rPr lang="en-AU" dirty="0" smtClean="0"/>
              <a:t>N15770</a:t>
            </a:r>
          </a:p>
          <a:p>
            <a:pPr lvl="2"/>
            <a:r>
              <a:rPr lang="en-AU" dirty="0"/>
              <a:t>China </a:t>
            </a:r>
            <a:r>
              <a:rPr lang="en-AU" dirty="0" smtClean="0"/>
              <a:t>NB only negative vote, with comments </a:t>
            </a:r>
            <a:r>
              <a:rPr lang="en-AU" dirty="0"/>
              <a:t>from China </a:t>
            </a:r>
            <a:r>
              <a:rPr lang="en-AU" dirty="0" smtClean="0"/>
              <a:t>NB &amp; Switzerland NB</a:t>
            </a:r>
          </a:p>
          <a:p>
            <a:pPr lvl="1"/>
            <a:r>
              <a:rPr lang="en-AU" dirty="0"/>
              <a:t>FDIS comments resolved in Dec 2013</a:t>
            </a:r>
          </a:p>
          <a:p>
            <a:pPr lvl="2"/>
            <a:r>
              <a:rPr lang="en-AU" dirty="0"/>
              <a:t>Liaised to SC6 as N15871 in Jan </a:t>
            </a:r>
            <a:r>
              <a:rPr lang="en-AU" dirty="0" smtClean="0"/>
              <a:t>2014</a:t>
            </a:r>
          </a:p>
          <a:p>
            <a:pPr lvl="1"/>
            <a:r>
              <a:rPr lang="en-AU" dirty="0" smtClean="0"/>
              <a:t>Standard has been published </a:t>
            </a:r>
            <a:r>
              <a:rPr lang="en-AU" dirty="0"/>
              <a:t>as </a:t>
            </a:r>
            <a:r>
              <a:rPr lang="en-AU" dirty="0" smtClean="0"/>
              <a:t>ISO/IEC/IEEE 8802-1AE:2013</a:t>
            </a:r>
            <a:endParaRPr lang="en-AU" dirty="0">
              <a:solidFill>
                <a:srgbClr val="FF0000"/>
              </a:solidFill>
            </a:endParaRPr>
          </a:p>
          <a:p>
            <a:pPr marL="184150" lvl="2" indent="0">
              <a:buNone/>
            </a:pPr>
            <a:endParaRPr lang="en-AU" dirty="0"/>
          </a:p>
          <a:p>
            <a:endParaRPr lang="en-AU" dirty="0">
              <a:solidFill>
                <a:srgbClr val="0070C0"/>
              </a:solidFill>
            </a:endParaRPr>
          </a:p>
        </p:txBody>
      </p:sp>
    </p:spTree>
    <p:extLst>
      <p:ext uri="{BB962C8B-B14F-4D97-AF65-F5344CB8AC3E}">
        <p14:creationId xmlns:p14="http://schemas.microsoft.com/office/powerpoint/2010/main" val="2100303796"/>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802.1AB-2009 </a:t>
            </a:r>
            <a:r>
              <a:rPr lang="en-AU" dirty="0"/>
              <a:t>has been ratified as </a:t>
            </a:r>
            <a:r>
              <a:rPr lang="en-AU" dirty="0" smtClean="0"/>
              <a:t>ISO/IEC/IEEE 8802-1AB:2014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117</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Submission of IEEE 802.1AB-2009 </a:t>
            </a:r>
            <a:r>
              <a:rPr lang="en-AU" dirty="0" smtClean="0"/>
              <a:t>in </a:t>
            </a:r>
            <a:r>
              <a:rPr lang="en-AU" dirty="0"/>
              <a:t>N15588 in March 2013</a:t>
            </a:r>
            <a:endParaRPr lang="en-AU" dirty="0" smtClean="0"/>
          </a:p>
          <a:p>
            <a:pPr lvl="1"/>
            <a:r>
              <a:rPr lang="en-AU" dirty="0" smtClean="0"/>
              <a:t>Pre-ballot passed in May 2013</a:t>
            </a:r>
          </a:p>
          <a:p>
            <a:pPr lvl="2"/>
            <a:r>
              <a:rPr lang="en-AU" dirty="0" smtClean="0"/>
              <a:t>Voting results in N15626</a:t>
            </a:r>
          </a:p>
          <a:p>
            <a:pPr lvl="2"/>
            <a:r>
              <a:rPr lang="en-AU" dirty="0" smtClean="0"/>
              <a:t>Comments from China replied to in N15659</a:t>
            </a:r>
          </a:p>
          <a:p>
            <a:r>
              <a:rPr lang="en-AU" dirty="0" smtClean="0"/>
              <a:t>FDIS ballot: </a:t>
            </a:r>
            <a:r>
              <a:rPr lang="en-AU" dirty="0">
                <a:solidFill>
                  <a:srgbClr val="00B050"/>
                </a:solidFill>
              </a:rPr>
              <a:t>passed </a:t>
            </a:r>
            <a:r>
              <a:rPr lang="en-AU" dirty="0" smtClean="0">
                <a:solidFill>
                  <a:srgbClr val="00B050"/>
                </a:solidFill>
              </a:rPr>
              <a:t>&amp; </a:t>
            </a:r>
            <a:r>
              <a:rPr lang="en-AU" dirty="0">
                <a:solidFill>
                  <a:srgbClr val="00B050"/>
                </a:solidFill>
              </a:rPr>
              <a:t>comment</a:t>
            </a:r>
            <a:r>
              <a:rPr lang="en-AU" dirty="0"/>
              <a:t> </a:t>
            </a:r>
            <a:r>
              <a:rPr lang="en-AU" dirty="0">
                <a:solidFill>
                  <a:srgbClr val="00B050"/>
                </a:solidFill>
              </a:rPr>
              <a:t>resolutions </a:t>
            </a:r>
            <a:r>
              <a:rPr lang="en-AU" dirty="0" smtClean="0">
                <a:solidFill>
                  <a:srgbClr val="00B050"/>
                </a:solidFill>
              </a:rPr>
              <a:t>liaised</a:t>
            </a:r>
          </a:p>
          <a:p>
            <a:pPr lvl="1"/>
            <a:r>
              <a:rPr lang="en-AU" dirty="0"/>
              <a:t>FDIS passed </a:t>
            </a:r>
            <a:r>
              <a:rPr lang="en-AU" dirty="0" smtClean="0"/>
              <a:t>16/1/16 </a:t>
            </a:r>
            <a:r>
              <a:rPr lang="en-AU" dirty="0"/>
              <a:t>on </a:t>
            </a:r>
            <a:r>
              <a:rPr lang="en-AU" dirty="0" smtClean="0"/>
              <a:t>18 Dec 2013</a:t>
            </a:r>
            <a:endParaRPr lang="en-AU" dirty="0"/>
          </a:p>
          <a:p>
            <a:pPr lvl="2"/>
            <a:r>
              <a:rPr lang="en-AU" dirty="0"/>
              <a:t>Voting results in </a:t>
            </a:r>
            <a:r>
              <a:rPr lang="en-AU" dirty="0" smtClean="0"/>
              <a:t>N15829</a:t>
            </a:r>
            <a:endParaRPr lang="en-AU" dirty="0"/>
          </a:p>
          <a:p>
            <a:pPr lvl="2"/>
            <a:r>
              <a:rPr lang="en-AU" dirty="0"/>
              <a:t>China NB only negative vote, with comments from China NB &amp; Switzerland NB</a:t>
            </a:r>
          </a:p>
          <a:p>
            <a:pPr lvl="1"/>
            <a:r>
              <a:rPr lang="en-AU" dirty="0">
                <a:hlinkClick r:id="rId2"/>
              </a:rPr>
              <a:t>FDIS </a:t>
            </a:r>
            <a:r>
              <a:rPr lang="en-AU" dirty="0" smtClean="0">
                <a:hlinkClick r:id="rId2"/>
              </a:rPr>
              <a:t>comment responses </a:t>
            </a:r>
            <a:r>
              <a:rPr lang="en-AU" dirty="0" smtClean="0"/>
              <a:t>were approved by 802.1 WG in March 2014, and liaised to SC6 in May 2014 as N15944</a:t>
            </a:r>
          </a:p>
          <a:p>
            <a:pPr lvl="1"/>
            <a:r>
              <a:rPr lang="en-AU" dirty="0" smtClean="0"/>
              <a:t>The standard was</a:t>
            </a:r>
            <a:r>
              <a:rPr lang="en-AU" dirty="0" smtClean="0">
                <a:solidFill>
                  <a:srgbClr val="FF0000"/>
                </a:solidFill>
              </a:rPr>
              <a:t> </a:t>
            </a:r>
            <a:r>
              <a:rPr lang="en-AU" dirty="0" smtClean="0"/>
              <a:t>published </a:t>
            </a:r>
            <a:r>
              <a:rPr lang="en-AU" dirty="0"/>
              <a:t>as </a:t>
            </a:r>
            <a:r>
              <a:rPr lang="en-AU" dirty="0" smtClean="0"/>
              <a:t>ISO/IEC/IEEE 8802-1AB:2014 on 15 March 2014</a:t>
            </a:r>
            <a:endParaRPr lang="en-AU" dirty="0">
              <a:solidFill>
                <a:srgbClr val="FF0000"/>
              </a:solidFill>
            </a:endParaRPr>
          </a:p>
          <a:p>
            <a:pPr marL="184150" lvl="2" indent="0">
              <a:buNone/>
            </a:pPr>
            <a:endParaRPr lang="en-AU" dirty="0"/>
          </a:p>
          <a:p>
            <a:endParaRPr lang="en-AU" dirty="0">
              <a:solidFill>
                <a:schemeClr val="accent6"/>
              </a:solidFill>
            </a:endParaRPr>
          </a:p>
          <a:p>
            <a:endParaRPr lang="en-AU" dirty="0">
              <a:solidFill>
                <a:srgbClr val="FF0000"/>
              </a:solidFill>
            </a:endParaRPr>
          </a:p>
        </p:txBody>
      </p:sp>
    </p:spTree>
    <p:extLst>
      <p:ext uri="{BB962C8B-B14F-4D97-AF65-F5344CB8AC3E}">
        <p14:creationId xmlns:p14="http://schemas.microsoft.com/office/powerpoint/2010/main" val="90255743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77200" cy="1066800"/>
          </a:xfrm>
        </p:spPr>
        <p:txBody>
          <a:bodyPr/>
          <a:lstStyle/>
          <a:p>
            <a:r>
              <a:rPr lang="en-AU" dirty="0"/>
              <a:t>IEEE </a:t>
            </a:r>
            <a:r>
              <a:rPr lang="en-AU" dirty="0" smtClean="0"/>
              <a:t>802.1AR-2009 </a:t>
            </a:r>
            <a:r>
              <a:rPr lang="en-AU" dirty="0"/>
              <a:t>has been ratified as </a:t>
            </a:r>
            <a:r>
              <a:rPr lang="en-AU" dirty="0" smtClean="0"/>
              <a:t>ISO/IEC/IEEE 8802-1AR:2014</a:t>
            </a:r>
            <a:endParaRPr lang="en-AU" dirty="0">
              <a:solidFill>
                <a:schemeClr val="accent6"/>
              </a:solidFill>
            </a:endParaRPr>
          </a:p>
        </p:txBody>
      </p:sp>
      <p:sp>
        <p:nvSpPr>
          <p:cNvPr id="5" name="Footer Placeholder 4"/>
          <p:cNvSpPr>
            <a:spLocks noGrp="1"/>
          </p:cNvSpPr>
          <p:nvPr>
            <p:ph type="ftr" sz="quarter" idx="10"/>
          </p:nvPr>
        </p:nvSpPr>
        <p:spPr>
          <a:xfrm>
            <a:off x="8053388" y="6523038"/>
            <a:ext cx="490537" cy="182562"/>
          </a:xfrm>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a:xfrm>
            <a:off x="4327525" y="6523038"/>
            <a:ext cx="565150" cy="182562"/>
          </a:xfrm>
        </p:spPr>
        <p:txBody>
          <a:bodyPr/>
          <a:lstStyle/>
          <a:p>
            <a:pPr>
              <a:defRPr/>
            </a:pPr>
            <a:r>
              <a:rPr lang="en-US" smtClean="0"/>
              <a:t>Slide </a:t>
            </a:r>
            <a:fld id="{FCE5288C-F87B-4810-A6B2-740CE13BD34D}" type="slidenum">
              <a:rPr lang="en-US" smtClean="0"/>
              <a:pPr>
                <a:defRPr/>
              </a:pPr>
              <a:t>118</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Submission of IEEE 802.1AR-2009 </a:t>
            </a:r>
            <a:r>
              <a:rPr lang="en-AU" dirty="0"/>
              <a:t>in N15589 in March 2013</a:t>
            </a:r>
            <a:endParaRPr lang="en-AU" dirty="0" smtClean="0"/>
          </a:p>
          <a:p>
            <a:pPr lvl="1"/>
            <a:r>
              <a:rPr lang="en-AU" dirty="0"/>
              <a:t>Pre-ballot passed in </a:t>
            </a:r>
            <a:r>
              <a:rPr lang="en-AU" dirty="0" smtClean="0"/>
              <a:t>May 2013</a:t>
            </a:r>
            <a:endParaRPr lang="en-AU" dirty="0"/>
          </a:p>
          <a:p>
            <a:pPr lvl="2"/>
            <a:r>
              <a:rPr lang="en-AU" dirty="0" smtClean="0"/>
              <a:t>Voting results in N15627</a:t>
            </a:r>
          </a:p>
          <a:p>
            <a:pPr lvl="2"/>
            <a:r>
              <a:rPr lang="en-AU" dirty="0" smtClean="0"/>
              <a:t>Comments from China replied to in </a:t>
            </a:r>
            <a:r>
              <a:rPr lang="en-AU" dirty="0"/>
              <a:t>N15659 </a:t>
            </a:r>
            <a:endParaRPr lang="en-AU" dirty="0" smtClean="0"/>
          </a:p>
          <a:p>
            <a:r>
              <a:rPr lang="en-AU" dirty="0" smtClean="0"/>
              <a:t>FDIS ballot: </a:t>
            </a:r>
            <a:r>
              <a:rPr lang="en-AU" dirty="0">
                <a:solidFill>
                  <a:srgbClr val="00B050"/>
                </a:solidFill>
              </a:rPr>
              <a:t>passed &amp; comment</a:t>
            </a:r>
            <a:r>
              <a:rPr lang="en-AU" dirty="0"/>
              <a:t> </a:t>
            </a:r>
            <a:r>
              <a:rPr lang="en-AU" dirty="0">
                <a:solidFill>
                  <a:srgbClr val="00B050"/>
                </a:solidFill>
              </a:rPr>
              <a:t>resolutions </a:t>
            </a:r>
            <a:r>
              <a:rPr lang="en-AU" dirty="0" smtClean="0">
                <a:solidFill>
                  <a:srgbClr val="00B050"/>
                </a:solidFill>
              </a:rPr>
              <a:t>liaised</a:t>
            </a:r>
          </a:p>
          <a:p>
            <a:pPr lvl="1"/>
            <a:r>
              <a:rPr lang="en-AU" dirty="0" smtClean="0"/>
              <a:t>FDIS passed 17/2/16 on 18 Dec 2013</a:t>
            </a:r>
          </a:p>
          <a:p>
            <a:pPr lvl="2"/>
            <a:r>
              <a:rPr lang="en-AU" dirty="0" smtClean="0"/>
              <a:t>Voting </a:t>
            </a:r>
            <a:r>
              <a:rPr lang="en-AU" dirty="0"/>
              <a:t>results in </a:t>
            </a:r>
            <a:r>
              <a:rPr lang="en-AU" dirty="0" smtClean="0"/>
              <a:t>N15830</a:t>
            </a:r>
            <a:endParaRPr lang="en-AU" dirty="0"/>
          </a:p>
          <a:p>
            <a:pPr lvl="2"/>
            <a:r>
              <a:rPr lang="en-AU" dirty="0"/>
              <a:t>China NB </a:t>
            </a:r>
            <a:r>
              <a:rPr lang="en-AU" dirty="0" smtClean="0"/>
              <a:t>&amp; Switzerland NB voted “no” and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N15947</a:t>
            </a:r>
            <a:endParaRPr lang="en-AU" dirty="0"/>
          </a:p>
          <a:p>
            <a:pPr lvl="1"/>
            <a:r>
              <a:rPr lang="en-AU" dirty="0" smtClean="0"/>
              <a:t>Standard was published </a:t>
            </a:r>
            <a:r>
              <a:rPr lang="en-AU" dirty="0"/>
              <a:t>as </a:t>
            </a:r>
            <a:r>
              <a:rPr lang="en-AU" dirty="0" smtClean="0"/>
              <a:t>ISO/IEC/IEEE </a:t>
            </a:r>
            <a:r>
              <a:rPr lang="en-AU" dirty="0"/>
              <a:t>8802-1AR:2014 on 15 </a:t>
            </a:r>
            <a:r>
              <a:rPr lang="en-AU" dirty="0" smtClean="0"/>
              <a:t>March 2014</a:t>
            </a:r>
            <a:endParaRPr lang="en-AU" dirty="0">
              <a:solidFill>
                <a:srgbClr val="FF0000"/>
              </a:solidFill>
            </a:endParaRPr>
          </a:p>
          <a:p>
            <a:pPr marL="184150" lvl="2" indent="0">
              <a:buNone/>
            </a:pPr>
            <a:endParaRPr lang="en-AU" dirty="0"/>
          </a:p>
          <a:p>
            <a:endParaRPr lang="en-AU" dirty="0">
              <a:solidFill>
                <a:schemeClr val="accent6"/>
              </a:solidFill>
            </a:endParaRPr>
          </a:p>
        </p:txBody>
      </p:sp>
    </p:spTree>
    <p:extLst>
      <p:ext uri="{BB962C8B-B14F-4D97-AF65-F5344CB8AC3E}">
        <p14:creationId xmlns:p14="http://schemas.microsoft.com/office/powerpoint/2010/main" val="279103147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802.1AS-2011 </a:t>
            </a:r>
            <a:r>
              <a:rPr lang="en-AU" dirty="0"/>
              <a:t>has been ratified as ISO/IEC </a:t>
            </a:r>
            <a:r>
              <a:rPr lang="en-AU" dirty="0" smtClean="0"/>
              <a:t>8802-1AS:2014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119</a:t>
            </a:fld>
            <a:endParaRPr lang="en-US"/>
          </a:p>
        </p:txBody>
      </p:sp>
      <p:sp>
        <p:nvSpPr>
          <p:cNvPr id="10" name="Content Placeholder 9"/>
          <p:cNvSpPr>
            <a:spLocks noGrp="1"/>
          </p:cNvSpPr>
          <p:nvPr>
            <p:ph idx="1"/>
          </p:nvPr>
        </p:nvSpPr>
        <p:spPr>
          <a:xfrm>
            <a:off x="685800" y="1828800"/>
            <a:ext cx="7772400" cy="4114800"/>
          </a:xfrm>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Submission </a:t>
            </a:r>
            <a:r>
              <a:rPr lang="en-AU" dirty="0"/>
              <a:t>of IEEE </a:t>
            </a:r>
            <a:r>
              <a:rPr lang="en-AU" dirty="0" smtClean="0"/>
              <a:t>802.1AS-2011 </a:t>
            </a:r>
            <a:r>
              <a:rPr lang="en-AU" dirty="0"/>
              <a:t>in </a:t>
            </a:r>
            <a:r>
              <a:rPr lang="en-AU" dirty="0" smtClean="0"/>
              <a:t>N15590 in March 2013</a:t>
            </a:r>
          </a:p>
          <a:p>
            <a:pPr lvl="1"/>
            <a:r>
              <a:rPr lang="en-AU" dirty="0"/>
              <a:t>Pre-ballot passed in May 2013</a:t>
            </a:r>
          </a:p>
          <a:p>
            <a:pPr lvl="2"/>
            <a:r>
              <a:rPr lang="en-AU" dirty="0"/>
              <a:t>Voting results in </a:t>
            </a:r>
            <a:r>
              <a:rPr lang="en-AU" dirty="0" smtClean="0"/>
              <a:t>N15628</a:t>
            </a:r>
            <a:endParaRPr lang="en-AU" dirty="0"/>
          </a:p>
          <a:p>
            <a:pPr lvl="2"/>
            <a:r>
              <a:rPr lang="en-AU" dirty="0"/>
              <a:t>Comments from China replied to in N15659 </a:t>
            </a:r>
            <a:endParaRPr lang="en-AU" dirty="0" smtClean="0"/>
          </a:p>
          <a:p>
            <a:r>
              <a:rPr lang="en-AU" dirty="0" smtClean="0"/>
              <a:t>FDIS ballot: </a:t>
            </a:r>
            <a:r>
              <a:rPr lang="en-AU" dirty="0" smtClean="0">
                <a:solidFill>
                  <a:srgbClr val="00B050"/>
                </a:solidFill>
              </a:rPr>
              <a:t>passed </a:t>
            </a:r>
            <a:r>
              <a:rPr lang="en-AU" dirty="0">
                <a:solidFill>
                  <a:srgbClr val="00B050"/>
                </a:solidFill>
              </a:rPr>
              <a:t>&amp; comment</a:t>
            </a:r>
            <a:r>
              <a:rPr lang="en-AU" dirty="0"/>
              <a:t> </a:t>
            </a:r>
            <a:r>
              <a:rPr lang="en-AU" dirty="0">
                <a:solidFill>
                  <a:srgbClr val="00B050"/>
                </a:solidFill>
              </a:rPr>
              <a:t>resolutions </a:t>
            </a:r>
            <a:r>
              <a:rPr lang="en-AU" dirty="0" smtClean="0">
                <a:solidFill>
                  <a:srgbClr val="00B050"/>
                </a:solidFill>
              </a:rPr>
              <a:t>liaised</a:t>
            </a:r>
            <a:endParaRPr lang="en-AU" dirty="0">
              <a:solidFill>
                <a:srgbClr val="00B050"/>
              </a:solidFill>
            </a:endParaRPr>
          </a:p>
          <a:p>
            <a:pPr lvl="1"/>
            <a:r>
              <a:rPr lang="en-AU" dirty="0"/>
              <a:t>FDIS passed </a:t>
            </a:r>
            <a:r>
              <a:rPr lang="en-AU" dirty="0" smtClean="0"/>
              <a:t>18/1/16 </a:t>
            </a:r>
            <a:r>
              <a:rPr lang="en-AU" dirty="0"/>
              <a:t>on 18 </a:t>
            </a:r>
            <a:r>
              <a:rPr lang="en-AU" dirty="0" smtClean="0"/>
              <a:t>Dec </a:t>
            </a:r>
            <a:r>
              <a:rPr lang="en-AU" dirty="0"/>
              <a:t>2013</a:t>
            </a:r>
          </a:p>
          <a:p>
            <a:pPr lvl="2"/>
            <a:r>
              <a:rPr lang="en-AU" dirty="0"/>
              <a:t>Voting results in </a:t>
            </a:r>
            <a:r>
              <a:rPr lang="en-AU" dirty="0" smtClean="0"/>
              <a:t>N15831</a:t>
            </a:r>
            <a:endParaRPr lang="en-AU" dirty="0"/>
          </a:p>
          <a:p>
            <a:pPr lvl="2"/>
            <a:r>
              <a:rPr lang="en-AU" dirty="0"/>
              <a:t>China NB </a:t>
            </a:r>
            <a:r>
              <a:rPr lang="en-AU" dirty="0" smtClean="0"/>
              <a:t>voted </a:t>
            </a:r>
            <a:r>
              <a:rPr lang="en-AU" dirty="0"/>
              <a:t>“no” and </a:t>
            </a:r>
            <a:r>
              <a:rPr lang="en-AU" dirty="0" smtClean="0"/>
              <a:t>China NB &amp; Switzerland NB commented</a:t>
            </a:r>
            <a:endParaRPr lang="en-AU" dirty="0"/>
          </a:p>
          <a:p>
            <a:pPr lvl="1"/>
            <a:r>
              <a:rPr lang="en-AU" dirty="0">
                <a:hlinkClick r:id="rId2"/>
              </a:rPr>
              <a:t>FDIS comment responses </a:t>
            </a:r>
            <a:r>
              <a:rPr lang="en-AU" dirty="0"/>
              <a:t>were approved by 802.1 </a:t>
            </a:r>
            <a:r>
              <a:rPr lang="en-AU" dirty="0" smtClean="0"/>
              <a:t>WG </a:t>
            </a:r>
            <a:r>
              <a:rPr lang="en-AU" dirty="0"/>
              <a:t>in March 2014</a:t>
            </a:r>
            <a:r>
              <a:rPr lang="en-AU" dirty="0" smtClean="0"/>
              <a:t>, </a:t>
            </a:r>
            <a:r>
              <a:rPr lang="en-AU" dirty="0"/>
              <a:t>and liaised to SC6 in May </a:t>
            </a:r>
            <a:r>
              <a:rPr lang="en-AU" dirty="0" smtClean="0"/>
              <a:t>2014 as N15948</a:t>
            </a:r>
            <a:endParaRPr lang="en-AU" dirty="0"/>
          </a:p>
          <a:p>
            <a:pPr lvl="1"/>
            <a:r>
              <a:rPr lang="en-AU" dirty="0" smtClean="0"/>
              <a:t>Standard was published </a:t>
            </a:r>
            <a:r>
              <a:rPr lang="en-AU" dirty="0"/>
              <a:t>as </a:t>
            </a:r>
            <a:r>
              <a:rPr lang="en-AU" dirty="0" smtClean="0"/>
              <a:t>ISO/IEC/IEEE </a:t>
            </a:r>
            <a:r>
              <a:rPr lang="en-AU" dirty="0"/>
              <a:t>8802-1AS:2014 on 15 </a:t>
            </a:r>
            <a:r>
              <a:rPr lang="en-AU" dirty="0" smtClean="0"/>
              <a:t>March 2014</a:t>
            </a:r>
            <a:endParaRPr lang="en-AU" dirty="0">
              <a:solidFill>
                <a:srgbClr val="FF0000"/>
              </a:solidFill>
            </a:endParaRPr>
          </a:p>
          <a:p>
            <a:endParaRPr lang="en-AU" dirty="0">
              <a:solidFill>
                <a:schemeClr val="accent6"/>
              </a:solidFill>
            </a:endParaRPr>
          </a:p>
        </p:txBody>
      </p:sp>
    </p:spTree>
    <p:extLst>
      <p:ext uri="{BB962C8B-B14F-4D97-AF65-F5344CB8AC3E}">
        <p14:creationId xmlns:p14="http://schemas.microsoft.com/office/powerpoint/2010/main" val="701764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r>
              <a:rPr lang="en-AU" dirty="0" smtClean="0"/>
              <a:t>The goals of the IEEE 802 JTC1 SC were reaffirmed by the IEEE 802 EC in March 2014</a:t>
            </a:r>
          </a:p>
        </p:txBody>
      </p:sp>
      <p:sp>
        <p:nvSpPr>
          <p:cNvPr id="18437" name="Rectangle 3"/>
          <p:cNvSpPr>
            <a:spLocks noGrp="1" noChangeArrowheads="1"/>
          </p:cNvSpPr>
          <p:nvPr>
            <p:ph type="body" idx="1"/>
          </p:nvPr>
        </p:nvSpPr>
        <p:spPr/>
        <p:txBody>
          <a:bodyPr/>
          <a:lstStyle/>
          <a:p>
            <a:r>
              <a:rPr lang="en-AU" dirty="0" smtClean="0"/>
              <a:t>The IEEE 802 JTC 1 SC has agreed goals from November 2010 …</a:t>
            </a:r>
          </a:p>
          <a:p>
            <a:pPr lvl="1"/>
            <a:r>
              <a:rPr lang="en-AU" i="1" dirty="0" smtClean="0"/>
              <a:t>Provides a forum for 802 members to discuss issues relevant to both:</a:t>
            </a:r>
          </a:p>
          <a:p>
            <a:pPr lvl="2"/>
            <a:r>
              <a:rPr lang="en-AU" i="1" dirty="0" smtClean="0"/>
              <a:t>IEEE 802</a:t>
            </a:r>
          </a:p>
          <a:p>
            <a:pPr lvl="2"/>
            <a:r>
              <a:rPr lang="en-AU" i="1" dirty="0" smtClean="0"/>
              <a:t>ISO/IEC JTC1/SC6</a:t>
            </a:r>
          </a:p>
          <a:p>
            <a:pPr lvl="1"/>
            <a:r>
              <a:rPr lang="en-AU" i="1" dirty="0" smtClean="0"/>
              <a:t>Recommends positions to </a:t>
            </a:r>
            <a:r>
              <a:rPr lang="en-AU" i="1" dirty="0" err="1" smtClean="0"/>
              <a:t>ExCom</a:t>
            </a:r>
            <a:r>
              <a:rPr lang="en-AU" i="1" dirty="0" smtClean="0"/>
              <a:t> on ISO/IEC JTC1/SC6 actions affecting IEEE 802</a:t>
            </a:r>
          </a:p>
          <a:p>
            <a:pPr lvl="2"/>
            <a:r>
              <a:rPr lang="en-AU" i="1" dirty="0" smtClean="0"/>
              <a:t>Note that IEEE 802 LMSC holds the liaison to SC6, not the IEEE 802.11 WG</a:t>
            </a:r>
          </a:p>
          <a:p>
            <a:pPr lvl="1"/>
            <a:r>
              <a:rPr lang="en-AU" i="1" dirty="0" smtClean="0"/>
              <a:t>Participates in dialog with IEEE staff and 802 </a:t>
            </a:r>
            <a:r>
              <a:rPr lang="en-AU" i="1" dirty="0" err="1" smtClean="0"/>
              <a:t>ExCom</a:t>
            </a:r>
            <a:r>
              <a:rPr lang="en-AU" i="1" dirty="0" smtClean="0"/>
              <a:t> on issues concerning IEEE’s relationship with ISO/IEC</a:t>
            </a:r>
          </a:p>
          <a:p>
            <a:pPr lvl="1"/>
            <a:r>
              <a:rPr lang="en-AU" i="1" dirty="0" smtClean="0"/>
              <a:t>Organises IEEE 802 members to contribute to liaisons and other documents relevant to the ISO/IEC JTC1/SC6 members</a:t>
            </a:r>
          </a:p>
          <a:p>
            <a:pPr marL="1588" lvl="1" indent="0">
              <a:buNone/>
            </a:pPr>
            <a:r>
              <a:rPr lang="en-AU" b="1" dirty="0" smtClean="0"/>
              <a:t>… that were reaffirmed </a:t>
            </a:r>
            <a:r>
              <a:rPr lang="en-AU" b="1" dirty="0"/>
              <a:t>by 802 EC in Mar </a:t>
            </a:r>
            <a:r>
              <a:rPr lang="en-AU" b="1" dirty="0" smtClean="0"/>
              <a:t>2014 when formalising status of IEEE 802 JTC1 SC</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5EC03A9C-CDC5-45F0-9BB8-65A1532B8437}" type="slidenum">
              <a:rPr lang="en-US" smtClean="0"/>
              <a:pPr/>
              <a:t>12</a:t>
            </a:fld>
            <a:endParaRPr lang="en-US"/>
          </a:p>
        </p:txBody>
      </p:sp>
    </p:spTree>
    <p:extLst>
      <p:ext uri="{BB962C8B-B14F-4D97-AF65-F5344CB8AC3E}">
        <p14:creationId xmlns:p14="http://schemas.microsoft.com/office/powerpoint/2010/main" val="3058409392"/>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802.1BA-2011</a:t>
            </a:r>
            <a:r>
              <a:rPr lang="en-GB" dirty="0" smtClean="0"/>
              <a:t> </a:t>
            </a:r>
            <a:r>
              <a:rPr lang="en-AU" dirty="0" smtClean="0"/>
              <a:t>FDIS </a:t>
            </a:r>
            <a:r>
              <a:rPr lang="en-AU" dirty="0" smtClean="0">
                <a:solidFill>
                  <a:schemeClr val="accent6"/>
                </a:solidFill>
              </a:rPr>
              <a:t>passed on </a:t>
            </a:r>
            <a:r>
              <a:rPr lang="en-AU" dirty="0">
                <a:solidFill>
                  <a:schemeClr val="accent6"/>
                </a:solidFill>
              </a:rPr>
              <a:t>17 Aug </a:t>
            </a:r>
            <a:r>
              <a:rPr lang="en-AU" dirty="0" smtClean="0">
                <a:solidFill>
                  <a:schemeClr val="accent6"/>
                </a:solidFill>
              </a:rPr>
              <a:t>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IEEE </a:t>
            </a:r>
            <a:r>
              <a:rPr lang="en-AU" dirty="0" smtClean="0"/>
              <a:t>802.1BA-2011 was </a:t>
            </a:r>
            <a:r>
              <a:rPr lang="en-AU" dirty="0"/>
              <a:t>liaised (N16149) to SC6 on 7 April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endParaRPr lang="en-AU" dirty="0" smtClean="0">
              <a:solidFill>
                <a:srgbClr val="00B050"/>
              </a:solidFill>
            </a:endParaRPr>
          </a:p>
          <a:p>
            <a:pPr lvl="1"/>
            <a:r>
              <a:rPr lang="en-AU" dirty="0" smtClean="0"/>
              <a:t>The </a:t>
            </a:r>
            <a:r>
              <a:rPr lang="en-AU" dirty="0"/>
              <a:t>60 ballot passed on 23 Sept 2015</a:t>
            </a:r>
          </a:p>
          <a:p>
            <a:pPr lvl="2"/>
            <a:r>
              <a:rPr lang="en-AU" dirty="0"/>
              <a:t>Support need for ISO standard? Passed 10/0/9</a:t>
            </a:r>
          </a:p>
          <a:p>
            <a:pPr lvl="2"/>
            <a:r>
              <a:rPr lang="en-AU" dirty="0"/>
              <a:t>Support this submission being sent to FDIS? </a:t>
            </a:r>
            <a:r>
              <a:rPr lang="en-AU" dirty="0" smtClean="0"/>
              <a:t>Passed 8/0/11 </a:t>
            </a:r>
            <a:endParaRPr lang="en-AU" dirty="0"/>
          </a:p>
          <a:p>
            <a:pPr lvl="2"/>
            <a:r>
              <a:rPr lang="en-AU" dirty="0"/>
              <a:t>Only </a:t>
            </a:r>
            <a:r>
              <a:rPr lang="en-AU" dirty="0" smtClean="0"/>
              <a:t>two substantive comments </a:t>
            </a:r>
            <a:r>
              <a:rPr lang="en-AU" dirty="0"/>
              <a:t>that </a:t>
            </a:r>
            <a:r>
              <a:rPr lang="en-AU" dirty="0" smtClean="0"/>
              <a:t>needed </a:t>
            </a:r>
            <a:r>
              <a:rPr lang="en-AU" dirty="0"/>
              <a:t>a </a:t>
            </a:r>
            <a:r>
              <a:rPr lang="en-AU" dirty="0" smtClean="0"/>
              <a:t>response</a:t>
            </a:r>
          </a:p>
          <a:p>
            <a:pPr lvl="1"/>
            <a:r>
              <a:rPr lang="en-AU" dirty="0"/>
              <a:t>A response was s</a:t>
            </a:r>
            <a:r>
              <a:rPr lang="en-AU" dirty="0" smtClean="0"/>
              <a:t>ent </a:t>
            </a:r>
            <a:r>
              <a:rPr lang="en-AU" dirty="0"/>
              <a:t>in Jan </a:t>
            </a:r>
            <a:r>
              <a:rPr lang="en-AU" dirty="0" smtClean="0"/>
              <a:t>2016</a:t>
            </a:r>
            <a:endParaRPr lang="en-AU" dirty="0"/>
          </a:p>
          <a:p>
            <a:r>
              <a:rPr lang="en-AU" dirty="0"/>
              <a:t>FDIS ballot: </a:t>
            </a:r>
            <a:r>
              <a:rPr lang="en-AU" dirty="0">
                <a:solidFill>
                  <a:srgbClr val="00B050"/>
                </a:solidFill>
              </a:rPr>
              <a:t>passed</a:t>
            </a:r>
          </a:p>
          <a:p>
            <a:pPr lvl="1"/>
            <a:r>
              <a:rPr lang="en-AU" dirty="0">
                <a:solidFill>
                  <a:srgbClr val="000000"/>
                </a:solidFill>
              </a:rPr>
              <a:t>Ballot passed on 17 Aug 2016 (see </a:t>
            </a:r>
            <a:r>
              <a:rPr lang="en-AU" dirty="0" smtClean="0">
                <a:solidFill>
                  <a:srgbClr val="000000"/>
                </a:solidFill>
              </a:rPr>
              <a:t>N16461)</a:t>
            </a:r>
            <a:endParaRPr lang="en-AU" dirty="0">
              <a:solidFill>
                <a:srgbClr val="000000"/>
              </a:solidFill>
            </a:endParaRPr>
          </a:p>
          <a:p>
            <a:pPr lvl="2"/>
            <a:r>
              <a:rPr lang="en-AU" dirty="0">
                <a:solidFill>
                  <a:srgbClr val="000000"/>
                </a:solidFill>
              </a:rPr>
              <a:t>Passed 14/0/18, with no </a:t>
            </a:r>
            <a:r>
              <a:rPr lang="en-AU" dirty="0" smtClean="0">
                <a:solidFill>
                  <a:srgbClr val="000000"/>
                </a:solidFill>
              </a:rPr>
              <a:t>comments</a:t>
            </a:r>
          </a:p>
          <a:p>
            <a:pPr lvl="1"/>
            <a:r>
              <a:rPr lang="en-AU" dirty="0">
                <a:solidFill>
                  <a:srgbClr val="000000"/>
                </a:solidFill>
              </a:rPr>
              <a:t>Staff will arrange publication</a:t>
            </a:r>
          </a:p>
          <a:p>
            <a:pPr lvl="2"/>
            <a:endParaRPr lang="en-AU" dirty="0">
              <a:solidFill>
                <a:srgbClr val="000000"/>
              </a:solidFill>
            </a:endParaRPr>
          </a:p>
        </p:txBody>
      </p:sp>
    </p:spTree>
    <p:extLst>
      <p:ext uri="{BB962C8B-B14F-4D97-AF65-F5344CB8AC3E}">
        <p14:creationId xmlns:p14="http://schemas.microsoft.com/office/powerpoint/2010/main" val="1867077440"/>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001000" cy="1066800"/>
          </a:xfrm>
        </p:spPr>
        <p:txBody>
          <a:bodyPr/>
          <a:lstStyle/>
          <a:p>
            <a:r>
              <a:rPr lang="en-AU" dirty="0"/>
              <a:t>IEEE </a:t>
            </a:r>
            <a:r>
              <a:rPr lang="en-AU" dirty="0" smtClean="0"/>
              <a:t>802.1BR-2012</a:t>
            </a:r>
            <a:r>
              <a:rPr lang="en-GB" dirty="0" smtClean="0"/>
              <a:t> </a:t>
            </a:r>
            <a:r>
              <a:rPr lang="en-AU" dirty="0" smtClean="0"/>
              <a:t>FDIS </a:t>
            </a:r>
            <a:r>
              <a:rPr lang="en-AU" dirty="0" smtClean="0">
                <a:solidFill>
                  <a:schemeClr val="accent6"/>
                </a:solidFill>
              </a:rPr>
              <a:t>passed on </a:t>
            </a:r>
            <a:r>
              <a:rPr lang="en-AU" dirty="0">
                <a:solidFill>
                  <a:schemeClr val="accent6"/>
                </a:solidFill>
              </a:rPr>
              <a:t>17 Aug 2016 and no comments were received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marL="177800" lvl="1" indent="-177800"/>
            <a:r>
              <a:rPr lang="en-AU" dirty="0"/>
              <a:t>IEEE 802.1BR-2012 was liaised </a:t>
            </a:r>
            <a:r>
              <a:rPr lang="en-AU" dirty="0" smtClean="0"/>
              <a:t>to </a:t>
            </a:r>
            <a:r>
              <a:rPr lang="en-AU" dirty="0"/>
              <a:t>SC6 on 7 April </a:t>
            </a:r>
            <a:r>
              <a:rPr lang="en-AU" dirty="0" smtClean="0"/>
              <a:t>2015</a:t>
            </a:r>
            <a:endParaRPr lang="en-AU" dirty="0">
              <a:solidFill>
                <a:srgbClr val="00B050"/>
              </a:solidFill>
            </a:endParaRPr>
          </a:p>
          <a:p>
            <a:r>
              <a:rPr lang="en-US" dirty="0" smtClean="0"/>
              <a:t>60-day</a:t>
            </a:r>
            <a:r>
              <a:rPr lang="en-AU" dirty="0" smtClean="0"/>
              <a:t> pre-ballot: </a:t>
            </a:r>
            <a:r>
              <a:rPr lang="en-AU" dirty="0">
                <a:solidFill>
                  <a:srgbClr val="00B050"/>
                </a:solidFill>
              </a:rPr>
              <a:t>passed &amp; comment responses liaised</a:t>
            </a:r>
            <a:endParaRPr lang="en-AU" dirty="0" smtClean="0">
              <a:solidFill>
                <a:schemeClr val="accent6"/>
              </a:solidFill>
            </a:endParaRPr>
          </a:p>
          <a:p>
            <a:pPr lvl="1"/>
            <a:r>
              <a:rPr lang="en-AU" dirty="0" smtClean="0"/>
              <a:t>The 60 ballot passed on 23 Sept 2015</a:t>
            </a:r>
          </a:p>
          <a:p>
            <a:pPr lvl="2"/>
            <a:r>
              <a:rPr lang="en-AU" dirty="0" smtClean="0"/>
              <a:t>Support need for ISO standard? Passed 10/0/9</a:t>
            </a:r>
          </a:p>
          <a:p>
            <a:pPr lvl="2"/>
            <a:r>
              <a:rPr lang="en-AU" dirty="0" smtClean="0"/>
              <a:t>Support this submission being sent to FDIS? Passed 9/0/10 </a:t>
            </a:r>
          </a:p>
          <a:p>
            <a:pPr lvl="2"/>
            <a:r>
              <a:rPr lang="en-AU" dirty="0" smtClean="0"/>
              <a:t>Only one substantive comment that needed a response</a:t>
            </a:r>
          </a:p>
          <a:p>
            <a:pPr lvl="1"/>
            <a:r>
              <a:rPr lang="en-AU" dirty="0"/>
              <a:t>A response </a:t>
            </a:r>
            <a:r>
              <a:rPr lang="en-AU" dirty="0" smtClean="0"/>
              <a:t>was sent in Jan 16</a:t>
            </a:r>
          </a:p>
          <a:p>
            <a:r>
              <a:rPr lang="en-AU" dirty="0" smtClean="0"/>
              <a:t>FDIS ballot: </a:t>
            </a:r>
            <a:r>
              <a:rPr lang="en-AU" dirty="0" smtClean="0">
                <a:solidFill>
                  <a:srgbClr val="00B050"/>
                </a:solidFill>
              </a:rPr>
              <a:t>passed</a:t>
            </a:r>
          </a:p>
          <a:p>
            <a:pPr lvl="1"/>
            <a:r>
              <a:rPr lang="en-AU" dirty="0" smtClean="0">
                <a:solidFill>
                  <a:srgbClr val="000000"/>
                </a:solidFill>
              </a:rPr>
              <a:t>Ballot passed on 17 </a:t>
            </a:r>
            <a:r>
              <a:rPr lang="en-AU" dirty="0">
                <a:solidFill>
                  <a:srgbClr val="000000"/>
                </a:solidFill>
              </a:rPr>
              <a:t>Aug 2016 (see </a:t>
            </a:r>
            <a:r>
              <a:rPr lang="en-AU" dirty="0" smtClean="0">
                <a:solidFill>
                  <a:srgbClr val="000000"/>
                </a:solidFill>
              </a:rPr>
              <a:t>N16462)</a:t>
            </a:r>
          </a:p>
          <a:p>
            <a:pPr lvl="2"/>
            <a:r>
              <a:rPr lang="en-AU" dirty="0" smtClean="0">
                <a:solidFill>
                  <a:srgbClr val="000000"/>
                </a:solidFill>
              </a:rPr>
              <a:t>Passed 14/0/18, with no comments</a:t>
            </a:r>
          </a:p>
          <a:p>
            <a:pPr lvl="1"/>
            <a:r>
              <a:rPr lang="en-AU" dirty="0" smtClean="0">
                <a:solidFill>
                  <a:srgbClr val="000000"/>
                </a:solidFill>
              </a:rPr>
              <a:t>Staff will arrange publication</a:t>
            </a:r>
            <a:endParaRPr lang="en-AU" dirty="0">
              <a:solidFill>
                <a:srgbClr val="000000"/>
              </a:solidFill>
            </a:endParaRPr>
          </a:p>
          <a:p>
            <a:endParaRPr lang="en-AU" dirty="0" smtClean="0">
              <a:solidFill>
                <a:schemeClr val="accent2"/>
              </a:solidFill>
            </a:endParaRPr>
          </a:p>
        </p:txBody>
      </p:sp>
    </p:spTree>
    <p:extLst>
      <p:ext uri="{BB962C8B-B14F-4D97-AF65-F5344CB8AC3E}">
        <p14:creationId xmlns:p14="http://schemas.microsoft.com/office/powerpoint/2010/main" val="144524966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802.3-2012 </a:t>
            </a:r>
            <a:r>
              <a:rPr lang="en-AU" dirty="0"/>
              <a:t>has been ratified as </a:t>
            </a:r>
            <a:r>
              <a:rPr lang="en-AU" dirty="0" smtClean="0"/>
              <a:t>ISO/IEC/IEEE 8802-3:2014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122</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smtClean="0"/>
              <a:t>Pre-ballot </a:t>
            </a:r>
            <a:r>
              <a:rPr lang="en-AU" dirty="0"/>
              <a:t>on N15595 passed in </a:t>
            </a:r>
            <a:r>
              <a:rPr lang="en-AU" dirty="0" smtClean="0"/>
              <a:t>May 2013</a:t>
            </a:r>
            <a:endParaRPr lang="en-AU" dirty="0"/>
          </a:p>
          <a:p>
            <a:pPr lvl="2"/>
            <a:r>
              <a:rPr lang="en-AU" dirty="0" smtClean="0"/>
              <a:t>Voting results in N15632</a:t>
            </a:r>
          </a:p>
          <a:p>
            <a:pPr lvl="2"/>
            <a:r>
              <a:rPr lang="en-AU" dirty="0" smtClean="0"/>
              <a:t>Comments from China were responded to by the </a:t>
            </a:r>
            <a:r>
              <a:rPr lang="en-US" dirty="0" smtClean="0"/>
              <a:t>802.3 Maintenance TF in Geneva in N15724</a:t>
            </a:r>
          </a:p>
          <a:p>
            <a:r>
              <a:rPr lang="en-AU" dirty="0" smtClean="0"/>
              <a:t>FDIS ballot: </a:t>
            </a:r>
            <a:r>
              <a:rPr lang="en-AU" dirty="0">
                <a:solidFill>
                  <a:srgbClr val="00B050"/>
                </a:solidFill>
              </a:rPr>
              <a:t>passed &amp; </a:t>
            </a:r>
            <a:r>
              <a:rPr lang="en-AU" dirty="0" smtClean="0">
                <a:solidFill>
                  <a:srgbClr val="00B050"/>
                </a:solidFill>
              </a:rPr>
              <a:t>no comment resolutions required</a:t>
            </a:r>
            <a:endParaRPr lang="en-AU" dirty="0">
              <a:solidFill>
                <a:srgbClr val="00B050"/>
              </a:solidFill>
            </a:endParaRPr>
          </a:p>
          <a:p>
            <a:pPr lvl="1"/>
            <a:r>
              <a:rPr lang="en-AU" dirty="0"/>
              <a:t>FDIS passed </a:t>
            </a:r>
            <a:r>
              <a:rPr lang="en-AU" dirty="0" smtClean="0"/>
              <a:t>16/0/20 </a:t>
            </a:r>
            <a:r>
              <a:rPr lang="en-AU" dirty="0"/>
              <a:t>on </a:t>
            </a:r>
            <a:r>
              <a:rPr lang="en-AU" dirty="0" smtClean="0"/>
              <a:t>16 Feb 2014</a:t>
            </a:r>
            <a:endParaRPr lang="en-AU" dirty="0"/>
          </a:p>
          <a:p>
            <a:pPr lvl="2"/>
            <a:r>
              <a:rPr lang="en-AU" dirty="0"/>
              <a:t>Voting results in </a:t>
            </a:r>
            <a:r>
              <a:rPr lang="en-AU" dirty="0" smtClean="0"/>
              <a:t>N15893</a:t>
            </a:r>
            <a:endParaRPr lang="en-AU" dirty="0"/>
          </a:p>
          <a:p>
            <a:pPr lvl="1"/>
            <a:r>
              <a:rPr lang="en-AU" dirty="0" smtClean="0"/>
              <a:t>No FDIS </a:t>
            </a:r>
            <a:r>
              <a:rPr lang="en-AU" dirty="0"/>
              <a:t>comments </a:t>
            </a:r>
            <a:r>
              <a:rPr lang="en-AU" dirty="0" smtClean="0"/>
              <a:t>need to be resolved </a:t>
            </a:r>
            <a:r>
              <a:rPr lang="en-AU" dirty="0" smtClean="0">
                <a:sym typeface="Wingdings" panose="05000000000000000000" pitchFamily="2" charset="2"/>
              </a:rPr>
              <a:t></a:t>
            </a:r>
            <a:endParaRPr lang="en-AU" dirty="0"/>
          </a:p>
          <a:p>
            <a:pPr lvl="1"/>
            <a:r>
              <a:rPr lang="en-AU" dirty="0"/>
              <a:t>Standard </a:t>
            </a:r>
            <a:r>
              <a:rPr lang="en-AU" dirty="0" smtClean="0"/>
              <a:t>was published </a:t>
            </a:r>
            <a:r>
              <a:rPr lang="en-AU" dirty="0"/>
              <a:t>as </a:t>
            </a:r>
            <a:r>
              <a:rPr lang="en-AU" dirty="0" smtClean="0"/>
              <a:t>ISO/IEC/IEEE 8802-3:2014</a:t>
            </a:r>
            <a:endParaRPr lang="en-AU" dirty="0" smtClean="0">
              <a:solidFill>
                <a:srgbClr val="FF0000"/>
              </a:solidFill>
            </a:endParaRPr>
          </a:p>
        </p:txBody>
      </p:sp>
    </p:spTree>
    <p:extLst>
      <p:ext uri="{BB962C8B-B14F-4D97-AF65-F5344CB8AC3E}">
        <p14:creationId xmlns:p14="http://schemas.microsoft.com/office/powerpoint/2010/main" val="936975170"/>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802.11ae-2012 </a:t>
            </a:r>
            <a:r>
              <a:rPr lang="en-AU" dirty="0"/>
              <a:t>has been ratified as ISO/IEC 8802-11:2012/</a:t>
            </a:r>
            <a:r>
              <a:rPr lang="en-AU" dirty="0" err="1"/>
              <a:t>Amd</a:t>
            </a:r>
            <a:r>
              <a:rPr lang="en-AU" dirty="0"/>
              <a:t> </a:t>
            </a:r>
            <a:r>
              <a:rPr lang="en-AU" dirty="0" smtClean="0"/>
              <a:t>1:2014</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123</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a:t>
            </a:r>
            <a:r>
              <a:rPr lang="en-AU" dirty="0" smtClean="0"/>
              <a:t>N15552 passed </a:t>
            </a:r>
            <a:r>
              <a:rPr lang="en-AU" dirty="0"/>
              <a:t>in </a:t>
            </a:r>
            <a:r>
              <a:rPr lang="en-AU" dirty="0" smtClean="0"/>
              <a:t>Feb 2013</a:t>
            </a:r>
            <a:endParaRPr lang="en-AU" dirty="0"/>
          </a:p>
          <a:p>
            <a:pPr lvl="2"/>
            <a:r>
              <a:rPr lang="en-AU" dirty="0" smtClean="0"/>
              <a:t>Voting results in N15599</a:t>
            </a:r>
          </a:p>
          <a:p>
            <a:pPr lvl="2"/>
            <a:r>
              <a:rPr lang="en-AU" dirty="0"/>
              <a:t>Comments from China replied </a:t>
            </a:r>
            <a:r>
              <a:rPr lang="en-AU" dirty="0" smtClean="0"/>
              <a:t>to by IEEE 802 </a:t>
            </a:r>
            <a:r>
              <a:rPr lang="en-AU" dirty="0"/>
              <a:t>in </a:t>
            </a:r>
            <a:r>
              <a:rPr lang="en-AU" dirty="0" smtClean="0"/>
              <a:t>N15647</a:t>
            </a:r>
          </a:p>
          <a:p>
            <a:pPr lvl="2"/>
            <a:r>
              <a:rPr lang="en-AU" dirty="0" smtClean="0"/>
              <a:t>Comments </a:t>
            </a:r>
            <a:r>
              <a:rPr lang="en-AU" dirty="0"/>
              <a:t>from Japan in </a:t>
            </a:r>
            <a:r>
              <a:rPr lang="en-AU" dirty="0" smtClean="0"/>
              <a:t>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14/1/20 </a:t>
            </a:r>
            <a:r>
              <a:rPr lang="en-AU" dirty="0"/>
              <a:t>on </a:t>
            </a:r>
            <a:r>
              <a:rPr lang="en-AU" dirty="0" smtClean="0"/>
              <a:t>28 Jan  2014</a:t>
            </a:r>
            <a:endParaRPr lang="en-AU" dirty="0"/>
          </a:p>
          <a:p>
            <a:pPr lvl="2"/>
            <a:r>
              <a:rPr lang="en-AU" dirty="0"/>
              <a:t>Voting results in </a:t>
            </a:r>
            <a:r>
              <a:rPr lang="en-AU" dirty="0" smtClean="0"/>
              <a:t>N15883</a:t>
            </a:r>
            <a:endParaRPr lang="en-AU" dirty="0"/>
          </a:p>
          <a:p>
            <a:pPr lvl="2"/>
            <a:r>
              <a:rPr lang="en-AU" dirty="0"/>
              <a:t>China NB voted “no” and </a:t>
            </a:r>
            <a:r>
              <a:rPr lang="en-AU" dirty="0" smtClean="0"/>
              <a:t>commented they will not recognise result</a:t>
            </a:r>
            <a:endParaRPr lang="en-AU" dirty="0"/>
          </a:p>
          <a:p>
            <a:pPr lvl="1"/>
            <a:r>
              <a:rPr lang="en-AU" dirty="0"/>
              <a:t>FDIS </a:t>
            </a:r>
            <a:r>
              <a:rPr lang="en-AU" dirty="0" smtClean="0"/>
              <a:t>comment responses were approved by 802  in July 2014</a:t>
            </a:r>
          </a:p>
          <a:p>
            <a:pPr lvl="2"/>
            <a:r>
              <a:rPr lang="en-AU" dirty="0"/>
              <a:t>See </a:t>
            </a:r>
            <a:r>
              <a:rPr lang="en-AU" dirty="0" smtClean="0">
                <a:hlinkClick r:id="rId2"/>
              </a:rPr>
              <a:t>11-14-0552-00</a:t>
            </a:r>
            <a:endParaRPr lang="en-AU" dirty="0"/>
          </a:p>
          <a:p>
            <a:pPr lvl="1"/>
            <a:r>
              <a:rPr lang="en-AU" dirty="0" smtClean="0"/>
              <a:t>Standard was published as 8802-11:2012/</a:t>
            </a:r>
            <a:r>
              <a:rPr lang="en-AU" dirty="0" err="1" smtClean="0"/>
              <a:t>Amd</a:t>
            </a:r>
            <a:r>
              <a:rPr lang="en-AU" dirty="0" smtClean="0"/>
              <a:t> 1:2014</a:t>
            </a:r>
          </a:p>
          <a:p>
            <a:pPr lvl="1"/>
            <a:endParaRPr lang="en-AU" dirty="0">
              <a:solidFill>
                <a:schemeClr val="accent6"/>
              </a:solidFill>
            </a:endParaRPr>
          </a:p>
        </p:txBody>
      </p:sp>
    </p:spTree>
    <p:extLst>
      <p:ext uri="{BB962C8B-B14F-4D97-AF65-F5344CB8AC3E}">
        <p14:creationId xmlns:p14="http://schemas.microsoft.com/office/powerpoint/2010/main" val="3029142107"/>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802.11aa-2012 </a:t>
            </a:r>
            <a:r>
              <a:rPr lang="en-AU" dirty="0"/>
              <a:t>has been ratified as ISO/IEC 8802-11:2012/</a:t>
            </a:r>
            <a:r>
              <a:rPr lang="en-AU" dirty="0" err="1"/>
              <a:t>Amd</a:t>
            </a:r>
            <a:r>
              <a:rPr lang="en-AU" dirty="0"/>
              <a:t> </a:t>
            </a:r>
            <a:r>
              <a:rPr lang="en-AU" dirty="0" smtClean="0"/>
              <a:t>2:2014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124</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p>
          <a:p>
            <a:pPr lvl="1"/>
            <a:r>
              <a:rPr lang="en-AU" dirty="0"/>
              <a:t>Pre-ballot on </a:t>
            </a:r>
            <a:r>
              <a:rPr lang="en-AU" dirty="0" smtClean="0"/>
              <a:t>N15554 passed </a:t>
            </a:r>
            <a:r>
              <a:rPr lang="en-AU" dirty="0"/>
              <a:t>in Feb 2013</a:t>
            </a:r>
          </a:p>
          <a:p>
            <a:pPr lvl="2"/>
            <a:r>
              <a:rPr lang="en-AU" dirty="0"/>
              <a:t>Voting results in </a:t>
            </a:r>
            <a:r>
              <a:rPr lang="en-AU" dirty="0" smtClean="0"/>
              <a:t>N15602</a:t>
            </a:r>
          </a:p>
          <a:p>
            <a:pPr lvl="2"/>
            <a:r>
              <a:rPr lang="en-AU" dirty="0" smtClean="0"/>
              <a:t>Comments </a:t>
            </a:r>
            <a:r>
              <a:rPr lang="en-AU" dirty="0"/>
              <a:t>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16/1/18 </a:t>
            </a:r>
            <a:r>
              <a:rPr lang="en-AU" dirty="0"/>
              <a:t>on 28 Jan  2014</a:t>
            </a:r>
          </a:p>
          <a:p>
            <a:pPr lvl="2"/>
            <a:r>
              <a:rPr lang="en-AU" dirty="0"/>
              <a:t>Voting results in </a:t>
            </a:r>
            <a:r>
              <a:rPr lang="en-AU" dirty="0" smtClean="0"/>
              <a:t>N15884</a:t>
            </a:r>
            <a:endParaRPr lang="en-AU" dirty="0"/>
          </a:p>
          <a:p>
            <a:pPr lvl="2"/>
            <a:r>
              <a:rPr lang="en-AU" dirty="0"/>
              <a:t>China NB voted “no” and commented they will not recognise result</a:t>
            </a:r>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published </a:t>
            </a:r>
            <a:r>
              <a:rPr lang="en-AU" dirty="0"/>
              <a:t>as 8802-11:2012/</a:t>
            </a:r>
            <a:r>
              <a:rPr lang="en-AU" dirty="0" err="1"/>
              <a:t>Amd</a:t>
            </a:r>
            <a:r>
              <a:rPr lang="en-AU" dirty="0"/>
              <a:t> 2: </a:t>
            </a:r>
            <a:r>
              <a:rPr lang="en-AU" dirty="0" smtClean="0"/>
              <a:t>2014</a:t>
            </a:r>
            <a:endParaRPr lang="en-AU" dirty="0"/>
          </a:p>
        </p:txBody>
      </p:sp>
    </p:spTree>
    <p:extLst>
      <p:ext uri="{BB962C8B-B14F-4D97-AF65-F5344CB8AC3E}">
        <p14:creationId xmlns:p14="http://schemas.microsoft.com/office/powerpoint/2010/main" val="252027393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458200" cy="1066800"/>
          </a:xfrm>
        </p:spPr>
        <p:txBody>
          <a:bodyPr/>
          <a:lstStyle/>
          <a:p>
            <a:r>
              <a:rPr lang="en-AU" dirty="0"/>
              <a:t>IEEE </a:t>
            </a:r>
            <a:r>
              <a:rPr lang="en-AU" dirty="0" smtClean="0"/>
              <a:t>802.11ad-2012 </a:t>
            </a:r>
            <a:r>
              <a:rPr lang="en-AU" dirty="0"/>
              <a:t>has been ratified as ISO/IEC 8802-11:2012/</a:t>
            </a:r>
            <a:r>
              <a:rPr lang="en-AU" dirty="0" err="1"/>
              <a:t>Amd</a:t>
            </a:r>
            <a:r>
              <a:rPr lang="en-AU" dirty="0"/>
              <a:t> </a:t>
            </a:r>
            <a:r>
              <a:rPr lang="en-AU" dirty="0" smtClean="0"/>
              <a:t>3:2014</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125</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smtClean="0"/>
              <a:t>Pre-ballot </a:t>
            </a:r>
            <a:r>
              <a:rPr lang="en-AU" dirty="0"/>
              <a:t>on N15553 passed in Feb 2013</a:t>
            </a:r>
          </a:p>
          <a:p>
            <a:pPr lvl="2"/>
            <a:r>
              <a:rPr lang="en-AU" dirty="0"/>
              <a:t>Voting results in </a:t>
            </a:r>
            <a:r>
              <a:rPr lang="en-AU" dirty="0" smtClean="0"/>
              <a:t>N15601</a:t>
            </a:r>
          </a:p>
          <a:p>
            <a:pPr lvl="2"/>
            <a:r>
              <a:rPr lang="en-AU" dirty="0"/>
              <a:t>Comments from China replied to by IEEE 802 in N15647</a:t>
            </a:r>
          </a:p>
          <a:p>
            <a:pPr lvl="2"/>
            <a:r>
              <a:rPr lang="en-AU" dirty="0" smtClean="0"/>
              <a:t>Comments </a:t>
            </a:r>
            <a:r>
              <a:rPr lang="en-AU" dirty="0"/>
              <a:t>from Japan in N15664 were resolved in discussions with commenter</a:t>
            </a:r>
          </a:p>
          <a:p>
            <a:r>
              <a:rPr lang="en-AU" dirty="0" smtClean="0"/>
              <a:t>FDIS ballot: </a:t>
            </a:r>
            <a:r>
              <a:rPr lang="en-AU" dirty="0">
                <a:solidFill>
                  <a:srgbClr val="00B050"/>
                </a:solidFill>
              </a:rPr>
              <a:t>passed &amp; comment</a:t>
            </a:r>
            <a:r>
              <a:rPr lang="en-AU" dirty="0"/>
              <a:t> </a:t>
            </a:r>
            <a:r>
              <a:rPr lang="en-AU" dirty="0">
                <a:solidFill>
                  <a:srgbClr val="00B050"/>
                </a:solidFill>
              </a:rPr>
              <a:t>resolutions liaised</a:t>
            </a:r>
            <a:endParaRPr lang="en-AU" dirty="0" smtClean="0">
              <a:solidFill>
                <a:srgbClr val="00B050"/>
              </a:solidFill>
            </a:endParaRPr>
          </a:p>
          <a:p>
            <a:pPr lvl="1"/>
            <a:r>
              <a:rPr lang="en-AU" dirty="0"/>
              <a:t>FDIS passed </a:t>
            </a:r>
            <a:r>
              <a:rPr lang="en-AU" dirty="0" smtClean="0"/>
              <a:t>16/1/17 </a:t>
            </a:r>
            <a:r>
              <a:rPr lang="en-AU" dirty="0"/>
              <a:t>on 28 Jan  2014</a:t>
            </a:r>
          </a:p>
          <a:p>
            <a:pPr lvl="2"/>
            <a:r>
              <a:rPr lang="en-AU" dirty="0"/>
              <a:t>Voting results in </a:t>
            </a:r>
            <a:r>
              <a:rPr lang="en-AU" dirty="0" smtClean="0"/>
              <a:t>N15885</a:t>
            </a:r>
            <a:endParaRPr lang="en-AU" dirty="0"/>
          </a:p>
          <a:p>
            <a:pPr lvl="2"/>
            <a:r>
              <a:rPr lang="en-AU" dirty="0"/>
              <a:t>China NB voted “no” and commented they will not recognise </a:t>
            </a:r>
            <a:r>
              <a:rPr lang="en-AU" dirty="0" smtClean="0"/>
              <a:t>result</a:t>
            </a:r>
          </a:p>
          <a:p>
            <a:pPr lvl="2"/>
            <a:r>
              <a:rPr lang="en-AU" dirty="0" smtClean="0"/>
              <a:t>Switzerland commented on editorial matters similar to comments on 802.1X/AE</a:t>
            </a:r>
            <a:endParaRPr lang="en-AU" dirty="0"/>
          </a:p>
          <a:p>
            <a:pPr lvl="1"/>
            <a:r>
              <a:rPr lang="en-AU" dirty="0"/>
              <a:t>FDIS comment responses were approved by 802  in July 2014</a:t>
            </a:r>
          </a:p>
          <a:p>
            <a:pPr lvl="2"/>
            <a:r>
              <a:rPr lang="en-AU" dirty="0"/>
              <a:t>See </a:t>
            </a:r>
            <a:r>
              <a:rPr lang="en-AU" dirty="0">
                <a:hlinkClick r:id="rId2"/>
              </a:rPr>
              <a:t>11-14-0552-00</a:t>
            </a:r>
            <a:endParaRPr lang="en-AU" dirty="0"/>
          </a:p>
          <a:p>
            <a:pPr lvl="1"/>
            <a:r>
              <a:rPr lang="en-AU" dirty="0" smtClean="0"/>
              <a:t>Standard was </a:t>
            </a:r>
            <a:r>
              <a:rPr lang="en-AU" dirty="0"/>
              <a:t>published as 8802-11:2012/</a:t>
            </a:r>
            <a:r>
              <a:rPr lang="en-AU" dirty="0" err="1"/>
              <a:t>Amd</a:t>
            </a:r>
            <a:r>
              <a:rPr lang="en-AU" dirty="0"/>
              <a:t> 3: 2014</a:t>
            </a:r>
            <a:endParaRPr lang="en-AU" dirty="0">
              <a:solidFill>
                <a:schemeClr val="accent6"/>
              </a:solidFill>
            </a:endParaRPr>
          </a:p>
        </p:txBody>
      </p:sp>
    </p:spTree>
    <p:extLst>
      <p:ext uri="{BB962C8B-B14F-4D97-AF65-F5344CB8AC3E}">
        <p14:creationId xmlns:p14="http://schemas.microsoft.com/office/powerpoint/2010/main" val="3658026414"/>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802.22 </a:t>
            </a:r>
            <a:r>
              <a:rPr lang="en-AU" dirty="0"/>
              <a:t>has been ratified as ISO/IEC </a:t>
            </a:r>
            <a:r>
              <a:rPr lang="en-AU" dirty="0" smtClean="0"/>
              <a:t>8802-22:2015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126</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p>
          <a:p>
            <a:pPr lvl="1"/>
            <a:r>
              <a:rPr lang="en-AU" dirty="0" smtClean="0"/>
              <a:t>Pre-ballot on 802.22 (N15925) passed in May 2014</a:t>
            </a:r>
          </a:p>
          <a:p>
            <a:pPr lvl="2"/>
            <a:r>
              <a:rPr lang="en-AU" dirty="0" smtClean="0"/>
              <a:t>Voting results </a:t>
            </a:r>
            <a:r>
              <a:rPr lang="en-AU" dirty="0"/>
              <a:t>in </a:t>
            </a:r>
            <a:r>
              <a:rPr lang="en-AU" dirty="0" smtClean="0"/>
              <a:t>N15954</a:t>
            </a:r>
          </a:p>
          <a:p>
            <a:pPr lvl="2"/>
            <a:r>
              <a:rPr lang="en-AU" dirty="0" smtClean="0"/>
              <a:t>Passed 8/1/10</a:t>
            </a:r>
            <a:endParaRPr lang="en-AU" dirty="0"/>
          </a:p>
          <a:p>
            <a:pPr lvl="1"/>
            <a:r>
              <a:rPr lang="en-AU" dirty="0"/>
              <a:t>FDIS comment responses were approved by </a:t>
            </a:r>
            <a:r>
              <a:rPr lang="en-AU" dirty="0" smtClean="0"/>
              <a:t>802.22 </a:t>
            </a:r>
            <a:r>
              <a:rPr lang="en-AU" dirty="0"/>
              <a:t>WG in </a:t>
            </a:r>
            <a:r>
              <a:rPr lang="en-AU" dirty="0" smtClean="0"/>
              <a:t>July 2014</a:t>
            </a:r>
            <a:r>
              <a:rPr lang="en-AU" dirty="0"/>
              <a:t>, and were liaised to SC6 as </a:t>
            </a:r>
            <a:r>
              <a:rPr lang="en-AU" dirty="0" smtClean="0"/>
              <a:t>N16001</a:t>
            </a:r>
            <a:endParaRPr lang="en-AU" dirty="0"/>
          </a:p>
          <a:p>
            <a:r>
              <a:rPr lang="en-AU" dirty="0" smtClean="0"/>
              <a:t>FDIS </a:t>
            </a:r>
            <a:r>
              <a:rPr lang="en-AU" dirty="0"/>
              <a:t>ballot: </a:t>
            </a:r>
            <a:r>
              <a:rPr lang="en-AU" dirty="0" smtClean="0">
                <a:solidFill>
                  <a:srgbClr val="00B050"/>
                </a:solidFill>
              </a:rPr>
              <a:t>passed 15 Feb 2015 with no comments</a:t>
            </a:r>
          </a:p>
          <a:p>
            <a:pPr lvl="1"/>
            <a:r>
              <a:rPr lang="en-AU" dirty="0" smtClean="0"/>
              <a:t>IEEE staff will facilitate the final process steps to make it an ISO/IEC/IEEE standard</a:t>
            </a:r>
          </a:p>
          <a:p>
            <a:pPr lvl="1"/>
            <a:r>
              <a:rPr lang="en-AU" dirty="0" smtClean="0"/>
              <a:t>Was published on 1 </a:t>
            </a:r>
            <a:r>
              <a:rPr lang="en-AU" dirty="0"/>
              <a:t>May 2015 as ISO/IEC 8802-22:2015</a:t>
            </a:r>
          </a:p>
        </p:txBody>
      </p:sp>
    </p:spTree>
    <p:extLst>
      <p:ext uri="{BB962C8B-B14F-4D97-AF65-F5344CB8AC3E}">
        <p14:creationId xmlns:p14="http://schemas.microsoft.com/office/powerpoint/2010/main" val="69561404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802.1AEbn-2011 has been ratified as ISO/IEC </a:t>
            </a:r>
            <a:r>
              <a:rPr lang="en-AU" dirty="0" smtClean="0"/>
              <a:t>8802-1AE:2015/</a:t>
            </a:r>
            <a:r>
              <a:rPr lang="en-AU" dirty="0" err="1" smtClean="0"/>
              <a:t>Amd</a:t>
            </a:r>
            <a:r>
              <a:rPr lang="en-AU" dirty="0" smtClean="0"/>
              <a:t> 1</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127</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liaised</a:t>
            </a:r>
            <a:endParaRPr lang="en-AU" dirty="0"/>
          </a:p>
          <a:p>
            <a:pPr lvl="1"/>
            <a:r>
              <a:rPr lang="en-AU" dirty="0"/>
              <a:t>Pre-ballot </a:t>
            </a:r>
            <a:r>
              <a:rPr lang="en-AU" dirty="0" smtClean="0"/>
              <a:t>on IEEE 802.1AEbn-2011 (N15809) </a:t>
            </a:r>
            <a:r>
              <a:rPr lang="en-AU" dirty="0"/>
              <a:t>passed in Jan 2014</a:t>
            </a:r>
          </a:p>
          <a:p>
            <a:pPr lvl="2"/>
            <a:r>
              <a:rPr lang="en-AU" dirty="0"/>
              <a:t>Voting results in </a:t>
            </a:r>
            <a:r>
              <a:rPr lang="en-AU" dirty="0" smtClean="0"/>
              <a:t>N15857</a:t>
            </a:r>
          </a:p>
          <a:p>
            <a:pPr lvl="2"/>
            <a:r>
              <a:rPr lang="en-AU" dirty="0"/>
              <a:t>Passed 9/1/7</a:t>
            </a:r>
          </a:p>
          <a:p>
            <a:pPr lvl="2"/>
            <a:r>
              <a:rPr lang="en-AU" dirty="0"/>
              <a:t>Usual comment from China saying they will not recognise the </a:t>
            </a:r>
            <a:r>
              <a:rPr lang="en-AU" dirty="0" smtClean="0"/>
              <a:t>result</a:t>
            </a:r>
          </a:p>
          <a:p>
            <a:pPr lvl="1"/>
            <a:r>
              <a:rPr lang="en-AU" dirty="0" smtClean="0">
                <a:hlinkClick r:id="rId2"/>
              </a:rPr>
              <a:t>Pre-ballot </a:t>
            </a:r>
            <a:r>
              <a:rPr lang="en-AU" dirty="0">
                <a:hlinkClick r:id="rId2"/>
              </a:rPr>
              <a:t>comment responses </a:t>
            </a:r>
            <a:r>
              <a:rPr lang="en-AU" dirty="0"/>
              <a:t>were approved by 802.1 WG in March 2014, and were liaised to SC6 as </a:t>
            </a:r>
            <a:r>
              <a:rPr lang="en-AU" dirty="0" smtClean="0"/>
              <a:t>N15945</a:t>
            </a:r>
          </a:p>
          <a:p>
            <a:r>
              <a:rPr lang="en-AU" dirty="0"/>
              <a:t>FDIS ballot: </a:t>
            </a:r>
            <a:r>
              <a:rPr lang="en-AU" kern="1200" dirty="0">
                <a:solidFill>
                  <a:srgbClr val="00B050"/>
                </a:solidFill>
              </a:rPr>
              <a:t>p</a:t>
            </a:r>
            <a:r>
              <a:rPr lang="en-AU" kern="1200" dirty="0" smtClean="0">
                <a:solidFill>
                  <a:srgbClr val="00B050"/>
                </a:solidFill>
              </a:rPr>
              <a:t>assed on 1 </a:t>
            </a:r>
            <a:r>
              <a:rPr lang="en-AU" kern="1200" dirty="0">
                <a:solidFill>
                  <a:srgbClr val="00B050"/>
                </a:solidFill>
              </a:rPr>
              <a:t>Feb </a:t>
            </a:r>
            <a:r>
              <a:rPr lang="en-AU" kern="1200" dirty="0" smtClean="0">
                <a:solidFill>
                  <a:srgbClr val="00B050"/>
                </a:solidFill>
              </a:rPr>
              <a:t>2015 </a:t>
            </a:r>
            <a:r>
              <a:rPr lang="en-AU" dirty="0">
                <a:solidFill>
                  <a:srgbClr val="00B050"/>
                </a:solidFill>
              </a:rPr>
              <a:t>&amp; comment resolutions liaised</a:t>
            </a:r>
            <a:endParaRPr lang="en-AU" kern="1200" dirty="0" smtClean="0">
              <a:solidFill>
                <a:srgbClr val="00B050"/>
              </a:solidFill>
            </a:endParaRPr>
          </a:p>
          <a:p>
            <a:pPr lvl="1"/>
            <a:r>
              <a:rPr lang="en-AU" kern="1200" dirty="0"/>
              <a:t>FDIS </a:t>
            </a:r>
            <a:r>
              <a:rPr lang="en-AU" kern="1200" dirty="0" smtClean="0"/>
              <a:t>closed on 1 </a:t>
            </a:r>
            <a:r>
              <a:rPr lang="en-AU" kern="1200" dirty="0"/>
              <a:t>Feb 2015, </a:t>
            </a:r>
            <a:r>
              <a:rPr lang="en-AU" kern="1200" dirty="0" smtClean="0"/>
              <a:t>with </a:t>
            </a:r>
            <a:r>
              <a:rPr lang="en-AU" kern="1200" dirty="0"/>
              <a:t>one comment </a:t>
            </a:r>
            <a:r>
              <a:rPr lang="en-AU" kern="1200" dirty="0" smtClean="0"/>
              <a:t>(N16123) </a:t>
            </a:r>
            <a:r>
              <a:rPr lang="en-AU" kern="1200" dirty="0"/>
              <a:t>from China NB</a:t>
            </a:r>
            <a:endParaRPr lang="en-AU" kern="1200" dirty="0" smtClean="0"/>
          </a:p>
          <a:p>
            <a:pPr lvl="2"/>
            <a:r>
              <a:rPr lang="en-AU" kern="1200" dirty="0"/>
              <a:t>Passed </a:t>
            </a:r>
            <a:r>
              <a:rPr lang="en-AU" kern="1200" dirty="0" smtClean="0"/>
              <a:t>12/1/23</a:t>
            </a:r>
          </a:p>
          <a:p>
            <a:pPr lvl="2"/>
            <a:r>
              <a:rPr lang="en-AU" kern="1200" dirty="0" smtClean="0">
                <a:solidFill>
                  <a:schemeClr val="accent4"/>
                </a:solidFill>
              </a:rPr>
              <a:t>Response was liaised in April 2015 (see N16187)</a:t>
            </a:r>
          </a:p>
          <a:p>
            <a:pPr lvl="1"/>
            <a:r>
              <a:rPr lang="en-AU" kern="1200" dirty="0" smtClean="0"/>
              <a:t>Standard is called </a:t>
            </a:r>
            <a:r>
              <a:rPr lang="en-AU" kern="1200" dirty="0"/>
              <a:t>ISO/IEC/IEEE </a:t>
            </a:r>
            <a:r>
              <a:rPr lang="en-AU" dirty="0" smtClean="0"/>
              <a:t>8802-1AE:2015/</a:t>
            </a:r>
            <a:r>
              <a:rPr lang="en-AU" dirty="0" err="1" smtClean="0"/>
              <a:t>Amd</a:t>
            </a:r>
            <a:r>
              <a:rPr lang="en-AU" dirty="0" smtClean="0"/>
              <a:t> 1 and was published on 28 April 2015</a:t>
            </a:r>
            <a:endParaRPr lang="en-AU" dirty="0">
              <a:solidFill>
                <a:srgbClr val="FF0000"/>
              </a:solidFill>
            </a:endParaRPr>
          </a:p>
        </p:txBody>
      </p:sp>
    </p:spTree>
    <p:extLst>
      <p:ext uri="{BB962C8B-B14F-4D97-AF65-F5344CB8AC3E}">
        <p14:creationId xmlns:p14="http://schemas.microsoft.com/office/powerpoint/2010/main" val="108485491"/>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802.1AEbw-2013 has been ratified as </a:t>
            </a:r>
            <a:r>
              <a:rPr lang="en-AU" dirty="0"/>
              <a:t>ISO/IEC 8802-1AE:2015/</a:t>
            </a:r>
            <a:r>
              <a:rPr lang="en-AU" dirty="0" err="1"/>
              <a:t>Amd</a:t>
            </a:r>
            <a:r>
              <a:rPr lang="en-AU" dirty="0"/>
              <a:t> </a:t>
            </a:r>
            <a:r>
              <a:rPr lang="en-AU" dirty="0" smtClean="0"/>
              <a:t>2</a:t>
            </a:r>
            <a:endParaRPr lang="en-AU" dirty="0"/>
          </a:p>
        </p:txBody>
      </p:sp>
      <p:sp>
        <p:nvSpPr>
          <p:cNvPr id="6" name="Slide Number Placeholder 5"/>
          <p:cNvSpPr>
            <a:spLocks noGrp="1"/>
          </p:cNvSpPr>
          <p:nvPr>
            <p:ph type="sldNum" sz="quarter" idx="11"/>
          </p:nvPr>
        </p:nvSpPr>
        <p:spPr/>
        <p:txBody>
          <a:bodyPr/>
          <a:lstStyle/>
          <a:p>
            <a:pPr>
              <a:defRPr/>
            </a:pPr>
            <a:r>
              <a:rPr lang="en-US" smtClean="0">
                <a:solidFill>
                  <a:srgbClr val="000000"/>
                </a:solidFill>
              </a:rPr>
              <a:t>Slide </a:t>
            </a:r>
            <a:fld id="{FCE5288C-F87B-4810-A6B2-740CE13BD34D}" type="slidenum">
              <a:rPr lang="en-US" smtClean="0">
                <a:solidFill>
                  <a:srgbClr val="000000"/>
                </a:solidFill>
              </a:rPr>
              <a:pPr>
                <a:defRPr/>
              </a:pPr>
              <a:t>128</a:t>
            </a:fld>
            <a:endParaRPr lang="en-US">
              <a:solidFill>
                <a:srgbClr val="000000"/>
              </a:solidFill>
            </a:endParaRPr>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 resolutions liaised</a:t>
            </a:r>
            <a:endParaRPr lang="en-AU" dirty="0" smtClean="0"/>
          </a:p>
          <a:p>
            <a:pPr lvl="1"/>
            <a:r>
              <a:rPr lang="en-AU" dirty="0" smtClean="0"/>
              <a:t>Pre-ballot on IEEE 802.1AEbw-2013 (N15810) passed in Jan 2014</a:t>
            </a:r>
          </a:p>
          <a:p>
            <a:pPr lvl="2"/>
            <a:r>
              <a:rPr lang="en-AU" dirty="0" smtClean="0"/>
              <a:t>Voting results </a:t>
            </a:r>
            <a:r>
              <a:rPr lang="en-AU" dirty="0"/>
              <a:t>in </a:t>
            </a:r>
            <a:r>
              <a:rPr lang="en-AU" dirty="0" smtClean="0"/>
              <a:t>N15858 </a:t>
            </a:r>
          </a:p>
          <a:p>
            <a:pPr lvl="2"/>
            <a:r>
              <a:rPr lang="en-AU" dirty="0" smtClean="0"/>
              <a:t>Passed 9/1/7</a:t>
            </a:r>
          </a:p>
          <a:p>
            <a:pPr lvl="2"/>
            <a:r>
              <a:rPr lang="en-AU" dirty="0" smtClean="0"/>
              <a:t>Usual comment from China saying they will not recognise the result</a:t>
            </a:r>
          </a:p>
          <a:p>
            <a:pPr lvl="1"/>
            <a:r>
              <a:rPr lang="en-AU" dirty="0" smtClean="0">
                <a:hlinkClick r:id="rId2"/>
              </a:rPr>
              <a:t>Pre-ballot </a:t>
            </a:r>
            <a:r>
              <a:rPr lang="en-AU" dirty="0">
                <a:hlinkClick r:id="rId2"/>
              </a:rPr>
              <a:t>comment responses </a:t>
            </a:r>
            <a:r>
              <a:rPr lang="en-AU" dirty="0"/>
              <a:t>were approved by 802.1 WG in March 2014, </a:t>
            </a:r>
            <a:r>
              <a:rPr lang="en-AU" dirty="0" smtClean="0"/>
              <a:t>and were liaised </a:t>
            </a:r>
            <a:r>
              <a:rPr lang="en-AU" dirty="0"/>
              <a:t>to </a:t>
            </a:r>
            <a:r>
              <a:rPr lang="en-AU" dirty="0" smtClean="0"/>
              <a:t>SC6 as N15946</a:t>
            </a:r>
          </a:p>
          <a:p>
            <a:r>
              <a:rPr lang="en-AU" dirty="0" smtClean="0"/>
              <a:t>FDIS ballot: </a:t>
            </a:r>
            <a:r>
              <a:rPr lang="en-AU" kern="1200" dirty="0" smtClean="0">
                <a:solidFill>
                  <a:srgbClr val="00B050"/>
                </a:solidFill>
              </a:rPr>
              <a:t>passed on 1 </a:t>
            </a:r>
            <a:r>
              <a:rPr lang="en-AU" kern="1200" dirty="0">
                <a:solidFill>
                  <a:srgbClr val="00B050"/>
                </a:solidFill>
              </a:rPr>
              <a:t>Feb </a:t>
            </a:r>
            <a:r>
              <a:rPr lang="en-AU" kern="1200" dirty="0" smtClean="0">
                <a:solidFill>
                  <a:srgbClr val="00B050"/>
                </a:solidFill>
              </a:rPr>
              <a:t>2015 </a:t>
            </a:r>
            <a:r>
              <a:rPr lang="en-AU" dirty="0" smtClean="0">
                <a:solidFill>
                  <a:srgbClr val="00B050"/>
                </a:solidFill>
              </a:rPr>
              <a:t>&amp; </a:t>
            </a:r>
            <a:r>
              <a:rPr lang="en-AU" dirty="0">
                <a:solidFill>
                  <a:srgbClr val="00B050"/>
                </a:solidFill>
              </a:rPr>
              <a:t>comment resolutions liaised</a:t>
            </a:r>
            <a:endParaRPr lang="en-AU" kern="1200" dirty="0" smtClean="0">
              <a:solidFill>
                <a:srgbClr val="00B050"/>
              </a:solidFill>
            </a:endParaRPr>
          </a:p>
          <a:p>
            <a:pPr lvl="1"/>
            <a:r>
              <a:rPr lang="en-AU" kern="1200" dirty="0" smtClean="0"/>
              <a:t>FDIS closed on 1 Feb 2015, with one comment (N16124) from China NB</a:t>
            </a:r>
          </a:p>
          <a:p>
            <a:pPr lvl="2"/>
            <a:r>
              <a:rPr lang="en-AU" kern="1200" dirty="0" smtClean="0"/>
              <a:t>Passed 12/1/23</a:t>
            </a:r>
          </a:p>
          <a:p>
            <a:pPr lvl="2"/>
            <a:r>
              <a:rPr lang="en-AU" kern="1200" dirty="0">
                <a:solidFill>
                  <a:schemeClr val="accent4"/>
                </a:solidFill>
              </a:rPr>
              <a:t>Response was liaised in April 2015 (see </a:t>
            </a:r>
            <a:r>
              <a:rPr lang="en-AU" kern="1200" dirty="0" smtClean="0">
                <a:solidFill>
                  <a:schemeClr val="accent4"/>
                </a:solidFill>
              </a:rPr>
              <a:t>N16187)</a:t>
            </a:r>
          </a:p>
          <a:p>
            <a:pPr lvl="1"/>
            <a:r>
              <a:rPr lang="en-AU" kern="1200" dirty="0" smtClean="0"/>
              <a:t>Standard will be called ISO/IEC/IEEE </a:t>
            </a:r>
            <a:r>
              <a:rPr lang="en-AU" dirty="0" smtClean="0"/>
              <a:t>8802-1AE:2015/</a:t>
            </a:r>
            <a:r>
              <a:rPr lang="en-AU" dirty="0" err="1" smtClean="0"/>
              <a:t>Amd</a:t>
            </a:r>
            <a:r>
              <a:rPr lang="en-AU" dirty="0" smtClean="0"/>
              <a:t> </a:t>
            </a:r>
            <a:r>
              <a:rPr lang="en-AU" dirty="0"/>
              <a:t>2 and was published on 28 April </a:t>
            </a:r>
            <a:r>
              <a:rPr lang="en-AU" dirty="0" smtClean="0"/>
              <a:t>2015</a:t>
            </a:r>
            <a:endParaRPr lang="en-AU" dirty="0">
              <a:solidFill>
                <a:srgbClr val="FF0000"/>
              </a:solidFill>
            </a:endParaRPr>
          </a:p>
        </p:txBody>
      </p:sp>
    </p:spTree>
    <p:extLst>
      <p:ext uri="{BB962C8B-B14F-4D97-AF65-F5344CB8AC3E}">
        <p14:creationId xmlns:p14="http://schemas.microsoft.com/office/powerpoint/2010/main" val="261877719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82000" cy="1066800"/>
          </a:xfrm>
        </p:spPr>
        <p:txBody>
          <a:bodyPr/>
          <a:lstStyle/>
          <a:p>
            <a:r>
              <a:rPr lang="en-AU" dirty="0"/>
              <a:t>IEEE </a:t>
            </a:r>
            <a:r>
              <a:rPr lang="en-AU" dirty="0" smtClean="0"/>
              <a:t>802.3.1-2013 has been published as “Definitions </a:t>
            </a:r>
            <a:r>
              <a:rPr lang="en-AU" dirty="0"/>
              <a:t>for Ethernet — Part </a:t>
            </a:r>
            <a:r>
              <a:rPr lang="en-AU" dirty="0" smtClean="0"/>
              <a:t>3-1”</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129</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a:solidFill>
                  <a:srgbClr val="00B050"/>
                </a:solidFill>
              </a:rPr>
              <a:t>passed &amp; comment resolutions liaised</a:t>
            </a:r>
            <a:endParaRPr lang="en-AU" dirty="0" smtClean="0">
              <a:solidFill>
                <a:schemeClr val="accent2"/>
              </a:solidFill>
            </a:endParaRPr>
          </a:p>
          <a:p>
            <a:pPr lvl="1"/>
            <a:r>
              <a:rPr lang="en-AU" dirty="0" smtClean="0"/>
              <a:t>The request to submit IEEE 802.3.1-2013 for approval under the PSDO was liaised in August 2014</a:t>
            </a:r>
          </a:p>
          <a:p>
            <a:pPr lvl="1"/>
            <a:r>
              <a:rPr lang="en-AU" dirty="0" smtClean="0"/>
              <a:t>The </a:t>
            </a:r>
            <a:r>
              <a:rPr lang="en-AU" dirty="0"/>
              <a:t>pre-ballot closed on 6 Oct 2014</a:t>
            </a:r>
            <a:r>
              <a:rPr lang="en-AU" dirty="0" smtClean="0"/>
              <a:t>, </a:t>
            </a:r>
            <a:r>
              <a:rPr lang="en-AU" dirty="0"/>
              <a:t>and </a:t>
            </a:r>
            <a:r>
              <a:rPr lang="en-AU" dirty="0" smtClean="0"/>
              <a:t>passed 11/0/5 &amp; 10/1/5</a:t>
            </a:r>
            <a:endParaRPr lang="en-AU" dirty="0"/>
          </a:p>
          <a:p>
            <a:pPr lvl="2"/>
            <a:r>
              <a:rPr lang="en-AU" dirty="0" smtClean="0"/>
              <a:t>Resolutions of “No” comment from China NB was </a:t>
            </a:r>
            <a:r>
              <a:rPr lang="en-AU" dirty="0"/>
              <a:t>liaised to SC6 as </a:t>
            </a:r>
            <a:r>
              <a:rPr lang="en-AU" dirty="0" smtClean="0"/>
              <a:t>N16086 in Nov 2014</a:t>
            </a:r>
            <a:endParaRPr lang="en-AU" dirty="0"/>
          </a:p>
          <a:p>
            <a:r>
              <a:rPr lang="en-AU" dirty="0" smtClean="0"/>
              <a:t>FDIS ballot: </a:t>
            </a:r>
            <a:r>
              <a:rPr lang="en-AU" dirty="0">
                <a:solidFill>
                  <a:srgbClr val="00B050"/>
                </a:solidFill>
              </a:rPr>
              <a:t>passed </a:t>
            </a:r>
            <a:r>
              <a:rPr lang="en-AU" dirty="0" smtClean="0">
                <a:solidFill>
                  <a:srgbClr val="00B050"/>
                </a:solidFill>
              </a:rPr>
              <a:t>with no comments</a:t>
            </a:r>
          </a:p>
          <a:p>
            <a:pPr lvl="1"/>
            <a:r>
              <a:rPr lang="en-AU" dirty="0" smtClean="0"/>
              <a:t>FDIS passed on 19 June 2015 with 100% approval and no comments</a:t>
            </a:r>
          </a:p>
          <a:p>
            <a:pPr lvl="1"/>
            <a:r>
              <a:rPr lang="en-AU" dirty="0" smtClean="0"/>
              <a:t>IEEE </a:t>
            </a:r>
            <a:r>
              <a:rPr lang="en-AU" dirty="0"/>
              <a:t>802.3.1-2013 has been published as </a:t>
            </a:r>
            <a:r>
              <a:rPr lang="en-AU" dirty="0" smtClean="0"/>
              <a:t>“</a:t>
            </a:r>
            <a:r>
              <a:rPr lang="en-AU" dirty="0"/>
              <a:t>Standard for Management Information Base (MIB) — Definitions for Ethernet — Part </a:t>
            </a:r>
            <a:r>
              <a:rPr lang="en-AU" dirty="0" smtClean="0"/>
              <a:t>3-1”</a:t>
            </a:r>
          </a:p>
        </p:txBody>
      </p:sp>
    </p:spTree>
    <p:extLst>
      <p:ext uri="{BB962C8B-B14F-4D97-AF65-F5344CB8AC3E}">
        <p14:creationId xmlns:p14="http://schemas.microsoft.com/office/powerpoint/2010/main" val="820247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smtClean="0"/>
              <a:t>The IEEE 802 WGs continue to liaise drafts to SC6 for their information</a:t>
            </a:r>
            <a:endParaRPr lang="en-AU" dirty="0"/>
          </a:p>
        </p:txBody>
      </p:sp>
      <p:sp>
        <p:nvSpPr>
          <p:cNvPr id="8" name="Content Placeholder 7"/>
          <p:cNvSpPr>
            <a:spLocks noGrp="1"/>
          </p:cNvSpPr>
          <p:nvPr>
            <p:ph idx="1"/>
          </p:nvPr>
        </p:nvSpPr>
        <p:spPr/>
        <p:txBody>
          <a:bodyPr/>
          <a:lstStyle/>
          <a:p>
            <a:pPr lvl="1"/>
            <a:r>
              <a:rPr lang="en-AU" dirty="0" smtClean="0"/>
              <a:t>IEEE 802 has agreed (see N15606) to liaise to SC6 drafts of standards/amendments that are likely to be ratified under the PSDO agreement</a:t>
            </a:r>
          </a:p>
          <a:p>
            <a:pPr lvl="1"/>
            <a:r>
              <a:rPr lang="en-AU" dirty="0" smtClean="0"/>
              <a:t>Generally, IEEE 802 will liaise drafts during the Sponsor Ballot process, but may also do so during the Letter Ballot process</a:t>
            </a:r>
          </a:p>
          <a:p>
            <a:pPr lvl="1"/>
            <a:r>
              <a:rPr lang="en-AU" dirty="0" smtClean="0"/>
              <a:t>So far drafts have been liaised by all WGs</a:t>
            </a:r>
          </a:p>
          <a:p>
            <a:pPr lvl="2"/>
            <a:r>
              <a:rPr lang="en-AU" dirty="0" smtClean="0"/>
              <a:t>Except 802.16 …</a:t>
            </a:r>
          </a:p>
          <a:p>
            <a:pPr lvl="2"/>
            <a:r>
              <a:rPr lang="en-AU" dirty="0" smtClean="0"/>
              <a:t>… and including 802.21 as of Feb 2017</a:t>
            </a:r>
          </a:p>
          <a:p>
            <a:pPr lvl="1"/>
            <a:r>
              <a:rPr lang="en-AU" dirty="0" smtClean="0"/>
              <a:t>Note: as of March 2015, any drafts liaised to SC6 will need a “permission statement” added to the front of the draft</a:t>
            </a:r>
          </a:p>
          <a:p>
            <a:pPr lvl="2"/>
            <a:r>
              <a:rPr lang="en-AU" dirty="0" smtClean="0"/>
              <a:t>Please contact the </a:t>
            </a:r>
            <a:r>
              <a:rPr lang="en-AU" dirty="0"/>
              <a:t>staff liaisons for </a:t>
            </a:r>
            <a:r>
              <a:rPr lang="en-AU" dirty="0" smtClean="0"/>
              <a:t>each of the Working </a:t>
            </a:r>
            <a:r>
              <a:rPr lang="en-AU" dirty="0"/>
              <a:t>G</a:t>
            </a:r>
            <a:r>
              <a:rPr lang="en-AU" dirty="0" smtClean="0"/>
              <a:t>roups</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13</a:t>
            </a:fld>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3754579076"/>
              </p:ext>
            </p:extLst>
          </p:nvPr>
        </p:nvGraphicFramePr>
        <p:xfrm>
          <a:off x="0" y="2057400"/>
          <a:ext cx="914401" cy="771525"/>
        </p:xfrm>
        <a:graphic>
          <a:graphicData uri="http://schemas.openxmlformats.org/presentationml/2006/ole">
            <mc:AlternateContent xmlns:mc="http://schemas.openxmlformats.org/markup-compatibility/2006">
              <mc:Choice xmlns:v="urn:schemas-microsoft-com:vml" Requires="v">
                <p:oleObj spid="_x0000_s270472" name="Acrobat Document" showAsIcon="1" r:id="rId3" imgW="914400" imgH="771480" progId="AcroExch.Document.DC">
                  <p:embed/>
                </p:oleObj>
              </mc:Choice>
              <mc:Fallback>
                <p:oleObj name="Acrobat Document" showAsIcon="1" r:id="rId3" imgW="914400" imgH="771480" progId="AcroExch.Document.DC">
                  <p:embed/>
                  <p:pic>
                    <p:nvPicPr>
                      <p:cNvPr id="0" name="Object 1"/>
                      <p:cNvPicPr>
                        <a:picLocks noChangeAspect="1" noChangeArrowheads="1"/>
                      </p:cNvPicPr>
                      <p:nvPr/>
                    </p:nvPicPr>
                    <p:blipFill>
                      <a:blip r:embed="rId4"/>
                      <a:srcRect/>
                      <a:stretch>
                        <a:fillRect/>
                      </a:stretch>
                    </p:blipFill>
                    <p:spPr bwMode="auto">
                      <a:xfrm>
                        <a:off x="0" y="2057400"/>
                        <a:ext cx="914401"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463347"/>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802.11ac-2013 </a:t>
            </a:r>
            <a:r>
              <a:rPr lang="en-GB" dirty="0" smtClean="0"/>
              <a:t>has been ratified as </a:t>
            </a:r>
            <a:r>
              <a:rPr lang="en-AU" kern="1200" dirty="0"/>
              <a:t>ISO/IEC/IEEE </a:t>
            </a:r>
            <a:r>
              <a:rPr lang="en-AU" dirty="0" smtClean="0"/>
              <a:t>8802-11:2015/</a:t>
            </a:r>
            <a:r>
              <a:rPr lang="en-AU" dirty="0" err="1" smtClean="0"/>
              <a:t>Amd</a:t>
            </a:r>
            <a:r>
              <a:rPr lang="en-AU" dirty="0" smtClean="0"/>
              <a:t> 4</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130</a:t>
            </a:fld>
            <a:endParaRPr lang="en-US"/>
          </a:p>
        </p:txBody>
      </p:sp>
      <p:sp>
        <p:nvSpPr>
          <p:cNvPr id="10" name="Content Placeholder 9"/>
          <p:cNvSpPr>
            <a:spLocks noGrp="1"/>
          </p:cNvSpPr>
          <p:nvPr>
            <p:ph idx="1"/>
          </p:nvPr>
        </p:nvSpPr>
        <p:spPr/>
        <p:txBody>
          <a:bodyPr/>
          <a:lstStyle/>
          <a:p>
            <a:r>
              <a:rPr lang="en-US" dirty="0" smtClean="0"/>
              <a:t>60-day</a:t>
            </a:r>
            <a:r>
              <a:rPr lang="en-AU" dirty="0" smtClean="0"/>
              <a:t> pre-ballot: </a:t>
            </a:r>
            <a:r>
              <a:rPr lang="en-AU" dirty="0" smtClean="0">
                <a:solidFill>
                  <a:srgbClr val="00B050"/>
                </a:solidFill>
              </a:rPr>
              <a:t>passed &amp; </a:t>
            </a:r>
            <a:r>
              <a:rPr lang="en-AU" dirty="0">
                <a:solidFill>
                  <a:srgbClr val="00B050"/>
                </a:solidFill>
              </a:rPr>
              <a:t>comment</a:t>
            </a:r>
            <a:r>
              <a:rPr lang="en-AU" dirty="0"/>
              <a:t> </a:t>
            </a:r>
            <a:r>
              <a:rPr lang="en-AU" dirty="0">
                <a:solidFill>
                  <a:srgbClr val="00B050"/>
                </a:solidFill>
              </a:rPr>
              <a:t>resolutions liaised</a:t>
            </a:r>
            <a:endParaRPr lang="en-AU" dirty="0" smtClean="0">
              <a:solidFill>
                <a:srgbClr val="00B050"/>
              </a:solidFill>
            </a:endParaRPr>
          </a:p>
          <a:p>
            <a:pPr lvl="1"/>
            <a:r>
              <a:rPr lang="en-AU" dirty="0"/>
              <a:t>The request to submit IEEE </a:t>
            </a:r>
            <a:r>
              <a:rPr lang="en-AU" dirty="0" smtClean="0"/>
              <a:t>802.11ac-2013 </a:t>
            </a:r>
            <a:r>
              <a:rPr lang="en-AU" dirty="0"/>
              <a:t>for approval under the PSDO was liaised in </a:t>
            </a:r>
            <a:r>
              <a:rPr lang="en-AU" dirty="0" smtClean="0"/>
              <a:t>July 2014</a:t>
            </a:r>
          </a:p>
          <a:p>
            <a:pPr lvl="1"/>
            <a:r>
              <a:rPr lang="en-US" dirty="0" smtClean="0"/>
              <a:t>60-day</a:t>
            </a:r>
            <a:r>
              <a:rPr lang="en-AU" dirty="0" smtClean="0"/>
              <a:t> pre-ballot closed on 22 Sept 2014 and passed 11/1/4</a:t>
            </a:r>
          </a:p>
          <a:p>
            <a:pPr lvl="2"/>
            <a:r>
              <a:rPr lang="en-AU" dirty="0" smtClean="0"/>
              <a:t>Resolutions of “No” comments from China NB were liaised to SC6 as N16085 in Nov 2014</a:t>
            </a:r>
          </a:p>
          <a:p>
            <a:r>
              <a:rPr lang="en-AU" dirty="0" smtClean="0"/>
              <a:t>FDIS ballot: </a:t>
            </a:r>
            <a:r>
              <a:rPr lang="en-AU" dirty="0">
                <a:solidFill>
                  <a:srgbClr val="00B050"/>
                </a:solidFill>
              </a:rPr>
              <a:t>passed &amp; comment resolutions liaised</a:t>
            </a:r>
            <a:endParaRPr lang="en-AU" dirty="0">
              <a:solidFill>
                <a:schemeClr val="accent2"/>
              </a:solidFill>
            </a:endParaRPr>
          </a:p>
          <a:p>
            <a:pPr lvl="1"/>
            <a:r>
              <a:rPr lang="en-AU" dirty="0"/>
              <a:t>FDIS closed on 11 July 2015 and passed 15/1/0</a:t>
            </a:r>
          </a:p>
          <a:p>
            <a:pPr lvl="2"/>
            <a:r>
              <a:rPr lang="en-AU" dirty="0" smtClean="0"/>
              <a:t>Resolutions of “No” comments from China NB were liaised as 11-15-0958r1 in July 2015</a:t>
            </a:r>
          </a:p>
          <a:p>
            <a:pPr lvl="1"/>
            <a:r>
              <a:rPr lang="en-AU" dirty="0"/>
              <a:t>IEEE 802.11ac-2013 </a:t>
            </a:r>
            <a:r>
              <a:rPr lang="en-GB" dirty="0"/>
              <a:t>has been ratified as </a:t>
            </a:r>
            <a:r>
              <a:rPr lang="en-AU" dirty="0" smtClean="0"/>
              <a:t>8802-11:2012/</a:t>
            </a:r>
            <a:r>
              <a:rPr lang="en-AU" dirty="0" err="1" smtClean="0"/>
              <a:t>Amd</a:t>
            </a:r>
            <a:r>
              <a:rPr lang="en-AU" dirty="0" smtClean="0"/>
              <a:t> 4:2015</a:t>
            </a:r>
            <a:endParaRPr lang="en-AU" dirty="0">
              <a:solidFill>
                <a:srgbClr val="FF0000"/>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4112833648"/>
              </p:ext>
            </p:extLst>
          </p:nvPr>
        </p:nvGraphicFramePr>
        <p:xfrm>
          <a:off x="0" y="3200400"/>
          <a:ext cx="914400" cy="771525"/>
        </p:xfrm>
        <a:graphic>
          <a:graphicData uri="http://schemas.openxmlformats.org/presentationml/2006/ole">
            <mc:AlternateContent xmlns:mc="http://schemas.openxmlformats.org/markup-compatibility/2006">
              <mc:Choice xmlns:v="urn:schemas-microsoft-com:vml" Requires="v">
                <p:oleObj spid="_x0000_s228200" name="Packager Shell Object" showAsIcon="1" r:id="rId3" imgW="914400" imgH="771480" progId="Package">
                  <p:embed/>
                </p:oleObj>
              </mc:Choice>
              <mc:Fallback>
                <p:oleObj name="Packager Shell Object" showAsIcon="1" r:id="rId3" imgW="914400" imgH="771480" progId="Package">
                  <p:embed/>
                  <p:pic>
                    <p:nvPicPr>
                      <p:cNvPr id="0" name=""/>
                      <p:cNvPicPr/>
                      <p:nvPr/>
                    </p:nvPicPr>
                    <p:blipFill>
                      <a:blip r:embed="rId4"/>
                      <a:stretch>
                        <a:fillRect/>
                      </a:stretch>
                    </p:blipFill>
                    <p:spPr>
                      <a:xfrm>
                        <a:off x="0" y="32004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42876260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8305800" cy="1066800"/>
          </a:xfrm>
        </p:spPr>
        <p:txBody>
          <a:bodyPr/>
          <a:lstStyle/>
          <a:p>
            <a:r>
              <a:rPr lang="en-AU" dirty="0"/>
              <a:t>IEEE </a:t>
            </a:r>
            <a:r>
              <a:rPr lang="en-AU" dirty="0" smtClean="0"/>
              <a:t>802.11af-2013 </a:t>
            </a:r>
            <a:r>
              <a:rPr lang="en-GB" dirty="0" smtClean="0"/>
              <a:t>has </a:t>
            </a:r>
            <a:r>
              <a:rPr lang="en-GB" dirty="0"/>
              <a:t>been ratified as </a:t>
            </a:r>
            <a:r>
              <a:rPr lang="en-AU" dirty="0"/>
              <a:t>8802-11:2015/</a:t>
            </a:r>
            <a:r>
              <a:rPr lang="en-AU" dirty="0" err="1"/>
              <a:t>Amd</a:t>
            </a:r>
            <a:r>
              <a:rPr lang="en-AU" dirty="0"/>
              <a:t> 5</a:t>
            </a:r>
            <a:endParaRPr lang="en-AU" dirty="0">
              <a:solidFill>
                <a:schemeClr val="accent6"/>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131</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 </a:t>
            </a:r>
            <a:r>
              <a:rPr lang="en-AU" dirty="0">
                <a:solidFill>
                  <a:srgbClr val="00B050"/>
                </a:solidFill>
              </a:rPr>
              <a:t>passed &amp; comment resolutions </a:t>
            </a:r>
            <a:r>
              <a:rPr lang="en-AU" dirty="0" smtClean="0">
                <a:solidFill>
                  <a:srgbClr val="00B050"/>
                </a:solidFill>
              </a:rPr>
              <a:t>liaised</a:t>
            </a:r>
            <a:endParaRPr lang="en-AU" dirty="0">
              <a:solidFill>
                <a:srgbClr val="00B050"/>
              </a:solidFill>
            </a:endParaRPr>
          </a:p>
          <a:p>
            <a:pPr lvl="1"/>
            <a:r>
              <a:rPr lang="en-AU" dirty="0"/>
              <a:t>The request to submit IEEE </a:t>
            </a:r>
            <a:r>
              <a:rPr lang="en-AU" dirty="0" smtClean="0"/>
              <a:t>802.11af-2013 </a:t>
            </a:r>
            <a:r>
              <a:rPr lang="en-AU" dirty="0"/>
              <a:t>for approval under the PSDO was liaised in July 2014</a:t>
            </a:r>
          </a:p>
          <a:p>
            <a:pPr lvl="1"/>
            <a:r>
              <a:rPr lang="en-AU" dirty="0"/>
              <a:t>The </a:t>
            </a:r>
            <a:r>
              <a:rPr lang="en-US" dirty="0" smtClean="0"/>
              <a:t>60-day</a:t>
            </a:r>
            <a:r>
              <a:rPr lang="en-AU" dirty="0" smtClean="0"/>
              <a:t> pre-ballot </a:t>
            </a:r>
            <a:r>
              <a:rPr lang="en-AU" dirty="0"/>
              <a:t>closed on 22 Sept 2014, and </a:t>
            </a:r>
            <a:r>
              <a:rPr lang="en-AU" dirty="0" smtClean="0"/>
              <a:t>passed 11/1/4</a:t>
            </a:r>
            <a:endParaRPr lang="en-AU" dirty="0"/>
          </a:p>
          <a:p>
            <a:pPr lvl="2"/>
            <a:r>
              <a:rPr lang="en-AU" dirty="0" smtClean="0"/>
              <a:t>Resolutions of “No</a:t>
            </a:r>
            <a:r>
              <a:rPr lang="en-AU" dirty="0"/>
              <a:t>” comments from China NB were liaised to SC6 as </a:t>
            </a:r>
            <a:r>
              <a:rPr lang="en-AU" dirty="0" smtClean="0"/>
              <a:t>N16085 (see previous page)  </a:t>
            </a:r>
            <a:r>
              <a:rPr lang="en-AU" dirty="0"/>
              <a:t>in Nov 2014</a:t>
            </a:r>
          </a:p>
          <a:p>
            <a:r>
              <a:rPr lang="en-AU" dirty="0" smtClean="0"/>
              <a:t>FDIS </a:t>
            </a:r>
            <a:r>
              <a:rPr lang="en-AU" dirty="0"/>
              <a:t>ballot</a:t>
            </a:r>
            <a:r>
              <a:rPr lang="en-AU" dirty="0" smtClean="0"/>
              <a:t>: </a:t>
            </a:r>
            <a:r>
              <a:rPr lang="en-AU" dirty="0">
                <a:solidFill>
                  <a:srgbClr val="00B050"/>
                </a:solidFill>
              </a:rPr>
              <a:t>passed &amp; comment resolutions liaised</a:t>
            </a:r>
            <a:endParaRPr lang="en-AU" dirty="0" smtClean="0">
              <a:solidFill>
                <a:schemeClr val="accent2"/>
              </a:solidFill>
            </a:endParaRPr>
          </a:p>
          <a:p>
            <a:pPr lvl="1"/>
            <a:r>
              <a:rPr lang="en-AU" b="0" dirty="0" smtClean="0"/>
              <a:t>FDIS closed on 11 </a:t>
            </a:r>
            <a:r>
              <a:rPr lang="en-AU" b="0" dirty="0"/>
              <a:t>July </a:t>
            </a:r>
            <a:r>
              <a:rPr lang="en-AU" b="0" dirty="0" smtClean="0"/>
              <a:t>2015 and passed 15/1/0</a:t>
            </a:r>
          </a:p>
          <a:p>
            <a:pPr lvl="2"/>
            <a:r>
              <a:rPr lang="en-AU" dirty="0" smtClean="0"/>
              <a:t>Resolutions of “No</a:t>
            </a:r>
            <a:r>
              <a:rPr lang="en-AU" dirty="0"/>
              <a:t>” comments from China NB were liaised as 11-15-0958r1 in July 2015</a:t>
            </a:r>
          </a:p>
          <a:p>
            <a:pPr lvl="1"/>
            <a:r>
              <a:rPr lang="en-AU" dirty="0"/>
              <a:t>IEEE </a:t>
            </a:r>
            <a:r>
              <a:rPr lang="en-AU" dirty="0" smtClean="0"/>
              <a:t>802.11af-2013 </a:t>
            </a:r>
            <a:r>
              <a:rPr lang="en-GB" dirty="0"/>
              <a:t>has been ratified as </a:t>
            </a:r>
            <a:r>
              <a:rPr lang="en-AU" dirty="0" smtClean="0"/>
              <a:t>8802-11:2012/</a:t>
            </a:r>
            <a:r>
              <a:rPr lang="en-AU" dirty="0" err="1" smtClean="0"/>
              <a:t>Amd</a:t>
            </a:r>
            <a:r>
              <a:rPr lang="en-AU" dirty="0" smtClean="0"/>
              <a:t> 5:2015</a:t>
            </a:r>
            <a:endParaRPr lang="en-AU" dirty="0">
              <a:solidFill>
                <a:srgbClr val="FF0000"/>
              </a:solidFill>
            </a:endParaRPr>
          </a:p>
        </p:txBody>
      </p:sp>
    </p:spTree>
    <p:extLst>
      <p:ext uri="{BB962C8B-B14F-4D97-AF65-F5344CB8AC3E}">
        <p14:creationId xmlns:p14="http://schemas.microsoft.com/office/powerpoint/2010/main" val="334605473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802.1AX-2014 </a:t>
            </a:r>
            <a:r>
              <a:rPr lang="en-GB" dirty="0" smtClean="0"/>
              <a:t>FDIS ballot closes on 20 Nov 2015</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132</a:t>
            </a:fld>
            <a:endParaRPr lang="en-US"/>
          </a:p>
        </p:txBody>
      </p:sp>
      <p:sp>
        <p:nvSpPr>
          <p:cNvPr id="10" name="Content Placeholder 9"/>
          <p:cNvSpPr>
            <a:spLocks noGrp="1"/>
          </p:cNvSpPr>
          <p:nvPr>
            <p:ph idx="1"/>
          </p:nvPr>
        </p:nvSpPr>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passed &amp; </a:t>
            </a:r>
            <a:r>
              <a:rPr lang="en-AU" dirty="0" smtClean="0">
                <a:solidFill>
                  <a:srgbClr val="00B050"/>
                </a:solidFill>
              </a:rPr>
              <a:t>no comment </a:t>
            </a:r>
            <a:r>
              <a:rPr lang="en-AU" dirty="0">
                <a:solidFill>
                  <a:srgbClr val="00B050"/>
                </a:solidFill>
              </a:rPr>
              <a:t>responses </a:t>
            </a:r>
            <a:r>
              <a:rPr lang="en-AU" dirty="0" smtClean="0">
                <a:solidFill>
                  <a:srgbClr val="00B050"/>
                </a:solidFill>
              </a:rPr>
              <a:t>required</a:t>
            </a:r>
            <a:endParaRPr lang="en-AU" dirty="0">
              <a:solidFill>
                <a:srgbClr val="00B050"/>
              </a:solidFill>
            </a:endParaRPr>
          </a:p>
          <a:p>
            <a:pPr lvl="1"/>
            <a:r>
              <a:rPr lang="en-AU" dirty="0" smtClean="0"/>
              <a:t>IEEE 802.1AX-2014 was liaised (N16142) to SC6 on 30 March 2015 for ratification under the PSDO process</a:t>
            </a:r>
          </a:p>
          <a:p>
            <a:pPr lvl="1"/>
            <a:r>
              <a:rPr lang="en-AU" dirty="0"/>
              <a:t>The 60-day pre-ballot ballot </a:t>
            </a:r>
            <a:r>
              <a:rPr lang="en-AU" dirty="0" smtClean="0"/>
              <a:t>closed </a:t>
            </a:r>
            <a:r>
              <a:rPr lang="en-AU" dirty="0"/>
              <a:t>on </a:t>
            </a:r>
            <a:r>
              <a:rPr lang="en-AU" dirty="0" smtClean="0"/>
              <a:t>30 May 2015</a:t>
            </a:r>
          </a:p>
          <a:p>
            <a:pPr lvl="1"/>
            <a:r>
              <a:rPr lang="en-AU" dirty="0" smtClean="0"/>
              <a:t>It passed with 100% approval and no comments</a:t>
            </a:r>
            <a:endParaRPr lang="en-AU" dirty="0"/>
          </a:p>
          <a:p>
            <a:r>
              <a:rPr lang="en-AU" dirty="0" smtClean="0"/>
              <a:t>FDIS ballot: </a:t>
            </a:r>
            <a:r>
              <a:rPr lang="en-AU" dirty="0">
                <a:solidFill>
                  <a:srgbClr val="00B050"/>
                </a:solidFill>
              </a:rPr>
              <a:t>passed &amp; no comment responses required</a:t>
            </a:r>
            <a:endParaRPr lang="en-AU" dirty="0">
              <a:solidFill>
                <a:schemeClr val="accent6"/>
              </a:solidFill>
            </a:endParaRPr>
          </a:p>
          <a:p>
            <a:pPr lvl="1"/>
            <a:r>
              <a:rPr lang="en-AU" dirty="0"/>
              <a:t>FDIS ballot </a:t>
            </a:r>
            <a:r>
              <a:rPr lang="en-AU" dirty="0" smtClean="0"/>
              <a:t>closed on 20 Nov 2015</a:t>
            </a:r>
          </a:p>
          <a:p>
            <a:pPr lvl="1"/>
            <a:r>
              <a:rPr lang="en-AU" dirty="0"/>
              <a:t>It passed with 100% approval and no </a:t>
            </a:r>
            <a:r>
              <a:rPr lang="en-AU" dirty="0" smtClean="0"/>
              <a:t>comments</a:t>
            </a:r>
          </a:p>
          <a:p>
            <a:pPr lvl="1"/>
            <a:r>
              <a:rPr lang="en-AU" dirty="0" smtClean="0"/>
              <a:t>It will be known as 8802-1AX:2015</a:t>
            </a:r>
            <a:endParaRPr lang="en-AU" dirty="0"/>
          </a:p>
        </p:txBody>
      </p:sp>
    </p:spTree>
    <p:extLst>
      <p:ext uri="{BB962C8B-B14F-4D97-AF65-F5344CB8AC3E}">
        <p14:creationId xmlns:p14="http://schemas.microsoft.com/office/powerpoint/2010/main" val="2309488072"/>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a:t>
            </a:r>
            <a:r>
              <a:rPr lang="en-GB" dirty="0" smtClean="0"/>
              <a:t>-2014 FDIS ballot passed on 2 Nov 2015 and comment response liaised </a:t>
            </a:r>
            <a:r>
              <a:rPr lang="en-GB" dirty="0"/>
              <a:t>i</a:t>
            </a:r>
            <a:r>
              <a:rPr lang="en-GB" dirty="0" smtClean="0"/>
              <a:t>n Jan 16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133</a:t>
            </a:fld>
            <a:endParaRPr lang="en-US"/>
          </a:p>
        </p:txBody>
      </p:sp>
      <p:sp>
        <p:nvSpPr>
          <p:cNvPr id="10" name="Content Placeholder 9"/>
          <p:cNvSpPr>
            <a:spLocks noGrp="1"/>
          </p:cNvSpPr>
          <p:nvPr>
            <p:ph idx="1"/>
          </p:nvPr>
        </p:nvSpPr>
        <p:spPr>
          <a:xfrm>
            <a:off x="685800" y="1905000"/>
            <a:ext cx="7772400" cy="4114800"/>
          </a:xfrm>
        </p:spPr>
        <p:txBody>
          <a:bodyPr/>
          <a:lstStyle/>
          <a:p>
            <a:r>
              <a:rPr lang="en-US" dirty="0" smtClean="0"/>
              <a:t>60-day</a:t>
            </a:r>
            <a:r>
              <a:rPr lang="en-AU" dirty="0" smtClean="0"/>
              <a:t> </a:t>
            </a:r>
            <a:r>
              <a:rPr lang="en-AU" dirty="0"/>
              <a:t>pre-ballot</a:t>
            </a:r>
            <a:r>
              <a:rPr lang="en-AU" dirty="0" smtClean="0"/>
              <a:t>: </a:t>
            </a:r>
            <a:r>
              <a:rPr lang="en-AU" dirty="0">
                <a:solidFill>
                  <a:srgbClr val="00B050"/>
                </a:solidFill>
              </a:rPr>
              <a:t>p</a:t>
            </a:r>
            <a:r>
              <a:rPr lang="en-AU" dirty="0" smtClean="0">
                <a:solidFill>
                  <a:srgbClr val="00B050"/>
                </a:solidFill>
              </a:rPr>
              <a:t>assed &amp; comment responses liaised</a:t>
            </a:r>
          </a:p>
          <a:p>
            <a:pPr lvl="1"/>
            <a:r>
              <a:rPr lang="en-AU" dirty="0" smtClean="0"/>
              <a:t>The submission of IEEE 802-2014 under the PSDO was approved by</a:t>
            </a:r>
            <a:r>
              <a:rPr lang="en-AU" dirty="0" smtClean="0">
                <a:solidFill>
                  <a:srgbClr val="FF0000"/>
                </a:solidFill>
              </a:rPr>
              <a:t> </a:t>
            </a:r>
            <a:r>
              <a:rPr lang="en-AU" dirty="0" smtClean="0"/>
              <a:t>802 EC in July 2014, and the </a:t>
            </a:r>
            <a:r>
              <a:rPr lang="en-US" dirty="0" smtClean="0"/>
              <a:t>60-day</a:t>
            </a:r>
            <a:r>
              <a:rPr lang="en-AU" dirty="0" smtClean="0"/>
              <a:t> pre-ballot passed on 26 Oct 014</a:t>
            </a:r>
          </a:p>
          <a:p>
            <a:pPr lvl="1"/>
            <a:r>
              <a:rPr lang="en-AU" dirty="0" smtClean="0"/>
              <a:t>Comment </a:t>
            </a:r>
            <a:r>
              <a:rPr lang="en-AU" dirty="0"/>
              <a:t>responses </a:t>
            </a:r>
            <a:r>
              <a:rPr lang="en-AU" dirty="0" smtClean="0"/>
              <a:t>approved </a:t>
            </a:r>
            <a:r>
              <a:rPr lang="en-AU" dirty="0"/>
              <a:t>by 802 EC </a:t>
            </a:r>
            <a:r>
              <a:rPr lang="en-AU" dirty="0" smtClean="0"/>
              <a:t>on </a:t>
            </a:r>
            <a:r>
              <a:rPr lang="en-AU" dirty="0"/>
              <a:t>16 Feb </a:t>
            </a:r>
            <a:r>
              <a:rPr lang="en-AU" dirty="0" smtClean="0"/>
              <a:t>2015</a:t>
            </a:r>
          </a:p>
          <a:p>
            <a:pPr lvl="2"/>
            <a:r>
              <a:rPr lang="en-AU" dirty="0" smtClean="0"/>
              <a:t>See N6133</a:t>
            </a:r>
          </a:p>
          <a:p>
            <a:r>
              <a:rPr lang="en-AU" dirty="0" smtClean="0"/>
              <a:t>FDIS ballot: </a:t>
            </a:r>
            <a:r>
              <a:rPr lang="en-AU" dirty="0" smtClean="0">
                <a:solidFill>
                  <a:srgbClr val="00B050"/>
                </a:solidFill>
              </a:rPr>
              <a:t>passed and response liaised in Jan 16</a:t>
            </a:r>
            <a:r>
              <a:rPr lang="en-AU" dirty="0" smtClean="0">
                <a:solidFill>
                  <a:schemeClr val="accent2"/>
                </a:solidFill>
              </a:rPr>
              <a:t> </a:t>
            </a:r>
          </a:p>
          <a:p>
            <a:pPr lvl="1"/>
            <a:r>
              <a:rPr lang="en-AU" dirty="0"/>
              <a:t>FDIS ballot </a:t>
            </a:r>
            <a:r>
              <a:rPr lang="en-AU" dirty="0" smtClean="0"/>
              <a:t>passed 2 Nov 2015</a:t>
            </a:r>
          </a:p>
          <a:p>
            <a:pPr lvl="2"/>
            <a:r>
              <a:rPr lang="en-AU" dirty="0" smtClean="0"/>
              <a:t>Passed 14/1/19, with negative comment from China NB</a:t>
            </a:r>
            <a:endParaRPr lang="en-AU" dirty="0"/>
          </a:p>
          <a:p>
            <a:pPr lvl="1"/>
            <a:r>
              <a:rPr lang="en-AU" dirty="0" smtClean="0"/>
              <a:t>A response was discussed in Nov 2015 but it was decided that the 802.1 WG would take responsibility for sending</a:t>
            </a:r>
          </a:p>
          <a:p>
            <a:pPr lvl="2"/>
            <a:r>
              <a:rPr lang="en-AU" dirty="0" smtClean="0"/>
              <a:t>Sent in Jan 2016</a:t>
            </a:r>
          </a:p>
          <a:p>
            <a:pPr lvl="1"/>
            <a:r>
              <a:rPr lang="en-AU" dirty="0"/>
              <a:t>T</a:t>
            </a:r>
            <a:r>
              <a:rPr lang="en-AU" dirty="0" smtClean="0"/>
              <a:t>he final standard will be known as </a:t>
            </a:r>
            <a:r>
              <a:rPr lang="en-AU" dirty="0" smtClean="0">
                <a:hlinkClick r:id="rId2"/>
              </a:rPr>
              <a:t>ISO/IEC/IEEE 8802-A:2015</a:t>
            </a:r>
            <a:endParaRPr lang="en-AU" dirty="0"/>
          </a:p>
          <a:p>
            <a:endParaRPr lang="en-AU" dirty="0" smtClean="0">
              <a:solidFill>
                <a:schemeClr val="accent2"/>
              </a:solidFill>
            </a:endParaRPr>
          </a:p>
        </p:txBody>
      </p:sp>
    </p:spTree>
    <p:extLst>
      <p:ext uri="{BB962C8B-B14F-4D97-AF65-F5344CB8AC3E}">
        <p14:creationId xmlns:p14="http://schemas.microsoft.com/office/powerpoint/2010/main" val="27671835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924800" cy="1066800"/>
          </a:xfrm>
        </p:spPr>
        <p:txBody>
          <a:bodyPr/>
          <a:lstStyle/>
          <a:p>
            <a:r>
              <a:rPr lang="en-AU" dirty="0" smtClean="0"/>
              <a:t>IEEE 802.</a:t>
            </a:r>
            <a:r>
              <a:rPr lang="en-GB" dirty="0"/>
              <a:t>1Xbx-2014 </a:t>
            </a:r>
            <a:r>
              <a:rPr lang="en-GB" dirty="0" smtClean="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134</a:t>
            </a:fld>
            <a:endParaRPr lang="en-US"/>
          </a:p>
        </p:txBody>
      </p:sp>
      <p:sp>
        <p:nvSpPr>
          <p:cNvPr id="10" name="Content Placeholder 9"/>
          <p:cNvSpPr>
            <a:spLocks noGrp="1"/>
          </p:cNvSpPr>
          <p:nvPr>
            <p:ph idx="1"/>
          </p:nvPr>
        </p:nvSpPr>
        <p:spPr>
          <a:xfrm>
            <a:off x="685800" y="1524000"/>
            <a:ext cx="7772400" cy="4114800"/>
          </a:xfrm>
        </p:spPr>
        <p:txBody>
          <a:bodyPr/>
          <a:lstStyle/>
          <a:p>
            <a:r>
              <a:rPr lang="en-AU" dirty="0" smtClean="0"/>
              <a:t>Drafts </a:t>
            </a:r>
            <a:r>
              <a:rPr lang="en-GB" dirty="0"/>
              <a:t>sent to </a:t>
            </a:r>
            <a:r>
              <a:rPr lang="en-GB" dirty="0" smtClean="0"/>
              <a:t>SC6</a:t>
            </a:r>
            <a:r>
              <a:rPr lang="en-AU" dirty="0" smtClean="0"/>
              <a:t>: </a:t>
            </a:r>
            <a:r>
              <a:rPr lang="en-AU" dirty="0" smtClean="0">
                <a:solidFill>
                  <a:srgbClr val="00B050"/>
                </a:solidFill>
              </a:rPr>
              <a:t>sent</a:t>
            </a:r>
          </a:p>
          <a:p>
            <a:pPr lvl="1" eaLnBrk="1" fontAlgn="t" hangingPunct="1"/>
            <a:r>
              <a:rPr lang="en-GB" dirty="0" smtClean="0"/>
              <a:t>D1.0, D1.2 (May 14), with s</a:t>
            </a:r>
            <a:r>
              <a:rPr lang="en-AU" dirty="0" err="1" smtClean="0"/>
              <a:t>ubmission</a:t>
            </a:r>
            <a:r>
              <a:rPr lang="en-AU" dirty="0" smtClean="0"/>
              <a:t> to </a:t>
            </a:r>
            <a:r>
              <a:rPr lang="en-AU" dirty="0"/>
              <a:t>PSDO approved </a:t>
            </a:r>
            <a:r>
              <a:rPr lang="en-AU" dirty="0" smtClean="0"/>
              <a:t>in </a:t>
            </a:r>
            <a:r>
              <a:rPr lang="en-AU" dirty="0"/>
              <a:t>July </a:t>
            </a:r>
            <a:r>
              <a:rPr lang="en-AU" dirty="0" smtClean="0"/>
              <a:t>2014</a:t>
            </a:r>
            <a:endParaRPr lang="en-AU" b="0" dirty="0"/>
          </a:p>
          <a:p>
            <a:r>
              <a:rPr lang="en-US" dirty="0" smtClean="0"/>
              <a:t>60-day</a:t>
            </a:r>
            <a:r>
              <a:rPr lang="en-AU" dirty="0" smtClean="0"/>
              <a:t> </a:t>
            </a:r>
            <a:r>
              <a:rPr lang="en-AU" dirty="0"/>
              <a:t>pre-ballot</a:t>
            </a:r>
            <a:r>
              <a:rPr lang="en-AU" dirty="0" smtClean="0"/>
              <a:t>: </a:t>
            </a:r>
            <a:r>
              <a:rPr lang="en-AU" dirty="0">
                <a:solidFill>
                  <a:srgbClr val="00B050"/>
                </a:solidFill>
              </a:rPr>
              <a:t>passed &amp; comment responses liaised</a:t>
            </a:r>
          </a:p>
          <a:p>
            <a:pPr lvl="1"/>
            <a:r>
              <a:rPr lang="en-AU" dirty="0" smtClean="0"/>
              <a:t>Passed on 19 Mar 2015 with a China NB comment</a:t>
            </a:r>
            <a:endParaRPr lang="en-AU" dirty="0"/>
          </a:p>
          <a:p>
            <a:pPr lvl="2"/>
            <a:r>
              <a:rPr lang="en-AU" dirty="0"/>
              <a:t>Passed </a:t>
            </a:r>
            <a:r>
              <a:rPr lang="en-AU" dirty="0" smtClean="0"/>
              <a:t>9/1/9 </a:t>
            </a:r>
            <a:r>
              <a:rPr lang="en-AU" dirty="0"/>
              <a:t>on need for an ISO </a:t>
            </a:r>
            <a:r>
              <a:rPr lang="en-AU" dirty="0" smtClean="0"/>
              <a:t>standard </a:t>
            </a:r>
            <a:r>
              <a:rPr lang="en-AU" dirty="0"/>
              <a:t>– China NB voted </a:t>
            </a:r>
            <a:r>
              <a:rPr lang="en-AU" dirty="0" smtClean="0"/>
              <a:t>no</a:t>
            </a:r>
            <a:endParaRPr lang="en-AU" dirty="0"/>
          </a:p>
          <a:p>
            <a:pPr lvl="2"/>
            <a:r>
              <a:rPr lang="en-AU" dirty="0"/>
              <a:t>Passed </a:t>
            </a:r>
            <a:r>
              <a:rPr lang="en-AU" dirty="0" smtClean="0"/>
              <a:t>8/1/10 </a:t>
            </a:r>
            <a:r>
              <a:rPr lang="en-AU" dirty="0"/>
              <a:t>on submission to FDIS – China NB voted </a:t>
            </a:r>
            <a:r>
              <a:rPr lang="en-AU" dirty="0" smtClean="0"/>
              <a:t>no</a:t>
            </a:r>
          </a:p>
          <a:p>
            <a:pPr lvl="1"/>
            <a:r>
              <a:rPr lang="en-AU" dirty="0" smtClean="0"/>
              <a:t>802.1 WG responded to comments in June 2015 (see N16255)</a:t>
            </a:r>
            <a:endParaRPr lang="en-AU" dirty="0"/>
          </a:p>
          <a:p>
            <a:r>
              <a:rPr lang="en-AU" dirty="0" smtClean="0"/>
              <a:t>FDIS </a:t>
            </a:r>
            <a:r>
              <a:rPr lang="en-AU" dirty="0"/>
              <a:t>ballot</a:t>
            </a:r>
            <a:r>
              <a:rPr lang="en-AU" dirty="0" smtClean="0"/>
              <a:t>: </a:t>
            </a:r>
            <a:r>
              <a:rPr lang="en-AU" dirty="0" smtClean="0">
                <a:solidFill>
                  <a:srgbClr val="00B050"/>
                </a:solidFill>
              </a:rPr>
              <a:t>passed </a:t>
            </a:r>
            <a:r>
              <a:rPr lang="en-AU" dirty="0">
                <a:solidFill>
                  <a:srgbClr val="00B050"/>
                </a:solidFill>
              </a:rPr>
              <a:t>&amp; comment responses liaised</a:t>
            </a:r>
            <a:endParaRPr lang="en-AU" dirty="0" smtClean="0">
              <a:solidFill>
                <a:srgbClr val="00B050"/>
              </a:solidFill>
            </a:endParaRPr>
          </a:p>
          <a:p>
            <a:pPr lvl="1"/>
            <a:r>
              <a:rPr lang="en-AU" dirty="0" smtClean="0"/>
              <a:t>Passed on 24 Dec 2015 with </a:t>
            </a:r>
            <a:r>
              <a:rPr lang="en-AU" dirty="0"/>
              <a:t>a China </a:t>
            </a:r>
            <a:r>
              <a:rPr lang="en-AU" dirty="0" smtClean="0"/>
              <a:t>comment</a:t>
            </a:r>
          </a:p>
          <a:p>
            <a:pPr lvl="2"/>
            <a:r>
              <a:rPr lang="en-AU" dirty="0" smtClean="0"/>
              <a:t>Passed 15/1/18 – China NB voted no, with comments (see 6N16364)</a:t>
            </a:r>
          </a:p>
          <a:p>
            <a:pPr lvl="1"/>
            <a:r>
              <a:rPr lang="en-AU" dirty="0"/>
              <a:t>802.1 WG responded to the comment </a:t>
            </a:r>
            <a:r>
              <a:rPr lang="en-AU" dirty="0" smtClean="0"/>
              <a:t>on 21 Apr 2016 (see N16424)</a:t>
            </a:r>
          </a:p>
          <a:p>
            <a:pPr lvl="1"/>
            <a:r>
              <a:rPr lang="en-AU" dirty="0" smtClean="0"/>
              <a:t>The standard </a:t>
            </a:r>
            <a:r>
              <a:rPr lang="en-AU" dirty="0"/>
              <a:t>will be known </a:t>
            </a:r>
            <a:r>
              <a:rPr lang="en-AU" dirty="0" smtClean="0"/>
              <a:t>as ISO/IEC/IEEE 8802-1X:2014/Amd1</a:t>
            </a:r>
          </a:p>
          <a:p>
            <a:pPr lvl="2"/>
            <a:r>
              <a:rPr lang="en-AU" dirty="0" smtClean="0"/>
              <a:t>It has been published as of June 2016</a:t>
            </a:r>
            <a:endParaRPr lang="en-AU" dirty="0"/>
          </a:p>
        </p:txBody>
      </p:sp>
      <p:graphicFrame>
        <p:nvGraphicFramePr>
          <p:cNvPr id="2" name="Object 1"/>
          <p:cNvGraphicFramePr>
            <a:graphicFrameLocks noChangeAspect="1"/>
          </p:cNvGraphicFramePr>
          <p:nvPr>
            <p:extLst>
              <p:ext uri="{D42A27DB-BD31-4B8C-83A1-F6EECF244321}">
                <p14:modId xmlns:p14="http://schemas.microsoft.com/office/powerpoint/2010/main" val="2054529409"/>
              </p:ext>
            </p:extLst>
          </p:nvPr>
        </p:nvGraphicFramePr>
        <p:xfrm>
          <a:off x="7391400" y="4105275"/>
          <a:ext cx="914400" cy="771525"/>
        </p:xfrm>
        <a:graphic>
          <a:graphicData uri="http://schemas.openxmlformats.org/presentationml/2006/ole">
            <mc:AlternateContent xmlns:mc="http://schemas.openxmlformats.org/markup-compatibility/2006">
              <mc:Choice xmlns:v="urn:schemas-microsoft-com:vml" Requires="v">
                <p:oleObj spid="_x0000_s238233" name="Acrobat Document" showAsIcon="1" r:id="rId3" imgW="914400" imgH="771480" progId="AcroExch.Document.11">
                  <p:embed/>
                </p:oleObj>
              </mc:Choice>
              <mc:Fallback>
                <p:oleObj name="Acrobat Document" showAsIcon="1" r:id="rId3" imgW="914400" imgH="771480" progId="AcroExch.Document.11">
                  <p:embed/>
                  <p:pic>
                    <p:nvPicPr>
                      <p:cNvPr id="0" name=""/>
                      <p:cNvPicPr/>
                      <p:nvPr/>
                    </p:nvPicPr>
                    <p:blipFill>
                      <a:blip r:embed="rId4"/>
                      <a:stretch>
                        <a:fillRect/>
                      </a:stretch>
                    </p:blipFill>
                    <p:spPr>
                      <a:xfrm>
                        <a:off x="7391400" y="41052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1158717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0"/>
            <a:ext cx="7848600" cy="1066800"/>
          </a:xfrm>
        </p:spPr>
        <p:txBody>
          <a:bodyPr/>
          <a:lstStyle/>
          <a:p>
            <a:pPr eaLnBrk="1" fontAlgn="auto" hangingPunct="1">
              <a:spcBef>
                <a:spcPts val="0"/>
              </a:spcBef>
              <a:spcAft>
                <a:spcPts val="0"/>
              </a:spcAft>
              <a:defRPr/>
            </a:pPr>
            <a:r>
              <a:rPr lang="en-AU" dirty="0"/>
              <a:t>IEEE 802.</a:t>
            </a:r>
            <a:r>
              <a:rPr lang="en-GB" dirty="0" smtClean="0"/>
              <a:t>1Q-Rev-2014 </a:t>
            </a:r>
            <a:r>
              <a:rPr lang="en-GB" dirty="0"/>
              <a:t>has been published as a ISO/IEC/IEEE standard </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eaLnBrk="1" fontAlgn="t" hangingPunct="1"/>
            <a:r>
              <a:rPr lang="en-GB" dirty="0" smtClean="0"/>
              <a:t>D2.0 (Jan </a:t>
            </a:r>
            <a:r>
              <a:rPr lang="en-GB" dirty="0"/>
              <a:t>14)</a:t>
            </a:r>
          </a:p>
          <a:p>
            <a:r>
              <a:rPr lang="en-US" dirty="0" smtClean="0"/>
              <a:t>60-day</a:t>
            </a:r>
            <a:r>
              <a:rPr lang="en-AU" dirty="0" smtClean="0"/>
              <a:t> </a:t>
            </a:r>
            <a:r>
              <a:rPr lang="en-AU" dirty="0"/>
              <a:t>pre-ballot: </a:t>
            </a:r>
            <a:r>
              <a:rPr lang="en-AU" dirty="0">
                <a:solidFill>
                  <a:srgbClr val="00B050"/>
                </a:solidFill>
              </a:rPr>
              <a:t>passed &amp; comment responses liaised</a:t>
            </a:r>
            <a:endParaRPr lang="en-AU" dirty="0">
              <a:solidFill>
                <a:schemeClr val="accent2"/>
              </a:solidFill>
            </a:endParaRPr>
          </a:p>
          <a:p>
            <a:pPr lvl="1"/>
            <a:r>
              <a:rPr lang="en-AU" dirty="0" smtClean="0"/>
              <a:t>Passed on 23 </a:t>
            </a:r>
            <a:r>
              <a:rPr lang="en-AU" dirty="0"/>
              <a:t>Mar </a:t>
            </a:r>
            <a:r>
              <a:rPr lang="en-AU" dirty="0" smtClean="0"/>
              <a:t>2015 </a:t>
            </a:r>
            <a:r>
              <a:rPr lang="en-AU" dirty="0"/>
              <a:t>with a China NB </a:t>
            </a:r>
            <a:r>
              <a:rPr lang="en-AU" dirty="0" smtClean="0"/>
              <a:t>comment</a:t>
            </a:r>
            <a:endParaRPr lang="en-AU" dirty="0"/>
          </a:p>
          <a:p>
            <a:pPr lvl="2"/>
            <a:r>
              <a:rPr lang="en-AU" dirty="0" smtClean="0"/>
              <a:t>Passed </a:t>
            </a:r>
            <a:r>
              <a:rPr lang="en-AU" dirty="0"/>
              <a:t>11/1/16 – China NB voted no (see N16135)</a:t>
            </a:r>
          </a:p>
          <a:p>
            <a:pPr lvl="1"/>
            <a:r>
              <a:rPr lang="en-AU" dirty="0"/>
              <a:t>802.1 WG responded to comments in June </a:t>
            </a:r>
            <a:r>
              <a:rPr lang="en-AU" dirty="0" smtClean="0"/>
              <a:t>2015 (see N16255)</a:t>
            </a:r>
            <a:endParaRPr lang="en-AU" dirty="0"/>
          </a:p>
          <a:p>
            <a:r>
              <a:rPr lang="en-AU" dirty="0" smtClean="0"/>
              <a:t>FDIS </a:t>
            </a:r>
            <a:r>
              <a:rPr lang="en-AU" dirty="0"/>
              <a:t>ballot</a:t>
            </a:r>
            <a:r>
              <a:rPr lang="en-AU" dirty="0" smtClean="0"/>
              <a:t>: </a:t>
            </a:r>
            <a:r>
              <a:rPr lang="en-AU" dirty="0">
                <a:solidFill>
                  <a:srgbClr val="00B050"/>
                </a:solidFill>
              </a:rPr>
              <a:t>passed &amp; comment responses </a:t>
            </a:r>
            <a:r>
              <a:rPr lang="en-AU" dirty="0" smtClean="0">
                <a:solidFill>
                  <a:srgbClr val="00B050"/>
                </a:solidFill>
              </a:rPr>
              <a:t>liaised</a:t>
            </a:r>
            <a:endParaRPr lang="en-AU" dirty="0">
              <a:solidFill>
                <a:srgbClr val="00B050"/>
              </a:solidFill>
            </a:endParaRPr>
          </a:p>
          <a:p>
            <a:pPr lvl="1"/>
            <a:r>
              <a:rPr lang="en-AU" dirty="0"/>
              <a:t>P</a:t>
            </a:r>
            <a:r>
              <a:rPr lang="en-AU" dirty="0" smtClean="0"/>
              <a:t>assed on 28 </a:t>
            </a:r>
            <a:r>
              <a:rPr lang="en-AU" dirty="0"/>
              <a:t>Jan </a:t>
            </a:r>
            <a:r>
              <a:rPr lang="en-AU" dirty="0" smtClean="0"/>
              <a:t>2016 with China NB comments</a:t>
            </a:r>
          </a:p>
          <a:p>
            <a:pPr lvl="2"/>
            <a:r>
              <a:rPr lang="en-AU" dirty="0" smtClean="0"/>
              <a:t>Passed 15/1/20 - </a:t>
            </a:r>
            <a:r>
              <a:rPr lang="en-AU" dirty="0"/>
              <a:t>China NB voted </a:t>
            </a:r>
            <a:r>
              <a:rPr lang="en-AU" dirty="0" smtClean="0"/>
              <a:t>no and commented (see N16377)</a:t>
            </a:r>
          </a:p>
          <a:p>
            <a:pPr lvl="1"/>
            <a:r>
              <a:rPr lang="en-AU" dirty="0"/>
              <a:t>802.1 WG responded to the comment </a:t>
            </a:r>
            <a:r>
              <a:rPr lang="en-AU" dirty="0" smtClean="0"/>
              <a:t>on 21 Apr 2016 (see N16425)</a:t>
            </a:r>
          </a:p>
          <a:p>
            <a:pPr lvl="1"/>
            <a:r>
              <a:rPr lang="en-AU" dirty="0" smtClean="0"/>
              <a:t>The </a:t>
            </a:r>
            <a:r>
              <a:rPr lang="en-AU" dirty="0"/>
              <a:t>standard will be known as ISO/IEC/IEEE </a:t>
            </a:r>
            <a:r>
              <a:rPr lang="en-AU" dirty="0" smtClean="0"/>
              <a:t>8802-1Q:2015</a:t>
            </a:r>
          </a:p>
          <a:p>
            <a:pPr lvl="2"/>
            <a:r>
              <a:rPr lang="en-AU" dirty="0"/>
              <a:t>It has been published as of June 2016</a:t>
            </a:r>
          </a:p>
          <a:p>
            <a:pPr lvl="1"/>
            <a:endParaRPr lang="en-AU" dirty="0" smtClean="0"/>
          </a:p>
          <a:p>
            <a:endParaRPr lang="en-AU" dirty="0">
              <a:solidFill>
                <a:srgbClr val="FF0000"/>
              </a:solidFill>
            </a:endParaRPr>
          </a:p>
        </p:txBody>
      </p:sp>
    </p:spTree>
    <p:extLst>
      <p:ext uri="{BB962C8B-B14F-4D97-AF65-F5344CB8AC3E}">
        <p14:creationId xmlns:p14="http://schemas.microsoft.com/office/powerpoint/2010/main" val="264153017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ISO/IEC/IEEE 802-3-2015  is now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AU" dirty="0" smtClean="0"/>
              <a:t>Liaised </a:t>
            </a:r>
            <a:r>
              <a:rPr lang="en-AU" dirty="0"/>
              <a:t>to SC6 in </a:t>
            </a:r>
            <a:r>
              <a:rPr lang="en-AU" dirty="0" smtClean="0"/>
              <a:t>Apr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responses liaised</a:t>
            </a:r>
            <a:endParaRPr lang="en-AU" dirty="0">
              <a:solidFill>
                <a:schemeClr val="accent6"/>
              </a:solidFill>
            </a:endParaRPr>
          </a:p>
          <a:p>
            <a:pPr lvl="1"/>
            <a:r>
              <a:rPr lang="en-AU" dirty="0" smtClean="0"/>
              <a:t>Passed, with </a:t>
            </a:r>
            <a:r>
              <a:rPr lang="en-AU" dirty="0"/>
              <a:t>two </a:t>
            </a:r>
            <a:r>
              <a:rPr lang="en-AU" dirty="0" smtClean="0"/>
              <a:t>comments from </a:t>
            </a:r>
            <a:r>
              <a:rPr lang="en-AU" dirty="0"/>
              <a:t>China NB </a:t>
            </a:r>
          </a:p>
          <a:p>
            <a:pPr lvl="2"/>
            <a:r>
              <a:rPr lang="en-AU" dirty="0" smtClean="0"/>
              <a:t>8/1/9 </a:t>
            </a:r>
            <a:r>
              <a:rPr lang="en-AU" dirty="0"/>
              <a:t>on need for ISO </a:t>
            </a:r>
            <a:r>
              <a:rPr lang="en-AU" dirty="0" smtClean="0"/>
              <a:t>standard</a:t>
            </a:r>
            <a:endParaRPr lang="en-AU" dirty="0"/>
          </a:p>
          <a:p>
            <a:pPr lvl="2"/>
            <a:r>
              <a:rPr lang="en-AU" dirty="0" smtClean="0"/>
              <a:t>8/1/9 </a:t>
            </a:r>
            <a:r>
              <a:rPr lang="en-AU" dirty="0"/>
              <a:t>on support for submission to </a:t>
            </a:r>
            <a:r>
              <a:rPr lang="en-AU" dirty="0" smtClean="0"/>
              <a:t>FDIS</a:t>
            </a:r>
            <a:endParaRPr lang="en-AU" dirty="0" smtClean="0">
              <a:solidFill>
                <a:srgbClr val="FF0000"/>
              </a:solidFill>
            </a:endParaRPr>
          </a:p>
          <a:p>
            <a:pPr lvl="1"/>
            <a:r>
              <a:rPr lang="en-AU" dirty="0" smtClean="0"/>
              <a:t>Responses were </a:t>
            </a:r>
            <a:r>
              <a:rPr lang="en-AU" dirty="0"/>
              <a:t>liaised </a:t>
            </a:r>
            <a:r>
              <a:rPr lang="en-AU" dirty="0" smtClean="0"/>
              <a:t>in Jul 2016 (see N16458)</a:t>
            </a:r>
          </a:p>
          <a:p>
            <a:r>
              <a:rPr lang="en-AU" dirty="0" smtClean="0"/>
              <a:t>FDIS ballot: </a:t>
            </a:r>
            <a:r>
              <a:rPr lang="en-AU" dirty="0" smtClean="0">
                <a:solidFill>
                  <a:srgbClr val="00B050"/>
                </a:solidFill>
              </a:rPr>
              <a:t>passed, responses sent and published</a:t>
            </a:r>
          </a:p>
          <a:p>
            <a:pPr lvl="1"/>
            <a:r>
              <a:rPr lang="en-AU" dirty="0" smtClean="0"/>
              <a:t>Passed by</a:t>
            </a:r>
            <a:r>
              <a:rPr lang="en-AU" b="0" dirty="0" smtClean="0"/>
              <a:t>16/1/20, with two comments from China NB (N16570)</a:t>
            </a:r>
          </a:p>
          <a:p>
            <a:pPr lvl="1"/>
            <a:r>
              <a:rPr lang="en-AU" dirty="0" smtClean="0"/>
              <a:t>Response was sent in March 2017</a:t>
            </a:r>
          </a:p>
          <a:p>
            <a:pPr lvl="1"/>
            <a:r>
              <a:rPr lang="en-AU" b="0" dirty="0" smtClean="0"/>
              <a:t>It has been published as of April 2017</a:t>
            </a:r>
            <a:endParaRPr lang="en-AU" b="0" dirty="0"/>
          </a:p>
          <a:p>
            <a:pPr marL="342900" lvl="1" indent="-342900">
              <a:buNone/>
            </a:pPr>
            <a:endParaRPr lang="en-AU" dirty="0"/>
          </a:p>
          <a:p>
            <a:endParaRPr lang="en-AU" dirty="0" smtClean="0">
              <a:solidFill>
                <a:schemeClr val="accent2"/>
              </a:solidFill>
            </a:endParaRPr>
          </a:p>
        </p:txBody>
      </p:sp>
    </p:spTree>
    <p:extLst>
      <p:ext uri="{BB962C8B-B14F-4D97-AF65-F5344CB8AC3E}">
        <p14:creationId xmlns:p14="http://schemas.microsoft.com/office/powerpoint/2010/main" val="112057147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802.1Qbv-2015 FDIS ballot passed and has been 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137</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802.1Qbv D3.0 </a:t>
            </a:r>
            <a:r>
              <a:rPr lang="en-AU" dirty="0"/>
              <a:t>was liaised for information in Nov </a:t>
            </a:r>
            <a:r>
              <a:rPr lang="en-AU" dirty="0" smtClean="0"/>
              <a:t>2015</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smtClean="0">
              <a:solidFill>
                <a:schemeClr val="accent2"/>
              </a:solidFill>
            </a:endParaRPr>
          </a:p>
          <a:p>
            <a:pPr lvl="1"/>
            <a:r>
              <a:rPr lang="en-AU" dirty="0"/>
              <a:t>802.1Qbv </a:t>
            </a:r>
            <a:r>
              <a:rPr lang="en-AU" dirty="0" smtClean="0"/>
              <a:t>passed 60 pre-ballot on </a:t>
            </a:r>
            <a:r>
              <a:rPr lang="en-AU" dirty="0"/>
              <a:t>30 May 2016 (see N16412)</a:t>
            </a:r>
          </a:p>
          <a:p>
            <a:pPr lvl="2"/>
            <a:r>
              <a:rPr lang="en-AU" dirty="0"/>
              <a:t>Support need for ISO standard? Passed </a:t>
            </a:r>
            <a:r>
              <a:rPr lang="en-AU" dirty="0" smtClean="0"/>
              <a:t>6/1/11</a:t>
            </a:r>
            <a:endParaRPr lang="en-AU" dirty="0"/>
          </a:p>
          <a:p>
            <a:pPr lvl="2"/>
            <a:r>
              <a:rPr lang="en-AU" dirty="0"/>
              <a:t>Support this submission being sent to FDIS? Passed 6</a:t>
            </a:r>
            <a:r>
              <a:rPr lang="en-AU" dirty="0" smtClean="0"/>
              <a:t>/1/11 </a:t>
            </a:r>
            <a:endParaRPr lang="en-AU" dirty="0"/>
          </a:p>
          <a:p>
            <a:pPr lvl="1"/>
            <a:r>
              <a:rPr lang="en-AU" dirty="0"/>
              <a:t>China NB voted “no” with one comment</a:t>
            </a:r>
          </a:p>
          <a:p>
            <a:pPr lvl="2"/>
            <a:r>
              <a:rPr lang="en-AU" dirty="0" smtClean="0"/>
              <a:t>Response was </a:t>
            </a:r>
            <a:r>
              <a:rPr lang="en-AU" dirty="0"/>
              <a:t>liaised in </a:t>
            </a:r>
            <a:r>
              <a:rPr lang="en-AU" dirty="0" smtClean="0"/>
              <a:t>Oct 2016 (see N16486)</a:t>
            </a:r>
          </a:p>
          <a:p>
            <a:r>
              <a:rPr lang="en-AU" dirty="0" smtClean="0"/>
              <a:t>FDIS ballot: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p>
          <a:p>
            <a:pPr lvl="1"/>
            <a:r>
              <a:rPr lang="en-AU" dirty="0"/>
              <a:t>802.1Qbv </a:t>
            </a:r>
            <a:r>
              <a:rPr lang="en-AU" dirty="0" smtClean="0"/>
              <a:t>passed </a:t>
            </a:r>
            <a:r>
              <a:rPr lang="en-AU" dirty="0"/>
              <a:t>(</a:t>
            </a:r>
            <a:r>
              <a:rPr lang="en-AU" dirty="0" smtClean="0"/>
              <a:t>15/1/17) FDIS ballot on </a:t>
            </a:r>
            <a:r>
              <a:rPr lang="en-AU" dirty="0"/>
              <a:t>18 April 2017 </a:t>
            </a:r>
            <a:r>
              <a:rPr lang="en-AU" dirty="0" smtClean="0"/>
              <a:t>(N16613)</a:t>
            </a:r>
          </a:p>
          <a:p>
            <a:pPr lvl="1"/>
            <a:r>
              <a:rPr lang="en-AU" dirty="0" smtClean="0"/>
              <a:t>Passed China </a:t>
            </a:r>
            <a:r>
              <a:rPr lang="en-AU" dirty="0"/>
              <a:t>NB </a:t>
            </a:r>
            <a:r>
              <a:rPr lang="en-AU" dirty="0" smtClean="0"/>
              <a:t>voted “no” </a:t>
            </a:r>
            <a:r>
              <a:rPr lang="en-AU" dirty="0"/>
              <a:t>with one </a:t>
            </a:r>
            <a:r>
              <a:rPr lang="en-AU" dirty="0" smtClean="0"/>
              <a:t>comment</a:t>
            </a:r>
          </a:p>
          <a:p>
            <a:pPr lvl="2"/>
            <a:r>
              <a:rPr lang="en-AU" dirty="0" smtClean="0"/>
              <a:t>Response (N16687) was liaised in July 2017</a:t>
            </a:r>
          </a:p>
          <a:p>
            <a:pPr lvl="1"/>
            <a:r>
              <a:rPr lang="en-AU" dirty="0" smtClean="0"/>
              <a:t>Published in July 2017</a:t>
            </a:r>
            <a:endParaRPr lang="en-AU" dirty="0"/>
          </a:p>
          <a:p>
            <a:endParaRPr lang="en-AU" dirty="0"/>
          </a:p>
        </p:txBody>
      </p:sp>
    </p:spTree>
    <p:extLst>
      <p:ext uri="{BB962C8B-B14F-4D97-AF65-F5344CB8AC3E}">
        <p14:creationId xmlns:p14="http://schemas.microsoft.com/office/powerpoint/2010/main" val="135018442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802.1AB-2016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138</a:t>
            </a:fld>
            <a:endParaRPr lang="en-US"/>
          </a:p>
        </p:txBody>
      </p:sp>
      <p:sp>
        <p:nvSpPr>
          <p:cNvPr id="10" name="Content Placeholder 9"/>
          <p:cNvSpPr>
            <a:spLocks noGrp="1"/>
          </p:cNvSpPr>
          <p:nvPr>
            <p:ph idx="1"/>
          </p:nvPr>
        </p:nvSpPr>
        <p:spPr>
          <a:xfrm>
            <a:off x="685800" y="16764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802.1AB D1.2 was liaised </a:t>
            </a:r>
            <a:r>
              <a:rPr lang="en-AU" dirty="0"/>
              <a:t>for </a:t>
            </a:r>
            <a:r>
              <a:rPr lang="en-AU" dirty="0" smtClean="0"/>
              <a:t>information in Dec 2015</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802.1QAB-2016 </a:t>
            </a:r>
            <a:r>
              <a:rPr lang="en-AU" dirty="0"/>
              <a:t>passed </a:t>
            </a:r>
            <a:r>
              <a:rPr lang="en-AU" dirty="0" smtClean="0"/>
              <a:t>60-day </a:t>
            </a:r>
            <a:r>
              <a:rPr lang="en-AU" dirty="0"/>
              <a:t>pre-ballot </a:t>
            </a:r>
            <a:r>
              <a:rPr lang="en-AU" dirty="0" smtClean="0"/>
              <a:t>on 13 </a:t>
            </a:r>
            <a:r>
              <a:rPr lang="en-AU" dirty="0"/>
              <a:t>July </a:t>
            </a:r>
            <a:r>
              <a:rPr lang="en-AU" dirty="0" smtClean="0"/>
              <a:t>2016 (N16447)</a:t>
            </a:r>
            <a:endParaRPr lang="en-AU" dirty="0"/>
          </a:p>
          <a:p>
            <a:pPr lvl="2"/>
            <a:r>
              <a:rPr lang="en-AU" dirty="0"/>
              <a:t>Passed 8/1/9 on need for ISO standard</a:t>
            </a:r>
          </a:p>
          <a:p>
            <a:pPr lvl="2"/>
            <a:r>
              <a:rPr lang="en-AU" dirty="0"/>
              <a:t>Passed 8/1/9 on support for submission to FDIS</a:t>
            </a:r>
          </a:p>
          <a:p>
            <a:pPr lvl="1"/>
            <a:r>
              <a:rPr lang="en-AU" dirty="0"/>
              <a:t>China NB voted </a:t>
            </a:r>
            <a:r>
              <a:rPr lang="en-AU" dirty="0" smtClean="0"/>
              <a:t>“no” </a:t>
            </a:r>
            <a:r>
              <a:rPr lang="en-AU" dirty="0"/>
              <a:t>with one comment</a:t>
            </a:r>
          </a:p>
          <a:p>
            <a:pPr lvl="2"/>
            <a:r>
              <a:rPr lang="en-AU" dirty="0"/>
              <a:t>A response was approved in July 2016 </a:t>
            </a:r>
            <a:r>
              <a:rPr lang="en-AU" dirty="0" smtClean="0"/>
              <a:t>&amp; liaised in Oct 2016 (N16487)</a:t>
            </a:r>
            <a:endParaRPr lang="en-AU" dirty="0"/>
          </a:p>
          <a:p>
            <a:r>
              <a:rPr lang="en-AU" dirty="0" smtClean="0"/>
              <a:t>FDIS ballot: </a:t>
            </a:r>
            <a:r>
              <a:rPr lang="en-AU" dirty="0">
                <a:solidFill>
                  <a:srgbClr val="00B050"/>
                </a:solidFill>
              </a:rPr>
              <a:t>passed &amp; response liaised</a:t>
            </a:r>
            <a:endParaRPr lang="en-AU" dirty="0">
              <a:solidFill>
                <a:schemeClr val="accent2"/>
              </a:solidFill>
            </a:endParaRPr>
          </a:p>
          <a:p>
            <a:pPr lvl="1"/>
            <a:r>
              <a:rPr lang="en-AU" dirty="0" smtClean="0"/>
              <a:t>802.1QAB-2016 passed </a:t>
            </a:r>
            <a:r>
              <a:rPr lang="en-AU" dirty="0"/>
              <a:t>FDIS ballot </a:t>
            </a:r>
            <a:r>
              <a:rPr lang="en-AU" dirty="0" smtClean="0"/>
              <a:t>(14/1/20) on </a:t>
            </a:r>
            <a:r>
              <a:rPr lang="en-AU" dirty="0"/>
              <a:t>11 April </a:t>
            </a:r>
            <a:r>
              <a:rPr lang="en-AU" dirty="0" smtClean="0"/>
              <a:t>2017 </a:t>
            </a:r>
            <a:r>
              <a:rPr lang="en-AU" dirty="0"/>
              <a:t>(N16604)</a:t>
            </a:r>
            <a:endParaRPr lang="en-AU" dirty="0" smtClean="0"/>
          </a:p>
          <a:p>
            <a:pPr lvl="1"/>
            <a:r>
              <a:rPr lang="en-AU" dirty="0" smtClean="0"/>
              <a:t>Passed China NB voted “no” vote with one comment </a:t>
            </a:r>
          </a:p>
          <a:p>
            <a:pPr lvl="2"/>
            <a:r>
              <a:rPr lang="en-AU" dirty="0" smtClean="0"/>
              <a:t>Response </a:t>
            </a:r>
            <a:r>
              <a:rPr lang="en-AU" dirty="0"/>
              <a:t>(N16687) was </a:t>
            </a:r>
            <a:r>
              <a:rPr lang="en-AU" dirty="0" smtClean="0"/>
              <a:t>liaised in </a:t>
            </a:r>
            <a:r>
              <a:rPr lang="en-AU" dirty="0"/>
              <a:t>July </a:t>
            </a:r>
            <a:r>
              <a:rPr lang="en-AU" dirty="0" smtClean="0"/>
              <a:t>2017</a:t>
            </a:r>
          </a:p>
          <a:p>
            <a:pPr lvl="1"/>
            <a:r>
              <a:rPr lang="en-AU" dirty="0" smtClean="0"/>
              <a:t>Published in July 2017</a:t>
            </a:r>
            <a:endParaRPr lang="en-AU" dirty="0"/>
          </a:p>
          <a:p>
            <a:endParaRPr lang="en-AU" dirty="0">
              <a:solidFill>
                <a:schemeClr val="accent2"/>
              </a:solidFill>
            </a:endParaRPr>
          </a:p>
          <a:p>
            <a:pPr lvl="1"/>
            <a:endParaRPr lang="en-AU" dirty="0" smtClean="0"/>
          </a:p>
          <a:p>
            <a:pPr lvl="1"/>
            <a:endParaRPr lang="en-AU" dirty="0">
              <a:solidFill>
                <a:schemeClr val="accent6"/>
              </a:solidFill>
            </a:endParaRPr>
          </a:p>
          <a:p>
            <a:endParaRPr lang="en-AU" dirty="0" smtClean="0">
              <a:solidFill>
                <a:schemeClr val="accent2"/>
              </a:solidFill>
            </a:endParaRPr>
          </a:p>
        </p:txBody>
      </p:sp>
    </p:spTree>
    <p:extLst>
      <p:ext uri="{BB962C8B-B14F-4D97-AF65-F5344CB8AC3E}">
        <p14:creationId xmlns:p14="http://schemas.microsoft.com/office/powerpoint/2010/main" val="164387808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802.1Qca-2015</a:t>
            </a:r>
            <a:r>
              <a:rPr lang="en-GB" dirty="0" smtClean="0"/>
              <a:t> </a:t>
            </a:r>
            <a:r>
              <a:rPr lang="en-AU" dirty="0"/>
              <a:t>FDIS ballot passed and has been published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139</a:t>
            </a:fld>
            <a:endParaRPr lang="en-US"/>
          </a:p>
        </p:txBody>
      </p:sp>
      <p:sp>
        <p:nvSpPr>
          <p:cNvPr id="10" name="Content Placeholder 9"/>
          <p:cNvSpPr>
            <a:spLocks noGrp="1"/>
          </p:cNvSpPr>
          <p:nvPr>
            <p:ph idx="1"/>
          </p:nvPr>
        </p:nvSpPr>
        <p:spPr>
          <a:xfrm>
            <a:off x="685800" y="16002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marL="174625" lvl="1" indent="-174625"/>
            <a:r>
              <a:rPr lang="en-AU" dirty="0" smtClean="0"/>
              <a:t>802.1Qca </a:t>
            </a:r>
            <a:r>
              <a:rPr lang="en-AU" dirty="0"/>
              <a:t>D2.1 was liaised for information in Nov 2015</a:t>
            </a:r>
          </a:p>
          <a:p>
            <a:r>
              <a:rPr lang="en-US" dirty="0" smtClean="0"/>
              <a:t>60-day</a:t>
            </a:r>
            <a:r>
              <a:rPr lang="en-AU" dirty="0" smtClean="0"/>
              <a:t> </a:t>
            </a:r>
            <a:r>
              <a:rPr lang="en-AU" dirty="0"/>
              <a:t>pre-ballot</a:t>
            </a:r>
            <a:r>
              <a:rPr lang="en-AU" dirty="0" smtClean="0"/>
              <a:t>: </a:t>
            </a:r>
            <a:r>
              <a:rPr lang="en-AU" dirty="0">
                <a:solidFill>
                  <a:srgbClr val="00B050"/>
                </a:solidFill>
              </a:rPr>
              <a:t>passed </a:t>
            </a:r>
            <a:r>
              <a:rPr lang="en-AU" dirty="0" smtClean="0">
                <a:solidFill>
                  <a:srgbClr val="00B050"/>
                </a:solidFill>
              </a:rPr>
              <a:t>&amp; response </a:t>
            </a:r>
            <a:r>
              <a:rPr lang="en-AU" dirty="0">
                <a:solidFill>
                  <a:srgbClr val="00B050"/>
                </a:solidFill>
              </a:rPr>
              <a:t>liaised</a:t>
            </a:r>
            <a:endParaRPr lang="en-AU" dirty="0">
              <a:solidFill>
                <a:schemeClr val="accent6"/>
              </a:solidFill>
            </a:endParaRPr>
          </a:p>
          <a:p>
            <a:pPr lvl="1"/>
            <a:r>
              <a:rPr lang="en-AU" dirty="0" smtClean="0"/>
              <a:t>802.1Qca-2015 passed 60-day pre-ballot on 13 July 2016 (N16446)</a:t>
            </a:r>
          </a:p>
          <a:p>
            <a:pPr lvl="2"/>
            <a:r>
              <a:rPr lang="en-AU" dirty="0" smtClean="0"/>
              <a:t>Passed 8/1/9 on need for ISO standard</a:t>
            </a:r>
          </a:p>
          <a:p>
            <a:pPr lvl="2"/>
            <a:r>
              <a:rPr lang="en-AU" dirty="0" smtClean="0"/>
              <a:t>Passed 8/1/9 on support for submission to FDIS</a:t>
            </a:r>
          </a:p>
          <a:p>
            <a:pPr lvl="1"/>
            <a:r>
              <a:rPr lang="en-AU" dirty="0" smtClean="0"/>
              <a:t>China NB voted “no” with one comment</a:t>
            </a:r>
          </a:p>
          <a:p>
            <a:pPr lvl="2"/>
            <a:r>
              <a:rPr lang="en-AU" dirty="0"/>
              <a:t>A response was approved in July 2016 </a:t>
            </a:r>
            <a:r>
              <a:rPr lang="en-AU" dirty="0" smtClean="0"/>
              <a:t>and liaised in Oct 2016 (see  N16485)</a:t>
            </a:r>
          </a:p>
          <a:p>
            <a:r>
              <a:rPr lang="en-AU" dirty="0" smtClean="0"/>
              <a:t>FDIS ballot: </a:t>
            </a:r>
            <a:r>
              <a:rPr lang="en-AU" dirty="0">
                <a:solidFill>
                  <a:srgbClr val="00B050"/>
                </a:solidFill>
              </a:rPr>
              <a:t>passed &amp; response liaised</a:t>
            </a:r>
            <a:endParaRPr lang="en-AU" dirty="0" smtClean="0">
              <a:solidFill>
                <a:schemeClr val="accent6"/>
              </a:solidFill>
            </a:endParaRPr>
          </a:p>
          <a:p>
            <a:pPr lvl="1"/>
            <a:r>
              <a:rPr lang="en-AU" dirty="0"/>
              <a:t>802.1Qca-2015 </a:t>
            </a:r>
            <a:r>
              <a:rPr lang="en-AU" dirty="0" smtClean="0"/>
              <a:t>passed FDIS ballot </a:t>
            </a:r>
            <a:r>
              <a:rPr lang="en-AU" dirty="0"/>
              <a:t>(</a:t>
            </a:r>
            <a:r>
              <a:rPr lang="en-AU" dirty="0" smtClean="0"/>
              <a:t>15/1/17) on 18 April 2017 (N16612)</a:t>
            </a:r>
          </a:p>
          <a:p>
            <a:pPr lvl="1"/>
            <a:r>
              <a:rPr lang="en-AU" dirty="0" smtClean="0"/>
              <a:t>China NB voted “no” with one comment</a:t>
            </a:r>
          </a:p>
          <a:p>
            <a:pPr lvl="2"/>
            <a:r>
              <a:rPr lang="en-AU" dirty="0"/>
              <a:t>Response (N16687) was liaised in July </a:t>
            </a:r>
            <a:r>
              <a:rPr lang="en-AU" dirty="0" smtClean="0"/>
              <a:t>2017</a:t>
            </a:r>
          </a:p>
          <a:p>
            <a:pPr lvl="1"/>
            <a:r>
              <a:rPr lang="en-AU" dirty="0"/>
              <a:t>Published in July </a:t>
            </a:r>
            <a:r>
              <a:rPr lang="en-AU" dirty="0" smtClean="0"/>
              <a:t>2017</a:t>
            </a:r>
            <a:endParaRPr lang="en-AU" dirty="0">
              <a:solidFill>
                <a:schemeClr val="accent2"/>
              </a:solidFill>
            </a:endParaRPr>
          </a:p>
          <a:p>
            <a:pPr lvl="1"/>
            <a:endParaRPr lang="en-AU" dirty="0" smtClean="0"/>
          </a:p>
        </p:txBody>
      </p:sp>
    </p:spTree>
    <p:extLst>
      <p:ext uri="{BB962C8B-B14F-4D97-AF65-F5344CB8AC3E}">
        <p14:creationId xmlns:p14="http://schemas.microsoft.com/office/powerpoint/2010/main" val="2288412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continues to notify SC6 of various new projects</a:t>
            </a:r>
            <a:endParaRPr lang="en-AU" dirty="0"/>
          </a:p>
        </p:txBody>
      </p:sp>
      <p:sp>
        <p:nvSpPr>
          <p:cNvPr id="3" name="Content Placeholder 2"/>
          <p:cNvSpPr>
            <a:spLocks noGrp="1"/>
          </p:cNvSpPr>
          <p:nvPr>
            <p:ph idx="1"/>
          </p:nvPr>
        </p:nvSpPr>
        <p:spPr/>
        <p:txBody>
          <a:bodyPr/>
          <a:lstStyle/>
          <a:p>
            <a:pPr lvl="1"/>
            <a:r>
              <a:rPr lang="en-AU" dirty="0" smtClean="0"/>
              <a:t>IEEE 802 has agreed to notify SC6 when IEEE 802 starts new projects</a:t>
            </a:r>
          </a:p>
          <a:p>
            <a:pPr lvl="1"/>
            <a:r>
              <a:rPr lang="en-AU" dirty="0" smtClean="0"/>
              <a:t>The benefit to IEEE 802 is that it might cause SC6 members to participate in or contribute to IEEE 802 activities</a:t>
            </a:r>
          </a:p>
          <a:p>
            <a:pPr lvl="1"/>
            <a:r>
              <a:rPr lang="en-AU" dirty="0" smtClean="0"/>
              <a:t>A liaison was sent after the Nov 2018 plenary (</a:t>
            </a:r>
            <a:r>
              <a:rPr lang="en-AU" dirty="0" err="1" smtClean="0">
                <a:solidFill>
                  <a:srgbClr val="FF0000"/>
                </a:solidFill>
              </a:rPr>
              <a:t>Nxxxxx</a:t>
            </a:r>
            <a:r>
              <a:rPr lang="en-AU" dirty="0" smtClean="0"/>
              <a:t>)</a:t>
            </a:r>
          </a:p>
          <a:p>
            <a:pPr lvl="2"/>
            <a:r>
              <a:rPr lang="en-AU" b="0" dirty="0" smtClean="0">
                <a:solidFill>
                  <a:srgbClr val="FF0000"/>
                </a:solidFill>
              </a:rPr>
              <a:t>&lt;SGs formed&gt;</a:t>
            </a:r>
            <a:endParaRPr lang="en-AU" b="0"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508894760"/>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802.22a has been </a:t>
            </a:r>
            <a:r>
              <a:rPr lang="en-AU" dirty="0" smtClean="0">
                <a:solidFill>
                  <a:schemeClr val="accent6"/>
                </a:solidFill>
              </a:rPr>
              <a:t>published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140</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IEEE </a:t>
            </a:r>
            <a:r>
              <a:rPr lang="en-AU" dirty="0"/>
              <a:t>802.22a was liaised in July 2015 to SC6  to 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sent</a:t>
            </a:r>
            <a:endParaRPr lang="en-AU" dirty="0">
              <a:solidFill>
                <a:srgbClr val="00B050"/>
              </a:solidFill>
            </a:endParaRPr>
          </a:p>
          <a:p>
            <a:pPr lvl="1"/>
            <a:r>
              <a:rPr lang="en-AU" dirty="0"/>
              <a:t>IEEE 802.22a was </a:t>
            </a:r>
            <a:r>
              <a:rPr lang="en-AU" dirty="0" smtClean="0"/>
              <a:t>submitted for </a:t>
            </a:r>
            <a:r>
              <a:rPr lang="en-US" dirty="0" smtClean="0"/>
              <a:t>60-day</a:t>
            </a:r>
            <a:r>
              <a:rPr lang="en-AU" dirty="0" smtClean="0"/>
              <a:t> ballot in December 2015, and after a delay the ballot passed on 3 April 2016 (N16414)</a:t>
            </a:r>
          </a:p>
          <a:p>
            <a:pPr lvl="2"/>
            <a:r>
              <a:rPr lang="en-AU" dirty="0"/>
              <a:t>Support need for ISO standard? Passed </a:t>
            </a:r>
            <a:r>
              <a:rPr lang="en-AU" dirty="0" smtClean="0"/>
              <a:t>10/0/8</a:t>
            </a:r>
            <a:endParaRPr lang="en-AU" dirty="0"/>
          </a:p>
          <a:p>
            <a:pPr lvl="2"/>
            <a:r>
              <a:rPr lang="en-AU" dirty="0"/>
              <a:t>Support this submission being sent to FDIS? </a:t>
            </a:r>
            <a:r>
              <a:rPr lang="en-AU" dirty="0" smtClean="0"/>
              <a:t>9/1/8</a:t>
            </a:r>
            <a:endParaRPr lang="en-AU" dirty="0"/>
          </a:p>
          <a:p>
            <a:pPr lvl="1"/>
            <a:r>
              <a:rPr lang="en-AU" dirty="0" smtClean="0"/>
              <a:t>The only comment was a security related comment from the China NB</a:t>
            </a:r>
          </a:p>
          <a:p>
            <a:pPr lvl="2"/>
            <a:r>
              <a:rPr lang="en-AU" dirty="0"/>
              <a:t>802.22 WG response </a:t>
            </a:r>
            <a:r>
              <a:rPr lang="en-AU" dirty="0" smtClean="0"/>
              <a:t>was sent in Nov 2016</a:t>
            </a:r>
            <a:endParaRPr lang="en-AU" dirty="0"/>
          </a:p>
          <a:p>
            <a:r>
              <a:rPr lang="en-AU" dirty="0" smtClean="0"/>
              <a:t>FDIS ballot: </a:t>
            </a:r>
            <a:r>
              <a:rPr lang="en-AU" dirty="0" smtClean="0">
                <a:solidFill>
                  <a:srgbClr val="00B050"/>
                </a:solidFill>
              </a:rPr>
              <a:t>passed </a:t>
            </a:r>
            <a:r>
              <a:rPr lang="en-AU" dirty="0">
                <a:solidFill>
                  <a:srgbClr val="00B050"/>
                </a:solidFill>
              </a:rPr>
              <a:t>&amp; </a:t>
            </a:r>
            <a:r>
              <a:rPr lang="en-AU" dirty="0" smtClean="0">
                <a:solidFill>
                  <a:srgbClr val="00B050"/>
                </a:solidFill>
              </a:rPr>
              <a:t>published</a:t>
            </a:r>
          </a:p>
          <a:p>
            <a:pPr lvl="1"/>
            <a:r>
              <a:rPr lang="en-AU" dirty="0" smtClean="0"/>
              <a:t>Passed on 27 July 2017 (12/0/17) with no comments (N16686)</a:t>
            </a:r>
          </a:p>
          <a:p>
            <a:pPr lvl="1"/>
            <a:r>
              <a:rPr lang="en-AU" dirty="0" smtClean="0"/>
              <a:t>Final </a:t>
            </a:r>
            <a:r>
              <a:rPr lang="en-AU" dirty="0"/>
              <a:t>standard </a:t>
            </a:r>
            <a:r>
              <a:rPr lang="en-AU" dirty="0" smtClean="0"/>
              <a:t>was published in Oct 2017</a:t>
            </a:r>
            <a:endParaRPr lang="en-AU" dirty="0"/>
          </a:p>
          <a:p>
            <a:pPr lvl="1"/>
            <a:endParaRPr lang="en-AU" dirty="0">
              <a:solidFill>
                <a:schemeClr val="accent2"/>
              </a:solidFill>
            </a:endParaRPr>
          </a:p>
        </p:txBody>
      </p:sp>
    </p:spTree>
    <p:extLst>
      <p:ext uri="{BB962C8B-B14F-4D97-AF65-F5344CB8AC3E}">
        <p14:creationId xmlns:p14="http://schemas.microsoft.com/office/powerpoint/2010/main" val="1527594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new </a:t>
            </a:r>
            <a:r>
              <a:rPr lang="en-AU" dirty="0"/>
              <a:t>Central Desktop area for the </a:t>
            </a:r>
            <a:r>
              <a:rPr lang="en-AU" dirty="0" smtClean="0"/>
              <a:t>“Adoption </a:t>
            </a:r>
            <a:r>
              <a:rPr lang="en-AU" dirty="0"/>
              <a:t>of IEEE 802 standards by ISO/IEC </a:t>
            </a:r>
            <a:r>
              <a:rPr lang="en-AU" dirty="0" smtClean="0"/>
              <a:t>JTC1” is operational</a:t>
            </a:r>
            <a:endParaRPr lang="en-AU" dirty="0"/>
          </a:p>
        </p:txBody>
      </p:sp>
      <p:sp>
        <p:nvSpPr>
          <p:cNvPr id="3" name="Content Placeholder 2"/>
          <p:cNvSpPr>
            <a:spLocks noGrp="1"/>
          </p:cNvSpPr>
          <p:nvPr>
            <p:ph idx="1"/>
          </p:nvPr>
        </p:nvSpPr>
        <p:spPr/>
        <p:txBody>
          <a:bodyPr/>
          <a:lstStyle/>
          <a:p>
            <a:pPr lvl="1"/>
            <a:r>
              <a:rPr lang="en-AU" dirty="0" smtClean="0"/>
              <a:t>IEEE-SA staff have completed the first iteration of the </a:t>
            </a:r>
            <a:r>
              <a:rPr lang="en-AU" dirty="0"/>
              <a:t>Central Desktop area for the Adoption of IEEE 802 standards by ISO/IEC </a:t>
            </a:r>
            <a:r>
              <a:rPr lang="en-AU" dirty="0" smtClean="0"/>
              <a:t>JTC1 </a:t>
            </a:r>
          </a:p>
          <a:p>
            <a:pPr lvl="1"/>
            <a:r>
              <a:rPr lang="en-AU" dirty="0" smtClean="0"/>
              <a:t>The public view of the process is up and running</a:t>
            </a:r>
          </a:p>
          <a:p>
            <a:pPr lvl="2"/>
            <a:r>
              <a:rPr lang="en-AU" dirty="0" smtClean="0"/>
              <a:t>See</a:t>
            </a:r>
            <a:r>
              <a:rPr lang="en-AU" dirty="0"/>
              <a:t> </a:t>
            </a:r>
            <a:r>
              <a:rPr lang="en-AU" u="sng" dirty="0">
                <a:hlinkClick r:id="rId2"/>
              </a:rPr>
              <a:t>https://ieee-sa.imeetcentral.com/802psdo</a:t>
            </a:r>
            <a:r>
              <a:rPr lang="en-AU" u="sng" dirty="0" smtClean="0">
                <a:hlinkClick r:id="rId2"/>
              </a:rPr>
              <a:t>/</a:t>
            </a:r>
            <a:r>
              <a:rPr lang="en-AU" dirty="0" smtClean="0"/>
              <a:t> (link updated in July 2016)</a:t>
            </a:r>
          </a:p>
          <a:p>
            <a:pPr lvl="1"/>
            <a:r>
              <a:rPr lang="en-AU" dirty="0" smtClean="0"/>
              <a:t>Central </a:t>
            </a:r>
            <a:r>
              <a:rPr lang="en-AU" dirty="0"/>
              <a:t>Desktop </a:t>
            </a:r>
            <a:r>
              <a:rPr lang="en-AU" dirty="0" smtClean="0"/>
              <a:t>also contains links to various documents (update: Sept 16)  that explain processes for interactions between SC6 &amp; IEEE 802:</a:t>
            </a:r>
          </a:p>
          <a:p>
            <a:pPr lvl="2"/>
            <a:r>
              <a:rPr lang="en-AU" dirty="0"/>
              <a:t>How does a WG send a liaison to SC6?</a:t>
            </a:r>
          </a:p>
          <a:p>
            <a:pPr lvl="2"/>
            <a:r>
              <a:rPr lang="en-AU" dirty="0" smtClean="0"/>
              <a:t>How </a:t>
            </a:r>
            <a:r>
              <a:rPr lang="en-AU" dirty="0"/>
              <a:t>does a WG send a </a:t>
            </a:r>
            <a:r>
              <a:rPr lang="en-AU" dirty="0" smtClean="0"/>
              <a:t>document to </a:t>
            </a:r>
            <a:r>
              <a:rPr lang="en-AU" dirty="0"/>
              <a:t>SC6 for information or review?</a:t>
            </a:r>
          </a:p>
          <a:p>
            <a:pPr lvl="2"/>
            <a:r>
              <a:rPr lang="en-AU" dirty="0" smtClean="0"/>
              <a:t>How </a:t>
            </a:r>
            <a:r>
              <a:rPr lang="en-AU" dirty="0"/>
              <a:t>does a WG submit a standard for ratification under the PSDO process?</a:t>
            </a:r>
          </a:p>
          <a:p>
            <a:pPr lvl="2"/>
            <a:r>
              <a:rPr lang="en-AU" dirty="0" smtClean="0"/>
              <a:t>How </a:t>
            </a:r>
            <a:r>
              <a:rPr lang="en-AU" dirty="0"/>
              <a:t>does a WG submit response to </a:t>
            </a:r>
            <a:r>
              <a:rPr lang="en-AU" dirty="0" smtClean="0"/>
              <a:t>comments received?</a:t>
            </a:r>
          </a:p>
          <a:p>
            <a:pPr lvl="2"/>
            <a:r>
              <a:rPr lang="en-AU" dirty="0"/>
              <a:t>Feb 2017: John D'Ambrosia is developing some standard motion </a:t>
            </a:r>
            <a:r>
              <a:rPr lang="en-AU" dirty="0" smtClean="0"/>
              <a:t>templates</a:t>
            </a:r>
          </a:p>
          <a:p>
            <a:pPr lvl="2"/>
            <a:endParaRPr lang="en-AU" u="sng"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96495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5778433"/>
              </p:ext>
            </p:extLst>
          </p:nvPr>
        </p:nvGraphicFramePr>
        <p:xfrm>
          <a:off x="762000" y="1600200"/>
          <a:ext cx="7620000" cy="4602480"/>
        </p:xfrm>
        <a:graphic>
          <a:graphicData uri="http://schemas.openxmlformats.org/drawingml/2006/table">
            <a:tbl>
              <a:tblPr firstRow="1" bandRow="1">
                <a:tableStyleId>{21E4AEA4-8DFA-4A89-87EB-49C32662AFE0}</a:tableStyleId>
              </a:tblPr>
              <a:tblGrid>
                <a:gridCol w="1371600">
                  <a:extLst>
                    <a:ext uri="{9D8B030D-6E8A-4147-A177-3AD203B41FA5}">
                      <a16:colId xmlns:a16="http://schemas.microsoft.com/office/drawing/2014/main" val="20000"/>
                    </a:ext>
                  </a:extLst>
                </a:gridCol>
                <a:gridCol w="2030186">
                  <a:extLst>
                    <a:ext uri="{9D8B030D-6E8A-4147-A177-3AD203B41FA5}">
                      <a16:colId xmlns:a16="http://schemas.microsoft.com/office/drawing/2014/main" val="20001"/>
                    </a:ext>
                  </a:extLst>
                </a:gridCol>
                <a:gridCol w="2109107">
                  <a:extLst>
                    <a:ext uri="{9D8B030D-6E8A-4147-A177-3AD203B41FA5}">
                      <a16:colId xmlns:a16="http://schemas.microsoft.com/office/drawing/2014/main" val="20002"/>
                    </a:ext>
                  </a:extLst>
                </a:gridCol>
                <a:gridCol w="2109107">
                  <a:extLst>
                    <a:ext uri="{9D8B030D-6E8A-4147-A177-3AD203B41FA5}">
                      <a16:colId xmlns:a16="http://schemas.microsoft.com/office/drawing/2014/main" val="20003"/>
                    </a:ext>
                  </a:extLst>
                </a:gridCol>
              </a:tblGrid>
              <a:tr h="536222">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10444">
                <a:tc>
                  <a:txBody>
                    <a:bodyPr/>
                    <a:lstStyle/>
                    <a:p>
                      <a:r>
                        <a:rPr lang="en-AU" sz="1600" b="0" dirty="0" smtClean="0"/>
                        <a:t>802</a:t>
                      </a:r>
                      <a:endParaRPr lang="en-AU" sz="1600" b="0" dirty="0">
                        <a:latin typeface="+mj-lt"/>
                        <a:cs typeface="Arial" panose="020B0604020202020204" pitchFamily="34" charset="0"/>
                      </a:endParaRPr>
                    </a:p>
                  </a:txBody>
                  <a:tcPr marL="115147" marR="115147"/>
                </a:tc>
                <a:tc>
                  <a:txBody>
                    <a:bodyPr/>
                    <a:lstStyle/>
                    <a:p>
                      <a:pPr algn="ctr"/>
                      <a:r>
                        <a:rPr lang="en-AU" sz="1600" b="0" kern="1200" dirty="0" smtClean="0">
                          <a:solidFill>
                            <a:srgbClr val="00B050"/>
                          </a:solidFill>
                        </a:rPr>
                        <a:t>Oct 2014</a:t>
                      </a:r>
                      <a:endParaRPr lang="en-AU" sz="1600" b="0" kern="1200" dirty="0">
                        <a:solidFill>
                          <a:srgbClr val="00B050"/>
                        </a:solidFill>
                        <a:latin typeface="+mn-lt"/>
                        <a:ea typeface="+mn-ea"/>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latin typeface="+mj-lt"/>
                        </a:rPr>
                        <a:t>Nov 2015</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rPr>
                        <a:t>Jan 2016</a:t>
                      </a:r>
                      <a:endParaRPr lang="en-AU" sz="1600" b="0" kern="1200" dirty="0" smtClean="0">
                        <a:solidFill>
                          <a:srgbClr val="00B050"/>
                        </a:solidFill>
                        <a:latin typeface="+mn-lt"/>
                        <a:ea typeface="+mn-ea"/>
                        <a:cs typeface="+mn-cs"/>
                      </a:endParaRPr>
                    </a:p>
                  </a:txBody>
                  <a:tcPr marL="115147" marR="115147"/>
                </a:tc>
                <a:extLst>
                  <a:ext uri="{0D108BD9-81ED-4DB2-BD59-A6C34878D82A}">
                    <a16:rowId xmlns:a16="http://schemas.microsoft.com/office/drawing/2014/main" val="10001"/>
                  </a:ext>
                </a:extLst>
              </a:tr>
              <a:tr h="310444">
                <a:tc>
                  <a:txBody>
                    <a:bodyPr/>
                    <a:lstStyle/>
                    <a:p>
                      <a:r>
                        <a:rPr lang="en-AU" sz="1600" b="0" dirty="0" smtClean="0"/>
                        <a:t>802.1X</a:t>
                      </a:r>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2"/>
                  </a:ext>
                </a:extLst>
              </a:tr>
              <a:tr h="310444">
                <a:tc>
                  <a:txBody>
                    <a:bodyPr/>
                    <a:lstStyle/>
                    <a:p>
                      <a:r>
                        <a:rPr lang="en-AU" sz="1600" b="0" dirty="0" smtClean="0"/>
                        <a:t>802.1AE</a:t>
                      </a:r>
                      <a:endParaRPr lang="en-AU" sz="1600" b="0" dirty="0"/>
                    </a:p>
                  </a:txBody>
                  <a:tcPr marL="115147" marR="115147"/>
                </a:tc>
                <a:tc>
                  <a:txBody>
                    <a:bodyPr/>
                    <a:lstStyle/>
                    <a:p>
                      <a:pPr algn="ctr"/>
                      <a:r>
                        <a:rPr lang="en-AU" sz="1600" b="0" baseline="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Oct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extLst>
                  <a:ext uri="{0D108BD9-81ED-4DB2-BD59-A6C34878D82A}">
                    <a16:rowId xmlns:a16="http://schemas.microsoft.com/office/drawing/2014/main" val="10003"/>
                  </a:ext>
                </a:extLst>
              </a:tr>
              <a:tr h="310444">
                <a:tc>
                  <a:txBody>
                    <a:bodyPr/>
                    <a:lstStyle/>
                    <a:p>
                      <a:r>
                        <a:rPr lang="en-AU" sz="1600" b="0" dirty="0" smtClean="0"/>
                        <a:t>802.1AB</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4"/>
                  </a:ext>
                </a:extLst>
              </a:tr>
              <a:tr h="310444">
                <a:tc>
                  <a:txBody>
                    <a:bodyPr/>
                    <a:lstStyle/>
                    <a:p>
                      <a:r>
                        <a:rPr lang="en-AU" sz="1600" b="0" dirty="0" smtClean="0"/>
                        <a:t>802.1AR</a:t>
                      </a:r>
                      <a:endParaRPr lang="en-AU" sz="1600" b="0" dirty="0"/>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5"/>
                  </a:ext>
                </a:extLst>
              </a:tr>
              <a:tr h="310444">
                <a:tc>
                  <a:txBody>
                    <a:bodyPr/>
                    <a:lstStyle/>
                    <a:p>
                      <a:r>
                        <a:rPr lang="en-AU" sz="1600" b="0" dirty="0" smtClean="0"/>
                        <a:t>802.1AS</a:t>
                      </a:r>
                    </a:p>
                  </a:txBody>
                  <a:tcPr marL="115147" marR="115147"/>
                </a:tc>
                <a:tc>
                  <a:txBody>
                    <a:bodyPr/>
                    <a:lstStyle/>
                    <a:p>
                      <a:pPr algn="ctr"/>
                      <a:r>
                        <a:rPr lang="en-AU" sz="1600" b="0" dirty="0" smtClean="0">
                          <a:solidFill>
                            <a:srgbClr val="00B050"/>
                          </a:solidFill>
                        </a:rPr>
                        <a:t>May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 2013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May 2014</a:t>
                      </a:r>
                    </a:p>
                  </a:txBody>
                  <a:tcPr marL="115147" marR="115147"/>
                </a:tc>
                <a:extLst>
                  <a:ext uri="{0D108BD9-81ED-4DB2-BD59-A6C34878D82A}">
                    <a16:rowId xmlns:a16="http://schemas.microsoft.com/office/drawing/2014/main" val="10006"/>
                  </a:ext>
                </a:extLst>
              </a:tr>
              <a:tr h="310444">
                <a:tc>
                  <a:txBody>
                    <a:bodyPr/>
                    <a:lstStyle/>
                    <a:p>
                      <a:r>
                        <a:rPr lang="en-AU" sz="1600" b="0" dirty="0" smtClean="0">
                          <a:latin typeface="+mj-lt"/>
                          <a:cs typeface="Arial" panose="020B0604020202020204" pitchFamily="34" charset="0"/>
                        </a:rPr>
                        <a:t>802.1AEbw</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7"/>
                  </a:ext>
                </a:extLst>
              </a:tr>
              <a:tr h="310444">
                <a:tc>
                  <a:txBody>
                    <a:bodyPr/>
                    <a:lstStyle/>
                    <a:p>
                      <a:r>
                        <a:rPr lang="en-AU" sz="1600" b="0" dirty="0" smtClean="0">
                          <a:latin typeface="+mj-lt"/>
                          <a:cs typeface="Arial" panose="020B0604020202020204" pitchFamily="34" charset="0"/>
                        </a:rPr>
                        <a:t>802.1AEbn</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Jan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8"/>
                  </a:ext>
                </a:extLst>
              </a:tr>
              <a:tr h="310444">
                <a:tc>
                  <a:txBody>
                    <a:bodyPr/>
                    <a:lstStyle/>
                    <a:p>
                      <a:r>
                        <a:rPr lang="en-AU" sz="1600" b="0" dirty="0" smtClean="0">
                          <a:latin typeface="+mj-lt"/>
                          <a:cs typeface="Arial" panose="020B0604020202020204" pitchFamily="34" charset="0"/>
                        </a:rPr>
                        <a:t>802.1AX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Nov 2015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9"/>
                  </a:ext>
                </a:extLst>
              </a:tr>
              <a:tr h="310444">
                <a:tc>
                  <a:txBody>
                    <a:bodyPr/>
                    <a:lstStyle/>
                    <a:p>
                      <a:r>
                        <a:rPr lang="en-AU" sz="1600" b="0" dirty="0" smtClean="0">
                          <a:latin typeface="+mj-lt"/>
                          <a:cs typeface="Arial" panose="020B0604020202020204" pitchFamily="34" charset="0"/>
                        </a:rPr>
                        <a:t>802.1Xbx</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a:t>
                      </a:r>
                      <a:r>
                        <a:rPr lang="en-AU" sz="1600" b="0" baseline="0" dirty="0" smtClean="0">
                          <a:solidFill>
                            <a:srgbClr val="00B050"/>
                          </a:solidFill>
                        </a:rPr>
                        <a:t>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Dec</a:t>
                      </a:r>
                      <a:r>
                        <a:rPr lang="en-AU" sz="1600" b="0" baseline="0" dirty="0" smtClean="0">
                          <a:solidFill>
                            <a:srgbClr val="00B050"/>
                          </a:solidFill>
                        </a:rPr>
                        <a:t>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0"/>
                  </a:ext>
                </a:extLst>
              </a:tr>
              <a:tr h="310444">
                <a:tc>
                  <a:txBody>
                    <a:bodyPr/>
                    <a:lstStyle/>
                    <a:p>
                      <a:r>
                        <a:rPr lang="en-AU" sz="1600" b="0" dirty="0" smtClean="0">
                          <a:latin typeface="+mj-lt"/>
                          <a:cs typeface="Arial" panose="020B0604020202020204" pitchFamily="34" charset="0"/>
                        </a:rPr>
                        <a:t>802.1Q-Rev</a:t>
                      </a:r>
                      <a:endParaRPr lang="en-AU" sz="1600" b="0" dirty="0">
                        <a:latin typeface="+mj-lt"/>
                        <a:cs typeface="Arial" panose="020B0604020202020204" pitchFamily="34" charset="0"/>
                      </a:endParaRPr>
                    </a:p>
                  </a:txBody>
                  <a:tcPr marL="115147" marR="115147">
                    <a:lnB w="12700" cmpd="sng">
                      <a:noFill/>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extLst>
                  <a:ext uri="{0D108BD9-81ED-4DB2-BD59-A6C34878D82A}">
                    <a16:rowId xmlns:a16="http://schemas.microsoft.com/office/drawing/2014/main" val="10011"/>
                  </a:ext>
                </a:extLst>
              </a:tr>
              <a:tr h="310444">
                <a:tc>
                  <a:txBody>
                    <a:bodyPr/>
                    <a:lstStyle/>
                    <a:p>
                      <a:r>
                        <a:rPr lang="en-AU" sz="1600" dirty="0" smtClean="0"/>
                        <a:t>802.1BA</a:t>
                      </a:r>
                      <a:endParaRPr lang="en-AU" sz="1600" dirty="0"/>
                    </a:p>
                  </a:txBody>
                  <a:tcPr marL="115147" marR="115147">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lnL w="12700" cmpd="sng">
                      <a:noFill/>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006924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17</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18960447"/>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dirty="0" smtClean="0"/>
                        <a:t>802.1BR</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Aug</a:t>
                      </a:r>
                      <a:r>
                        <a:rPr lang="en-AU" sz="1600" b="0" baseline="0" dirty="0" smtClean="0">
                          <a:solidFill>
                            <a:srgbClr val="00B050"/>
                          </a:solidFill>
                        </a:rPr>
                        <a:t> </a:t>
                      </a:r>
                      <a:r>
                        <a:rPr lang="en-AU" sz="1600" b="0" dirty="0" smtClean="0">
                          <a:solidFill>
                            <a:srgbClr val="00B050"/>
                          </a:solidFill>
                        </a:rPr>
                        <a:t>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3362392614"/>
                  </a:ext>
                </a:extLst>
              </a:tr>
              <a:tr h="351837">
                <a:tc>
                  <a:txBody>
                    <a:bodyPr/>
                    <a:lstStyle/>
                    <a:p>
                      <a:r>
                        <a:rPr lang="en-AU" sz="1600" dirty="0" smtClean="0"/>
                        <a:t>802.1Qbv</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405036956"/>
                  </a:ext>
                </a:extLst>
              </a:tr>
              <a:tr h="351837">
                <a:tc>
                  <a:txBody>
                    <a:bodyPr/>
                    <a:lstStyle/>
                    <a:p>
                      <a:r>
                        <a:rPr lang="en-AU" sz="1600" dirty="0" smtClean="0"/>
                        <a:t>802.1AB</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3324006233"/>
                  </a:ext>
                </a:extLst>
              </a:tr>
              <a:tr h="351837">
                <a:tc>
                  <a:txBody>
                    <a:bodyPr/>
                    <a:lstStyle/>
                    <a:p>
                      <a:r>
                        <a:rPr lang="en-AU" sz="1600" dirty="0" smtClean="0"/>
                        <a:t>802.1Qca</a:t>
                      </a:r>
                      <a:endParaRPr lang="en-AU" sz="160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a:t>
                      </a:r>
                      <a:r>
                        <a:rPr lang="en-AU" sz="1600" b="0" baseline="0" dirty="0" smtClean="0">
                          <a:solidFill>
                            <a:srgbClr val="00B050"/>
                          </a:solidFill>
                        </a:rPr>
                        <a:t> 2016</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 2017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2017</a:t>
                      </a:r>
                    </a:p>
                  </a:txBody>
                  <a:tcPr marL="115147" marR="115147"/>
                </a:tc>
                <a:extLst>
                  <a:ext uri="{0D108BD9-81ED-4DB2-BD59-A6C34878D82A}">
                    <a16:rowId xmlns:a16="http://schemas.microsoft.com/office/drawing/2014/main" val="10001"/>
                  </a:ext>
                </a:extLst>
              </a:tr>
              <a:tr h="351837">
                <a:tc>
                  <a:txBody>
                    <a:bodyPr/>
                    <a:lstStyle/>
                    <a:p>
                      <a:r>
                        <a:rPr lang="en-AU" sz="1600" b="0" dirty="0" smtClean="0"/>
                        <a:t>802.3</a:t>
                      </a:r>
                      <a:endParaRPr lang="en-AU" sz="1600" b="0" dirty="0"/>
                    </a:p>
                  </a:txBody>
                  <a:tcPr marL="115147" marR="115147"/>
                </a:tc>
                <a:tc>
                  <a:txBody>
                    <a:bodyPr/>
                    <a:lstStyle/>
                    <a:p>
                      <a:pPr algn="ctr"/>
                      <a:r>
                        <a:rPr lang="en-AU" sz="1600" b="0" dirty="0" smtClean="0">
                          <a:solidFill>
                            <a:srgbClr val="00B050"/>
                          </a:solidFill>
                        </a:rPr>
                        <a:t>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02"/>
                  </a:ext>
                </a:extLst>
              </a:tr>
              <a:tr h="351837">
                <a:tc>
                  <a:txBody>
                    <a:bodyPr/>
                    <a:lstStyle/>
                    <a:p>
                      <a:r>
                        <a:rPr lang="en-AU" sz="1600" b="0" dirty="0" smtClean="0">
                          <a:latin typeface="+mj-lt"/>
                          <a:cs typeface="Arial" panose="020B0604020202020204" pitchFamily="34" charset="0"/>
                        </a:rPr>
                        <a:t>802.3</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2016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Mar</a:t>
                      </a:r>
                      <a:r>
                        <a:rPr lang="en-AU" sz="1600" b="0" baseline="0" dirty="0" smtClean="0">
                          <a:solidFill>
                            <a:srgbClr val="00B050"/>
                          </a:solidFill>
                        </a:rPr>
                        <a:t> 2017</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Mar 2017</a:t>
                      </a:r>
                    </a:p>
                  </a:txBody>
                  <a:tcPr marL="115147" marR="115147"/>
                </a:tc>
                <a:extLst>
                  <a:ext uri="{0D108BD9-81ED-4DB2-BD59-A6C34878D82A}">
                    <a16:rowId xmlns:a16="http://schemas.microsoft.com/office/drawing/2014/main" val="10003"/>
                  </a:ext>
                </a:extLst>
              </a:tr>
              <a:tr h="351837">
                <a:tc>
                  <a:txBody>
                    <a:bodyPr/>
                    <a:lstStyle/>
                    <a:p>
                      <a:r>
                        <a:rPr lang="en-AU" sz="1600" b="0" dirty="0" smtClean="0">
                          <a:latin typeface="+mj-lt"/>
                          <a:cs typeface="Arial" panose="020B0604020202020204" pitchFamily="34" charset="0"/>
                        </a:rPr>
                        <a:t>802.3.1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Oct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Jun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Apr</a:t>
                      </a:r>
                      <a:r>
                        <a:rPr lang="en-AU" sz="1600" b="0" baseline="0" dirty="0" smtClean="0">
                          <a:solidFill>
                            <a:srgbClr val="00B050"/>
                          </a:solidFill>
                        </a:rPr>
                        <a:t> 2015</a:t>
                      </a:r>
                    </a:p>
                  </a:txBody>
                  <a:tcPr marL="115147" marR="115147"/>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531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pushed 26 standards completely through the PSDO ratification process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5298439"/>
              </p:ext>
            </p:extLst>
          </p:nvPr>
        </p:nvGraphicFramePr>
        <p:xfrm>
          <a:off x="761999" y="1712148"/>
          <a:ext cx="7696200" cy="3070578"/>
        </p:xfrm>
        <a:graphic>
          <a:graphicData uri="http://schemas.openxmlformats.org/drawingml/2006/table">
            <a:tbl>
              <a:tblPr firstRow="1" bandRow="1">
                <a:tableStyleId>{21E4AEA4-8DFA-4A89-87EB-49C32662AFE0}</a:tableStyleId>
              </a:tblPr>
              <a:tblGrid>
                <a:gridCol w="1371601">
                  <a:extLst>
                    <a:ext uri="{9D8B030D-6E8A-4147-A177-3AD203B41FA5}">
                      <a16:colId xmlns:a16="http://schemas.microsoft.com/office/drawing/2014/main" val="20000"/>
                    </a:ext>
                  </a:extLst>
                </a:gridCol>
                <a:gridCol w="2064203">
                  <a:extLst>
                    <a:ext uri="{9D8B030D-6E8A-4147-A177-3AD203B41FA5}">
                      <a16:colId xmlns:a16="http://schemas.microsoft.com/office/drawing/2014/main" val="20001"/>
                    </a:ext>
                  </a:extLst>
                </a:gridCol>
                <a:gridCol w="2130198">
                  <a:extLst>
                    <a:ext uri="{9D8B030D-6E8A-4147-A177-3AD203B41FA5}">
                      <a16:colId xmlns:a16="http://schemas.microsoft.com/office/drawing/2014/main" val="20002"/>
                    </a:ext>
                  </a:extLst>
                </a:gridCol>
                <a:gridCol w="2130198">
                  <a:extLst>
                    <a:ext uri="{9D8B030D-6E8A-4147-A177-3AD203B41FA5}">
                      <a16:colId xmlns:a16="http://schemas.microsoft.com/office/drawing/2014/main" val="20003"/>
                    </a:ext>
                  </a:extLst>
                </a:gridCol>
              </a:tblGrid>
              <a:tr h="607719">
                <a:tc>
                  <a:txBody>
                    <a:bodyPr/>
                    <a:lstStyle/>
                    <a:p>
                      <a:r>
                        <a:rPr lang="en-AU" sz="1600" dirty="0" smtClean="0"/>
                        <a:t>IEEE 802</a:t>
                      </a:r>
                      <a:br>
                        <a:rPr lang="en-AU" sz="1600" dirty="0" smtClean="0"/>
                      </a:br>
                      <a:r>
                        <a:rPr lang="en-AU" sz="1600" dirty="0" smtClean="0"/>
                        <a:t>standard</a:t>
                      </a:r>
                      <a:endParaRPr lang="en-AU" sz="1600" dirty="0"/>
                    </a:p>
                  </a:txBody>
                  <a:tcPr marL="115147" marR="115147"/>
                </a:tc>
                <a:tc>
                  <a:txBody>
                    <a:bodyPr/>
                    <a:lstStyle/>
                    <a:p>
                      <a:pPr algn="ctr"/>
                      <a:r>
                        <a:rPr lang="en-US" sz="1600" dirty="0" smtClean="0"/>
                        <a:t>60-day</a:t>
                      </a:r>
                      <a:r>
                        <a:rPr lang="en-AU" sz="1600" dirty="0" smtClean="0"/>
                        <a:t/>
                      </a:r>
                      <a:br>
                        <a:rPr lang="en-AU" sz="1600" dirty="0" smtClean="0"/>
                      </a:br>
                      <a:r>
                        <a:rPr lang="en-AU" sz="1600" dirty="0" smtClean="0"/>
                        <a:t>pre-ballot</a:t>
                      </a:r>
                      <a:endParaRPr lang="en-AU" sz="1600" dirty="0"/>
                    </a:p>
                  </a:txBody>
                  <a:tcPr marL="115147" marR="115147"/>
                </a:tc>
                <a:tc>
                  <a:txBody>
                    <a:bodyPr/>
                    <a:lstStyle/>
                    <a:p>
                      <a:pPr algn="ctr"/>
                      <a:r>
                        <a:rPr lang="en-AU" sz="1600" dirty="0" smtClean="0"/>
                        <a:t>5-month</a:t>
                      </a:r>
                      <a:br>
                        <a:rPr lang="en-AU" sz="1600" dirty="0" smtClean="0"/>
                      </a:br>
                      <a:r>
                        <a:rPr lang="en-AU" sz="1600" dirty="0" smtClean="0"/>
                        <a:t>FDIS ballot</a:t>
                      </a:r>
                      <a:endParaRPr lang="en-AU" sz="1600" dirty="0"/>
                    </a:p>
                  </a:txBody>
                  <a:tcPr marL="115147" marR="115147"/>
                </a:tc>
                <a:tc>
                  <a:txBody>
                    <a:bodyPr/>
                    <a:lstStyle/>
                    <a:p>
                      <a:pPr algn="ctr"/>
                      <a:r>
                        <a:rPr lang="en-AU" sz="1600" dirty="0" smtClean="0"/>
                        <a:t>Comments</a:t>
                      </a:r>
                      <a:r>
                        <a:rPr lang="en-AU" sz="1600" baseline="0" dirty="0" smtClean="0"/>
                        <a:t> resolved by IEEE</a:t>
                      </a:r>
                      <a:endParaRPr lang="en-AU" sz="1600" dirty="0"/>
                    </a:p>
                  </a:txBody>
                  <a:tcPr marL="115147" marR="115147"/>
                </a:tc>
                <a:extLst>
                  <a:ext uri="{0D108BD9-81ED-4DB2-BD59-A6C34878D82A}">
                    <a16:rowId xmlns:a16="http://schemas.microsoft.com/office/drawing/2014/main" val="10000"/>
                  </a:ext>
                </a:extLst>
              </a:tr>
              <a:tr h="351837">
                <a:tc>
                  <a:txBody>
                    <a:bodyPr/>
                    <a:lstStyle/>
                    <a:p>
                      <a:r>
                        <a:rPr lang="en-AU" sz="1600" b="0" dirty="0" smtClean="0"/>
                        <a:t>802.11</a:t>
                      </a:r>
                      <a:endParaRPr lang="en-AU" sz="1600" b="0" dirty="0"/>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2012</a:t>
                      </a:r>
                      <a:endParaRPr lang="en-AU" sz="1600" b="0" dirty="0">
                        <a:solidFill>
                          <a:srgbClr val="00B050"/>
                        </a:solidFill>
                      </a:endParaRPr>
                    </a:p>
                  </a:txBody>
                  <a:tcPr marL="115147" marR="115147"/>
                </a:tc>
                <a:tc>
                  <a:txBody>
                    <a:bodyPr/>
                    <a:lstStyle/>
                    <a:p>
                      <a:pPr algn="ctr"/>
                      <a:r>
                        <a:rPr lang="en-AU" sz="1600" b="0" dirty="0" smtClean="0">
                          <a:solidFill>
                            <a:srgbClr val="00B050"/>
                          </a:solidFill>
                        </a:rPr>
                        <a:t>Nov 2013</a:t>
                      </a:r>
                      <a:endParaRPr lang="en-AU" sz="1600" b="0" dirty="0">
                        <a:solidFill>
                          <a:srgbClr val="00B050"/>
                        </a:solidFill>
                      </a:endParaRPr>
                    </a:p>
                  </a:txBody>
                  <a:tcPr marL="115147" marR="115147"/>
                </a:tc>
                <a:extLst>
                  <a:ext uri="{0D108BD9-81ED-4DB2-BD59-A6C34878D82A}">
                    <a16:rowId xmlns:a16="http://schemas.microsoft.com/office/drawing/2014/main" val="10005"/>
                  </a:ext>
                </a:extLst>
              </a:tr>
              <a:tr h="351837">
                <a:tc>
                  <a:txBody>
                    <a:bodyPr/>
                    <a:lstStyle/>
                    <a:p>
                      <a:r>
                        <a:rPr lang="en-AU" sz="1600" b="0" dirty="0" smtClean="0"/>
                        <a:t>802.11aa</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6"/>
                  </a:ext>
                </a:extLst>
              </a:tr>
              <a:tr h="351837">
                <a:tc>
                  <a:txBody>
                    <a:bodyPr/>
                    <a:lstStyle/>
                    <a:p>
                      <a:r>
                        <a:rPr lang="en-AU" sz="1600" b="0" dirty="0" smtClean="0"/>
                        <a:t>802.11ad</a:t>
                      </a:r>
                      <a:endParaRPr lang="en-AU" sz="1600" b="0" dirty="0"/>
                    </a:p>
                  </a:txBody>
                  <a:tcPr marL="115147" marR="115147"/>
                </a:tc>
                <a:tc>
                  <a:txBody>
                    <a:bodyPr/>
                    <a:lstStyle/>
                    <a:p>
                      <a:pPr algn="ctr"/>
                      <a:r>
                        <a:rPr lang="en-AU" sz="1600" b="0" dirty="0" smtClean="0">
                          <a:solidFill>
                            <a:srgbClr val="00B050"/>
                          </a:solidFill>
                        </a:rPr>
                        <a:t>Feb</a:t>
                      </a:r>
                      <a:r>
                        <a:rPr lang="en-AU" sz="1600" b="0" baseline="0" dirty="0" smtClean="0">
                          <a:solidFill>
                            <a:srgbClr val="00B050"/>
                          </a:solidFill>
                        </a:rPr>
                        <a:t> 2013</a:t>
                      </a:r>
                      <a:endParaRPr lang="en-AU" sz="1600" b="0" dirty="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7"/>
                  </a:ext>
                </a:extLst>
              </a:tr>
              <a:tr h="351837">
                <a:tc>
                  <a:txBody>
                    <a:bodyPr/>
                    <a:lstStyle/>
                    <a:p>
                      <a:r>
                        <a:rPr lang="en-AU" sz="1600" b="0" dirty="0" smtClean="0"/>
                        <a:t>802.11ae</a:t>
                      </a:r>
                      <a:endParaRPr lang="en-AU" sz="1600" b="0" dirty="0"/>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Feb</a:t>
                      </a:r>
                      <a:r>
                        <a:rPr lang="en-AU" sz="1600" b="0" baseline="0" dirty="0" smtClean="0">
                          <a:solidFill>
                            <a:srgbClr val="00B050"/>
                          </a:solidFill>
                        </a:rPr>
                        <a:t> 2013</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Jan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July 2014</a:t>
                      </a:r>
                    </a:p>
                  </a:txBody>
                  <a:tcPr marL="115147" marR="115147"/>
                </a:tc>
                <a:extLst>
                  <a:ext uri="{0D108BD9-81ED-4DB2-BD59-A6C34878D82A}">
                    <a16:rowId xmlns:a16="http://schemas.microsoft.com/office/drawing/2014/main" val="10008"/>
                  </a:ext>
                </a:extLst>
              </a:tr>
              <a:tr h="351837">
                <a:tc>
                  <a:txBody>
                    <a:bodyPr/>
                    <a:lstStyle/>
                    <a:p>
                      <a:r>
                        <a:rPr lang="en-AU" sz="1600" b="0" dirty="0" smtClean="0">
                          <a:latin typeface="+mj-lt"/>
                          <a:cs typeface="Arial" panose="020B0604020202020204" pitchFamily="34" charset="0"/>
                        </a:rPr>
                        <a:t>802.11ac</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09"/>
                  </a:ext>
                </a:extLst>
              </a:tr>
              <a:tr h="351837">
                <a:tc>
                  <a:txBody>
                    <a:bodyPr/>
                    <a:lstStyle/>
                    <a:p>
                      <a:r>
                        <a:rPr lang="en-AU" sz="1600" b="0" dirty="0" smtClean="0">
                          <a:latin typeface="+mj-lt"/>
                          <a:cs typeface="Arial" panose="020B0604020202020204" pitchFamily="34" charset="0"/>
                        </a:rPr>
                        <a:t>802.11af</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Sep 2014</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Jul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Jul </a:t>
                      </a:r>
                      <a:r>
                        <a:rPr lang="en-AU" sz="1600" b="0" baseline="0" dirty="0" smtClean="0">
                          <a:solidFill>
                            <a:srgbClr val="00B050"/>
                          </a:solidFill>
                        </a:rPr>
                        <a:t>2015</a:t>
                      </a:r>
                    </a:p>
                  </a:txBody>
                  <a:tcPr marL="115147" marR="115147"/>
                </a:tc>
                <a:extLst>
                  <a:ext uri="{0D108BD9-81ED-4DB2-BD59-A6C34878D82A}">
                    <a16:rowId xmlns:a16="http://schemas.microsoft.com/office/drawing/2014/main" val="10010"/>
                  </a:ext>
                </a:extLst>
              </a:tr>
              <a:tr h="351837">
                <a:tc>
                  <a:txBody>
                    <a:bodyPr/>
                    <a:lstStyle/>
                    <a:p>
                      <a:r>
                        <a:rPr lang="en-AU" sz="1600" b="0" dirty="0" smtClean="0">
                          <a:latin typeface="+mj-lt"/>
                          <a:cs typeface="Arial" panose="020B0604020202020204" pitchFamily="34" charset="0"/>
                        </a:rPr>
                        <a:t>802.22</a:t>
                      </a:r>
                      <a:endParaRPr lang="en-AU" sz="1600" b="0" dirty="0">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May 2014</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rgbClr val="00B050"/>
                          </a:solidFill>
                        </a:rPr>
                        <a:t>Feb 2015</a:t>
                      </a:r>
                      <a:endParaRPr lang="en-AU" sz="1600" b="0" dirty="0" smtClean="0">
                        <a:solidFill>
                          <a:srgbClr val="00B050"/>
                        </a:solidFill>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rPr>
                        <a:t>n/a</a:t>
                      </a:r>
                    </a:p>
                  </a:txBody>
                  <a:tcPr marL="115147" marR="115147"/>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572209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19</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31782467"/>
              </p:ext>
            </p:extLst>
          </p:nvPr>
        </p:nvGraphicFramePr>
        <p:xfrm>
          <a:off x="152399" y="1568640"/>
          <a:ext cx="8839199" cy="42672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012372">
                  <a:extLst>
                    <a:ext uri="{9D8B030D-6E8A-4147-A177-3AD203B41FA5}">
                      <a16:colId xmlns:a16="http://schemas.microsoft.com/office/drawing/2014/main" val="20003"/>
                    </a:ext>
                  </a:extLst>
                </a:gridCol>
                <a:gridCol w="1295400">
                  <a:extLst>
                    <a:ext uri="{9D8B030D-6E8A-4147-A177-3AD203B41FA5}">
                      <a16:colId xmlns:a16="http://schemas.microsoft.com/office/drawing/2014/main" val="20004"/>
                    </a:ext>
                  </a:extLst>
                </a:gridCol>
                <a:gridCol w="1088570">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rPr>
                        <a:t>.1Qbu</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 Feb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rPr>
                        <a:t>.1Qbz</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D2.3</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Feb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r>
                        <a:rPr lang="en-AU" sz="1600" b="0" kern="1200" dirty="0" smtClean="0">
                          <a:solidFill>
                            <a:schemeClr val="accent2"/>
                          </a:solidFill>
                          <a:latin typeface="+mn-lt"/>
                          <a:ea typeface="+mn-ea"/>
                          <a:cs typeface="+mn-cs"/>
                        </a:rPr>
                        <a:t> </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rPr>
                        <a:t>.1AC-Rev</a:t>
                      </a:r>
                      <a:endParaRPr lang="en-AU" sz="1600" dirty="0">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D3.0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24 May 17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5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.1Qcd-2015</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May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23</a:t>
                      </a:r>
                      <a:r>
                        <a:rPr lang="en-AU" sz="1600" b="0" kern="1200" baseline="0" dirty="0" smtClean="0">
                          <a:solidFill>
                            <a:schemeClr val="tx1"/>
                          </a:solidFill>
                          <a:latin typeface="+mn-lt"/>
                          <a:ea typeface="+mn-ea"/>
                          <a:cs typeface="+mn-cs"/>
                        </a:rPr>
                        <a:t> Oct 16</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 Dec </a:t>
                      </a:r>
                      <a:r>
                        <a:rPr lang="en-AU" sz="1600" b="0" baseline="0" dirty="0" smtClean="0">
                          <a:solidFill>
                            <a:schemeClr val="tx1"/>
                          </a:solidFill>
                          <a:latin typeface="+mj-lt"/>
                        </a:rPr>
                        <a:t>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802d</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kern="1200" dirty="0" smtClean="0">
                        <a:solidFill>
                          <a:schemeClr val="accent2"/>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15</a:t>
                      </a:r>
                      <a:r>
                        <a:rPr lang="en-AU" sz="1600" b="0" kern="1200" baseline="0" dirty="0" smtClean="0">
                          <a:solidFill>
                            <a:schemeClr val="tx1"/>
                          </a:solidFill>
                          <a:latin typeface="+mn-lt"/>
                          <a:ea typeface="+mn-ea"/>
                          <a:cs typeface="+mn-cs"/>
                        </a:rPr>
                        <a:t> Jun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330320">
                <a:tc>
                  <a:txBody>
                    <a:bodyPr/>
                    <a:lstStyle/>
                    <a:p>
                      <a:r>
                        <a:rPr lang="en-AU" sz="1600" dirty="0" smtClean="0">
                          <a:latin typeface="+mj-lt"/>
                          <a:cs typeface="Arial" panose="020B0604020202020204" pitchFamily="34" charset="0"/>
                        </a:rPr>
                        <a:t>.1AEcg</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D1.4</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7 </a:t>
                      </a:r>
                      <a:r>
                        <a:rPr lang="en-AU" sz="1600" b="0" kern="1200" baseline="0" dirty="0" smtClean="0">
                          <a:solidFill>
                            <a:schemeClr val="tx1"/>
                          </a:solidFill>
                          <a:latin typeface="+mn-lt"/>
                          <a:ea typeface="+mn-ea"/>
                          <a:cs typeface="+mn-cs"/>
                        </a:rPr>
                        <a:t>Sep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9"/>
                  </a:ext>
                </a:extLst>
              </a:tr>
              <a:tr h="330320">
                <a:tc>
                  <a:txBody>
                    <a:bodyPr/>
                    <a:lstStyle/>
                    <a:p>
                      <a:r>
                        <a:rPr lang="en-AU" sz="1600" dirty="0" smtClean="0">
                          <a:latin typeface="+mj-lt"/>
                          <a:cs typeface="Arial" panose="020B0604020202020204" pitchFamily="34" charset="0"/>
                        </a:rPr>
                        <a:t>.1CB</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Sep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r h="330320">
                <a:tc>
                  <a:txBody>
                    <a:bodyPr/>
                    <a:lstStyle/>
                    <a:p>
                      <a:r>
                        <a:rPr lang="en-AU" sz="1600" dirty="0" smtClean="0">
                          <a:latin typeface="+mj-lt"/>
                          <a:cs typeface="Arial" panose="020B0604020202020204" pitchFamily="34" charset="0"/>
                        </a:rPr>
                        <a:t>.1Qci</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9</a:t>
                      </a:r>
                      <a:r>
                        <a:rPr lang="en-AU" sz="1600" b="0" kern="1200" baseline="0" dirty="0" smtClean="0">
                          <a:solidFill>
                            <a:schemeClr val="tx1"/>
                          </a:solidFill>
                          <a:latin typeface="+mn-lt"/>
                          <a:ea typeface="+mn-ea"/>
                          <a:cs typeface="+mn-cs"/>
                        </a:rPr>
                        <a:t> Dec 17</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6"/>
                          </a:solidFill>
                          <a:latin typeface="+mn-lt"/>
                          <a:ea typeface="+mn-ea"/>
                          <a:cs typeface="+mn-cs"/>
                        </a:rPr>
                        <a:t>Waiting</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11"/>
                  </a:ext>
                </a:extLst>
              </a:tr>
              <a:tr h="330320">
                <a:tc>
                  <a:txBody>
                    <a:bodyPr/>
                    <a:lstStyle/>
                    <a:p>
                      <a:r>
                        <a:rPr lang="en-AU" sz="1600" dirty="0" smtClean="0">
                          <a:latin typeface="+mj-lt"/>
                          <a:cs typeface="Arial" panose="020B0604020202020204" pitchFamily="34" charset="0"/>
                        </a:rPr>
                        <a:t>.1Qch</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Nov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a:t>
                      </a:r>
                      <a:r>
                        <a:rPr lang="en-AU" sz="1600" b="0" kern="1200" baseline="0" dirty="0" smtClean="0">
                          <a:solidFill>
                            <a:schemeClr val="tx1"/>
                          </a:solidFill>
                          <a:latin typeface="+mn-lt"/>
                          <a:ea typeface="+mn-ea"/>
                          <a:cs typeface="+mn-cs"/>
                        </a:rPr>
                        <a:t> Jan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330320">
                <a:tc>
                  <a:txBody>
                    <a:bodyPr/>
                    <a:lstStyle/>
                    <a:p>
                      <a:r>
                        <a:rPr lang="en-GB" sz="1600" dirty="0" smtClean="0"/>
                        <a:t>.1Q-Cor 1</a:t>
                      </a:r>
                      <a:endParaRPr lang="en-AU" sz="1600" dirty="0">
                        <a:latin typeface="+mj-lt"/>
                        <a:cs typeface="Arial" panose="020B0604020202020204" pitchFamily="34" charset="0"/>
                      </a:endParaRPr>
                    </a:p>
                  </a:txBody>
                  <a:tcPr marL="115147" marR="0"/>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a:t>
                      </a:r>
                      <a:r>
                        <a:rPr lang="en-AU" sz="1600" b="0" baseline="0" dirty="0" smtClean="0">
                          <a:solidFill>
                            <a:schemeClr val="tx1"/>
                          </a:solidFill>
                          <a:latin typeface="+mj-lt"/>
                          <a:cs typeface="Arial" panose="020B0604020202020204" pitchFamily="34" charset="0"/>
                        </a:rPr>
                        <a: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Mar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2853817690"/>
                  </a:ext>
                </a:extLst>
              </a:tr>
              <a:tr h="330320">
                <a:tc>
                  <a:txBody>
                    <a:bodyPr/>
                    <a:lstStyle/>
                    <a:p>
                      <a:r>
                        <a:rPr lang="en-AU" sz="1600" dirty="0" smtClean="0">
                          <a:latin typeface="+mj-lt"/>
                          <a:cs typeface="Arial" panose="020B0604020202020204" pitchFamily="34" charset="0"/>
                        </a:rPr>
                        <a:t>802c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D2.1</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2</a:t>
                      </a:r>
                      <a:r>
                        <a:rPr lang="en-AU" sz="1600" b="0" kern="1200" baseline="0" dirty="0" smtClean="0">
                          <a:solidFill>
                            <a:schemeClr val="tx1"/>
                          </a:solidFill>
                          <a:latin typeface="+mn-lt"/>
                          <a:ea typeface="+mn-ea"/>
                          <a:cs typeface="+mn-cs"/>
                        </a:rPr>
                        <a:t> Feb 18</a:t>
                      </a:r>
                      <a:endParaRPr lang="en-AU" sz="1600" b="0" kern="1200" dirty="0" smtClean="0">
                        <a:solidFill>
                          <a:schemeClr val="tx1"/>
                        </a:solidFill>
                        <a:latin typeface="+mn-lt"/>
                        <a:ea typeface="+mn-ea"/>
                        <a:cs typeface="+mn-cs"/>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4150876632"/>
                  </a:ext>
                </a:extLst>
              </a:tr>
            </a:tbl>
          </a:graphicData>
        </a:graphic>
      </p:graphicFrame>
    </p:spTree>
    <p:extLst>
      <p:ext uri="{BB962C8B-B14F-4D97-AF65-F5344CB8AC3E}">
        <p14:creationId xmlns:p14="http://schemas.microsoft.com/office/powerpoint/2010/main" val="118388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p:txBody>
          <a:bodyPr/>
          <a:lstStyle/>
          <a:p>
            <a:r>
              <a:rPr lang="en-US" dirty="0" smtClean="0"/>
              <a:t>This document will be used to run the IEEE 802 JTC1 SC meetings in Irvine in Jan 2018</a:t>
            </a:r>
          </a:p>
        </p:txBody>
      </p:sp>
      <p:sp>
        <p:nvSpPr>
          <p:cNvPr id="3075" name="Rectangle 5"/>
          <p:cNvSpPr>
            <a:spLocks noGrp="1" noChangeArrowheads="1"/>
          </p:cNvSpPr>
          <p:nvPr>
            <p:ph idx="1"/>
          </p:nvPr>
        </p:nvSpPr>
        <p:spPr/>
        <p:txBody>
          <a:bodyPr/>
          <a:lstStyle/>
          <a:p>
            <a:pPr lvl="1"/>
            <a:r>
              <a:rPr lang="en-US" dirty="0" smtClean="0"/>
              <a:t>This presentation contains a proposed running order for the IEEE 802 JTC1 Standing Committee meeting, including</a:t>
            </a:r>
          </a:p>
          <a:p>
            <a:pPr lvl="2"/>
            <a:r>
              <a:rPr lang="en-US" dirty="0" smtClean="0"/>
              <a:t>Proposed agenda</a:t>
            </a:r>
          </a:p>
          <a:p>
            <a:pPr lvl="2"/>
            <a:r>
              <a:rPr lang="en-US" dirty="0" smtClean="0"/>
              <a:t>Other supporting material</a:t>
            </a:r>
          </a:p>
          <a:p>
            <a:pPr lvl="1"/>
            <a:r>
              <a:rPr lang="en-US" dirty="0" smtClean="0"/>
              <a:t>It will be modified during the meeting to include motions, straw polls and other material referred to during the meeting</a:t>
            </a:r>
          </a:p>
        </p:txBody>
      </p:sp>
      <p:sp>
        <p:nvSpPr>
          <p:cNvPr id="5" name="Footer Placeholder 4"/>
          <p:cNvSpPr>
            <a:spLocks noGrp="1"/>
          </p:cNvSpPr>
          <p:nvPr>
            <p:ph type="ftr" sz="quarter" idx="10"/>
          </p:nvPr>
        </p:nvSpPr>
        <p:spPr/>
        <p:txBody>
          <a:bodyPr/>
          <a:lstStyle/>
          <a:p>
            <a:pPr>
              <a:defRPr/>
            </a:pPr>
            <a:r>
              <a:rPr lang="en-US" dirty="0" smtClean="0"/>
              <a:t>Andrew Myles, Cisco</a:t>
            </a:r>
            <a:endParaRPr lang="en-US" dirty="0"/>
          </a:p>
        </p:txBody>
      </p:sp>
      <p:sp>
        <p:nvSpPr>
          <p:cNvPr id="6" name="Slide Number Placeholder 5"/>
          <p:cNvSpPr>
            <a:spLocks noGrp="1"/>
          </p:cNvSpPr>
          <p:nvPr>
            <p:ph type="sldNum" sz="quarter" idx="11"/>
          </p:nvPr>
        </p:nvSpPr>
        <p:spPr/>
        <p:txBody>
          <a:bodyPr/>
          <a:lstStyle/>
          <a:p>
            <a:pPr>
              <a:defRPr/>
            </a:pPr>
            <a:r>
              <a:rPr lang="en-US" dirty="0" smtClean="0"/>
              <a:t>Slide </a:t>
            </a:r>
            <a:fld id="{81B19452-AD8F-4A10-B8E5-1701707FC4DF}"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 has seventeen standards in the pipeline for ratification under the PSDO</a:t>
            </a:r>
            <a:endParaRPr lang="en-AU" dirty="0">
              <a:solidFill>
                <a:schemeClr val="accent6"/>
              </a:solidFill>
            </a:endParaRP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20</a:t>
            </a:fld>
            <a:endParaRPr lang="en-US"/>
          </a:p>
        </p:txBody>
      </p:sp>
      <p:graphicFrame>
        <p:nvGraphicFramePr>
          <p:cNvPr id="7" name="Content Placeholder 5"/>
          <p:cNvGraphicFramePr>
            <a:graphicFrameLocks noGrp="1"/>
          </p:cNvGraphicFramePr>
          <p:nvPr>
            <p:ph idx="1"/>
            <p:extLst>
              <p:ext uri="{D42A27DB-BD31-4B8C-83A1-F6EECF244321}">
                <p14:modId xmlns:p14="http://schemas.microsoft.com/office/powerpoint/2010/main" val="1860809885"/>
              </p:ext>
            </p:extLst>
          </p:nvPr>
        </p:nvGraphicFramePr>
        <p:xfrm>
          <a:off x="152399" y="1583880"/>
          <a:ext cx="8839199" cy="259080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31963">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30320">
                <a:tc>
                  <a:txBody>
                    <a:bodyPr/>
                    <a:lstStyle/>
                    <a:p>
                      <a:r>
                        <a:rPr lang="en-AU" sz="1600" dirty="0" smtClean="0">
                          <a:latin typeface="+mj-lt"/>
                          <a:cs typeface="Arial" panose="020B0604020202020204" pitchFamily="34" charset="0"/>
                        </a:rPr>
                        <a:t>.1AX-Cor </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Jul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3"/>
                  </a:ext>
                </a:extLst>
              </a:tr>
              <a:tr h="330320">
                <a:tc>
                  <a:txBody>
                    <a:bodyPr/>
                    <a:lstStyle/>
                    <a:p>
                      <a:r>
                        <a:rPr lang="en-AU" sz="1600" dirty="0" smtClean="0">
                          <a:latin typeface="+mj-lt"/>
                          <a:cs typeface="Arial" panose="020B0604020202020204" pitchFamily="34" charset="0"/>
                        </a:rPr>
                        <a:t>.1Q-REV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30320">
                <a:tc>
                  <a:txBody>
                    <a:bodyPr/>
                    <a:lstStyle/>
                    <a:p>
                      <a:r>
                        <a:rPr lang="en-AU" sz="1600" dirty="0" smtClean="0">
                          <a:latin typeface="+mj-lt"/>
                          <a:cs typeface="Arial" panose="020B0604020202020204" pitchFamily="34" charset="0"/>
                        </a:rPr>
                        <a:t>.1Qcc</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30320">
                <a:tc>
                  <a:txBody>
                    <a:bodyPr/>
                    <a:lstStyle/>
                    <a:p>
                      <a:r>
                        <a:rPr lang="en-AU" sz="1600" dirty="0" smtClean="0">
                          <a:latin typeface="+mj-lt"/>
                          <a:cs typeface="Arial" panose="020B0604020202020204" pitchFamily="34" charset="0"/>
                        </a:rPr>
                        <a:t>.1Qcp</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30320">
                <a:tc>
                  <a:txBody>
                    <a:bodyPr/>
                    <a:lstStyle/>
                    <a:p>
                      <a:r>
                        <a:rPr lang="en-AU" sz="1600" dirty="0" smtClean="0">
                          <a:latin typeface="+mj-lt"/>
                          <a:cs typeface="Arial" panose="020B0604020202020204" pitchFamily="34" charset="0"/>
                        </a:rPr>
                        <a:t>.1AR-Rev</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30320">
                <a:tc>
                  <a:txBody>
                    <a:bodyPr/>
                    <a:lstStyle/>
                    <a:p>
                      <a:r>
                        <a:rPr lang="en-AU" sz="1600" dirty="0" smtClean="0">
                          <a:latin typeface="+mj-lt"/>
                          <a:cs typeface="Arial" panose="020B0604020202020204" pitchFamily="34" charset="0"/>
                        </a:rPr>
                        <a:t>.1CM</a:t>
                      </a:r>
                      <a:endParaRPr lang="en-AU" sz="1600" dirty="0">
                        <a:latin typeface="+mj-lt"/>
                        <a:cs typeface="Arial" panose="020B0604020202020204" pitchFamily="34" charset="0"/>
                      </a:endParaRPr>
                    </a:p>
                  </a:txBody>
                  <a:tcPr marL="115147" marR="0"/>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816246475"/>
                  </a:ext>
                </a:extLst>
              </a:tr>
            </a:tbl>
          </a:graphicData>
        </a:graphic>
      </p:graphicFrame>
    </p:spTree>
    <p:extLst>
      <p:ext uri="{BB962C8B-B14F-4D97-AF65-F5344CB8AC3E}">
        <p14:creationId xmlns:p14="http://schemas.microsoft.com/office/powerpoint/2010/main" val="35478615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802.1Qbu 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21</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285750" lvl="1" indent="-285750"/>
            <a:r>
              <a:rPr lang="en-AU" dirty="0" smtClean="0"/>
              <a:t>802.1Qbu D3.0 </a:t>
            </a:r>
            <a:r>
              <a:rPr lang="en-AU" dirty="0"/>
              <a:t>was liaised for information in Nov </a:t>
            </a:r>
            <a:r>
              <a:rPr lang="en-AU" dirty="0" smtClean="0"/>
              <a:t>2015</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a:t>
            </a:r>
            <a:r>
              <a:rPr lang="en-AU" dirty="0" smtClean="0">
                <a:solidFill>
                  <a:srgbClr val="00B050"/>
                </a:solidFill>
              </a:rPr>
              <a:t>&amp; response liaised</a:t>
            </a:r>
          </a:p>
          <a:p>
            <a:pPr lvl="1"/>
            <a:r>
              <a:rPr lang="en-AU" dirty="0" smtClean="0"/>
              <a:t>802.1Qbu-2016 passed its 60-day </a:t>
            </a:r>
            <a:r>
              <a:rPr lang="en-AU" dirty="0"/>
              <a:t>ballot </a:t>
            </a:r>
            <a:r>
              <a:rPr lang="en-AU" dirty="0" smtClean="0"/>
              <a:t>on </a:t>
            </a:r>
            <a:r>
              <a:rPr lang="en-AU" dirty="0"/>
              <a:t>7 Feb </a:t>
            </a:r>
            <a:r>
              <a:rPr lang="en-AU" dirty="0" smtClean="0"/>
              <a:t>2017 (N16541)</a:t>
            </a:r>
          </a:p>
          <a:p>
            <a:pPr lvl="2"/>
            <a:r>
              <a:rPr lang="en-AU" dirty="0"/>
              <a:t>Passed </a:t>
            </a:r>
            <a:r>
              <a:rPr lang="en-AU" dirty="0" smtClean="0"/>
              <a:t>9/0/11 on </a:t>
            </a:r>
            <a:r>
              <a:rPr lang="en-AU" dirty="0"/>
              <a:t>need for ISO standard</a:t>
            </a:r>
          </a:p>
          <a:p>
            <a:pPr lvl="2"/>
            <a:r>
              <a:rPr lang="en-AU" dirty="0"/>
              <a:t>Passed </a:t>
            </a:r>
            <a:r>
              <a:rPr lang="en-AU" dirty="0" smtClean="0"/>
              <a:t>7/1/12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Response sent to China NB comments (N16601)</a:t>
            </a:r>
            <a:endParaRPr lang="en-AU" dirty="0"/>
          </a:p>
          <a:p>
            <a:r>
              <a:rPr lang="en-AU" dirty="0" smtClean="0"/>
              <a:t>FDIS ballot: </a:t>
            </a:r>
            <a:r>
              <a:rPr lang="en-AU" dirty="0">
                <a:solidFill>
                  <a:srgbClr val="00B050"/>
                </a:solidFill>
              </a:rPr>
              <a:t>passed </a:t>
            </a:r>
            <a:r>
              <a:rPr lang="en-AU" dirty="0">
                <a:solidFill>
                  <a:schemeClr val="accent6"/>
                </a:solidFill>
              </a:rPr>
              <a:t>&amp; waiting for publication</a:t>
            </a:r>
            <a:endParaRPr lang="en-AU" dirty="0" smtClean="0">
              <a:solidFill>
                <a:srgbClr val="00B050"/>
              </a:solidFill>
            </a:endParaRPr>
          </a:p>
          <a:p>
            <a:pPr lvl="1"/>
            <a:r>
              <a:rPr lang="en-AU" dirty="0"/>
              <a:t>802.1Qbu-2016 passed its </a:t>
            </a:r>
            <a:r>
              <a:rPr lang="en-AU" dirty="0" smtClean="0"/>
              <a:t>FDIS ballot </a:t>
            </a:r>
            <a:r>
              <a:rPr lang="en-AU" dirty="0"/>
              <a:t>on </a:t>
            </a:r>
            <a:r>
              <a:rPr lang="en-AU" dirty="0" smtClean="0"/>
              <a:t>11 Oct (N16721?)</a:t>
            </a:r>
          </a:p>
          <a:p>
            <a:pPr lvl="2"/>
            <a:r>
              <a:rPr lang="en-AU" dirty="0"/>
              <a:t>Passed </a:t>
            </a:r>
            <a:r>
              <a:rPr lang="en-AU" dirty="0" smtClean="0"/>
              <a:t>11/0/10</a:t>
            </a:r>
          </a:p>
          <a:p>
            <a:pPr lvl="2"/>
            <a:r>
              <a:rPr lang="en-AU" dirty="0" smtClean="0">
                <a:solidFill>
                  <a:srgbClr val="FF0000"/>
                </a:solidFill>
              </a:rPr>
              <a:t>Asked Jodi in Dec 2017</a:t>
            </a:r>
            <a:endParaRPr lang="en-AU" dirty="0">
              <a:solidFill>
                <a:srgbClr val="FF0000"/>
              </a:solidFill>
            </a:endParaRPr>
          </a:p>
          <a:p>
            <a:endParaRPr lang="en-AU" dirty="0" smtClean="0">
              <a:solidFill>
                <a:schemeClr val="accent2"/>
              </a:solidFill>
            </a:endParaRPr>
          </a:p>
        </p:txBody>
      </p:sp>
    </p:spTree>
    <p:extLst>
      <p:ext uri="{BB962C8B-B14F-4D97-AF65-F5344CB8AC3E}">
        <p14:creationId xmlns:p14="http://schemas.microsoft.com/office/powerpoint/2010/main" val="27299217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a:t>
            </a:r>
            <a:r>
              <a:rPr lang="en-AU" dirty="0" smtClean="0"/>
              <a:t>802.1Qbz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marL="342900" lvl="1" indent="-342900"/>
            <a:r>
              <a:rPr lang="en-AU" dirty="0"/>
              <a:t>IEEE </a:t>
            </a:r>
            <a:r>
              <a:rPr lang="en-AU" dirty="0" smtClean="0"/>
              <a:t>802.1Qbz D3.0 </a:t>
            </a:r>
            <a:r>
              <a:rPr lang="en-AU" dirty="0"/>
              <a:t>was liaised for information in </a:t>
            </a:r>
            <a:r>
              <a:rPr lang="en-AU" dirty="0" smtClean="0"/>
              <a:t>Dec 2015</a:t>
            </a:r>
          </a:p>
          <a:p>
            <a:r>
              <a:rPr lang="en-US" dirty="0"/>
              <a:t>60-day</a:t>
            </a:r>
            <a:r>
              <a:rPr lang="en-AU" dirty="0"/>
              <a:t> pre-ballot: </a:t>
            </a:r>
            <a:r>
              <a:rPr lang="en-AU" dirty="0">
                <a:solidFill>
                  <a:srgbClr val="00B050"/>
                </a:solidFill>
              </a:rPr>
              <a:t>passed</a:t>
            </a:r>
            <a:r>
              <a:rPr lang="en-AU" dirty="0">
                <a:solidFill>
                  <a:schemeClr val="accent2"/>
                </a:solidFill>
              </a:rPr>
              <a:t> </a:t>
            </a:r>
            <a:r>
              <a:rPr lang="en-AU" dirty="0">
                <a:solidFill>
                  <a:srgbClr val="00B050"/>
                </a:solidFill>
              </a:rPr>
              <a:t>&amp; response liaised</a:t>
            </a:r>
            <a:endParaRPr lang="en-AU" dirty="0"/>
          </a:p>
          <a:p>
            <a:pPr lvl="1"/>
            <a:r>
              <a:rPr lang="en-AU" dirty="0"/>
              <a:t>IEEE </a:t>
            </a:r>
            <a:r>
              <a:rPr lang="en-AU" dirty="0" smtClean="0"/>
              <a:t>802.1Qbz-2016 </a:t>
            </a:r>
            <a:r>
              <a:rPr lang="en-AU" dirty="0"/>
              <a:t>passed its 60-day ballot on 7 Feb </a:t>
            </a:r>
            <a:r>
              <a:rPr lang="en-AU" dirty="0" smtClean="0"/>
              <a:t>2017 (N16540)</a:t>
            </a:r>
            <a:endParaRPr lang="en-AU" dirty="0"/>
          </a:p>
          <a:p>
            <a:pPr lvl="2"/>
            <a:r>
              <a:rPr lang="en-AU" dirty="0"/>
              <a:t>Passed 9/0/11 on need for ISO standard</a:t>
            </a:r>
          </a:p>
          <a:p>
            <a:pPr lvl="2"/>
            <a:r>
              <a:rPr lang="en-AU" dirty="0"/>
              <a:t>Passed 7/1/12 on support for submission to FDIS</a:t>
            </a:r>
          </a:p>
          <a:p>
            <a:pPr lvl="1"/>
            <a:r>
              <a:rPr lang="en-AU" dirty="0" smtClean="0"/>
              <a:t>China NB voted “no” with one comment</a:t>
            </a:r>
          </a:p>
          <a:p>
            <a:pPr lvl="2"/>
            <a:r>
              <a:rPr lang="en-AU" dirty="0" smtClean="0"/>
              <a:t>Response </a:t>
            </a:r>
            <a:r>
              <a:rPr lang="en-AU" dirty="0"/>
              <a:t>sent </a:t>
            </a:r>
            <a:r>
              <a:rPr lang="en-AU" dirty="0" smtClean="0"/>
              <a:t>in March 2017 to </a:t>
            </a:r>
            <a:r>
              <a:rPr lang="en-AU" dirty="0"/>
              <a:t>China NB </a:t>
            </a:r>
            <a:r>
              <a:rPr lang="en-AU" dirty="0" smtClean="0"/>
              <a:t>comments (N16601)</a:t>
            </a:r>
          </a:p>
          <a:p>
            <a:r>
              <a:rPr lang="en-AU" dirty="0"/>
              <a:t>FDIS ballot: </a:t>
            </a:r>
            <a:r>
              <a:rPr lang="en-AU" dirty="0" smtClean="0">
                <a:solidFill>
                  <a:srgbClr val="00B050"/>
                </a:solidFill>
              </a:rPr>
              <a:t>passed </a:t>
            </a:r>
            <a:r>
              <a:rPr lang="en-AU" dirty="0" smtClean="0">
                <a:solidFill>
                  <a:schemeClr val="accent6"/>
                </a:solidFill>
              </a:rPr>
              <a:t>&amp; waiting for publication</a:t>
            </a:r>
            <a:endParaRPr lang="en-AU" dirty="0">
              <a:solidFill>
                <a:schemeClr val="accent6"/>
              </a:solidFill>
            </a:endParaRPr>
          </a:p>
          <a:p>
            <a:pPr lvl="1"/>
            <a:r>
              <a:rPr lang="en-AU" dirty="0" smtClean="0"/>
              <a:t>802.1Qbz-2016 </a:t>
            </a:r>
            <a:r>
              <a:rPr lang="en-AU" dirty="0"/>
              <a:t>passed its FDIS ballot on 11 Oct (</a:t>
            </a:r>
            <a:r>
              <a:rPr lang="en-AU" dirty="0" smtClean="0"/>
              <a:t>N16722?)</a:t>
            </a:r>
            <a:endParaRPr lang="en-AU" dirty="0"/>
          </a:p>
          <a:p>
            <a:pPr lvl="2"/>
            <a:r>
              <a:rPr lang="en-AU" dirty="0"/>
              <a:t>Passed </a:t>
            </a:r>
            <a:r>
              <a:rPr lang="en-AU" dirty="0" smtClean="0"/>
              <a:t>11/0/10</a:t>
            </a:r>
          </a:p>
          <a:p>
            <a:pPr lvl="2"/>
            <a:r>
              <a:rPr lang="en-AU" dirty="0">
                <a:solidFill>
                  <a:srgbClr val="FF0000"/>
                </a:solidFill>
              </a:rPr>
              <a:t>Asked Jodi in Dec </a:t>
            </a:r>
            <a:r>
              <a:rPr lang="en-AU" dirty="0" smtClean="0">
                <a:solidFill>
                  <a:srgbClr val="FF0000"/>
                </a:solidFill>
              </a:rPr>
              <a:t>2017</a:t>
            </a:r>
            <a:endParaRPr lang="en-AU" dirty="0"/>
          </a:p>
          <a:p>
            <a:endParaRPr lang="en-AU" dirty="0">
              <a:solidFill>
                <a:schemeClr val="accent2"/>
              </a:solidFill>
            </a:endParaRPr>
          </a:p>
        </p:txBody>
      </p:sp>
    </p:spTree>
    <p:extLst>
      <p:ext uri="{BB962C8B-B14F-4D97-AF65-F5344CB8AC3E}">
        <p14:creationId xmlns:p14="http://schemas.microsoft.com/office/powerpoint/2010/main" val="2642830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802.1AC-Rev FDIS ballot closes 5 </a:t>
            </a:r>
            <a:r>
              <a:rPr lang="en-AU" dirty="0"/>
              <a:t>March </a:t>
            </a:r>
            <a:r>
              <a:rPr lang="en-AU" dirty="0" smtClean="0"/>
              <a:t>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802.1AC-Rev D3.0 was liaised for information in Dec 2015</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liaised</a:t>
            </a:r>
          </a:p>
          <a:p>
            <a:pPr lvl="1"/>
            <a:r>
              <a:rPr lang="en-AU" dirty="0" smtClean="0"/>
              <a:t>802.1AC-Rev </a:t>
            </a:r>
            <a:r>
              <a:rPr lang="en-AU" dirty="0"/>
              <a:t>60-day </a:t>
            </a:r>
            <a:r>
              <a:rPr lang="en-AU" dirty="0" smtClean="0"/>
              <a:t>ballot passed on 24 May 2017 (N16647)</a:t>
            </a:r>
          </a:p>
          <a:p>
            <a:pPr lvl="2"/>
            <a:r>
              <a:rPr lang="en-AU" dirty="0"/>
              <a:t>Passed </a:t>
            </a:r>
            <a:r>
              <a:rPr lang="en-AU" dirty="0" smtClean="0"/>
              <a:t>11/0/8 </a:t>
            </a:r>
            <a:r>
              <a:rPr lang="en-AU" dirty="0"/>
              <a:t>on need for ISO standard</a:t>
            </a:r>
          </a:p>
          <a:p>
            <a:pPr lvl="2"/>
            <a:r>
              <a:rPr lang="en-AU" dirty="0"/>
              <a:t>Passed </a:t>
            </a:r>
            <a:r>
              <a:rPr lang="en-AU" dirty="0" smtClean="0"/>
              <a:t>10/1/9 </a:t>
            </a:r>
            <a:r>
              <a:rPr lang="en-AU" dirty="0"/>
              <a:t>on support for submission to FDIS</a:t>
            </a:r>
          </a:p>
          <a:p>
            <a:pPr lvl="1"/>
            <a:r>
              <a:rPr lang="en-AU" dirty="0"/>
              <a:t>China NB voted </a:t>
            </a:r>
            <a:r>
              <a:rPr lang="en-AU" dirty="0" smtClean="0"/>
              <a:t>“no” </a:t>
            </a:r>
            <a:r>
              <a:rPr lang="en-AU" dirty="0"/>
              <a:t>with one </a:t>
            </a:r>
            <a:r>
              <a:rPr lang="en-AU" dirty="0" smtClean="0"/>
              <a:t>comment</a:t>
            </a:r>
          </a:p>
          <a:p>
            <a:pPr lvl="2"/>
            <a:r>
              <a:rPr lang="en-AU" dirty="0"/>
              <a:t>Response (N16687) was liaised in July </a:t>
            </a:r>
            <a:r>
              <a:rPr lang="en-AU" dirty="0" smtClean="0"/>
              <a:t>2017</a:t>
            </a:r>
          </a:p>
          <a:p>
            <a:r>
              <a:rPr lang="en-AU" dirty="0" smtClean="0"/>
              <a:t>FDIS ballot: </a:t>
            </a:r>
            <a:r>
              <a:rPr lang="en-AU" dirty="0" smtClean="0">
                <a:solidFill>
                  <a:schemeClr val="accent2"/>
                </a:solidFill>
              </a:rPr>
              <a:t>closes 5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23</a:t>
            </a:fld>
            <a:endParaRPr lang="en-US"/>
          </a:p>
        </p:txBody>
      </p:sp>
    </p:spTree>
    <p:extLst>
      <p:ext uri="{BB962C8B-B14F-4D97-AF65-F5344CB8AC3E}">
        <p14:creationId xmlns:p14="http://schemas.microsoft.com/office/powerpoint/2010/main" val="85187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802.1Qcd-2015 </a:t>
            </a:r>
            <a:r>
              <a:rPr lang="en-AU" dirty="0"/>
              <a:t>FDIS ballot passed </a:t>
            </a:r>
            <a:r>
              <a:rPr lang="en-AU" dirty="0">
                <a:solidFill>
                  <a:schemeClr val="accent6"/>
                </a:solidFill>
              </a:rPr>
              <a:t>&amp; is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solidFill>
                  <a:schemeClr val="tx2"/>
                </a:solidFill>
              </a:rPr>
              <a:t>802.1Qcd-2015 was liaised for information on 26 May </a:t>
            </a:r>
            <a:r>
              <a:rPr lang="en-AU" dirty="0" smtClean="0">
                <a:solidFill>
                  <a:schemeClr val="tx2"/>
                </a:solidFill>
              </a:rPr>
              <a:t>2015</a:t>
            </a:r>
          </a:p>
          <a:p>
            <a:r>
              <a:rPr lang="en-US" dirty="0" smtClean="0"/>
              <a:t>60-day</a:t>
            </a:r>
            <a:r>
              <a:rPr lang="en-AU" dirty="0" smtClean="0"/>
              <a:t> pre-ballot: </a:t>
            </a:r>
            <a:r>
              <a:rPr lang="en-AU" dirty="0" smtClean="0">
                <a:solidFill>
                  <a:srgbClr val="00B050"/>
                </a:solidFill>
              </a:rPr>
              <a:t>passed </a:t>
            </a:r>
            <a:r>
              <a:rPr lang="en-AU" dirty="0">
                <a:solidFill>
                  <a:srgbClr val="00B050"/>
                </a:solidFill>
              </a:rPr>
              <a:t>&amp; response </a:t>
            </a:r>
            <a:r>
              <a:rPr lang="en-AU" dirty="0" smtClean="0">
                <a:solidFill>
                  <a:srgbClr val="00B050"/>
                </a:solidFill>
              </a:rPr>
              <a:t>sent</a:t>
            </a:r>
            <a:endParaRPr lang="en-AU" dirty="0">
              <a:solidFill>
                <a:srgbClr val="00B050"/>
              </a:solidFill>
            </a:endParaRPr>
          </a:p>
          <a:p>
            <a:pPr lvl="1"/>
            <a:r>
              <a:rPr lang="en-AU" dirty="0" smtClean="0"/>
              <a:t>802.1Qcd-2015 </a:t>
            </a:r>
            <a:r>
              <a:rPr lang="en-AU" dirty="0"/>
              <a:t>passed </a:t>
            </a:r>
            <a:r>
              <a:rPr lang="en-AU" dirty="0" smtClean="0"/>
              <a:t>60-day </a:t>
            </a:r>
            <a:r>
              <a:rPr lang="en-AU" dirty="0"/>
              <a:t>pre-ballot on 23 Oct </a:t>
            </a:r>
            <a:r>
              <a:rPr lang="en-AU" dirty="0" smtClean="0"/>
              <a:t>2016 (N16496)</a:t>
            </a:r>
            <a:endParaRPr lang="en-AU" dirty="0"/>
          </a:p>
          <a:p>
            <a:pPr lvl="2"/>
            <a:r>
              <a:rPr lang="en-AU" dirty="0"/>
              <a:t>Passed </a:t>
            </a:r>
            <a:r>
              <a:rPr lang="en-AU" dirty="0" smtClean="0"/>
              <a:t>8/0/10 </a:t>
            </a:r>
            <a:r>
              <a:rPr lang="en-AU" dirty="0"/>
              <a:t>on need for ISO standard</a:t>
            </a:r>
          </a:p>
          <a:p>
            <a:pPr lvl="2"/>
            <a:r>
              <a:rPr lang="en-AU" dirty="0"/>
              <a:t>Passed </a:t>
            </a:r>
            <a:r>
              <a:rPr lang="en-AU" dirty="0" smtClean="0"/>
              <a:t>6/1/11 on </a:t>
            </a:r>
            <a:r>
              <a:rPr lang="en-AU" dirty="0"/>
              <a:t>support for submission to FDIS</a:t>
            </a:r>
          </a:p>
          <a:p>
            <a:pPr lvl="1"/>
            <a:r>
              <a:rPr lang="en-AU" dirty="0"/>
              <a:t>China NB voted </a:t>
            </a:r>
            <a:r>
              <a:rPr lang="en-AU" dirty="0" smtClean="0"/>
              <a:t>“no” </a:t>
            </a:r>
            <a:r>
              <a:rPr lang="en-AU" dirty="0"/>
              <a:t>with one </a:t>
            </a:r>
            <a:r>
              <a:rPr lang="en-AU" dirty="0" smtClean="0"/>
              <a:t>comment</a:t>
            </a:r>
          </a:p>
          <a:p>
            <a:pPr lvl="2"/>
            <a:r>
              <a:rPr lang="en-AU" dirty="0" smtClean="0"/>
              <a:t>The response was sent in Nov 2016 (N16505)</a:t>
            </a:r>
          </a:p>
          <a:p>
            <a:r>
              <a:rPr lang="en-AU" dirty="0" smtClean="0"/>
              <a:t>FDIS ballot: </a:t>
            </a:r>
            <a:r>
              <a:rPr lang="en-AU" dirty="0">
                <a:solidFill>
                  <a:srgbClr val="00B050"/>
                </a:solidFill>
              </a:rPr>
              <a:t>passed </a:t>
            </a:r>
            <a:r>
              <a:rPr lang="en-AU" dirty="0">
                <a:solidFill>
                  <a:schemeClr val="accent6"/>
                </a:solidFill>
              </a:rPr>
              <a:t>&amp; waiting for publication </a:t>
            </a:r>
            <a:endParaRPr lang="en-AU" dirty="0" smtClean="0">
              <a:solidFill>
                <a:schemeClr val="accent6"/>
              </a:solidFill>
            </a:endParaRPr>
          </a:p>
          <a:p>
            <a:pPr lvl="1"/>
            <a:r>
              <a:rPr lang="en-AU" dirty="0" smtClean="0"/>
              <a:t>802.1Qcd-2015 </a:t>
            </a:r>
            <a:r>
              <a:rPr lang="en-AU" dirty="0"/>
              <a:t>passed its FDIS ballot on </a:t>
            </a:r>
            <a:r>
              <a:rPr lang="en-AU" dirty="0" smtClean="0"/>
              <a:t>1 Dec 2017 (</a:t>
            </a:r>
            <a:r>
              <a:rPr lang="en-AU" dirty="0" smtClean="0">
                <a:solidFill>
                  <a:srgbClr val="FF0000"/>
                </a:solidFill>
              </a:rPr>
              <a:t>N??????</a:t>
            </a:r>
            <a:r>
              <a:rPr lang="en-AU" dirty="0" smtClean="0"/>
              <a:t>)</a:t>
            </a:r>
            <a:endParaRPr lang="en-AU" dirty="0"/>
          </a:p>
          <a:p>
            <a:pPr lvl="2"/>
            <a:r>
              <a:rPr lang="en-AU" dirty="0"/>
              <a:t>Passed </a:t>
            </a:r>
            <a:r>
              <a:rPr lang="en-AU" dirty="0" smtClean="0"/>
              <a:t>14/0/13</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24</a:t>
            </a:fld>
            <a:endParaRPr lang="en-US"/>
          </a:p>
        </p:txBody>
      </p:sp>
    </p:spTree>
    <p:extLst>
      <p:ext uri="{BB962C8B-B14F-4D97-AF65-F5344CB8AC3E}">
        <p14:creationId xmlns:p14="http://schemas.microsoft.com/office/powerpoint/2010/main" val="41982445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802d FDIS ballot closes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802d D1.0 (</a:t>
            </a:r>
            <a:r>
              <a:rPr lang="en-GB" dirty="0"/>
              <a:t>Overview and Architecture—Amendment: Allocation of Uniform Resource Name (URN) values in IEEE 802 </a:t>
            </a:r>
            <a:r>
              <a:rPr lang="en-GB" dirty="0" smtClean="0"/>
              <a:t>standards) </a:t>
            </a:r>
            <a:r>
              <a:rPr lang="en-AU" dirty="0" smtClean="0"/>
              <a:t>was liaised for information in Oct 2016 (see N16484)</a:t>
            </a:r>
          </a:p>
          <a:p>
            <a:r>
              <a:rPr lang="en-US" dirty="0" smtClean="0"/>
              <a:t>60-day</a:t>
            </a:r>
            <a:r>
              <a:rPr lang="en-AU" dirty="0" smtClean="0"/>
              <a:t> pre-ballot: </a:t>
            </a:r>
            <a:r>
              <a:rPr lang="en-AU" dirty="0" smtClean="0">
                <a:solidFill>
                  <a:srgbClr val="00B050"/>
                </a:solidFill>
              </a:rPr>
              <a:t>passed with no response required</a:t>
            </a:r>
            <a:endParaRPr lang="en-AU" dirty="0" smtClean="0">
              <a:solidFill>
                <a:schemeClr val="accent2"/>
              </a:solidFill>
            </a:endParaRPr>
          </a:p>
          <a:p>
            <a:pPr lvl="1"/>
            <a:r>
              <a:rPr lang="en-AU" dirty="0" smtClean="0"/>
              <a:t>802.1d passed </a:t>
            </a:r>
            <a:r>
              <a:rPr lang="en-AU" dirty="0"/>
              <a:t>60-day pre-ballot on </a:t>
            </a:r>
            <a:r>
              <a:rPr lang="en-AU" dirty="0" smtClean="0"/>
              <a:t>15 June 2017 (N16657)</a:t>
            </a:r>
            <a:endParaRPr lang="en-AU" dirty="0"/>
          </a:p>
          <a:p>
            <a:pPr lvl="2"/>
            <a:r>
              <a:rPr lang="en-AU" dirty="0"/>
              <a:t>Passed </a:t>
            </a:r>
            <a:r>
              <a:rPr lang="en-AU" dirty="0" smtClean="0"/>
              <a:t>9/0/11 </a:t>
            </a:r>
            <a:r>
              <a:rPr lang="en-AU" dirty="0"/>
              <a:t>on need for ISO standard</a:t>
            </a:r>
          </a:p>
          <a:p>
            <a:pPr lvl="2"/>
            <a:r>
              <a:rPr lang="en-AU" dirty="0"/>
              <a:t>Passed </a:t>
            </a:r>
            <a:r>
              <a:rPr lang="en-AU" dirty="0" smtClean="0"/>
              <a:t>9/0/11 </a:t>
            </a:r>
            <a:r>
              <a:rPr lang="en-AU" dirty="0"/>
              <a:t>on support for submission to FDIS </a:t>
            </a:r>
            <a:endParaRPr lang="en-AU" dirty="0" smtClean="0"/>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25</a:t>
            </a:fld>
            <a:endParaRPr lang="en-US"/>
          </a:p>
        </p:txBody>
      </p:sp>
    </p:spTree>
    <p:extLst>
      <p:ext uri="{BB962C8B-B14F-4D97-AF65-F5344CB8AC3E}">
        <p14:creationId xmlns:p14="http://schemas.microsoft.com/office/powerpoint/2010/main" val="2752135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802.1AEcg 60-day pre-ballot passed on 7 Sept 2017 and requires comment resolution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802.1AEcg D1.4 was liaised for information in Oct 2016 (N16484)</a:t>
            </a:r>
          </a:p>
          <a:p>
            <a:r>
              <a:rPr lang="en-US" dirty="0" smtClean="0"/>
              <a:t>60-day</a:t>
            </a:r>
            <a:r>
              <a:rPr lang="en-AU" dirty="0" smtClean="0"/>
              <a:t> pre-ballot: </a:t>
            </a:r>
            <a:r>
              <a:rPr lang="en-AU" dirty="0" smtClean="0">
                <a:solidFill>
                  <a:srgbClr val="00B050"/>
                </a:solidFill>
              </a:rPr>
              <a:t>passed, </a:t>
            </a:r>
            <a:r>
              <a:rPr lang="en-AU" dirty="0" smtClean="0">
                <a:solidFill>
                  <a:schemeClr val="accent6"/>
                </a:solidFill>
              </a:rPr>
              <a:t>but comment needs resolution</a:t>
            </a:r>
          </a:p>
          <a:p>
            <a:pPr lvl="1"/>
            <a:r>
              <a:rPr lang="en-AU" dirty="0" smtClean="0"/>
              <a:t>802.1AEcg </a:t>
            </a:r>
            <a:r>
              <a:rPr lang="en-AU" dirty="0"/>
              <a:t>passed 60-day pre-ballot on </a:t>
            </a:r>
            <a:r>
              <a:rPr lang="en-AU" dirty="0" smtClean="0"/>
              <a:t>7 Sept 2017 </a:t>
            </a:r>
            <a:r>
              <a:rPr lang="en-AU" dirty="0"/>
              <a:t>(</a:t>
            </a:r>
            <a:r>
              <a:rPr lang="en-AU" dirty="0" smtClean="0"/>
              <a:t>N16707)</a:t>
            </a:r>
            <a:endParaRPr lang="en-AU" dirty="0"/>
          </a:p>
          <a:p>
            <a:pPr lvl="2"/>
            <a:r>
              <a:rPr lang="en-AU" dirty="0"/>
              <a:t>Passed </a:t>
            </a:r>
            <a:r>
              <a:rPr lang="en-AU" dirty="0" smtClean="0"/>
              <a:t>6/1/12 </a:t>
            </a:r>
            <a:r>
              <a:rPr lang="en-AU" dirty="0"/>
              <a:t>on need for ISO standard</a:t>
            </a:r>
          </a:p>
          <a:p>
            <a:pPr lvl="2"/>
            <a:r>
              <a:rPr lang="en-AU" dirty="0"/>
              <a:t>Passed </a:t>
            </a:r>
            <a:r>
              <a:rPr lang="en-AU" dirty="0" smtClean="0"/>
              <a:t>5/1/13 </a:t>
            </a:r>
            <a:r>
              <a:rPr lang="en-AU" dirty="0"/>
              <a:t>on support for submission to FDIS </a:t>
            </a:r>
            <a:endParaRPr lang="en-AU" dirty="0" smtClean="0"/>
          </a:p>
          <a:p>
            <a:pPr lvl="1"/>
            <a:r>
              <a:rPr lang="en-AU" dirty="0"/>
              <a:t>China NB voted “no” with one </a:t>
            </a:r>
            <a:r>
              <a:rPr lang="en-AU" dirty="0" smtClean="0"/>
              <a:t>comment</a:t>
            </a:r>
          </a:p>
          <a:p>
            <a:pPr lvl="2"/>
            <a:r>
              <a:rPr lang="en-AU" dirty="0"/>
              <a:t>802.1 WG </a:t>
            </a:r>
            <a:r>
              <a:rPr lang="en-AU" dirty="0" smtClean="0"/>
              <a:t>will respond soon</a:t>
            </a:r>
          </a:p>
          <a:p>
            <a:r>
              <a:rPr lang="en-AU" dirty="0" smtClean="0"/>
              <a:t>FDIS ballot: </a:t>
            </a:r>
            <a:r>
              <a:rPr lang="en-AU" dirty="0" smtClean="0">
                <a:solidFill>
                  <a:schemeClr val="accent2"/>
                </a:solidFill>
              </a:rPr>
              <a:t>waiting</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26</a:t>
            </a:fld>
            <a:endParaRPr lang="en-US"/>
          </a:p>
        </p:txBody>
      </p:sp>
    </p:spTree>
    <p:extLst>
      <p:ext uri="{BB962C8B-B14F-4D97-AF65-F5344CB8AC3E}">
        <p14:creationId xmlns:p14="http://schemas.microsoft.com/office/powerpoint/2010/main" val="19192855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a:t>
            </a:r>
            <a:r>
              <a:rPr lang="en-AU" dirty="0"/>
              <a:t>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smtClean="0"/>
              <a:t>1. The </a:t>
            </a:r>
            <a:r>
              <a:rPr lang="en-AU" i="1" dirty="0"/>
              <a:t>default cryptographic algorithm of the standard is AES (chapter 14), however, policy and regulation limitations on application of cryptographic algorithm differ from countries and regions. Therefore, it is improper to specify AES algorithm as the default one. It is recommended to clearly state that AES is an example for cryptographic algorithms, so that countries and regions may replace it with a similar and regulation-compliant algorithm during </a:t>
            </a:r>
            <a:r>
              <a:rPr lang="en-AU" i="1" dirty="0" smtClean="0"/>
              <a:t>implementation.</a:t>
            </a:r>
          </a:p>
          <a:p>
            <a:pPr lvl="1"/>
            <a:r>
              <a:rPr lang="en-AU" i="1" dirty="0" smtClean="0"/>
              <a:t>2</a:t>
            </a:r>
            <a:r>
              <a:rPr lang="en-AU" i="1" dirty="0"/>
              <a:t>. The hop-by-hop encryption mechanism specified in the standard has the issues of high-delay and high calculating cost, etc., especially between nodes that require multi hops to accomplish communication</a:t>
            </a:r>
            <a:r>
              <a:rPr lang="en-AU" i="1" dirty="0" smtClean="0"/>
              <a:t>.</a:t>
            </a:r>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27</a:t>
            </a:fld>
            <a:endParaRPr lang="en-US"/>
          </a:p>
        </p:txBody>
      </p:sp>
    </p:spTree>
    <p:extLst>
      <p:ext uri="{BB962C8B-B14F-4D97-AF65-F5344CB8AC3E}">
        <p14:creationId xmlns:p14="http://schemas.microsoft.com/office/powerpoint/2010/main" val="799700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There was one comment received on the IEEE 802.1AEcg 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AU" dirty="0" smtClean="0">
                <a:solidFill>
                  <a:srgbClr val="FF0000"/>
                </a:solidFill>
              </a:rPr>
              <a:t>(Nov 2017) Mick </a:t>
            </a:r>
            <a:r>
              <a:rPr lang="en-AU" dirty="0" smtClean="0">
                <a:solidFill>
                  <a:srgbClr val="FF0000"/>
                </a:solidFill>
              </a:rPr>
              <a:t>Seaman will take the </a:t>
            </a:r>
            <a:r>
              <a:rPr lang="en-AU" dirty="0" smtClean="0">
                <a:solidFill>
                  <a:srgbClr val="FF0000"/>
                </a:solidFill>
              </a:rPr>
              <a:t>lead</a:t>
            </a:r>
          </a:p>
          <a:p>
            <a:pPr lvl="1"/>
            <a:r>
              <a:rPr lang="en-GB" dirty="0">
                <a:solidFill>
                  <a:srgbClr val="FF0000"/>
                </a:solidFill>
              </a:rPr>
              <a:t>(Dec 2017) Asked Peter Yee to </a:t>
            </a:r>
            <a:r>
              <a:rPr lang="en-GB" dirty="0" smtClean="0">
                <a:solidFill>
                  <a:srgbClr val="FF0000"/>
                </a:solidFill>
              </a:rPr>
              <a:t>check</a:t>
            </a:r>
            <a:endParaRPr lang="en-AU" dirty="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28</a:t>
            </a:fld>
            <a:endParaRPr lang="en-US"/>
          </a:p>
        </p:txBody>
      </p:sp>
    </p:spTree>
    <p:extLst>
      <p:ext uri="{BB962C8B-B14F-4D97-AF65-F5344CB8AC3E}">
        <p14:creationId xmlns:p14="http://schemas.microsoft.com/office/powerpoint/2010/main" val="2849533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802.1CB </a:t>
            </a:r>
            <a:r>
              <a:rPr lang="en-US" dirty="0" smtClean="0"/>
              <a:t>60-day</a:t>
            </a:r>
            <a:r>
              <a:rPr lang="en-AU" dirty="0" smtClean="0"/>
              <a:t> pre-ballot closes on 18 Jan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802.1CB D2.6 was submitted in Sep 2016</a:t>
            </a:r>
          </a:p>
          <a:p>
            <a:r>
              <a:rPr lang="en-US" dirty="0" smtClean="0"/>
              <a:t>60-day</a:t>
            </a:r>
            <a:r>
              <a:rPr lang="en-AU" dirty="0" smtClean="0"/>
              <a:t> pre-ballot: </a:t>
            </a:r>
            <a:r>
              <a:rPr lang="en-AU" dirty="0" smtClean="0">
                <a:solidFill>
                  <a:schemeClr val="accent2"/>
                </a:solidFill>
              </a:rPr>
              <a:t>closes 18 </a:t>
            </a:r>
            <a:r>
              <a:rPr lang="en-AU" dirty="0">
                <a:solidFill>
                  <a:schemeClr val="accent2"/>
                </a:solidFill>
              </a:rPr>
              <a:t>Jan 2018</a:t>
            </a:r>
            <a:endParaRPr lang="en-AU" dirty="0" smtClean="0">
              <a:solidFill>
                <a:schemeClr val="accent2"/>
              </a:solidFill>
            </a:endParaRPr>
          </a:p>
          <a:p>
            <a:pPr lvl="1"/>
            <a:r>
              <a:rPr lang="en-AU" dirty="0"/>
              <a:t>IEEE 802.1CB </a:t>
            </a:r>
            <a:r>
              <a:rPr lang="en-AU" dirty="0" smtClean="0"/>
              <a:t>was submitted in Nov 2017 (N16742)</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29</a:t>
            </a:fld>
            <a:endParaRPr lang="en-US"/>
          </a:p>
        </p:txBody>
      </p:sp>
    </p:spTree>
    <p:extLst>
      <p:ext uri="{BB962C8B-B14F-4D97-AF65-F5344CB8AC3E}">
        <p14:creationId xmlns:p14="http://schemas.microsoft.com/office/powerpoint/2010/main" val="191535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SC 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3</a:t>
            </a:fld>
            <a:endParaRPr lang="en-US" dirty="0"/>
          </a:p>
        </p:txBody>
      </p:sp>
    </p:spTree>
    <p:extLst>
      <p:ext uri="{BB962C8B-B14F-4D97-AF65-F5344CB8AC3E}">
        <p14:creationId xmlns:p14="http://schemas.microsoft.com/office/powerpoint/2010/main" val="53641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802.1Qci 60-day pre-ballot closes on 9 Dec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802.1Qci D2.0 was submitted in Oct 2016</a:t>
            </a:r>
          </a:p>
          <a:p>
            <a:r>
              <a:rPr lang="en-US" dirty="0" smtClean="0"/>
              <a:t>60-day</a:t>
            </a:r>
            <a:r>
              <a:rPr lang="en-AU" dirty="0" smtClean="0"/>
              <a:t> pre-ballot: </a:t>
            </a:r>
            <a:r>
              <a:rPr lang="en-AU" dirty="0" smtClean="0">
                <a:solidFill>
                  <a:srgbClr val="00B050"/>
                </a:solidFill>
              </a:rPr>
              <a:t>passed</a:t>
            </a:r>
            <a:r>
              <a:rPr lang="en-AU" dirty="0" smtClean="0">
                <a:solidFill>
                  <a:schemeClr val="accent2"/>
                </a:solidFill>
              </a:rPr>
              <a:t> but response required</a:t>
            </a:r>
          </a:p>
          <a:p>
            <a:pPr lvl="1"/>
            <a:r>
              <a:rPr lang="en-AU" dirty="0" smtClean="0"/>
              <a:t>802.1Qci (6N16715) passed </a:t>
            </a:r>
            <a:r>
              <a:rPr lang="en-AU" dirty="0"/>
              <a:t>60-day pre-ballot on </a:t>
            </a:r>
            <a:r>
              <a:rPr lang="en-AU" dirty="0" smtClean="0"/>
              <a:t>9 Dec 2017 </a:t>
            </a:r>
            <a:r>
              <a:rPr lang="en-AU" dirty="0"/>
              <a:t>(</a:t>
            </a:r>
            <a:r>
              <a:rPr lang="en-AU" dirty="0" smtClean="0"/>
              <a:t>N</a:t>
            </a:r>
            <a:r>
              <a:rPr lang="en-AU" dirty="0" smtClean="0">
                <a:solidFill>
                  <a:srgbClr val="FF0000"/>
                </a:solidFill>
              </a:rPr>
              <a:t>??????</a:t>
            </a:r>
            <a:r>
              <a:rPr lang="en-AU" dirty="0" smtClean="0"/>
              <a:t>)</a:t>
            </a:r>
            <a:endParaRPr lang="en-AU" dirty="0"/>
          </a:p>
          <a:p>
            <a:pPr lvl="2"/>
            <a:r>
              <a:rPr lang="en-AU" dirty="0"/>
              <a:t>Passed </a:t>
            </a:r>
            <a:r>
              <a:rPr lang="en-AU" dirty="0" smtClean="0"/>
              <a:t>8/0/13 </a:t>
            </a:r>
            <a:r>
              <a:rPr lang="en-AU" dirty="0"/>
              <a:t>on need for ISO standard</a:t>
            </a:r>
          </a:p>
          <a:p>
            <a:pPr lvl="2"/>
            <a:r>
              <a:rPr lang="en-AU" dirty="0"/>
              <a:t>Passed </a:t>
            </a:r>
            <a:r>
              <a:rPr lang="en-AU" dirty="0" smtClean="0"/>
              <a:t>6/1/14 </a:t>
            </a:r>
            <a:r>
              <a:rPr lang="en-AU" dirty="0"/>
              <a:t>on support for submission to FDIS </a:t>
            </a:r>
          </a:p>
          <a:p>
            <a:pPr lvl="1"/>
            <a:r>
              <a:rPr lang="en-AU" dirty="0"/>
              <a:t>China NB voted “no” with one comment</a:t>
            </a:r>
          </a:p>
          <a:p>
            <a:pPr lvl="2"/>
            <a:r>
              <a:rPr lang="en-AU" dirty="0"/>
              <a:t>802.1 WG will respond soon</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30</a:t>
            </a:fld>
            <a:endParaRPr lang="en-US"/>
          </a:p>
        </p:txBody>
      </p:sp>
    </p:spTree>
    <p:extLst>
      <p:ext uri="{BB962C8B-B14F-4D97-AF65-F5344CB8AC3E}">
        <p14:creationId xmlns:p14="http://schemas.microsoft.com/office/powerpoint/2010/main" val="26258254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one comment received on the IEEE 802.1Qci </a:t>
            </a:r>
            <a:r>
              <a:rPr lang="en-AU" dirty="0"/>
              <a:t>60-day </a:t>
            </a:r>
            <a:r>
              <a:rPr lang="en-AU" dirty="0" smtClean="0"/>
              <a:t>pre-ballot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IEEE </a:t>
            </a:r>
            <a:r>
              <a:rPr lang="en-AU" i="1" dirty="0" err="1"/>
              <a:t>Std</a:t>
            </a:r>
            <a:r>
              <a:rPr lang="en-AU" i="1" dirty="0"/>
              <a:t> </a:t>
            </a:r>
            <a:r>
              <a:rPr lang="en-AU" i="1" dirty="0" smtClean="0"/>
              <a:t>802.1Qci-2017 </a:t>
            </a:r>
            <a:r>
              <a:rPr lang="en-AU" i="1" dirty="0"/>
              <a:t>is an amendment to IEEE </a:t>
            </a:r>
            <a:r>
              <a:rPr lang="en-AU" i="1" dirty="0" smtClean="0"/>
              <a:t>802.1Q-2014 </a:t>
            </a:r>
            <a:r>
              <a:rPr lang="en-AU" i="1" dirty="0"/>
              <a:t>which refers to IEEE 802.1x in several chapters, such as Chapter 8.13.9, 10.1, 25.2, 25.6-2010. For IEEE </a:t>
            </a:r>
            <a:r>
              <a:rPr lang="en-AU" i="1" dirty="0" smtClean="0"/>
              <a:t>802.1Q-2014</a:t>
            </a:r>
            <a:r>
              <a:rPr lang="en-AU" i="1" dirty="0"/>
              <a:t>, China has already submitted the comments on IEEE </a:t>
            </a:r>
            <a:r>
              <a:rPr lang="en-AU" i="1" dirty="0" smtClean="0"/>
              <a:t>802.1Q-2014 </a:t>
            </a:r>
            <a:r>
              <a:rPr lang="en-AU" i="1" dirty="0"/>
              <a:t>during its pre-FDIS ballot and FDIS ballot about these technical flaws (security problems) in IEEE 802.1x-2010 that is referenced by IEEE </a:t>
            </a:r>
            <a:r>
              <a:rPr lang="en-AU" i="1" dirty="0" smtClean="0"/>
              <a:t>802.1Q-2014</a:t>
            </a:r>
            <a:r>
              <a:rPr lang="en-AU" i="1" dirty="0"/>
              <a:t>. Up to now, there is no reasonable and appropriate disposition on Chinese comments. Therefore, China cannot support IEEE </a:t>
            </a:r>
            <a:r>
              <a:rPr lang="en-AU" i="1" dirty="0" smtClean="0"/>
              <a:t>802.1Q-2014 </a:t>
            </a:r>
            <a:r>
              <a:rPr lang="en-AU" i="1" dirty="0"/>
              <a:t>and its amendments.</a:t>
            </a:r>
            <a:endParaRPr lang="en-AU" i="1" dirty="0" smtClean="0"/>
          </a:p>
          <a:p>
            <a:r>
              <a:rPr lang="en-AU" dirty="0" smtClean="0"/>
              <a:t>China NB Change 1</a:t>
            </a:r>
          </a:p>
          <a:p>
            <a:pPr lvl="1"/>
            <a:r>
              <a:rPr lang="en-AU" dirty="0" smtClean="0"/>
              <a:t>None specified</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spTree>
    <p:extLst>
      <p:ext uri="{BB962C8B-B14F-4D97-AF65-F5344CB8AC3E}">
        <p14:creationId xmlns:p14="http://schemas.microsoft.com/office/powerpoint/2010/main" val="7616594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802.1Qch </a:t>
            </a:r>
            <a:r>
              <a:rPr lang="en-US" dirty="0"/>
              <a:t>60-day</a:t>
            </a:r>
            <a:r>
              <a:rPr lang="en-AU" dirty="0"/>
              <a:t> pre-ballot </a:t>
            </a:r>
            <a:r>
              <a:rPr lang="en-AU" dirty="0" smtClean="0"/>
              <a:t>closes </a:t>
            </a:r>
            <a:r>
              <a:rPr lang="en-AU" dirty="0"/>
              <a:t>on 18 Jan 2018</a:t>
            </a: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rgbClr val="00B050"/>
                </a:solidFill>
              </a:rPr>
              <a:t>s</a:t>
            </a:r>
            <a:r>
              <a:rPr lang="en-AU" dirty="0" smtClean="0">
                <a:solidFill>
                  <a:srgbClr val="00B050"/>
                </a:solidFill>
              </a:rPr>
              <a:t>ent</a:t>
            </a:r>
          </a:p>
          <a:p>
            <a:pPr lvl="1"/>
            <a:r>
              <a:rPr lang="en-AU" dirty="0" smtClean="0"/>
              <a:t>802.1Qch D2.0 was submitted in Nov 2016</a:t>
            </a:r>
          </a:p>
          <a:p>
            <a:r>
              <a:rPr lang="en-US" dirty="0" smtClean="0"/>
              <a:t>60-day</a:t>
            </a:r>
            <a:r>
              <a:rPr lang="en-AU" dirty="0" smtClean="0"/>
              <a:t> pre-ballot: </a:t>
            </a:r>
            <a:r>
              <a:rPr lang="en-AU" dirty="0">
                <a:solidFill>
                  <a:schemeClr val="accent2"/>
                </a:solidFill>
              </a:rPr>
              <a:t>closes on 18 Jan 2018</a:t>
            </a:r>
          </a:p>
          <a:p>
            <a:pPr lvl="1"/>
            <a:r>
              <a:rPr lang="en-AU" dirty="0"/>
              <a:t>IEEE </a:t>
            </a:r>
            <a:r>
              <a:rPr lang="en-AU" dirty="0" smtClean="0"/>
              <a:t>802.1Qch </a:t>
            </a:r>
            <a:r>
              <a:rPr lang="en-AU" dirty="0"/>
              <a:t>was submitted in Nov 2017 (</a:t>
            </a:r>
            <a:r>
              <a:rPr lang="en-AU" dirty="0" smtClean="0"/>
              <a:t>N16743)</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32</a:t>
            </a:fld>
            <a:endParaRPr lang="en-US"/>
          </a:p>
        </p:txBody>
      </p:sp>
    </p:spTree>
    <p:extLst>
      <p:ext uri="{BB962C8B-B14F-4D97-AF65-F5344CB8AC3E}">
        <p14:creationId xmlns:p14="http://schemas.microsoft.com/office/powerpoint/2010/main" val="4548086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802.1Q-2014/</a:t>
            </a:r>
            <a:r>
              <a:rPr lang="en-GB" dirty="0" err="1"/>
              <a:t>Cor</a:t>
            </a:r>
            <a:r>
              <a:rPr lang="en-GB" dirty="0"/>
              <a:t> 1-2015</a:t>
            </a:r>
            <a:r>
              <a:rPr lang="en-AU" dirty="0" smtClean="0"/>
              <a:t> 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endParaRPr lang="en-AU" dirty="0" smtClean="0">
              <a:solidFill>
                <a:schemeClr val="accent2"/>
              </a:solidFill>
            </a:endParaRPr>
          </a:p>
          <a:p>
            <a:pPr lvl="1"/>
            <a:r>
              <a:rPr lang="en-AU" dirty="0" smtClean="0"/>
              <a:t>802.1Q-2014/</a:t>
            </a:r>
            <a:r>
              <a:rPr lang="en-AU" dirty="0" err="1" smtClean="0"/>
              <a:t>Cor</a:t>
            </a:r>
            <a:r>
              <a:rPr lang="en-AU" dirty="0" smtClean="0"/>
              <a:t> </a:t>
            </a:r>
            <a:r>
              <a:rPr lang="en-AU" dirty="0"/>
              <a:t>1-2015 </a:t>
            </a:r>
            <a:r>
              <a:rPr lang="en-AU" dirty="0" smtClean="0"/>
              <a:t>was submitted to PSDO using a special process for corrigenda</a:t>
            </a:r>
          </a:p>
          <a:p>
            <a:pPr lvl="1"/>
            <a:r>
              <a:rPr lang="en-AU" dirty="0" smtClean="0"/>
              <a:t>The ballot passed on 16 March 2017 (N16589)</a:t>
            </a:r>
          </a:p>
          <a:p>
            <a:pPr lvl="2"/>
            <a:r>
              <a:rPr lang="en-AU" dirty="0"/>
              <a:t>Do you support the need for a corrigendum to the subject ISO/IEC/IEEE International Standard? </a:t>
            </a:r>
            <a:r>
              <a:rPr lang="en-AU" dirty="0" smtClean="0"/>
              <a:t> 9/0/11</a:t>
            </a:r>
          </a:p>
          <a:p>
            <a:pPr lvl="2"/>
            <a:r>
              <a:rPr lang="en-AU" dirty="0" smtClean="0"/>
              <a:t>Do </a:t>
            </a:r>
            <a:r>
              <a:rPr lang="en-AU" dirty="0"/>
              <a:t>you approve the draft for publication? </a:t>
            </a:r>
            <a:r>
              <a:rPr lang="en-AU" dirty="0" smtClean="0"/>
              <a:t> 8/1/11</a:t>
            </a:r>
          </a:p>
          <a:p>
            <a:pPr lvl="1"/>
            <a:r>
              <a:rPr lang="en-AU" dirty="0" smtClean="0"/>
              <a:t>China NB voted “no” with an objection to the use of IEEE 802.1X based security</a:t>
            </a:r>
          </a:p>
          <a:p>
            <a:pPr lvl="2"/>
            <a:r>
              <a:rPr lang="en-AU" dirty="0"/>
              <a:t>Response (</a:t>
            </a:r>
            <a:r>
              <a:rPr lang="en-AU" dirty="0" smtClean="0"/>
              <a:t>N16687) </a:t>
            </a:r>
            <a:r>
              <a:rPr lang="en-AU" dirty="0"/>
              <a:t>was liaised in July </a:t>
            </a:r>
            <a:r>
              <a:rPr lang="en-AU" dirty="0" smtClean="0"/>
              <a:t>2017</a:t>
            </a:r>
          </a:p>
          <a:p>
            <a:pPr lvl="1"/>
            <a:r>
              <a:rPr lang="en-AU" dirty="0" smtClean="0"/>
              <a:t>(Sept 2017) will be published </a:t>
            </a:r>
            <a:r>
              <a:rPr lang="en-AU" dirty="0"/>
              <a:t>“soon”</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33</a:t>
            </a:fld>
            <a:endParaRPr lang="en-US"/>
          </a:p>
        </p:txBody>
      </p:sp>
    </p:spTree>
    <p:extLst>
      <p:ext uri="{BB962C8B-B14F-4D97-AF65-F5344CB8AC3E}">
        <p14:creationId xmlns:p14="http://schemas.microsoft.com/office/powerpoint/2010/main" val="25677116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802c </a:t>
            </a:r>
            <a:r>
              <a:rPr lang="en-AU" dirty="0"/>
              <a:t>pre-ballot closes on </a:t>
            </a:r>
            <a:r>
              <a:rPr lang="en-AU" dirty="0" smtClean="0"/>
              <a:t>2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802c/D2.1 </a:t>
            </a:r>
            <a:r>
              <a:rPr lang="en-AU" dirty="0" smtClean="0"/>
              <a:t>was liaised for information in Mar 2017 (N16598)</a:t>
            </a:r>
          </a:p>
          <a:p>
            <a:r>
              <a:rPr lang="en-US" dirty="0" smtClean="0"/>
              <a:t>60-day</a:t>
            </a:r>
            <a:r>
              <a:rPr lang="en-AU" dirty="0" smtClean="0"/>
              <a:t> pre-ballot: </a:t>
            </a:r>
            <a:r>
              <a:rPr lang="en-AU" dirty="0" smtClean="0">
                <a:solidFill>
                  <a:schemeClr val="accent2"/>
                </a:solidFill>
              </a:rPr>
              <a:t>closes 2 Feb 2018</a:t>
            </a:r>
          </a:p>
          <a:p>
            <a:pPr lvl="1"/>
            <a:r>
              <a:rPr lang="en-AU" dirty="0" smtClean="0"/>
              <a:t>802c </a:t>
            </a:r>
            <a:r>
              <a:rPr lang="en-AU" dirty="0"/>
              <a:t>was submitted in </a:t>
            </a:r>
            <a:r>
              <a:rPr lang="en-AU" dirty="0" smtClean="0"/>
              <a:t>Dec </a:t>
            </a:r>
            <a:r>
              <a:rPr lang="en-AU" dirty="0"/>
              <a:t>2017 (</a:t>
            </a:r>
            <a:r>
              <a:rPr lang="en-AU" dirty="0" smtClean="0"/>
              <a:t>N16746)</a:t>
            </a:r>
            <a:endParaRPr lang="en-AU" dirty="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34</a:t>
            </a:fld>
            <a:endParaRPr lang="en-US"/>
          </a:p>
        </p:txBody>
      </p:sp>
    </p:spTree>
    <p:extLst>
      <p:ext uri="{BB962C8B-B14F-4D97-AF65-F5344CB8AC3E}">
        <p14:creationId xmlns:p14="http://schemas.microsoft.com/office/powerpoint/2010/main" val="244962965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IEEE </a:t>
            </a:r>
            <a:r>
              <a:rPr lang="en-GB" dirty="0"/>
              <a:t>802.1AX-2014/Cor1 </a:t>
            </a:r>
            <a:r>
              <a:rPr lang="en-AU" dirty="0" smtClean="0"/>
              <a:t>is waiting for publication</a:t>
            </a:r>
            <a:endParaRPr lang="en-AU" dirty="0"/>
          </a:p>
        </p:txBody>
      </p:sp>
      <p:sp>
        <p:nvSpPr>
          <p:cNvPr id="10" name="Content Placeholder 9"/>
          <p:cNvSpPr>
            <a:spLocks noGrp="1"/>
          </p:cNvSpPr>
          <p:nvPr>
            <p:ph idx="1"/>
          </p:nvPr>
        </p:nvSpPr>
        <p:spPr/>
        <p:txBody>
          <a:bodyPr/>
          <a:lstStyle/>
          <a:p>
            <a:r>
              <a:rPr lang="en-US" dirty="0" smtClean="0"/>
              <a:t>90-day</a:t>
            </a:r>
            <a:r>
              <a:rPr lang="en-AU" dirty="0" smtClean="0"/>
              <a:t>  FDIS ballot: </a:t>
            </a:r>
            <a:r>
              <a:rPr lang="en-AU" dirty="0" smtClean="0">
                <a:solidFill>
                  <a:srgbClr val="00B050"/>
                </a:solidFill>
              </a:rPr>
              <a:t>passed</a:t>
            </a:r>
          </a:p>
          <a:p>
            <a:pPr lvl="1"/>
            <a:r>
              <a:rPr lang="en-GB" dirty="0" smtClean="0"/>
              <a:t>802.1AX-2014/Cor1 </a:t>
            </a:r>
            <a:r>
              <a:rPr lang="en-AU" dirty="0" smtClean="0"/>
              <a:t>passed 90-day FDIS </a:t>
            </a:r>
            <a:r>
              <a:rPr lang="en-AU" dirty="0"/>
              <a:t>on 20 July </a:t>
            </a:r>
            <a:r>
              <a:rPr lang="en-AU" dirty="0" smtClean="0"/>
              <a:t>2017 (N16684)</a:t>
            </a:r>
            <a:endParaRPr lang="en-AU" dirty="0"/>
          </a:p>
          <a:p>
            <a:pPr lvl="2"/>
            <a:r>
              <a:rPr lang="en-AU" dirty="0" smtClean="0"/>
              <a:t>Passed 10/0/10</a:t>
            </a:r>
          </a:p>
          <a:p>
            <a:pPr lvl="2"/>
            <a:r>
              <a:rPr lang="en-AU" dirty="0" smtClean="0"/>
              <a:t>There were no comments</a:t>
            </a:r>
          </a:p>
          <a:p>
            <a:pPr lvl="1"/>
            <a:r>
              <a:rPr lang="en-AU" dirty="0"/>
              <a:t>(Sept 2017) will be published “soon</a:t>
            </a:r>
            <a:r>
              <a:rPr lang="en-AU" dirty="0" smtClean="0"/>
              <a:t>”</a:t>
            </a:r>
          </a:p>
          <a:p>
            <a:pPr lvl="2"/>
            <a:r>
              <a:rPr lang="en-AU" dirty="0">
                <a:solidFill>
                  <a:srgbClr val="FF0000"/>
                </a:solidFill>
              </a:rPr>
              <a:t>Asked Jodi in Dec 2017</a:t>
            </a:r>
          </a:p>
          <a:p>
            <a:pPr lvl="1"/>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35</a:t>
            </a:fld>
            <a:endParaRPr lang="en-US"/>
          </a:p>
        </p:txBody>
      </p:sp>
    </p:spTree>
    <p:extLst>
      <p:ext uri="{BB962C8B-B14F-4D97-AF65-F5344CB8AC3E}">
        <p14:creationId xmlns:p14="http://schemas.microsoft.com/office/powerpoint/2010/main" val="34186469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802.1Q-REV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802.1Q-REV/D2.0 </a:t>
            </a:r>
            <a:r>
              <a:rPr lang="en-AU" dirty="0" smtClean="0"/>
              <a:t>was liaised for information in Jul 2017 (N16688)</a:t>
            </a:r>
          </a:p>
          <a:p>
            <a:pPr lvl="1"/>
            <a:r>
              <a:rPr lang="en-AU" dirty="0" smtClean="0">
                <a:solidFill>
                  <a:srgbClr val="FF0000"/>
                </a:solidFill>
              </a:rPr>
              <a:t>(Nov 2017) In Sponsor Ballot</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36</a:t>
            </a:fld>
            <a:endParaRPr lang="en-US"/>
          </a:p>
        </p:txBody>
      </p:sp>
    </p:spTree>
    <p:extLst>
      <p:ext uri="{BB962C8B-B14F-4D97-AF65-F5344CB8AC3E}">
        <p14:creationId xmlns:p14="http://schemas.microsoft.com/office/powerpoint/2010/main" val="583702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802.1Qcc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smtClean="0">
                <a:solidFill>
                  <a:srgbClr val="FF0000"/>
                </a:solidFill>
              </a:rPr>
              <a:t>Has it been liaised yet? 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37</a:t>
            </a:fld>
            <a:endParaRPr lang="en-US"/>
          </a:p>
        </p:txBody>
      </p:sp>
    </p:spTree>
    <p:extLst>
      <p:ext uri="{BB962C8B-B14F-4D97-AF65-F5344CB8AC3E}">
        <p14:creationId xmlns:p14="http://schemas.microsoft.com/office/powerpoint/2010/main" val="3038058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802.1Qcp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a:t>
            </a:r>
            <a:r>
              <a:rPr lang="en-AU" dirty="0" smtClean="0">
                <a:solidFill>
                  <a:srgbClr val="FF0000"/>
                </a:solidFill>
              </a:rPr>
              <a:t>? </a:t>
            </a:r>
            <a:r>
              <a:rPr lang="en-AU" dirty="0">
                <a:solidFill>
                  <a:srgbClr val="FF0000"/>
                </a:solidFill>
              </a:rPr>
              <a:t>No, as of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38</a:t>
            </a:fld>
            <a:endParaRPr lang="en-US"/>
          </a:p>
        </p:txBody>
      </p:sp>
    </p:spTree>
    <p:extLst>
      <p:ext uri="{BB962C8B-B14F-4D97-AF65-F5344CB8AC3E}">
        <p14:creationId xmlns:p14="http://schemas.microsoft.com/office/powerpoint/2010/main" val="261564315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1AR-Rev</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Liaison of draft approved in July 2017</a:t>
            </a:r>
          </a:p>
          <a:p>
            <a:pPr lvl="2"/>
            <a:r>
              <a:rPr lang="en-AU" dirty="0">
                <a:solidFill>
                  <a:srgbClr val="FF0000"/>
                </a:solidFill>
              </a:rPr>
              <a:t>Has it been liaised yet? No, as of Nov 2017</a:t>
            </a:r>
            <a:endParaRPr lang="en-AU" dirty="0" smtClean="0"/>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39</a:t>
            </a:fld>
            <a:endParaRPr lang="en-US"/>
          </a:p>
        </p:txBody>
      </p:sp>
    </p:spTree>
    <p:extLst>
      <p:ext uri="{BB962C8B-B14F-4D97-AF65-F5344CB8AC3E}">
        <p14:creationId xmlns:p14="http://schemas.microsoft.com/office/powerpoint/2010/main" val="1582670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SC will 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val="30046304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a:t>
            </a:r>
            <a:r>
              <a:rPr lang="en-AU" dirty="0" smtClean="0">
                <a:cs typeface="Arial" panose="020B0604020202020204" pitchFamily="34" charset="0"/>
              </a:rPr>
              <a:t>1CM</a:t>
            </a:r>
            <a:r>
              <a:rPr lang="en-AU" dirty="0" smtClean="0"/>
              <a:t> will be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solidFill>
                  <a:srgbClr val="FF0000"/>
                </a:solidFill>
              </a:rPr>
              <a:t>Liaison of draft 2.0 will be approved in Nov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40</a:t>
            </a:fld>
            <a:endParaRPr lang="en-US"/>
          </a:p>
        </p:txBody>
      </p:sp>
    </p:spTree>
    <p:extLst>
      <p:ext uri="{BB962C8B-B14F-4D97-AF65-F5344CB8AC3E}">
        <p14:creationId xmlns:p14="http://schemas.microsoft.com/office/powerpoint/2010/main" val="23039476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72931702"/>
              </p:ext>
            </p:extLst>
          </p:nvPr>
        </p:nvGraphicFramePr>
        <p:xfrm>
          <a:off x="152399" y="1600200"/>
          <a:ext cx="8839199" cy="39319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AU" sz="1600" dirty="0" smtClean="0">
                          <a:latin typeface="+mj-lt"/>
                          <a:cs typeface="Arial" panose="020B0604020202020204" pitchFamily="34" charset="0"/>
                        </a:rPr>
                        <a:t>.3bw</a:t>
                      </a:r>
                      <a:endParaRPr lang="en-AU" sz="1600" dirty="0">
                        <a:latin typeface="+mj-lt"/>
                        <a:cs typeface="Arial" panose="020B0604020202020204" pitchFamily="34" charset="0"/>
                      </a:endParaRPr>
                    </a:p>
                  </a:txBody>
                  <a:tcPr marL="115147" marR="115147"/>
                </a:tc>
                <a:tc>
                  <a:txBody>
                    <a:bodyPr/>
                    <a:lstStyle/>
                    <a:p>
                      <a:pPr algn="ctr"/>
                      <a:r>
                        <a:rPr lang="en-AU" sz="1600" dirty="0" smtClean="0">
                          <a:latin typeface="+mj-lt"/>
                        </a:rPr>
                        <a:t>D3.3</a:t>
                      </a:r>
                      <a:endParaRPr lang="en-AU" sz="1600" dirty="0">
                        <a:latin typeface="+mj-lt"/>
                      </a:endParaRPr>
                    </a:p>
                  </a:txBody>
                  <a:tcPr marL="115147" marR="115147"/>
                </a:tc>
                <a:tc>
                  <a:txBody>
                    <a:bodyPr/>
                    <a:lstStyle/>
                    <a:p>
                      <a:pPr algn="ctr"/>
                      <a:r>
                        <a:rPr lang="en-AU" sz="1600" dirty="0" smtClean="0">
                          <a:latin typeface="+mj-lt"/>
                        </a:rPr>
                        <a:t>Nov 15</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2"/>
                        </a:solidFill>
                        <a:latin typeface="+mj-lt"/>
                      </a:endParaRPr>
                    </a:p>
                  </a:txBody>
                  <a:tcPr marL="115147" marR="115147"/>
                </a:tc>
                <a:tc>
                  <a:txBody>
                    <a:bodyPr/>
                    <a:lstStyle/>
                    <a:p>
                      <a:pPr algn="ctr"/>
                      <a:r>
                        <a:rPr lang="en-AU" sz="1600" dirty="0" smtClean="0">
                          <a:solidFill>
                            <a:schemeClr val="tx1"/>
                          </a:solidFill>
                          <a:latin typeface="+mj-lt"/>
                        </a:rPr>
                        <a:t>19</a:t>
                      </a:r>
                      <a:r>
                        <a:rPr lang="en-AU" sz="1600" baseline="0" dirty="0" smtClean="0">
                          <a:solidFill>
                            <a:schemeClr val="tx1"/>
                          </a:solidFill>
                          <a:latin typeface="+mj-lt"/>
                        </a:rPr>
                        <a:t> Sep 16 </a:t>
                      </a:r>
                      <a:endParaRPr lang="en-AU" sz="1600" dirty="0">
                        <a:solidFill>
                          <a:schemeClr val="tx1"/>
                        </a:solidFill>
                        <a:latin typeface="+mj-lt"/>
                      </a:endParaRPr>
                    </a:p>
                  </a:txBody>
                  <a:tcPr marL="0" marR="0"/>
                </a:tc>
                <a:tc>
                  <a:txBody>
                    <a:bodyPr/>
                    <a:lstStyle/>
                    <a:p>
                      <a:pPr algn="ctr"/>
                      <a:r>
                        <a:rPr lang="en-AU" sz="1600" kern="1200" dirty="0" smtClean="0">
                          <a:solidFill>
                            <a:srgbClr val="00B050"/>
                          </a:solidFill>
                          <a:latin typeface="+mn-lt"/>
                          <a:ea typeface="+mn-ea"/>
                          <a:cs typeface="+mn-cs"/>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11</a:t>
                      </a:r>
                      <a:r>
                        <a:rPr lang="en-AU" sz="1600" baseline="0" dirty="0" smtClean="0">
                          <a:latin typeface="+mj-lt"/>
                        </a:rPr>
                        <a:t> Sep 17</a:t>
                      </a:r>
                      <a:endParaRPr lang="en-AU" sz="1600" dirty="0">
                        <a:latin typeface="+mj-lt"/>
                      </a:endParaRPr>
                    </a:p>
                  </a:txBody>
                  <a:tcPr marL="0" marR="0"/>
                </a:tc>
                <a:tc>
                  <a:txBody>
                    <a:bodyPr/>
                    <a:lstStyle/>
                    <a:p>
                      <a:pPr algn="ctr"/>
                      <a:r>
                        <a:rPr lang="en-AU" sz="1600" dirty="0" smtClean="0">
                          <a:solidFill>
                            <a:schemeClr val="tx1"/>
                          </a:solidFill>
                          <a:latin typeface="+mj-lt"/>
                        </a:rPr>
                        <a:t>Nov</a:t>
                      </a:r>
                      <a:r>
                        <a:rPr lang="en-AU" sz="1600" baseline="0" dirty="0" smtClean="0">
                          <a:solidFill>
                            <a:schemeClr val="tx1"/>
                          </a:solidFill>
                          <a:latin typeface="+mj-lt"/>
                        </a:rPr>
                        <a:t> 17</a:t>
                      </a:r>
                      <a:endParaRPr lang="en-AU" sz="1600" dirty="0">
                        <a:solidFill>
                          <a:schemeClr val="tx1"/>
                        </a:solidFill>
                        <a:latin typeface="+mj-lt"/>
                      </a:endParaRPr>
                    </a:p>
                  </a:txBody>
                  <a:tcPr marL="115147" marR="115147"/>
                </a:tc>
                <a:extLst>
                  <a:ext uri="{0D108BD9-81ED-4DB2-BD59-A6C34878D82A}">
                    <a16:rowId xmlns:a16="http://schemas.microsoft.com/office/drawing/2014/main" val="10001"/>
                  </a:ext>
                </a:extLst>
              </a:tr>
              <a:tr h="290122">
                <a:tc>
                  <a:txBody>
                    <a:bodyPr/>
                    <a:lstStyle/>
                    <a:p>
                      <a:r>
                        <a:rPr lang="en-GB" sz="1600" b="0" dirty="0" smtClean="0">
                          <a:solidFill>
                            <a:schemeClr val="tx1"/>
                          </a:solidFill>
                          <a:latin typeface="+mj-lt"/>
                        </a:rPr>
                        <a:t>.3bp</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2"/>
                  </a:ext>
                </a:extLst>
              </a:tr>
              <a:tr h="290122">
                <a:tc>
                  <a:txBody>
                    <a:bodyPr/>
                    <a:lstStyle/>
                    <a:p>
                      <a:r>
                        <a:rPr lang="en-GB" sz="1600" b="0" dirty="0" smtClean="0">
                          <a:solidFill>
                            <a:schemeClr val="tx1"/>
                          </a:solidFill>
                          <a:latin typeface="+mj-lt"/>
                        </a:rPr>
                        <a:t>.3bn</a:t>
                      </a:r>
                    </a:p>
                  </a:txBody>
                  <a:tcPr/>
                </a:tc>
                <a:tc>
                  <a:txBody>
                    <a:bodyPr/>
                    <a:lstStyle/>
                    <a:p>
                      <a:pPr algn="ctr"/>
                      <a:r>
                        <a:rPr lang="en-GB" sz="1600" dirty="0" smtClean="0">
                          <a:latin typeface="+mj-lt"/>
                        </a:rPr>
                        <a:t>D3.0</a:t>
                      </a:r>
                      <a:endParaRPr lang="en-GB" sz="1600" dirty="0">
                        <a:latin typeface="+mj-lt"/>
                      </a:endParaRPr>
                    </a:p>
                  </a:txBody>
                  <a:tcPr/>
                </a:tc>
                <a:tc>
                  <a:txBody>
                    <a:bodyPr/>
                    <a:lstStyle/>
                    <a:p>
                      <a:pPr algn="ctr"/>
                      <a:r>
                        <a:rPr lang="en-GB" sz="1600" dirty="0" smtClean="0">
                          <a:solidFill>
                            <a:schemeClr val="tx1"/>
                          </a:solidFill>
                          <a:latin typeface="+mj-lt"/>
                        </a:rPr>
                        <a:t>Feb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a:t>
                      </a:r>
                      <a:r>
                        <a:rPr lang="en-AU" sz="1600" b="0" baseline="0" dirty="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chemeClr val="tx1"/>
                          </a:solidFill>
                          <a:latin typeface="+mn-lt"/>
                          <a:ea typeface="+mn-ea"/>
                          <a:cs typeface="+mn-cs"/>
                        </a:rPr>
                        <a:t>Jun</a:t>
                      </a:r>
                      <a:r>
                        <a:rPr lang="en-AU" sz="1600" kern="1200" baseline="0" dirty="0" smtClean="0">
                          <a:solidFill>
                            <a:schemeClr val="tx1"/>
                          </a:solidFill>
                          <a:latin typeface="+mn-lt"/>
                          <a:ea typeface="+mn-ea"/>
                          <a:cs typeface="+mn-cs"/>
                        </a:rPr>
                        <a:t> 17</a:t>
                      </a:r>
                      <a:endParaRPr lang="en-AU" sz="1600" b="0" dirty="0" smtClean="0">
                        <a:solidFill>
                          <a:schemeClr val="tx1"/>
                        </a:solidFill>
                        <a:latin typeface="+mj-lt"/>
                      </a:endParaRPr>
                    </a:p>
                  </a:txBody>
                  <a:tcPr marL="115147" marR="115147"/>
                </a:tc>
                <a:extLst>
                  <a:ext uri="{0D108BD9-81ED-4DB2-BD59-A6C34878D82A}">
                    <a16:rowId xmlns:a16="http://schemas.microsoft.com/office/drawing/2014/main" val="10003"/>
                  </a:ext>
                </a:extLst>
              </a:tr>
              <a:tr h="290122">
                <a:tc>
                  <a:txBody>
                    <a:bodyPr/>
                    <a:lstStyle/>
                    <a:p>
                      <a:r>
                        <a:rPr lang="en-GB" sz="1600" b="0" dirty="0" smtClean="0">
                          <a:solidFill>
                            <a:schemeClr val="tx1"/>
                          </a:solidFill>
                          <a:latin typeface="+mj-lt"/>
                        </a:rPr>
                        <a:t>.3bq</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4"/>
                  </a:ext>
                </a:extLst>
              </a:tr>
              <a:tr h="290122">
                <a:tc>
                  <a:txBody>
                    <a:bodyPr/>
                    <a:lstStyle/>
                    <a:p>
                      <a:r>
                        <a:rPr lang="en-GB" sz="1600" b="0" dirty="0" smtClean="0">
                          <a:solidFill>
                            <a:schemeClr val="tx1"/>
                          </a:solidFill>
                          <a:latin typeface="+mj-lt"/>
                        </a:rPr>
                        <a:t>.3br</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5"/>
                  </a:ext>
                </a:extLst>
              </a:tr>
              <a:tr h="290122">
                <a:tc>
                  <a:txBody>
                    <a:bodyPr/>
                    <a:lstStyle/>
                    <a:p>
                      <a:r>
                        <a:rPr lang="en-GB" sz="1600" b="0" dirty="0" smtClean="0">
                          <a:solidFill>
                            <a:schemeClr val="tx1"/>
                          </a:solidFill>
                          <a:latin typeface="+mj-lt"/>
                        </a:rPr>
                        <a:t>.3by</a:t>
                      </a:r>
                    </a:p>
                  </a:txBody>
                  <a:tcPr/>
                </a:tc>
                <a:tc>
                  <a:txBody>
                    <a:bodyPr/>
                    <a:lstStyle/>
                    <a:p>
                      <a:pPr algn="ctr"/>
                      <a:r>
                        <a:rPr lang="en-GB" sz="1600" dirty="0" smtClean="0">
                          <a:latin typeface="+mj-lt"/>
                        </a:rPr>
                        <a:t>D3.0</a:t>
                      </a:r>
                      <a:endParaRPr lang="en-GB" sz="1600" dirty="0">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600" dirty="0" smtClean="0">
                          <a:solidFill>
                            <a:schemeClr val="tx1"/>
                          </a:solidFill>
                          <a:latin typeface="+mj-lt"/>
                        </a:rPr>
                        <a:t>Feb 16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6"/>
                  </a:ext>
                </a:extLst>
              </a:tr>
              <a:tr h="290122">
                <a:tc>
                  <a:txBody>
                    <a:bodyPr/>
                    <a:lstStyle/>
                    <a:p>
                      <a:r>
                        <a:rPr lang="en-GB" sz="1600" b="0" dirty="0" smtClean="0">
                          <a:solidFill>
                            <a:schemeClr val="tx1"/>
                          </a:solidFill>
                          <a:latin typeface="+mj-lt"/>
                        </a:rPr>
                        <a:t>.3bv</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18 </a:t>
                      </a:r>
                      <a:r>
                        <a:rPr lang="en-AU" sz="1600" b="0" baseline="0" dirty="0" smtClean="0">
                          <a:solidFill>
                            <a:schemeClr val="tx1"/>
                          </a:solidFill>
                          <a:latin typeface="+mj-lt"/>
                        </a:rPr>
                        <a:t>Aug 17</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7"/>
                  </a:ext>
                </a:extLst>
              </a:tr>
              <a:tr h="290122">
                <a:tc>
                  <a:txBody>
                    <a:bodyPr/>
                    <a:lstStyle/>
                    <a:p>
                      <a:r>
                        <a:rPr lang="en-GB" sz="1600" b="0" dirty="0" smtClean="0">
                          <a:solidFill>
                            <a:schemeClr val="tx1"/>
                          </a:solidFill>
                          <a:latin typeface="+mj-lt"/>
                        </a:rPr>
                        <a:t>.3bu</a:t>
                      </a:r>
                    </a:p>
                  </a:txBody>
                  <a:tcPr/>
                </a:tc>
                <a:tc>
                  <a:txBody>
                    <a:bodyPr/>
                    <a:lstStyle/>
                    <a:p>
                      <a:pPr algn="ctr"/>
                      <a:r>
                        <a:rPr lang="en-GB" sz="1600" dirty="0" smtClean="0">
                          <a:solidFill>
                            <a:schemeClr val="tx1"/>
                          </a:solidFill>
                          <a:latin typeface="+mj-lt"/>
                        </a:rPr>
                        <a:t>D3.2</a:t>
                      </a:r>
                      <a:endParaRPr lang="en-GB" sz="1600" dirty="0">
                        <a:solidFill>
                          <a:schemeClr val="tx1"/>
                        </a:solidFill>
                        <a:latin typeface="+mj-lt"/>
                      </a:endParaRPr>
                    </a:p>
                  </a:txBody>
                  <a:tcPr marR="0"/>
                </a:tc>
                <a:tc>
                  <a:txBody>
                    <a:bodyPr/>
                    <a:lstStyle/>
                    <a:p>
                      <a:pPr algn="ctr"/>
                      <a:r>
                        <a:rPr lang="en-GB" sz="1600" dirty="0" smtClean="0">
                          <a:solidFill>
                            <a:schemeClr val="tx1"/>
                          </a:solidFill>
                          <a:latin typeface="+mj-lt"/>
                        </a:rPr>
                        <a:t>Oct</a:t>
                      </a:r>
                      <a:r>
                        <a:rPr lang="en-GB" sz="1600" baseline="0" dirty="0" smtClean="0">
                          <a:solidFill>
                            <a:schemeClr val="tx1"/>
                          </a:solidFill>
                          <a:latin typeface="+mj-lt"/>
                        </a:rPr>
                        <a:t> 16</a:t>
                      </a:r>
                      <a:endParaRPr lang="en-GB" sz="1600" dirty="0">
                        <a:solidFill>
                          <a:schemeClr val="tx1"/>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18 </a:t>
                      </a:r>
                      <a:r>
                        <a:rPr lang="en-AU" sz="1600" b="0" kern="1200" baseline="0" dirty="0" smtClean="0">
                          <a:solidFill>
                            <a:schemeClr val="tx1"/>
                          </a:solidFill>
                          <a:latin typeface="+mn-lt"/>
                          <a:ea typeface="+mn-ea"/>
                          <a:cs typeface="+mn-cs"/>
                        </a:rPr>
                        <a:t>Aug 17</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8"/>
                  </a:ext>
                </a:extLst>
              </a:tr>
              <a:tr h="290122">
                <a:tc>
                  <a:txBody>
                    <a:bodyPr/>
                    <a:lstStyle/>
                    <a:p>
                      <a:r>
                        <a:rPr lang="en-GB" sz="1600" b="0" dirty="0" smtClean="0">
                          <a:solidFill>
                            <a:schemeClr val="tx1"/>
                          </a:solidFill>
                          <a:latin typeface="+mj-lt"/>
                        </a:rPr>
                        <a:t>.3bz</a:t>
                      </a:r>
                    </a:p>
                  </a:txBody>
                  <a:tcPr/>
                </a:tc>
                <a:tc>
                  <a:txBody>
                    <a:bodyPr/>
                    <a:lstStyle/>
                    <a:p>
                      <a:pPr algn="ctr"/>
                      <a:r>
                        <a:rPr lang="en-GB" sz="1600" dirty="0" smtClean="0">
                          <a:solidFill>
                            <a:schemeClr val="tx1"/>
                          </a:solidFill>
                          <a:latin typeface="+mj-lt"/>
                        </a:rPr>
                        <a:t>D3.1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16</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16 Feb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11</a:t>
                      </a:r>
                      <a:r>
                        <a:rPr lang="en-AU" sz="1600" b="0" baseline="0" dirty="0" smtClean="0">
                          <a:solidFill>
                            <a:schemeClr val="tx1"/>
                          </a:solidFill>
                          <a:latin typeface="+mj-lt"/>
                        </a:rPr>
                        <a:t> Oct 17</a:t>
                      </a:r>
                      <a:endParaRPr lang="en-AU" sz="1600" b="0" dirty="0" smtClean="0">
                        <a:solidFill>
                          <a:schemeClr val="tx1"/>
                        </a:solidFill>
                        <a:latin typeface="+mj-lt"/>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09"/>
                  </a:ext>
                </a:extLst>
              </a:tr>
              <a:tr h="290122">
                <a:tc>
                  <a:txBody>
                    <a:bodyPr/>
                    <a:lstStyle/>
                    <a:p>
                      <a:r>
                        <a:rPr lang="en-GB" sz="1600" b="0" dirty="0" smtClean="0">
                          <a:solidFill>
                            <a:schemeClr val="tx1"/>
                          </a:solidFill>
                          <a:latin typeface="+mj-lt"/>
                        </a:rPr>
                        <a:t>.3/Cor1</a:t>
                      </a:r>
                    </a:p>
                  </a:txBody>
                  <a:tcPr/>
                </a:tc>
                <a:tc>
                  <a:txBody>
                    <a:bodyPr/>
                    <a:lstStyle/>
                    <a:p>
                      <a:pPr algn="ctr"/>
                      <a:r>
                        <a:rPr lang="en-GB" sz="1600" dirty="0" smtClean="0">
                          <a:solidFill>
                            <a:schemeClr val="tx1"/>
                          </a:solidFill>
                          <a:latin typeface="+mj-lt"/>
                        </a:rPr>
                        <a:t>D2.1</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smtClean="0">
                          <a:solidFill>
                            <a:schemeClr val="tx1"/>
                          </a:solidFill>
                          <a:latin typeface="+mn-lt"/>
                          <a:ea typeface="+mn-ea"/>
                          <a:cs typeface="+mn-cs"/>
                        </a:rPr>
                        <a:t>n/a</a:t>
                      </a:r>
                      <a:endParaRPr lang="en-AU" sz="1600" b="0" kern="1200" dirty="0" smtClean="0">
                        <a:solidFill>
                          <a:schemeClr val="tx1"/>
                        </a:solidFill>
                        <a:latin typeface="+mn-lt"/>
                        <a:ea typeface="+mn-ea"/>
                        <a:cs typeface="+mn-cs"/>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kern="1200" dirty="0" smtClean="0">
                          <a:solidFill>
                            <a:srgbClr val="00B050"/>
                          </a:solidFill>
                          <a:latin typeface="+mn-lt"/>
                          <a:ea typeface="+mn-ea"/>
                          <a:cs typeface="+mn-cs"/>
                        </a:rPr>
                        <a:t>Passed</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22 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0" marR="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n/a</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41</a:t>
            </a:fld>
            <a:endParaRPr lang="en-US"/>
          </a:p>
        </p:txBody>
      </p:sp>
    </p:spTree>
    <p:extLst>
      <p:ext uri="{BB962C8B-B14F-4D97-AF65-F5344CB8AC3E}">
        <p14:creationId xmlns:p14="http://schemas.microsoft.com/office/powerpoint/2010/main" val="58850855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802.3 has fifteen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6210601"/>
              </p:ext>
            </p:extLst>
          </p:nvPr>
        </p:nvGraphicFramePr>
        <p:xfrm>
          <a:off x="152399" y="1600200"/>
          <a:ext cx="8839199" cy="2255520"/>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495615">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290122">
                <a:tc>
                  <a:txBody>
                    <a:bodyPr/>
                    <a:lstStyle/>
                    <a:p>
                      <a:r>
                        <a:rPr lang="en-GB" sz="1600" b="0" dirty="0" smtClean="0">
                          <a:solidFill>
                            <a:schemeClr val="tx1"/>
                          </a:solidFill>
                          <a:latin typeface="+mj-lt"/>
                        </a:rPr>
                        <a:t>.3bs</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Feb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1"/>
                  </a:ext>
                </a:extLst>
              </a:tr>
              <a:tr h="290122">
                <a:tc>
                  <a:txBody>
                    <a:bodyPr/>
                    <a:lstStyle/>
                    <a:p>
                      <a:r>
                        <a:rPr lang="en-GB" sz="1600" b="0" dirty="0" smtClean="0">
                          <a:solidFill>
                            <a:schemeClr val="tx1"/>
                          </a:solidFill>
                          <a:latin typeface="+mj-lt"/>
                        </a:rPr>
                        <a:t>.3cb</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2"/>
                  </a:ext>
                </a:extLst>
              </a:tr>
              <a:tr h="290122">
                <a:tc>
                  <a:txBody>
                    <a:bodyPr/>
                    <a:lstStyle/>
                    <a:p>
                      <a:r>
                        <a:rPr lang="en-GB" sz="1600" b="0" dirty="0" smtClean="0">
                          <a:solidFill>
                            <a:schemeClr val="tx1"/>
                          </a:solidFill>
                          <a:latin typeface="+mj-lt"/>
                        </a:rPr>
                        <a:t>.3cc</a:t>
                      </a:r>
                    </a:p>
                  </a:txBody>
                  <a:tcPr/>
                </a:tc>
                <a:tc>
                  <a:txBody>
                    <a:bodyPr/>
                    <a:lstStyle/>
                    <a:p>
                      <a:pPr algn="ctr"/>
                      <a:r>
                        <a:rPr lang="en-GB" sz="1600" dirty="0" smtClean="0">
                          <a:solidFill>
                            <a:schemeClr val="tx1"/>
                          </a:solidFill>
                          <a:latin typeface="+mj-lt"/>
                        </a:rPr>
                        <a:t>D3.0</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Jun 17</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3"/>
                  </a:ext>
                </a:extLst>
              </a:tr>
              <a:tr h="290122">
                <a:tc>
                  <a:txBody>
                    <a:bodyPr/>
                    <a:lstStyle/>
                    <a:p>
                      <a:r>
                        <a:rPr lang="en-GB" sz="1600" b="0" dirty="0" smtClean="0">
                          <a:solidFill>
                            <a:schemeClr val="tx1"/>
                          </a:solidFill>
                          <a:latin typeface="+mj-lt"/>
                        </a:rPr>
                        <a:t>.3cd</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958763485"/>
                  </a:ext>
                </a:extLst>
              </a:tr>
              <a:tr h="290122">
                <a:tc>
                  <a:txBody>
                    <a:bodyPr/>
                    <a:lstStyle/>
                    <a:p>
                      <a:r>
                        <a:rPr lang="en-GB" sz="1600" b="0" dirty="0" smtClean="0">
                          <a:solidFill>
                            <a:schemeClr val="tx1"/>
                          </a:solidFill>
                          <a:latin typeface="+mj-lt"/>
                        </a:rPr>
                        <a:t>.3-rev</a:t>
                      </a:r>
                    </a:p>
                  </a:txBody>
                  <a:tcPr/>
                </a:tc>
                <a:tc>
                  <a:txBody>
                    <a:bodyPr/>
                    <a:lstStyle/>
                    <a:p>
                      <a:pPr algn="ctr"/>
                      <a:r>
                        <a:rPr lang="en-GB" sz="1600" dirty="0" smtClean="0">
                          <a:solidFill>
                            <a:schemeClr val="tx1"/>
                          </a:solidFill>
                          <a:latin typeface="+mj-lt"/>
                        </a:rPr>
                        <a:t>-</a:t>
                      </a:r>
                      <a:endParaRPr lang="en-GB" sz="1600" dirty="0">
                        <a:solidFill>
                          <a:schemeClr val="tx1"/>
                        </a:solidFill>
                        <a:latin typeface="+mj-lt"/>
                      </a:endParaRPr>
                    </a:p>
                  </a:txBody>
                  <a:tcPr marR="0"/>
                </a:tc>
                <a:tc>
                  <a:txBody>
                    <a:bodyPr/>
                    <a:lstStyle/>
                    <a:p>
                      <a:pPr algn="ctr"/>
                      <a:r>
                        <a:rPr lang="en-GB" sz="1600" dirty="0" smtClean="0">
                          <a:solidFill>
                            <a:schemeClr val="tx2"/>
                          </a:solidFill>
                          <a:latin typeface="+mj-lt"/>
                        </a:rPr>
                        <a:t>-</a:t>
                      </a:r>
                      <a:endParaRPr lang="en-GB" sz="1600" dirty="0">
                        <a:solidFill>
                          <a:schemeClr val="tx2"/>
                        </a:solidFill>
                        <a:latin typeface="+mj-lt"/>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397314764"/>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42</a:t>
            </a:fld>
            <a:endParaRPr lang="en-US"/>
          </a:p>
        </p:txBody>
      </p:sp>
    </p:spTree>
    <p:extLst>
      <p:ext uri="{BB962C8B-B14F-4D97-AF65-F5344CB8AC3E}">
        <p14:creationId xmlns:p14="http://schemas.microsoft.com/office/powerpoint/2010/main" val="11178349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802.3bw </a:t>
            </a:r>
            <a:r>
              <a:rPr lang="en-AU" dirty="0"/>
              <a:t>FDIS ballot passed </a:t>
            </a:r>
            <a:r>
              <a:rPr lang="en-AU" dirty="0">
                <a:solidFill>
                  <a:schemeClr val="accent6"/>
                </a:solidFill>
              </a:rPr>
              <a:t>&amp; is waiting for publication</a:t>
            </a:r>
            <a:endParaRPr lang="en-AU" dirty="0">
              <a:solidFill>
                <a:srgbClr val="FF0000"/>
              </a:solidFill>
            </a:endParaRP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43</a:t>
            </a:fld>
            <a:endParaRPr lang="en-US"/>
          </a:p>
        </p:txBody>
      </p:sp>
      <p:sp>
        <p:nvSpPr>
          <p:cNvPr id="10" name="Content Placeholder 9"/>
          <p:cNvSpPr>
            <a:spLocks noGrp="1"/>
          </p:cNvSpPr>
          <p:nvPr>
            <p:ph idx="1"/>
          </p:nvPr>
        </p:nvSpPr>
        <p:spPr>
          <a:xfrm>
            <a:off x="685800" y="1752600"/>
            <a:ext cx="7772400" cy="4114800"/>
          </a:xfrm>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802.3bw was </a:t>
            </a:r>
            <a:r>
              <a:rPr lang="en-AU" dirty="0"/>
              <a:t>liaised to SC6  in </a:t>
            </a:r>
            <a:r>
              <a:rPr lang="en-AU" dirty="0" smtClean="0"/>
              <a:t>Nov 2015 </a:t>
            </a:r>
            <a:r>
              <a:rPr lang="en-AU" dirty="0"/>
              <a:t>to allow them to become familiar with it before submission for approval under the PSDO </a:t>
            </a:r>
            <a:r>
              <a:rPr lang="en-AU" dirty="0" smtClean="0"/>
              <a:t>process</a:t>
            </a:r>
            <a:endParaRPr lang="en-AU" dirty="0">
              <a:solidFill>
                <a:srgbClr val="00B050"/>
              </a:solidFill>
            </a:endParaRPr>
          </a:p>
          <a:p>
            <a:r>
              <a:rPr lang="en-US" dirty="0" smtClean="0"/>
              <a:t>60-day</a:t>
            </a:r>
            <a:r>
              <a:rPr lang="en-AU" dirty="0" smtClean="0"/>
              <a:t> </a:t>
            </a:r>
            <a:r>
              <a:rPr lang="en-AU" dirty="0"/>
              <a:t>pre-ballot</a:t>
            </a:r>
            <a:r>
              <a:rPr lang="en-AU" dirty="0" smtClean="0"/>
              <a:t>: </a:t>
            </a:r>
            <a:r>
              <a:rPr lang="en-AU" dirty="0" smtClean="0">
                <a:solidFill>
                  <a:srgbClr val="00B050"/>
                </a:solidFill>
              </a:rPr>
              <a:t>passed &amp; response liaised</a:t>
            </a:r>
            <a:endParaRPr lang="en-AU" dirty="0">
              <a:solidFill>
                <a:srgbClr val="00B050"/>
              </a:solidFill>
            </a:endParaRPr>
          </a:p>
          <a:p>
            <a:pPr lvl="1"/>
            <a:r>
              <a:rPr lang="en-AU" dirty="0" smtClean="0"/>
              <a:t>802.3bw passed 60-day ballot on 19 Sep 2016 (see N16478)</a:t>
            </a:r>
          </a:p>
          <a:p>
            <a:pPr lvl="2"/>
            <a:r>
              <a:rPr lang="en-AU" dirty="0" smtClean="0"/>
              <a:t>Support need for IS: passed 7/1/10 (</a:t>
            </a:r>
            <a:r>
              <a:rPr lang="en-AU" dirty="0"/>
              <a:t>China NB voted </a:t>
            </a:r>
            <a:r>
              <a:rPr lang="en-AU" dirty="0" smtClean="0"/>
              <a:t>no)</a:t>
            </a:r>
          </a:p>
          <a:p>
            <a:pPr lvl="2"/>
            <a:r>
              <a:rPr lang="en-AU" dirty="0" smtClean="0"/>
              <a:t>Support submission for this IS: </a:t>
            </a:r>
            <a:r>
              <a:rPr lang="en-AU" dirty="0"/>
              <a:t>passed 6/1/11 (China NB voted </a:t>
            </a:r>
            <a:r>
              <a:rPr lang="en-AU" dirty="0" smtClean="0"/>
              <a:t>no)</a:t>
            </a:r>
          </a:p>
          <a:p>
            <a:pPr lvl="1"/>
            <a:r>
              <a:rPr lang="en-AU" dirty="0"/>
              <a:t>China NB voted </a:t>
            </a:r>
            <a:r>
              <a:rPr lang="en-AU" dirty="0" smtClean="0"/>
              <a:t>“no” with comments </a:t>
            </a:r>
          </a:p>
          <a:p>
            <a:pPr lvl="2"/>
            <a:r>
              <a:rPr lang="en-AU" dirty="0" smtClean="0"/>
              <a:t>Response sent to SC6 in Dec 2016 (see N16509)</a:t>
            </a:r>
          </a:p>
          <a:p>
            <a:r>
              <a:rPr lang="en-AU" dirty="0" smtClean="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endParaRPr lang="en-AU" dirty="0" smtClean="0">
              <a:solidFill>
                <a:schemeClr val="accent6"/>
              </a:solidFill>
            </a:endParaRPr>
          </a:p>
          <a:p>
            <a:pPr lvl="1"/>
            <a:r>
              <a:rPr lang="en-AU" dirty="0" smtClean="0"/>
              <a:t>Passed on 11 Sep 2017 by 15/0/13 (N16712)</a:t>
            </a:r>
          </a:p>
          <a:p>
            <a:pPr lvl="2"/>
            <a:r>
              <a:rPr lang="en-AU" dirty="0" smtClean="0"/>
              <a:t>China NB voted “yes” with one comment</a:t>
            </a:r>
          </a:p>
          <a:p>
            <a:pPr lvl="1"/>
            <a:r>
              <a:rPr lang="en-AU" dirty="0" smtClean="0"/>
              <a:t>Response sent on 14 Nov 2017 (N16744</a:t>
            </a:r>
            <a:r>
              <a:rPr lang="en-AU" dirty="0" smtClean="0"/>
              <a:t>)</a:t>
            </a:r>
          </a:p>
          <a:p>
            <a:pPr lvl="2"/>
            <a:r>
              <a:rPr lang="en-AU" dirty="0">
                <a:solidFill>
                  <a:srgbClr val="FF0000"/>
                </a:solidFill>
              </a:rPr>
              <a:t>Asked Jodi in Dec 2017</a:t>
            </a:r>
          </a:p>
          <a:p>
            <a:pPr lvl="1"/>
            <a:endParaRPr lang="en-AU" dirty="0" smtClean="0"/>
          </a:p>
        </p:txBody>
      </p:sp>
    </p:spTree>
    <p:extLst>
      <p:ext uri="{BB962C8B-B14F-4D97-AF65-F5344CB8AC3E}">
        <p14:creationId xmlns:p14="http://schemas.microsoft.com/office/powerpoint/2010/main" val="16762018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802.3bp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44</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a:t>
            </a:r>
            <a:r>
              <a:rPr lang="en-AU" dirty="0" smtClean="0">
                <a:solidFill>
                  <a:srgbClr val="00B050"/>
                </a:solidFill>
              </a:rPr>
              <a:t>resolved</a:t>
            </a:r>
          </a:p>
          <a:p>
            <a:pPr lvl="1"/>
            <a:r>
              <a:rPr lang="en-AU" dirty="0" smtClean="0"/>
              <a:t>Passed on 11 Jan </a:t>
            </a:r>
            <a:r>
              <a:rPr lang="en-AU" dirty="0"/>
              <a:t>2017 (N16537)</a:t>
            </a:r>
            <a:endParaRPr lang="en-AU" dirty="0" smtClean="0"/>
          </a:p>
          <a:p>
            <a:pPr lvl="2"/>
            <a:r>
              <a:rPr lang="en-AU" dirty="0"/>
              <a:t>Support need for IS: passed </a:t>
            </a:r>
            <a:r>
              <a:rPr lang="en-AU" dirty="0" smtClean="0"/>
              <a:t>9/0/10 </a:t>
            </a:r>
            <a:endParaRPr lang="en-AU" dirty="0"/>
          </a:p>
          <a:p>
            <a:pPr lvl="2"/>
            <a:r>
              <a:rPr lang="en-AU" dirty="0"/>
              <a:t>Support submission for this IS: passed </a:t>
            </a:r>
            <a:r>
              <a:rPr lang="en-AU" dirty="0" smtClean="0"/>
              <a:t>7/1/11 </a:t>
            </a:r>
            <a:endParaRPr lang="en-AU" dirty="0"/>
          </a:p>
          <a:p>
            <a:pPr lvl="1"/>
            <a:r>
              <a:rPr lang="en-AU" dirty="0" smtClean="0"/>
              <a:t>China </a:t>
            </a:r>
            <a:r>
              <a:rPr lang="en-AU" dirty="0"/>
              <a:t>NB voted </a:t>
            </a:r>
            <a:r>
              <a:rPr lang="en-AU" dirty="0" smtClean="0"/>
              <a:t>“no” with two comments</a:t>
            </a:r>
          </a:p>
          <a:p>
            <a:pPr lvl="2"/>
            <a:r>
              <a:rPr lang="en-AU" dirty="0" smtClean="0"/>
              <a:t>IEEE 802.3 sent a response in March 2017 (N16590)</a:t>
            </a:r>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802.3bp </a:t>
            </a:r>
            <a:r>
              <a:rPr lang="en-AU" dirty="0"/>
              <a:t>passed FDIS </a:t>
            </a:r>
            <a:r>
              <a:rPr lang="en-AU" dirty="0" smtClean="0"/>
              <a:t>ballot </a:t>
            </a:r>
            <a:r>
              <a:rPr lang="en-AU" dirty="0"/>
              <a:t>on </a:t>
            </a:r>
            <a:r>
              <a:rPr lang="en-AU" dirty="0" smtClean="0"/>
              <a:t>18 </a:t>
            </a:r>
            <a:r>
              <a:rPr lang="en-AU" dirty="0"/>
              <a:t>Oct </a:t>
            </a:r>
            <a:r>
              <a:rPr lang="en-AU" dirty="0" smtClean="0"/>
              <a:t>2017</a:t>
            </a:r>
            <a:endParaRPr lang="en-AU" dirty="0">
              <a:solidFill>
                <a:srgbClr val="FF0000"/>
              </a:solidFill>
            </a:endParaRPr>
          </a:p>
          <a:p>
            <a:pPr lvl="2"/>
            <a:r>
              <a:rPr lang="en-AU" dirty="0"/>
              <a:t>Passed </a:t>
            </a:r>
            <a:r>
              <a:rPr lang="en-AU" dirty="0" smtClean="0"/>
              <a:t>12/0/8</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7189912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802.3bn </a:t>
            </a:r>
            <a:r>
              <a:rPr lang="en-AU" dirty="0"/>
              <a:t>is waiting for start of FDIS</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45</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802.3bn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smtClean="0">
                <a:solidFill>
                  <a:srgbClr val="00B050"/>
                </a:solidFill>
              </a:rPr>
              <a:t>passed </a:t>
            </a:r>
            <a:r>
              <a:rPr lang="en-AU" dirty="0">
                <a:solidFill>
                  <a:srgbClr val="00B050"/>
                </a:solidFill>
              </a:rPr>
              <a:t>with comments resolved</a:t>
            </a:r>
            <a:endParaRPr lang="en-AU" dirty="0" smtClean="0">
              <a:solidFill>
                <a:schemeClr val="accent2"/>
              </a:solidFill>
            </a:endParaRPr>
          </a:p>
          <a:p>
            <a:pPr lvl="1"/>
            <a:r>
              <a:rPr lang="en-AU" dirty="0"/>
              <a:t>8</a:t>
            </a:r>
            <a:r>
              <a:rPr lang="en-AU" dirty="0" smtClean="0"/>
              <a:t>02.3bn-2016 passed 60-day pre-ballot on 16 Apr </a:t>
            </a:r>
            <a:r>
              <a:rPr lang="en-AU" dirty="0"/>
              <a:t>2017 (N16546)</a:t>
            </a:r>
            <a:endParaRPr lang="en-AU" dirty="0" smtClean="0"/>
          </a:p>
          <a:p>
            <a:pPr lvl="2"/>
            <a:r>
              <a:rPr lang="en-AU" dirty="0" smtClean="0"/>
              <a:t>Need? 8/1/10</a:t>
            </a:r>
          </a:p>
          <a:p>
            <a:pPr lvl="2"/>
            <a:r>
              <a:rPr lang="en-AU" dirty="0" smtClean="0"/>
              <a:t>Submission? 8/1/10</a:t>
            </a:r>
          </a:p>
          <a:p>
            <a:pPr lvl="1"/>
            <a:r>
              <a:rPr lang="en-AU" dirty="0" smtClean="0"/>
              <a:t>China NB voted “no” and provided the usual comments</a:t>
            </a:r>
          </a:p>
          <a:p>
            <a:pPr lvl="2"/>
            <a:r>
              <a:rPr lang="en-AU" dirty="0" smtClean="0"/>
              <a:t>A response was sent to SC6 on 7 June 2017 (6N16649)</a:t>
            </a:r>
          </a:p>
          <a:p>
            <a:r>
              <a:rPr lang="en-AU" dirty="0" smtClean="0"/>
              <a:t>FDIS ballot: </a:t>
            </a:r>
            <a:r>
              <a:rPr lang="en-AU" dirty="0" smtClean="0">
                <a:solidFill>
                  <a:schemeClr val="accent2"/>
                </a:solidFill>
              </a:rPr>
              <a:t>waiting for start</a:t>
            </a:r>
          </a:p>
          <a:p>
            <a:pPr lvl="1"/>
            <a:r>
              <a:rPr lang="en-AU" dirty="0" smtClean="0"/>
              <a:t>(Sept 2017) FDIS </a:t>
            </a:r>
            <a:r>
              <a:rPr lang="en-AU" dirty="0"/>
              <a:t>will </a:t>
            </a:r>
            <a:r>
              <a:rPr lang="en-AU" dirty="0" smtClean="0"/>
              <a:t>start  </a:t>
            </a:r>
            <a:r>
              <a:rPr lang="en-AU" dirty="0"/>
              <a:t>“soon</a:t>
            </a:r>
            <a:r>
              <a:rPr lang="en-AU" dirty="0" smtClean="0"/>
              <a:t>”</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19101144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802.3bq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46</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a:t>802.3bq </a:t>
            </a:r>
            <a:r>
              <a:rPr lang="en-AU" dirty="0" smtClean="0">
                <a:solidFill>
                  <a:schemeClr val="tx2"/>
                </a:solidFill>
              </a:rPr>
              <a:t>D3.0 was </a:t>
            </a:r>
            <a:r>
              <a:rPr lang="en-AU" dirty="0">
                <a:solidFill>
                  <a:schemeClr val="tx2"/>
                </a:solidFill>
              </a:rPr>
              <a:t>liaised to SC6  in </a:t>
            </a:r>
            <a:r>
              <a:rPr lang="en-AU" dirty="0" smtClean="0">
                <a:solidFill>
                  <a:schemeClr val="tx2"/>
                </a:solidFill>
              </a:rPr>
              <a:t>Feb 2016 to </a:t>
            </a:r>
            <a:r>
              <a:rPr lang="en-AU" dirty="0">
                <a:solidFill>
                  <a:schemeClr val="tx2"/>
                </a:solidFill>
              </a:rPr>
              <a:t>allow them to become familiar with it before submission for approval under the PSDO </a:t>
            </a:r>
            <a:r>
              <a:rPr lang="en-AU" dirty="0" smtClean="0">
                <a:solidFill>
                  <a:schemeClr val="tx2"/>
                </a:solidFill>
              </a:rPr>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a:t>802.3bq </a:t>
            </a:r>
            <a:r>
              <a:rPr lang="en-AU" dirty="0" smtClean="0"/>
              <a:t>passed 60-day pre-ballot on </a:t>
            </a:r>
            <a:r>
              <a:rPr lang="en-AU" dirty="0"/>
              <a:t>11 Jan 2017 (N16536)</a:t>
            </a:r>
          </a:p>
          <a:p>
            <a:pPr lvl="2"/>
            <a:r>
              <a:rPr lang="en-AU" dirty="0"/>
              <a:t>Support need for IS: passed 9/0/10 </a:t>
            </a:r>
          </a:p>
          <a:p>
            <a:pPr lvl="2"/>
            <a:r>
              <a:rPr lang="en-AU" dirty="0"/>
              <a:t>Support submission for this IS: passed 7/1/11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802.3bp 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802.3bq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2"/>
            <a:r>
              <a:rPr lang="en-AU" dirty="0">
                <a:solidFill>
                  <a:srgbClr val="FF0000"/>
                </a:solidFill>
              </a:rPr>
              <a:t>Asked Jodi in Dec 2017</a:t>
            </a:r>
          </a:p>
          <a:p>
            <a:pPr lvl="2"/>
            <a:endParaRPr lang="en-AU" dirty="0"/>
          </a:p>
        </p:txBody>
      </p:sp>
    </p:spTree>
    <p:extLst>
      <p:ext uri="{BB962C8B-B14F-4D97-AF65-F5344CB8AC3E}">
        <p14:creationId xmlns:p14="http://schemas.microsoft.com/office/powerpoint/2010/main" val="337402536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802.3br </a:t>
            </a:r>
            <a:r>
              <a:rPr lang="en-AU" dirty="0"/>
              <a:t>FDIS ballot </a:t>
            </a:r>
            <a:r>
              <a:rPr lang="en-AU" dirty="0" smtClean="0"/>
              <a:t>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47</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802.3br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a:t>
            </a:r>
            <a:r>
              <a:rPr lang="en-AU" dirty="0" smtClean="0"/>
              <a: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802.3br passed 60-day pre-ballot on 16 Feb </a:t>
            </a:r>
            <a:r>
              <a:rPr lang="en-AU" dirty="0"/>
              <a:t>2017 (N16568)</a:t>
            </a:r>
          </a:p>
          <a:p>
            <a:pPr lvl="2"/>
            <a:r>
              <a:rPr lang="en-AU" dirty="0"/>
              <a:t>Support need for IS: passed </a:t>
            </a:r>
            <a:r>
              <a:rPr lang="en-AU" dirty="0" smtClean="0"/>
              <a:t>11/0/9</a:t>
            </a:r>
            <a:endParaRPr lang="en-AU" dirty="0"/>
          </a:p>
          <a:p>
            <a:pPr lvl="2"/>
            <a:r>
              <a:rPr lang="en-AU" dirty="0"/>
              <a:t>Support submission for this IS: passed </a:t>
            </a:r>
            <a:r>
              <a:rPr lang="en-AU" dirty="0" smtClean="0"/>
              <a:t>10/1/9</a:t>
            </a:r>
          </a:p>
          <a:p>
            <a:pPr lvl="1"/>
            <a:r>
              <a:rPr lang="en-AU" dirty="0" smtClean="0"/>
              <a:t>China </a:t>
            </a:r>
            <a:r>
              <a:rPr lang="en-AU" dirty="0"/>
              <a:t>NB voted </a:t>
            </a:r>
            <a:r>
              <a:rPr lang="en-AU" dirty="0" smtClean="0"/>
              <a:t>“no” with one comment</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smtClean="0"/>
              <a:t>FDIS </a:t>
            </a:r>
            <a:r>
              <a:rPr lang="en-AU" dirty="0"/>
              <a:t>ballot: </a:t>
            </a:r>
            <a:r>
              <a:rPr lang="en-AU" dirty="0">
                <a:solidFill>
                  <a:srgbClr val="00B050"/>
                </a:solidFill>
              </a:rPr>
              <a:t>passed</a:t>
            </a:r>
            <a:r>
              <a:rPr lang="en-AU" dirty="0">
                <a:solidFill>
                  <a:schemeClr val="accent2"/>
                </a:solidFill>
              </a:rPr>
              <a:t> </a:t>
            </a:r>
            <a:r>
              <a:rPr lang="en-AU" dirty="0" smtClean="0">
                <a:solidFill>
                  <a:schemeClr val="accent6"/>
                </a:solidFill>
              </a:rPr>
              <a:t>&amp; waiting for publication</a:t>
            </a:r>
          </a:p>
          <a:p>
            <a:pPr lvl="1"/>
            <a:r>
              <a:rPr lang="en-AU" dirty="0"/>
              <a:t>802.3br passed </a:t>
            </a:r>
            <a:r>
              <a:rPr lang="en-AU" dirty="0" smtClean="0"/>
              <a:t>FDIS ballot on 11 Oct 2017 </a:t>
            </a:r>
            <a:r>
              <a:rPr lang="en-AU" dirty="0"/>
              <a:t>(</a:t>
            </a:r>
            <a:r>
              <a:rPr lang="en-AU" dirty="0" smtClean="0"/>
              <a:t>N16723?)</a:t>
            </a:r>
          </a:p>
          <a:p>
            <a:pPr lvl="2"/>
            <a:r>
              <a:rPr lang="en-AU" dirty="0" smtClean="0"/>
              <a:t>Passed </a:t>
            </a:r>
            <a:r>
              <a:rPr lang="en-AU" dirty="0" smtClean="0"/>
              <a:t>11/0/10</a:t>
            </a:r>
          </a:p>
          <a:p>
            <a:pPr lvl="2"/>
            <a:r>
              <a:rPr lang="en-AU" dirty="0">
                <a:solidFill>
                  <a:srgbClr val="FF0000"/>
                </a:solidFill>
              </a:rPr>
              <a:t>Asked Jodi in Dec </a:t>
            </a:r>
            <a:r>
              <a:rPr lang="en-AU" dirty="0" smtClean="0">
                <a:solidFill>
                  <a:srgbClr val="FF0000"/>
                </a:solidFill>
              </a:rPr>
              <a:t>2017</a:t>
            </a:r>
            <a:endParaRPr lang="en-AU" dirty="0"/>
          </a:p>
          <a:p>
            <a:endParaRPr lang="en-AU" dirty="0">
              <a:solidFill>
                <a:schemeClr val="accent6"/>
              </a:solidFill>
            </a:endParaRPr>
          </a:p>
        </p:txBody>
      </p:sp>
    </p:spTree>
    <p:extLst>
      <p:ext uri="{BB962C8B-B14F-4D97-AF65-F5344CB8AC3E}">
        <p14:creationId xmlns:p14="http://schemas.microsoft.com/office/powerpoint/2010/main" val="11741036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802.3by </a:t>
            </a:r>
            <a:r>
              <a:rPr lang="en-AU" dirty="0"/>
              <a:t>FDIS ballot passed </a:t>
            </a:r>
            <a:r>
              <a:rPr lang="en-AU" dirty="0">
                <a:solidFill>
                  <a:schemeClr val="accent6"/>
                </a:solidFill>
              </a:rPr>
              <a:t>&amp; </a:t>
            </a:r>
            <a:r>
              <a:rPr lang="en-AU" dirty="0" smtClean="0">
                <a:solidFill>
                  <a:schemeClr val="accent6"/>
                </a:solidFill>
              </a:rPr>
              <a:t>is waiting </a:t>
            </a:r>
            <a:r>
              <a:rPr lang="en-AU" dirty="0">
                <a:solidFill>
                  <a:schemeClr val="accent6"/>
                </a:solidFill>
              </a:rPr>
              <a:t>for publication</a:t>
            </a:r>
            <a:endParaRPr lang="en-AU" dirty="0"/>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48</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802.3by D3.0 was </a:t>
            </a:r>
            <a:r>
              <a:rPr lang="en-AU" dirty="0"/>
              <a:t>liaised to SC6  in </a:t>
            </a:r>
            <a:r>
              <a:rPr lang="en-AU" dirty="0" smtClean="0"/>
              <a:t>Feb 2016 to </a:t>
            </a:r>
            <a:r>
              <a:rPr lang="en-AU" dirty="0"/>
              <a:t>allow them to become familiar with it before submission for approval under the PSDO </a:t>
            </a:r>
            <a:r>
              <a:rPr lang="en-AU" dirty="0" smtClean="0"/>
              <a:t>process</a:t>
            </a:r>
          </a:p>
          <a:p>
            <a:r>
              <a:rPr lang="en-US" dirty="0" smtClean="0"/>
              <a:t>60-day</a:t>
            </a:r>
            <a:r>
              <a:rPr lang="en-AU" dirty="0" smtClean="0"/>
              <a:t> </a:t>
            </a:r>
            <a:r>
              <a:rPr lang="en-AU" dirty="0"/>
              <a:t>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a:solidFill>
                <a:schemeClr val="accent2"/>
              </a:solidFill>
            </a:endParaRPr>
          </a:p>
          <a:p>
            <a:pPr lvl="1"/>
            <a:r>
              <a:rPr lang="en-AU" dirty="0" smtClean="0"/>
              <a:t>802.3by passed 60-day pre-ballot on </a:t>
            </a:r>
            <a:r>
              <a:rPr lang="en-AU" dirty="0"/>
              <a:t>11 Jan 2017 (N16535)</a:t>
            </a:r>
          </a:p>
          <a:p>
            <a:pPr lvl="2"/>
            <a:r>
              <a:rPr lang="en-AU" dirty="0"/>
              <a:t>Support need for IS: passed 9/0/10 </a:t>
            </a:r>
          </a:p>
          <a:p>
            <a:pPr lvl="2"/>
            <a:r>
              <a:rPr lang="en-AU" dirty="0"/>
              <a:t>Support submission for this IS: passed </a:t>
            </a:r>
            <a:r>
              <a:rPr lang="en-AU" dirty="0" smtClean="0"/>
              <a:t>7/1/11</a:t>
            </a:r>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802.3by </a:t>
            </a:r>
            <a:r>
              <a:rPr lang="en-AU" dirty="0"/>
              <a:t>passed FDIS </a:t>
            </a:r>
            <a:r>
              <a:rPr lang="en-AU" dirty="0" smtClean="0"/>
              <a:t>ballot </a:t>
            </a:r>
            <a:r>
              <a:rPr lang="en-AU" dirty="0"/>
              <a:t>on 18 Oct </a:t>
            </a:r>
            <a:r>
              <a:rPr lang="en-AU" dirty="0" smtClean="0"/>
              <a:t>2017</a:t>
            </a:r>
            <a:endParaRPr lang="en-AU" dirty="0"/>
          </a:p>
          <a:p>
            <a:pPr lvl="2"/>
            <a:r>
              <a:rPr lang="en-AU" dirty="0"/>
              <a:t>Passed </a:t>
            </a:r>
            <a:r>
              <a:rPr lang="en-AU" dirty="0" smtClean="0"/>
              <a:t>12/0/8</a:t>
            </a:r>
          </a:p>
          <a:p>
            <a:pPr lvl="2"/>
            <a:r>
              <a:rPr lang="en-AU" dirty="0">
                <a:solidFill>
                  <a:srgbClr val="FF0000"/>
                </a:solidFill>
              </a:rPr>
              <a:t>Asked Jodi in Dec </a:t>
            </a:r>
            <a:r>
              <a:rPr lang="en-AU" dirty="0" smtClean="0">
                <a:solidFill>
                  <a:srgbClr val="FF0000"/>
                </a:solidFill>
              </a:rPr>
              <a:t>2017</a:t>
            </a:r>
            <a:endParaRPr lang="en-AU" dirty="0">
              <a:solidFill>
                <a:srgbClr val="FF0000"/>
              </a:solidFill>
            </a:endParaRPr>
          </a:p>
        </p:txBody>
      </p:sp>
    </p:spTree>
    <p:extLst>
      <p:ext uri="{BB962C8B-B14F-4D97-AF65-F5344CB8AC3E}">
        <p14:creationId xmlns:p14="http://schemas.microsoft.com/office/powerpoint/2010/main" val="226180600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a:t>
            </a:r>
            <a:r>
              <a:rPr lang="en-AU" dirty="0"/>
              <a:t>802.3bv is waiting for start of FDIS ballot</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49</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802.3bv D3.1 was liaised to SC6  in Oct 2016</a:t>
            </a:r>
          </a:p>
          <a:p>
            <a:r>
              <a:rPr lang="en-US" dirty="0" smtClean="0"/>
              <a:t>60-day</a:t>
            </a:r>
            <a:r>
              <a:rPr lang="en-AU" dirty="0" smtClean="0"/>
              <a:t> </a:t>
            </a:r>
            <a:r>
              <a:rPr lang="en-AU" dirty="0"/>
              <a:t>pre-ballot</a:t>
            </a:r>
            <a:r>
              <a:rPr lang="en-AU" dirty="0" smtClean="0"/>
              <a:t>: </a:t>
            </a:r>
            <a:r>
              <a:rPr lang="en-AU" dirty="0" smtClean="0">
                <a:solidFill>
                  <a:srgbClr val="00B050"/>
                </a:solidFill>
              </a:rPr>
              <a:t>passed</a:t>
            </a:r>
          </a:p>
          <a:p>
            <a:pPr lvl="1"/>
            <a:r>
              <a:rPr lang="en-AU" dirty="0" smtClean="0"/>
              <a:t>Note: another ISO group is developing a standard </a:t>
            </a:r>
            <a:r>
              <a:rPr lang="en-AU" dirty="0"/>
              <a:t>to complement IEEE </a:t>
            </a:r>
            <a:r>
              <a:rPr lang="en-AU" dirty="0" err="1"/>
              <a:t>Std</a:t>
            </a:r>
            <a:r>
              <a:rPr lang="en-AU" dirty="0"/>
              <a:t> 802.3bv-2017 </a:t>
            </a:r>
            <a:r>
              <a:rPr lang="en-AU" dirty="0" smtClean="0"/>
              <a:t>(</a:t>
            </a:r>
            <a:r>
              <a:rPr lang="en-AU" dirty="0"/>
              <a:t>ISO TC22 </a:t>
            </a:r>
            <a:r>
              <a:rPr lang="en-AU" dirty="0" smtClean="0"/>
              <a:t>SC32) and may be interested in ensuring it is approved in SC6</a:t>
            </a:r>
          </a:p>
          <a:p>
            <a:pPr lvl="1"/>
            <a:r>
              <a:rPr lang="en-AU" dirty="0" smtClean="0"/>
              <a:t>802.3bv </a:t>
            </a:r>
            <a:r>
              <a:rPr lang="en-AU" dirty="0"/>
              <a:t>passed 60-day pre-ballot on 18 August 2017 (</a:t>
            </a:r>
            <a:r>
              <a:rPr lang="en-AU" dirty="0" smtClean="0"/>
              <a:t>N16694)</a:t>
            </a:r>
            <a:endParaRPr lang="en-AU" dirty="0"/>
          </a:p>
          <a:p>
            <a:pPr lvl="2"/>
            <a:r>
              <a:rPr lang="en-AU" dirty="0"/>
              <a:t>Support need for IS: passed 8/0/13 </a:t>
            </a:r>
          </a:p>
          <a:p>
            <a:pPr lvl="2"/>
            <a:r>
              <a:rPr lang="en-AU" dirty="0"/>
              <a:t>Support submission for this IS: passed 8/0/13</a:t>
            </a:r>
          </a:p>
          <a:p>
            <a:r>
              <a:rPr lang="en-AU" dirty="0" smtClean="0"/>
              <a:t>FDIS ballot: </a:t>
            </a:r>
            <a:r>
              <a:rPr lang="en-AU" dirty="0" smtClean="0">
                <a:solidFill>
                  <a:schemeClr val="accent2"/>
                </a:solidFill>
              </a:rPr>
              <a:t>waiting for </a:t>
            </a:r>
            <a:r>
              <a:rPr lang="en-AU" dirty="0" smtClean="0">
                <a:solidFill>
                  <a:schemeClr val="accent2"/>
                </a:solidFill>
              </a:rPr>
              <a:t>start</a:t>
            </a:r>
          </a:p>
          <a:p>
            <a:pPr lvl="1"/>
            <a:r>
              <a:rPr lang="en-AU" dirty="0">
                <a:solidFill>
                  <a:srgbClr val="FF0000"/>
                </a:solidFill>
              </a:rPr>
              <a:t>Asked Jodi in Dec 2017</a:t>
            </a:r>
          </a:p>
          <a:p>
            <a:endParaRPr lang="en-AU" dirty="0"/>
          </a:p>
        </p:txBody>
      </p:sp>
    </p:spTree>
    <p:extLst>
      <p:ext uri="{BB962C8B-B14F-4D97-AF65-F5344CB8AC3E}">
        <p14:creationId xmlns:p14="http://schemas.microsoft.com/office/powerpoint/2010/main" val="3617859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5</a:t>
            </a:fld>
            <a:endParaRPr lang="en-US"/>
          </a:p>
        </p:txBody>
      </p:sp>
      <p:sp>
        <p:nvSpPr>
          <p:cNvPr id="8196" name="Rectangle 6"/>
          <p:cNvSpPr>
            <a:spLocks noGrp="1" noChangeArrowheads="1"/>
          </p:cNvSpPr>
          <p:nvPr>
            <p:ph type="title"/>
          </p:nvPr>
        </p:nvSpPr>
        <p:spPr/>
        <p:txBody>
          <a:bodyPr/>
          <a:lstStyle/>
          <a:p>
            <a:r>
              <a:rPr lang="en-US"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802.3bu is waiting for start of FDIS ballot</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50</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802.3bu D3.2 was </a:t>
            </a:r>
            <a:r>
              <a:rPr lang="en-AU" dirty="0"/>
              <a:t>liaised to SC6  in Oct </a:t>
            </a:r>
            <a:r>
              <a:rPr lang="en-AU" dirty="0" smtClean="0"/>
              <a:t>2016</a:t>
            </a:r>
            <a:endParaRPr lang="en-AU" dirty="0"/>
          </a:p>
          <a:p>
            <a:r>
              <a:rPr lang="en-US" dirty="0" smtClean="0"/>
              <a:t>60-day</a:t>
            </a:r>
            <a:r>
              <a:rPr lang="en-AU" dirty="0" smtClean="0"/>
              <a:t> </a:t>
            </a:r>
            <a:r>
              <a:rPr lang="en-AU" dirty="0"/>
              <a:t>pre-ballot</a:t>
            </a:r>
            <a:r>
              <a:rPr lang="en-AU" dirty="0" smtClean="0"/>
              <a:t>: </a:t>
            </a:r>
            <a:r>
              <a:rPr lang="en-AU" dirty="0" smtClean="0">
                <a:solidFill>
                  <a:srgbClr val="00B050"/>
                </a:solidFill>
              </a:rPr>
              <a:t>passed</a:t>
            </a:r>
            <a:r>
              <a:rPr lang="en-AU" dirty="0" smtClean="0">
                <a:solidFill>
                  <a:schemeClr val="accent2"/>
                </a:solidFill>
              </a:rPr>
              <a:t> </a:t>
            </a:r>
          </a:p>
          <a:p>
            <a:pPr lvl="1"/>
            <a:r>
              <a:rPr lang="en-AU" dirty="0" smtClean="0"/>
              <a:t>802.3bu </a:t>
            </a:r>
            <a:r>
              <a:rPr lang="en-AU" dirty="0"/>
              <a:t>passed 60-day pre-ballot on </a:t>
            </a:r>
            <a:r>
              <a:rPr lang="en-AU" dirty="0" smtClean="0"/>
              <a:t>18 August 2017 </a:t>
            </a:r>
            <a:r>
              <a:rPr lang="en-AU" dirty="0"/>
              <a:t>(</a:t>
            </a:r>
            <a:r>
              <a:rPr lang="en-AU" dirty="0" smtClean="0"/>
              <a:t>N16693)</a:t>
            </a:r>
            <a:endParaRPr lang="en-AU" dirty="0"/>
          </a:p>
          <a:p>
            <a:pPr lvl="2"/>
            <a:r>
              <a:rPr lang="en-AU" dirty="0"/>
              <a:t>Support need for IS: passed </a:t>
            </a:r>
            <a:r>
              <a:rPr lang="en-AU" dirty="0" smtClean="0"/>
              <a:t>8/0/13 </a:t>
            </a:r>
            <a:endParaRPr lang="en-AU" dirty="0"/>
          </a:p>
          <a:p>
            <a:pPr lvl="2"/>
            <a:r>
              <a:rPr lang="en-AU" dirty="0"/>
              <a:t>Support submission for this IS: passed </a:t>
            </a:r>
            <a:r>
              <a:rPr lang="en-AU" dirty="0" smtClean="0"/>
              <a:t>8/0/13</a:t>
            </a:r>
            <a:endParaRPr lang="en-AU" dirty="0"/>
          </a:p>
          <a:p>
            <a:r>
              <a:rPr lang="en-AU" dirty="0" smtClean="0"/>
              <a:t>FDIS ballot: </a:t>
            </a:r>
            <a:r>
              <a:rPr lang="en-AU" dirty="0" smtClean="0">
                <a:solidFill>
                  <a:schemeClr val="accent2"/>
                </a:solidFill>
              </a:rPr>
              <a:t>waiting for </a:t>
            </a:r>
            <a:r>
              <a:rPr lang="en-AU" dirty="0" smtClean="0">
                <a:solidFill>
                  <a:schemeClr val="accent2"/>
                </a:solidFill>
              </a:rPr>
              <a:t>start</a:t>
            </a:r>
          </a:p>
          <a:p>
            <a:pPr lvl="1"/>
            <a:r>
              <a:rPr lang="en-AU" dirty="0">
                <a:solidFill>
                  <a:srgbClr val="FF0000"/>
                </a:solidFill>
              </a:rPr>
              <a:t>Asked Jodi in Dec 2017</a:t>
            </a:r>
          </a:p>
          <a:p>
            <a:endParaRPr lang="en-AU" dirty="0" smtClean="0">
              <a:solidFill>
                <a:schemeClr val="accent2"/>
              </a:solidFill>
            </a:endParaRPr>
          </a:p>
          <a:p>
            <a:endParaRPr lang="en-AU" dirty="0"/>
          </a:p>
        </p:txBody>
      </p:sp>
    </p:spTree>
    <p:extLst>
      <p:ext uri="{BB962C8B-B14F-4D97-AF65-F5344CB8AC3E}">
        <p14:creationId xmlns:p14="http://schemas.microsoft.com/office/powerpoint/2010/main" val="166889963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802.3bz FDIS </a:t>
            </a:r>
            <a:r>
              <a:rPr lang="en-AU" dirty="0"/>
              <a:t>ballot passed </a:t>
            </a:r>
            <a:r>
              <a:rPr lang="en-AU" dirty="0">
                <a:solidFill>
                  <a:schemeClr val="accent6"/>
                </a:solidFill>
              </a:rPr>
              <a:t>&amp;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802.3bz was liaised in June 2016 (when in SB)</a:t>
            </a:r>
          </a:p>
          <a:p>
            <a:r>
              <a:rPr lang="en-US" dirty="0" smtClean="0"/>
              <a:t>60-day</a:t>
            </a:r>
            <a:r>
              <a:rPr lang="en-AU" dirty="0" smtClean="0"/>
              <a:t> pre-ballot: </a:t>
            </a:r>
            <a:r>
              <a:rPr lang="en-AU" dirty="0">
                <a:solidFill>
                  <a:srgbClr val="00B050"/>
                </a:solidFill>
              </a:rPr>
              <a:t>passed</a:t>
            </a:r>
            <a:r>
              <a:rPr lang="en-AU" dirty="0">
                <a:solidFill>
                  <a:schemeClr val="accent2"/>
                </a:solidFill>
              </a:rPr>
              <a:t> </a:t>
            </a:r>
            <a:r>
              <a:rPr lang="en-AU" dirty="0">
                <a:solidFill>
                  <a:srgbClr val="00B050"/>
                </a:solidFill>
              </a:rPr>
              <a:t>with comments resolved</a:t>
            </a:r>
            <a:endParaRPr lang="en-AU" dirty="0" smtClean="0">
              <a:solidFill>
                <a:schemeClr val="accent2"/>
              </a:solidFill>
            </a:endParaRPr>
          </a:p>
          <a:p>
            <a:pPr lvl="1"/>
            <a:r>
              <a:rPr lang="en-AU" dirty="0"/>
              <a:t>Passed on 16 Feb 2017 (N16567)</a:t>
            </a:r>
          </a:p>
          <a:p>
            <a:pPr lvl="2"/>
            <a:r>
              <a:rPr lang="en-AU" dirty="0"/>
              <a:t>Support need for IS: passed 11/0/9</a:t>
            </a:r>
          </a:p>
          <a:p>
            <a:pPr lvl="2"/>
            <a:r>
              <a:rPr lang="en-AU" dirty="0"/>
              <a:t>Support submission for this IS: passed 10/1/9 </a:t>
            </a:r>
            <a:endParaRPr lang="en-AU" dirty="0" smtClean="0"/>
          </a:p>
          <a:p>
            <a:pPr lvl="1"/>
            <a:r>
              <a:rPr lang="en-AU" dirty="0" smtClean="0"/>
              <a:t>China </a:t>
            </a:r>
            <a:r>
              <a:rPr lang="en-AU" dirty="0"/>
              <a:t>NB voted </a:t>
            </a:r>
            <a:r>
              <a:rPr lang="en-AU" dirty="0" smtClean="0"/>
              <a:t>“no” with two comments</a:t>
            </a:r>
          </a:p>
          <a:p>
            <a:pPr lvl="2"/>
            <a:r>
              <a:rPr lang="en-AU" dirty="0"/>
              <a:t>IEEE 802.3 sent a response in March </a:t>
            </a:r>
            <a:r>
              <a:rPr lang="en-AU" dirty="0" smtClean="0"/>
              <a:t>2017 (see </a:t>
            </a:r>
            <a:r>
              <a:rPr lang="en-AU" dirty="0"/>
              <a:t>IEEE 802.3bp </a:t>
            </a:r>
            <a:r>
              <a:rPr lang="en-AU" dirty="0" smtClean="0"/>
              <a:t>response)</a:t>
            </a:r>
            <a:endParaRPr lang="en-AU" dirty="0"/>
          </a:p>
          <a:p>
            <a:r>
              <a:rPr lang="en-AU" dirty="0"/>
              <a:t>FDIS ballot: </a:t>
            </a:r>
            <a:r>
              <a:rPr lang="en-AU" dirty="0">
                <a:solidFill>
                  <a:srgbClr val="00B050"/>
                </a:solidFill>
              </a:rPr>
              <a:t>passed</a:t>
            </a:r>
            <a:r>
              <a:rPr lang="en-AU" dirty="0">
                <a:solidFill>
                  <a:schemeClr val="accent2"/>
                </a:solidFill>
              </a:rPr>
              <a:t> </a:t>
            </a:r>
            <a:r>
              <a:rPr lang="en-AU" dirty="0">
                <a:solidFill>
                  <a:schemeClr val="accent6"/>
                </a:solidFill>
              </a:rPr>
              <a:t>&amp; waiting for publication</a:t>
            </a:r>
          </a:p>
          <a:p>
            <a:pPr lvl="1"/>
            <a:r>
              <a:rPr lang="en-AU" dirty="0" smtClean="0"/>
              <a:t>802.3bz </a:t>
            </a:r>
            <a:r>
              <a:rPr lang="en-AU" dirty="0"/>
              <a:t>passed FDIS pre-ballot on 11 Oct 2017 (</a:t>
            </a:r>
            <a:r>
              <a:rPr lang="en-AU" dirty="0" smtClean="0"/>
              <a:t>N16724)</a:t>
            </a:r>
            <a:endParaRPr lang="en-AU" dirty="0"/>
          </a:p>
          <a:p>
            <a:pPr lvl="2"/>
            <a:r>
              <a:rPr lang="en-AU" dirty="0"/>
              <a:t>Passed </a:t>
            </a:r>
            <a:r>
              <a:rPr lang="en-AU" dirty="0" smtClean="0"/>
              <a:t>11/0/10</a:t>
            </a:r>
          </a:p>
          <a:p>
            <a:pPr lvl="2"/>
            <a:r>
              <a:rPr lang="en-AU" dirty="0">
                <a:solidFill>
                  <a:srgbClr val="FF0000"/>
                </a:solidFill>
              </a:rPr>
              <a:t>Asked Jodi in Dec 2017</a:t>
            </a:r>
          </a:p>
          <a:p>
            <a:pPr lvl="2"/>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51</a:t>
            </a:fld>
            <a:endParaRPr lang="en-US"/>
          </a:p>
        </p:txBody>
      </p:sp>
    </p:spTree>
    <p:extLst>
      <p:ext uri="{BB962C8B-B14F-4D97-AF65-F5344CB8AC3E}">
        <p14:creationId xmlns:p14="http://schemas.microsoft.com/office/powerpoint/2010/main" val="13197059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a:t>
            </a:r>
            <a:r>
              <a:rPr lang="en-AU" dirty="0" err="1" smtClean="0"/>
              <a:t>Cor</a:t>
            </a:r>
            <a:r>
              <a:rPr lang="en-AU" dirty="0" smtClean="0"/>
              <a:t> 1 FDIS ballot passed &amp; is awaiting publication</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52</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a:t>
            </a:r>
            <a:r>
              <a:rPr lang="en-AU" dirty="0" err="1" smtClean="0"/>
              <a:t>Cor</a:t>
            </a:r>
            <a:r>
              <a:rPr lang="en-AU" dirty="0" smtClean="0"/>
              <a:t>  1 D2.1 was liaised in Feb 2017</a:t>
            </a:r>
            <a:endParaRPr lang="en-AU" dirty="0"/>
          </a:p>
          <a:p>
            <a:r>
              <a:rPr lang="en-US" dirty="0"/>
              <a:t>9</a:t>
            </a:r>
            <a:r>
              <a:rPr lang="en-US" dirty="0" smtClean="0"/>
              <a:t>0-day</a:t>
            </a:r>
            <a:r>
              <a:rPr lang="en-AU" dirty="0" smtClean="0"/>
              <a:t> FDIS: </a:t>
            </a:r>
            <a:r>
              <a:rPr lang="en-AU" dirty="0" smtClean="0">
                <a:solidFill>
                  <a:srgbClr val="00B050"/>
                </a:solidFill>
              </a:rPr>
              <a:t>passed</a:t>
            </a:r>
            <a:r>
              <a:rPr lang="en-AU" dirty="0" smtClean="0">
                <a:solidFill>
                  <a:schemeClr val="accent2"/>
                </a:solidFill>
              </a:rPr>
              <a:t> &amp; awaiting publication</a:t>
            </a:r>
          </a:p>
          <a:p>
            <a:pPr lvl="1"/>
            <a:r>
              <a:rPr lang="en-AU" dirty="0" smtClean="0"/>
              <a:t>Passed on 22 Nov 2017</a:t>
            </a:r>
          </a:p>
          <a:p>
            <a:pPr lvl="2"/>
            <a:r>
              <a:rPr lang="en-AU" dirty="0"/>
              <a:t>Support need for IS: passed </a:t>
            </a:r>
            <a:r>
              <a:rPr lang="en-AU" dirty="0" smtClean="0"/>
              <a:t>8/0/14</a:t>
            </a:r>
            <a:endParaRPr lang="en-AU" dirty="0"/>
          </a:p>
          <a:p>
            <a:pPr lvl="2"/>
            <a:r>
              <a:rPr lang="en-AU" dirty="0"/>
              <a:t>Support </a:t>
            </a:r>
            <a:r>
              <a:rPr lang="en-AU" dirty="0" smtClean="0"/>
              <a:t>this </a:t>
            </a:r>
            <a:r>
              <a:rPr lang="en-AU" dirty="0"/>
              <a:t>IS: passed </a:t>
            </a:r>
            <a:r>
              <a:rPr lang="en-AU" dirty="0" smtClean="0"/>
              <a:t>8/0/14</a:t>
            </a:r>
          </a:p>
          <a:p>
            <a:pPr lvl="2"/>
            <a:r>
              <a:rPr lang="en-AU" dirty="0" smtClean="0"/>
              <a:t>No </a:t>
            </a:r>
            <a:r>
              <a:rPr lang="en-AU" dirty="0" smtClean="0"/>
              <a:t>comments</a:t>
            </a:r>
          </a:p>
          <a:p>
            <a:pPr lvl="2"/>
            <a:r>
              <a:rPr lang="en-AU" dirty="0">
                <a:solidFill>
                  <a:srgbClr val="FF0000"/>
                </a:solidFill>
              </a:rPr>
              <a:t>Asked Jodi in Dec 2017</a:t>
            </a:r>
          </a:p>
          <a:p>
            <a:pPr lvl="2"/>
            <a:endParaRPr lang="en-AU" dirty="0"/>
          </a:p>
          <a:p>
            <a:endParaRPr lang="en-AU" dirty="0" smtClean="0">
              <a:solidFill>
                <a:schemeClr val="accent2"/>
              </a:solidFill>
            </a:endParaRPr>
          </a:p>
        </p:txBody>
      </p:sp>
    </p:spTree>
    <p:extLst>
      <p:ext uri="{BB962C8B-B14F-4D97-AF65-F5344CB8AC3E}">
        <p14:creationId xmlns:p14="http://schemas.microsoft.com/office/powerpoint/2010/main" val="10284862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802.3bs </a:t>
            </a:r>
            <a:r>
              <a:rPr lang="en-AU" dirty="0"/>
              <a:t>has been liaised</a:t>
            </a:r>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53</a:t>
            </a:fld>
            <a:endParaRPr lang="en-US"/>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smtClean="0">
                <a:solidFill>
                  <a:srgbClr val="00B050"/>
                </a:solidFill>
              </a:rPr>
              <a:t>sent</a:t>
            </a:r>
          </a:p>
          <a:p>
            <a:pPr lvl="1"/>
            <a:r>
              <a:rPr lang="en-AU" dirty="0" smtClean="0"/>
              <a:t>802.3bs D3.0 was liaised in Feb 2017</a:t>
            </a:r>
            <a:endParaRPr lang="en-AU" dirty="0"/>
          </a:p>
          <a:p>
            <a:r>
              <a:rPr lang="en-US" dirty="0" smtClean="0"/>
              <a:t>60-day</a:t>
            </a:r>
            <a:r>
              <a:rPr lang="en-AU" dirty="0" smtClean="0"/>
              <a:t> </a:t>
            </a:r>
            <a:r>
              <a:rPr lang="en-AU" dirty="0"/>
              <a:t>pre-ballot</a:t>
            </a:r>
            <a:r>
              <a:rPr lang="en-AU" dirty="0" smtClean="0"/>
              <a:t>: </a:t>
            </a:r>
            <a:r>
              <a:rPr lang="en-AU" dirty="0" smtClean="0">
                <a:solidFill>
                  <a:schemeClr val="accent2"/>
                </a:solidFill>
              </a:rPr>
              <a:t>waiting for submission</a:t>
            </a:r>
          </a:p>
          <a:p>
            <a:pPr lvl="1"/>
            <a:r>
              <a:rPr lang="en-AU" dirty="0" smtClean="0"/>
              <a:t>Submission </a:t>
            </a:r>
            <a:r>
              <a:rPr lang="en-AU" dirty="0"/>
              <a:t>planned for </a:t>
            </a:r>
            <a:r>
              <a:rPr lang="en-AU" dirty="0" smtClean="0"/>
              <a:t>Jan or Mar 2018</a:t>
            </a:r>
          </a:p>
          <a:p>
            <a:pPr lvl="2"/>
            <a:r>
              <a:rPr lang="en-AU" dirty="0" smtClean="0">
                <a:solidFill>
                  <a:srgbClr val="FF0000"/>
                </a:solidFill>
              </a:rPr>
              <a:t>On Dec 2017 </a:t>
            </a:r>
            <a:r>
              <a:rPr lang="en-AU" dirty="0" err="1" smtClean="0">
                <a:solidFill>
                  <a:srgbClr val="FF0000"/>
                </a:solidFill>
              </a:rPr>
              <a:t>RevCom</a:t>
            </a:r>
            <a:r>
              <a:rPr lang="en-AU" dirty="0" smtClean="0">
                <a:solidFill>
                  <a:srgbClr val="FF0000"/>
                </a:solidFill>
              </a:rPr>
              <a:t> agenda</a:t>
            </a:r>
            <a:endParaRPr lang="en-AU" dirty="0">
              <a:solidFill>
                <a:schemeClr val="accent2"/>
              </a:solidFill>
            </a:endParaRPr>
          </a:p>
          <a:p>
            <a:r>
              <a:rPr lang="en-AU" dirty="0" smtClean="0"/>
              <a:t>FDIS ballot:</a:t>
            </a:r>
            <a:endParaRPr lang="en-AU" dirty="0"/>
          </a:p>
        </p:txBody>
      </p:sp>
    </p:spTree>
    <p:extLst>
      <p:ext uri="{BB962C8B-B14F-4D97-AF65-F5344CB8AC3E}">
        <p14:creationId xmlns:p14="http://schemas.microsoft.com/office/powerpoint/2010/main" val="122831082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802.3cb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802.3cb D3.0 was liaised in June 2016 (when in SB)</a:t>
            </a:r>
          </a:p>
          <a:p>
            <a:r>
              <a:rPr lang="en-US" dirty="0" smtClean="0"/>
              <a:t>60-day</a:t>
            </a:r>
            <a:r>
              <a:rPr lang="en-AU" dirty="0" smtClean="0"/>
              <a:t> pre-ballot: </a:t>
            </a:r>
            <a:r>
              <a:rPr lang="en-AU" dirty="0">
                <a:solidFill>
                  <a:schemeClr val="accent2"/>
                </a:solidFill>
              </a:rPr>
              <a:t>waiting</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54</a:t>
            </a:fld>
            <a:endParaRPr lang="en-US"/>
          </a:p>
        </p:txBody>
      </p:sp>
    </p:spTree>
    <p:extLst>
      <p:ext uri="{BB962C8B-B14F-4D97-AF65-F5344CB8AC3E}">
        <p14:creationId xmlns:p14="http://schemas.microsoft.com/office/powerpoint/2010/main" val="133332083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802.3cc was liaised for information in June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802.3cc D3.0 was liaised in June 2016 (when in SB)</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55</a:t>
            </a:fld>
            <a:endParaRPr lang="en-US"/>
          </a:p>
        </p:txBody>
      </p:sp>
    </p:spTree>
    <p:extLst>
      <p:ext uri="{BB962C8B-B14F-4D97-AF65-F5344CB8AC3E}">
        <p14:creationId xmlns:p14="http://schemas.microsoft.com/office/powerpoint/2010/main" val="416931315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802.3cd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802.3cd will be liaised after Nov 2016 </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agenda</a:t>
            </a:r>
            <a:endParaRPr lang="en-AU" dirty="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56</a:t>
            </a:fld>
            <a:endParaRPr lang="en-US"/>
          </a:p>
        </p:txBody>
      </p:sp>
    </p:spTree>
    <p:extLst>
      <p:ext uri="{BB962C8B-B14F-4D97-AF65-F5344CB8AC3E}">
        <p14:creationId xmlns:p14="http://schemas.microsoft.com/office/powerpoint/2010/main" val="13771002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802.3-REV will liaised for information after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a:solidFill>
                  <a:schemeClr val="accent2"/>
                </a:solidFill>
              </a:rPr>
              <a:t>waiting</a:t>
            </a:r>
            <a:endParaRPr lang="en-AU" dirty="0" smtClean="0">
              <a:solidFill>
                <a:srgbClr val="00B050"/>
              </a:solidFill>
            </a:endParaRPr>
          </a:p>
          <a:p>
            <a:pPr lvl="1"/>
            <a:r>
              <a:rPr lang="en-AU" dirty="0" smtClean="0"/>
              <a:t>IEEE 802.3-REV will be liaised after Nov 2016 </a:t>
            </a:r>
          </a:p>
          <a:p>
            <a:pPr lvl="2"/>
            <a:r>
              <a:rPr lang="en-AU" dirty="0" smtClean="0">
                <a:solidFill>
                  <a:srgbClr val="FF0000"/>
                </a:solidFill>
              </a:rPr>
              <a:t>Was this ever done?</a:t>
            </a:r>
          </a:p>
          <a:p>
            <a:r>
              <a:rPr lang="en-US" dirty="0" smtClean="0"/>
              <a:t>60-day</a:t>
            </a:r>
            <a:r>
              <a:rPr lang="en-AU" dirty="0" smtClean="0"/>
              <a:t> pre-ballot: </a:t>
            </a:r>
            <a:r>
              <a:rPr lang="en-AU" dirty="0" smtClean="0">
                <a:solidFill>
                  <a:schemeClr val="accent2"/>
                </a:solidFill>
              </a:rPr>
              <a:t>waiting</a:t>
            </a:r>
          </a:p>
          <a:p>
            <a:pPr lvl="1"/>
            <a:r>
              <a:rPr lang="en-AU" dirty="0"/>
              <a:t>Submission planned for Jan or Mar 2018</a:t>
            </a:r>
          </a:p>
          <a:p>
            <a:pPr lvl="2"/>
            <a:r>
              <a:rPr lang="en-AU" dirty="0">
                <a:solidFill>
                  <a:srgbClr val="FF0000"/>
                </a:solidFill>
              </a:rPr>
              <a:t>On Dec 2017 </a:t>
            </a:r>
            <a:r>
              <a:rPr lang="en-AU" dirty="0" err="1">
                <a:solidFill>
                  <a:srgbClr val="FF0000"/>
                </a:solidFill>
              </a:rPr>
              <a:t>RevCom</a:t>
            </a:r>
            <a:r>
              <a:rPr lang="en-AU" dirty="0">
                <a:solidFill>
                  <a:srgbClr val="FF0000"/>
                </a:solidFill>
              </a:rPr>
              <a:t> </a:t>
            </a:r>
            <a:r>
              <a:rPr lang="en-AU" dirty="0" smtClean="0">
                <a:solidFill>
                  <a:srgbClr val="FF0000"/>
                </a:solidFill>
              </a:rPr>
              <a:t>agenda</a:t>
            </a:r>
            <a:endParaRPr lang="en-AU" dirty="0" smtClean="0">
              <a:solidFill>
                <a:schemeClr val="accent2"/>
              </a:solidFill>
            </a:endParaRPr>
          </a:p>
          <a:p>
            <a:r>
              <a:rPr lang="en-AU" dirty="0" smtClean="0"/>
              <a:t>FDIS </a:t>
            </a:r>
            <a:r>
              <a:rPr lang="en-AU" dirty="0"/>
              <a:t>ballot: </a:t>
            </a:r>
            <a:r>
              <a:rPr lang="en-AU" dirty="0" smtClean="0">
                <a:solidFill>
                  <a:schemeClr val="accent2"/>
                </a:solidFill>
              </a:rPr>
              <a:t>waiting</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57</a:t>
            </a:fld>
            <a:endParaRPr lang="en-US"/>
          </a:p>
        </p:txBody>
      </p:sp>
    </p:spTree>
    <p:extLst>
      <p:ext uri="{BB962C8B-B14F-4D97-AF65-F5344CB8AC3E}">
        <p14:creationId xmlns:p14="http://schemas.microsoft.com/office/powerpoint/2010/main" val="15104917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802.11 has ten standards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3704100"/>
              </p:ext>
            </p:extLst>
          </p:nvPr>
        </p:nvGraphicFramePr>
        <p:xfrm>
          <a:off x="152399" y="1600200"/>
          <a:ext cx="8839199" cy="4175140"/>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rPr>
                        <a:t>11mc</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smtClean="0">
                          <a:solidFill>
                            <a:schemeClr val="tx1"/>
                          </a:solidFill>
                          <a:latin typeface="+mj-lt"/>
                          <a:cs typeface="Arial" panose="020B0604020202020204" pitchFamily="34" charset="0"/>
                        </a:rPr>
                        <a:t>Oct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16</a:t>
                      </a:r>
                      <a:r>
                        <a:rPr lang="en-AU" sz="1600" b="0" baseline="0" smtClean="0">
                          <a:solidFill>
                            <a:schemeClr val="tx1"/>
                          </a:solidFill>
                          <a:latin typeface="+mj-lt"/>
                        </a:rPr>
                        <a:t> Apr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13</a:t>
                      </a:r>
                      <a:r>
                        <a:rPr lang="en-AU" sz="1600" b="0" baseline="0" dirty="0" smtClean="0">
                          <a:solidFill>
                            <a:schemeClr val="tx1"/>
                          </a:solidFill>
                          <a:latin typeface="+mj-lt"/>
                        </a:rPr>
                        <a:t> Apr 18</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Jun 17</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11ah</a:t>
                      </a:r>
                    </a:p>
                  </a:txBody>
                  <a:tcPr marL="115147" marR="115147"/>
                </a:tc>
                <a:tc>
                  <a:txBody>
                    <a:bodyPr/>
                    <a:lstStyle/>
                    <a:p>
                      <a:pPr algn="ctr"/>
                      <a:r>
                        <a:rPr lang="en-AU" sz="1600" b="0" dirty="0" smtClean="0">
                          <a:solidFill>
                            <a:schemeClr val="tx1"/>
                          </a:solidFill>
                          <a:latin typeface="+mj-lt"/>
                        </a:rPr>
                        <a:t>D9.0</a:t>
                      </a:r>
                    </a:p>
                  </a:txBody>
                  <a:tcPr marL="115147" marR="115147"/>
                </a:tc>
                <a:tc>
                  <a:txBody>
                    <a:bodyPr/>
                    <a:lstStyle/>
                    <a:p>
                      <a:pPr algn="ctr"/>
                      <a:r>
                        <a:rPr lang="en-AU" sz="1600" b="0" dirty="0" smtClean="0">
                          <a:solidFill>
                            <a:schemeClr val="tx1"/>
                          </a:solidFill>
                          <a:latin typeface="+mj-lt"/>
                        </a:rPr>
                        <a:t>Sep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rgbClr val="00B050"/>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a:t>
                      </a:r>
                      <a:r>
                        <a:rPr lang="en-AU" sz="1600" b="0" baseline="0" dirty="0" smtClean="0">
                          <a:solidFill>
                            <a:schemeClr val="tx1"/>
                          </a:solidFill>
                          <a:latin typeface="+mj-lt"/>
                        </a:rPr>
                        <a:t>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11ai</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D8.0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a:t>
                      </a:r>
                      <a:r>
                        <a:rPr lang="en-AU" sz="1600" b="0" baseline="0" dirty="0" smtClean="0">
                          <a:solidFill>
                            <a:schemeClr val="tx1"/>
                          </a:solidFill>
                          <a:latin typeface="+mj-lt"/>
                        </a:rPr>
                        <a:t> Sep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smtClean="0">
                          <a:solidFill>
                            <a:schemeClr val="tx1"/>
                          </a:solidFill>
                          <a:latin typeface="+mj-lt"/>
                        </a:rPr>
                        <a:t>-</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Oct 17</a:t>
                      </a:r>
                    </a:p>
                  </a:txBody>
                  <a:tcPr marL="115147" marR="115147"/>
                </a:tc>
                <a:extLst>
                  <a:ext uri="{0D108BD9-81ED-4DB2-BD59-A6C34878D82A}">
                    <a16:rowId xmlns:a16="http://schemas.microsoft.com/office/drawing/2014/main" val="10003"/>
                  </a:ext>
                </a:extLst>
              </a:tr>
              <a:tr h="359602">
                <a:tc>
                  <a:txBody>
                    <a:bodyPr/>
                    <a:lstStyle/>
                    <a:p>
                      <a:pPr algn="l"/>
                      <a:r>
                        <a:rPr lang="en-GB" sz="1600" b="0" dirty="0" smtClean="0">
                          <a:solidFill>
                            <a:schemeClr val="tx1"/>
                          </a:solidFill>
                          <a:latin typeface="+mj-lt"/>
                        </a:rPr>
                        <a:t>11aj</a:t>
                      </a:r>
                      <a:endParaRPr lang="en-GB" sz="1600" b="0" dirty="0">
                        <a:solidFill>
                          <a:schemeClr val="tx1"/>
                        </a:solidFill>
                        <a:latin typeface="+mj-lt"/>
                      </a:endParaRPr>
                    </a:p>
                  </a:txBody>
                  <a:tcPr/>
                </a:tc>
                <a:tc>
                  <a:txBody>
                    <a:bodyPr/>
                    <a:lstStyle/>
                    <a:p>
                      <a:pPr algn="ctr"/>
                      <a:r>
                        <a:rPr lang="en-AU" sz="1600" b="0" dirty="0" smtClean="0">
                          <a:solidFill>
                            <a:schemeClr val="tx1"/>
                          </a:solidFill>
                          <a:latin typeface="+mj-lt"/>
                          <a:cs typeface="Arial" panose="020B0604020202020204" pitchFamily="34" charset="0"/>
                        </a:rPr>
                        <a:t>D5.0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4"/>
                  </a:ext>
                </a:extLst>
              </a:tr>
              <a:tr h="359602">
                <a:tc>
                  <a:txBody>
                    <a:bodyPr/>
                    <a:lstStyle/>
                    <a:p>
                      <a:pPr algn="l"/>
                      <a:r>
                        <a:rPr lang="en-GB" sz="1600" b="0" dirty="0" smtClean="0">
                          <a:solidFill>
                            <a:schemeClr val="tx1"/>
                          </a:solidFill>
                          <a:latin typeface="+mj-lt"/>
                        </a:rPr>
                        <a:t>11ak</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j-lt"/>
                          <a:ea typeface="+mn-ea"/>
                          <a:cs typeface="Arial" panose="020B0604020202020204" pitchFamily="34" charset="0"/>
                        </a:rPr>
                        <a:t>D4.0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Jun</a:t>
                      </a:r>
                      <a:r>
                        <a:rPr lang="en-AU" sz="1600" b="0" baseline="0" dirty="0" smtClean="0">
                          <a:solidFill>
                            <a:schemeClr val="tx1"/>
                          </a:solidFill>
                          <a:latin typeface="+mj-lt"/>
                          <a:cs typeface="Arial" panose="020B0604020202020204" pitchFamily="34" charset="0"/>
                        </a:rPr>
                        <a:t> 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5"/>
                  </a:ext>
                </a:extLst>
              </a:tr>
              <a:tr h="359602">
                <a:tc>
                  <a:txBody>
                    <a:bodyPr/>
                    <a:lstStyle/>
                    <a:p>
                      <a:pPr algn="l"/>
                      <a:r>
                        <a:rPr lang="en-GB" sz="1600" b="0" dirty="0" smtClean="0">
                          <a:solidFill>
                            <a:schemeClr val="tx1"/>
                          </a:solidFill>
                          <a:latin typeface="+mj-lt"/>
                        </a:rPr>
                        <a:t>11aq</a:t>
                      </a:r>
                      <a:endParaRPr lang="en-GB" sz="1600" b="0" dirty="0">
                        <a:solidFill>
                          <a:schemeClr val="tx1"/>
                        </a:solidFill>
                        <a:latin typeface="+mj-lt"/>
                      </a:endParaRPr>
                    </a:p>
                  </a:txBody>
                  <a:tcPr/>
                </a:tc>
                <a:tc>
                  <a:txBody>
                    <a:bodyPr/>
                    <a:lstStyle/>
                    <a:p>
                      <a:pPr algn="ctr"/>
                      <a:r>
                        <a:rPr lang="en-AU" sz="1600" b="0" kern="1200" dirty="0" smtClean="0">
                          <a:solidFill>
                            <a:schemeClr val="tx1"/>
                          </a:solidFill>
                          <a:latin typeface="+mn-lt"/>
                          <a:ea typeface="+mn-ea"/>
                          <a:cs typeface="Arial" panose="020B0604020202020204" pitchFamily="34" charset="0"/>
                        </a:rPr>
                        <a:t>D8.0</a:t>
                      </a:r>
                      <a:endParaRPr lang="en-AU" sz="1600" b="0" kern="1200" dirty="0">
                        <a:solidFill>
                          <a:schemeClr val="tx1"/>
                        </a:solidFill>
                        <a:latin typeface="+mn-lt"/>
                        <a:ea typeface="+mn-ea"/>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Mar </a:t>
                      </a:r>
                      <a:r>
                        <a:rPr lang="en-AU" sz="1600" b="0" baseline="0" dirty="0" smtClean="0">
                          <a:solidFill>
                            <a:schemeClr val="tx1"/>
                          </a:solidFill>
                          <a:latin typeface="+mj-lt"/>
                          <a:cs typeface="Arial" panose="020B0604020202020204" pitchFamily="34" charset="0"/>
                        </a:rPr>
                        <a:t>17</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6"/>
                  </a:ext>
                </a:extLst>
              </a:tr>
              <a:tr h="359602">
                <a:tc>
                  <a:txBody>
                    <a:bodyPr/>
                    <a:lstStyle/>
                    <a:p>
                      <a:pPr algn="l"/>
                      <a:r>
                        <a:rPr lang="en-GB" sz="1600" b="0" dirty="0" smtClean="0">
                          <a:solidFill>
                            <a:schemeClr val="tx1"/>
                          </a:solidFill>
                          <a:latin typeface="+mj-lt"/>
                        </a:rPr>
                        <a:t>11ax</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7"/>
                  </a:ext>
                </a:extLst>
              </a:tr>
              <a:tr h="359602">
                <a:tc>
                  <a:txBody>
                    <a:bodyPr/>
                    <a:lstStyle/>
                    <a:p>
                      <a:pPr algn="l"/>
                      <a:r>
                        <a:rPr lang="en-GB" sz="1600" b="0" dirty="0" smtClean="0">
                          <a:solidFill>
                            <a:schemeClr val="tx1"/>
                          </a:solidFill>
                          <a:latin typeface="+mj-lt"/>
                        </a:rPr>
                        <a:t>11ay</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8"/>
                  </a:ext>
                </a:extLst>
              </a:tr>
              <a:tr h="359602">
                <a:tc>
                  <a:txBody>
                    <a:bodyPr/>
                    <a:lstStyle/>
                    <a:p>
                      <a:pPr algn="l"/>
                      <a:r>
                        <a:rPr lang="en-GB" sz="1600" b="0" dirty="0" smtClean="0">
                          <a:solidFill>
                            <a:schemeClr val="tx1"/>
                          </a:solidFill>
                          <a:latin typeface="+mj-lt"/>
                        </a:rPr>
                        <a:t>11az</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j-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09"/>
                  </a:ext>
                </a:extLst>
              </a:tr>
              <a:tr h="359602">
                <a:tc>
                  <a:txBody>
                    <a:bodyPr/>
                    <a:lstStyle/>
                    <a:p>
                      <a:pPr algn="l"/>
                      <a:r>
                        <a:rPr lang="en-GB" sz="1600" b="0" dirty="0" smtClean="0">
                          <a:solidFill>
                            <a:schemeClr val="tx1"/>
                          </a:solidFill>
                          <a:latin typeface="+mj-lt"/>
                        </a:rPr>
                        <a:t>11ba</a:t>
                      </a:r>
                      <a:endParaRPr lang="en-GB" sz="1600" b="0" dirty="0">
                        <a:solidFill>
                          <a:schemeClr val="tx1"/>
                        </a:solidFill>
                        <a:latin typeface="+mj-lt"/>
                      </a:endParaRPr>
                    </a:p>
                  </a:txBody>
                  <a:tcPr/>
                </a:tc>
                <a:tc>
                  <a:txBody>
                    <a:bodyPr/>
                    <a:lstStyle/>
                    <a:p>
                      <a:pPr algn="ctr"/>
                      <a:r>
                        <a:rPr lang="en-AU" sz="1600" b="0" kern="1200" dirty="0" smtClean="0">
                          <a:solidFill>
                            <a:schemeClr val="accent2"/>
                          </a:solidFill>
                          <a:latin typeface="+mn-lt"/>
                          <a:ea typeface="+mn-ea"/>
                          <a:cs typeface="Arial" panose="020B0604020202020204" pitchFamily="34" charset="0"/>
                        </a:rPr>
                        <a:t>Waiting</a:t>
                      </a:r>
                      <a:endParaRPr lang="en-AU" sz="1600" b="0" dirty="0">
                        <a:solidFill>
                          <a:schemeClr val="accent2"/>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58</a:t>
            </a:fld>
            <a:endParaRPr lang="en-US"/>
          </a:p>
        </p:txBody>
      </p:sp>
    </p:spTree>
    <p:extLst>
      <p:ext uri="{BB962C8B-B14F-4D97-AF65-F5344CB8AC3E}">
        <p14:creationId xmlns:p14="http://schemas.microsoft.com/office/powerpoint/2010/main" val="341695591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802.11mc FDIS ballot closes on 13 April 2018</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802.11mc</a:t>
            </a:r>
            <a:r>
              <a:rPr lang="en-GB" dirty="0"/>
              <a:t> </a:t>
            </a:r>
            <a:r>
              <a:rPr lang="en-GB" dirty="0" smtClean="0"/>
              <a:t>drafts were liaised for information</a:t>
            </a:r>
          </a:p>
          <a:p>
            <a:pPr lvl="2"/>
            <a:r>
              <a:rPr lang="en-GB" dirty="0" smtClean="0"/>
              <a:t>D5.0 in Jan 2016</a:t>
            </a:r>
          </a:p>
          <a:p>
            <a:pPr lvl="2"/>
            <a:r>
              <a:rPr lang="en-GB" dirty="0" smtClean="0"/>
              <a:t>D6.0 in Jul 2016</a:t>
            </a:r>
          </a:p>
          <a:p>
            <a:pPr lvl="2"/>
            <a:r>
              <a:rPr lang="en-GB" dirty="0" smtClean="0"/>
              <a:t>D8.0 in Oct 2016</a:t>
            </a:r>
          </a:p>
          <a:p>
            <a:r>
              <a:rPr lang="en-US" dirty="0" smtClean="0"/>
              <a:t>60-day</a:t>
            </a:r>
            <a:r>
              <a:rPr lang="en-AU" dirty="0" smtClean="0"/>
              <a:t> </a:t>
            </a:r>
            <a:r>
              <a:rPr lang="en-AU" dirty="0"/>
              <a:t>pre-ballot: </a:t>
            </a:r>
            <a:r>
              <a:rPr lang="en-AU" dirty="0">
                <a:solidFill>
                  <a:srgbClr val="00B050"/>
                </a:solidFill>
              </a:rPr>
              <a:t>passed </a:t>
            </a:r>
            <a:r>
              <a:rPr lang="en-AU" dirty="0" smtClean="0">
                <a:solidFill>
                  <a:srgbClr val="00B050"/>
                </a:solidFill>
              </a:rPr>
              <a:t>and comments liaised</a:t>
            </a:r>
            <a:endParaRPr lang="en-AU" dirty="0">
              <a:solidFill>
                <a:srgbClr val="00B050"/>
              </a:solidFill>
            </a:endParaRPr>
          </a:p>
          <a:p>
            <a:pPr lvl="1"/>
            <a:r>
              <a:rPr lang="en-AU" dirty="0" smtClean="0"/>
              <a:t>802.11-2016 passed </a:t>
            </a:r>
            <a:r>
              <a:rPr lang="en-AU" dirty="0"/>
              <a:t>60-day pre-ballot (</a:t>
            </a:r>
            <a:r>
              <a:rPr lang="en-AU" dirty="0" smtClean="0"/>
              <a:t>N16607) </a:t>
            </a:r>
            <a:r>
              <a:rPr lang="en-AU" dirty="0"/>
              <a:t>on 16 April 2017</a:t>
            </a:r>
          </a:p>
          <a:p>
            <a:pPr lvl="2"/>
            <a:r>
              <a:rPr lang="en-AU" dirty="0"/>
              <a:t>Need? </a:t>
            </a:r>
            <a:r>
              <a:rPr lang="en-AU" dirty="0" smtClean="0"/>
              <a:t>10/0/10</a:t>
            </a:r>
            <a:endParaRPr lang="en-AU" dirty="0"/>
          </a:p>
          <a:p>
            <a:pPr lvl="2"/>
            <a:r>
              <a:rPr lang="en-AU" dirty="0"/>
              <a:t>Submission? 9/1/10</a:t>
            </a:r>
          </a:p>
          <a:p>
            <a:pPr lvl="1"/>
            <a:r>
              <a:rPr lang="en-AU" dirty="0"/>
              <a:t>China voted no with usual </a:t>
            </a:r>
            <a:r>
              <a:rPr lang="en-AU" dirty="0" smtClean="0"/>
              <a:t>comment, for which a response was approved – see </a:t>
            </a:r>
            <a:r>
              <a:rPr lang="en-AU" dirty="0"/>
              <a:t>11-17-0629-01 </a:t>
            </a:r>
            <a:r>
              <a:rPr lang="en-AU" dirty="0" smtClean="0"/>
              <a:t>– was sent on 10 June (N16655)</a:t>
            </a:r>
            <a:endParaRPr lang="en-AU" dirty="0">
              <a:solidFill>
                <a:srgbClr val="FF0000"/>
              </a:solidFill>
            </a:endParaRPr>
          </a:p>
          <a:p>
            <a:r>
              <a:rPr lang="en-AU" dirty="0" smtClean="0"/>
              <a:t>FDIS ballot: </a:t>
            </a:r>
            <a:r>
              <a:rPr lang="en-AU" dirty="0">
                <a:solidFill>
                  <a:schemeClr val="accent2"/>
                </a:solidFill>
              </a:rPr>
              <a:t>closes </a:t>
            </a:r>
            <a:r>
              <a:rPr lang="en-AU" dirty="0" smtClean="0">
                <a:solidFill>
                  <a:schemeClr val="accent2"/>
                </a:solidFill>
              </a:rPr>
              <a:t>13 </a:t>
            </a:r>
            <a:r>
              <a:rPr lang="en-AU">
                <a:solidFill>
                  <a:schemeClr val="accent2"/>
                </a:solidFill>
              </a:rPr>
              <a:t>April </a:t>
            </a:r>
            <a:r>
              <a:rPr lang="en-AU" smtClean="0">
                <a:solidFill>
                  <a:schemeClr val="accent2"/>
                </a:solidFill>
              </a:rPr>
              <a:t>2018</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59</a:t>
            </a:fld>
            <a:endParaRPr lang="en-US"/>
          </a:p>
        </p:txBody>
      </p:sp>
    </p:spTree>
    <p:extLst>
      <p:ext uri="{BB962C8B-B14F-4D97-AF65-F5344CB8AC3E}">
        <p14:creationId xmlns:p14="http://schemas.microsoft.com/office/powerpoint/2010/main" val="2992612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6</a:t>
            </a:fld>
            <a:endParaRPr lang="en-US" dirty="0"/>
          </a:p>
        </p:txBody>
      </p:sp>
      <p:sp>
        <p:nvSpPr>
          <p:cNvPr id="9220" name="Rectangle 6"/>
          <p:cNvSpPr>
            <a:spLocks noGrp="1" noChangeArrowheads="1"/>
          </p:cNvSpPr>
          <p:nvPr>
            <p:ph type="title"/>
          </p:nvPr>
        </p:nvSpPr>
        <p:spPr/>
        <p:txBody>
          <a:bodyPr/>
          <a:lstStyle/>
          <a:p>
            <a:r>
              <a:rPr lang="en-US" smtClean="0"/>
              <a:t>The IEEE 802 JTC1 SC 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802.11ah passed 60-day pre-ballot and is waiting start of FDIS</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802.11ah drafts were liaised for information </a:t>
            </a:r>
            <a:endParaRPr lang="en-GB" dirty="0" smtClean="0"/>
          </a:p>
          <a:p>
            <a:pPr lvl="2"/>
            <a:r>
              <a:rPr lang="en-GB" dirty="0" smtClean="0"/>
              <a:t>D5.0 in Oct 2015</a:t>
            </a:r>
          </a:p>
          <a:p>
            <a:pPr lvl="2"/>
            <a:r>
              <a:rPr lang="en-GB" dirty="0" smtClean="0"/>
              <a:t>D9.0 in Sep 2016</a:t>
            </a:r>
          </a:p>
          <a:p>
            <a:r>
              <a:rPr lang="en-US" dirty="0" smtClean="0"/>
              <a:t>60-day</a:t>
            </a:r>
            <a:r>
              <a:rPr lang="en-AU" dirty="0" smtClean="0"/>
              <a:t> pre-ballot: </a:t>
            </a:r>
            <a:r>
              <a:rPr lang="en-AU" dirty="0" smtClean="0">
                <a:solidFill>
                  <a:srgbClr val="00B050"/>
                </a:solidFill>
              </a:rPr>
              <a:t>passed</a:t>
            </a:r>
          </a:p>
          <a:p>
            <a:pPr lvl="1"/>
            <a:r>
              <a:rPr lang="en-AU" dirty="0" smtClean="0"/>
              <a:t>802.11ah </a:t>
            </a:r>
            <a:r>
              <a:rPr lang="en-AU" dirty="0"/>
              <a:t>passed 60-day pre-ballot (</a:t>
            </a:r>
            <a:r>
              <a:rPr lang="en-AU" dirty="0" smtClean="0"/>
              <a:t>N16685) </a:t>
            </a:r>
            <a:r>
              <a:rPr lang="en-AU" dirty="0"/>
              <a:t>on </a:t>
            </a:r>
            <a:r>
              <a:rPr lang="en-AU" dirty="0" smtClean="0"/>
              <a:t>20 July 2017</a:t>
            </a:r>
            <a:endParaRPr lang="en-AU" dirty="0"/>
          </a:p>
          <a:p>
            <a:pPr lvl="2"/>
            <a:r>
              <a:rPr lang="en-AU" dirty="0"/>
              <a:t>Need? 10/0/10</a:t>
            </a:r>
          </a:p>
          <a:p>
            <a:pPr lvl="2"/>
            <a:r>
              <a:rPr lang="en-AU" dirty="0"/>
              <a:t>Submission? </a:t>
            </a:r>
            <a:r>
              <a:rPr lang="en-AU" dirty="0" smtClean="0"/>
              <a:t>9/0/11</a:t>
            </a:r>
          </a:p>
          <a:p>
            <a:r>
              <a:rPr lang="en-AU" dirty="0" smtClean="0"/>
              <a:t>FDIS ballot: </a:t>
            </a:r>
            <a:r>
              <a:rPr lang="en-AU" dirty="0" smtClean="0">
                <a:solidFill>
                  <a:schemeClr val="accent2"/>
                </a:solidFill>
              </a:rPr>
              <a:t>waiting</a:t>
            </a:r>
          </a:p>
          <a:p>
            <a:pPr lvl="1"/>
            <a:r>
              <a:rPr lang="en-AU" dirty="0"/>
              <a:t>(Sept 2017) FDIS will start </a:t>
            </a:r>
            <a:r>
              <a:rPr lang="en-AU" dirty="0" smtClean="0"/>
              <a:t>soon</a:t>
            </a:r>
          </a:p>
          <a:p>
            <a:pPr lvl="2"/>
            <a:r>
              <a:rPr lang="en-AU" dirty="0" smtClean="0">
                <a:solidFill>
                  <a:srgbClr val="FF0000"/>
                </a:solidFill>
              </a:rPr>
              <a:t>Asked Jodi in Dec 2017</a:t>
            </a:r>
            <a:endParaRPr lang="en-AU" dirty="0">
              <a:solidFill>
                <a:srgbClr val="FF0000"/>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60</a:t>
            </a:fld>
            <a:endParaRPr lang="en-US"/>
          </a:p>
        </p:txBody>
      </p:sp>
    </p:spTree>
    <p:extLst>
      <p:ext uri="{BB962C8B-B14F-4D97-AF65-F5344CB8AC3E}">
        <p14:creationId xmlns:p14="http://schemas.microsoft.com/office/powerpoint/2010/main" val="32797842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802.11ai is waiting for start of FDIS</a:t>
            </a:r>
            <a:endParaRPr lang="en-AU" dirty="0"/>
          </a:p>
        </p:txBody>
      </p:sp>
      <p:sp>
        <p:nvSpPr>
          <p:cNvPr id="10" name="Content Placeholder 9"/>
          <p:cNvSpPr>
            <a:spLocks noGrp="1"/>
          </p:cNvSpPr>
          <p:nvPr>
            <p:ph idx="1"/>
          </p:nvPr>
        </p:nvSpPr>
        <p:spPr>
          <a:xfrm>
            <a:off x="685800" y="18288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802.11ai </a:t>
            </a:r>
            <a:r>
              <a:rPr lang="en-GB" dirty="0"/>
              <a:t>drafts were liaised for information </a:t>
            </a:r>
          </a:p>
          <a:p>
            <a:pPr lvl="2"/>
            <a:r>
              <a:rPr lang="en-GB" dirty="0" smtClean="0"/>
              <a:t>D6.0 </a:t>
            </a:r>
            <a:r>
              <a:rPr lang="en-GB" dirty="0"/>
              <a:t>in Oct </a:t>
            </a:r>
            <a:r>
              <a:rPr lang="en-GB" dirty="0" smtClean="0"/>
              <a:t>2015,  D8.0 </a:t>
            </a:r>
            <a:r>
              <a:rPr lang="en-GB" dirty="0"/>
              <a:t>in </a:t>
            </a:r>
            <a:r>
              <a:rPr lang="en-GB" dirty="0" smtClean="0"/>
              <a:t>Jul 2016,  D9.0 in Sep 2016</a:t>
            </a:r>
            <a:endParaRPr lang="en-GB" dirty="0"/>
          </a:p>
          <a:p>
            <a:r>
              <a:rPr lang="en-US" dirty="0" smtClean="0"/>
              <a:t>60-day</a:t>
            </a:r>
            <a:r>
              <a:rPr lang="en-AU" dirty="0" smtClean="0"/>
              <a:t> pre-ballot: </a:t>
            </a:r>
            <a:r>
              <a:rPr lang="en-AU" dirty="0" smtClean="0">
                <a:solidFill>
                  <a:srgbClr val="00B050"/>
                </a:solidFill>
              </a:rPr>
              <a:t>passed on 1 Sept 2017, </a:t>
            </a:r>
            <a:r>
              <a:rPr lang="en-AU" dirty="0" smtClean="0">
                <a:solidFill>
                  <a:schemeClr val="accent2"/>
                </a:solidFill>
              </a:rPr>
              <a:t>but response required</a:t>
            </a:r>
          </a:p>
          <a:p>
            <a:pPr lvl="1"/>
            <a:r>
              <a:rPr lang="en-AU" dirty="0" smtClean="0"/>
              <a:t>802.11ai-2016 passed 60-day </a:t>
            </a:r>
            <a:r>
              <a:rPr lang="en-AU" dirty="0"/>
              <a:t>pre-ballot </a:t>
            </a:r>
            <a:r>
              <a:rPr lang="en-AU" dirty="0" smtClean="0"/>
              <a:t>(N16608) on </a:t>
            </a:r>
            <a:r>
              <a:rPr lang="en-AU" dirty="0"/>
              <a:t>16 April </a:t>
            </a:r>
            <a:r>
              <a:rPr lang="en-AU" dirty="0" smtClean="0"/>
              <a:t>2017</a:t>
            </a:r>
          </a:p>
          <a:p>
            <a:pPr lvl="2"/>
            <a:r>
              <a:rPr lang="en-AU" dirty="0" smtClean="0"/>
              <a:t>Need? 9/1/10</a:t>
            </a:r>
          </a:p>
          <a:p>
            <a:pPr lvl="2"/>
            <a:r>
              <a:rPr lang="en-AU" dirty="0" smtClean="0"/>
              <a:t>Submission? 9/1/10</a:t>
            </a:r>
          </a:p>
          <a:p>
            <a:pPr lvl="1"/>
            <a:r>
              <a:rPr lang="en-AU" dirty="0" smtClean="0"/>
              <a:t>China voted “no” with the usual security related comments, to which responses were developed</a:t>
            </a:r>
          </a:p>
          <a:p>
            <a:pPr lvl="2"/>
            <a:r>
              <a:rPr lang="en-AU" dirty="0" smtClean="0"/>
              <a:t>See </a:t>
            </a:r>
            <a:r>
              <a:rPr lang="en-AU" dirty="0" smtClean="0">
                <a:hlinkClick r:id="rId2"/>
              </a:rPr>
              <a:t>11-17-612-02</a:t>
            </a:r>
            <a:r>
              <a:rPr lang="en-AU" dirty="0" smtClean="0"/>
              <a:t> – was sent on 10 June 2017 (N16656)</a:t>
            </a:r>
          </a:p>
          <a:p>
            <a:pPr lvl="1"/>
            <a:r>
              <a:rPr lang="en-AU" dirty="0" smtClean="0"/>
              <a:t>…</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61</a:t>
            </a:fld>
            <a:endParaRPr lang="en-US"/>
          </a:p>
        </p:txBody>
      </p:sp>
    </p:spTree>
    <p:extLst>
      <p:ext uri="{BB962C8B-B14F-4D97-AF65-F5344CB8AC3E}">
        <p14:creationId xmlns:p14="http://schemas.microsoft.com/office/powerpoint/2010/main" val="145162927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IEEE 802.11ai is waiting for start of FDIS</a:t>
            </a:r>
          </a:p>
        </p:txBody>
      </p:sp>
      <p:sp>
        <p:nvSpPr>
          <p:cNvPr id="10" name="Content Placeholder 9"/>
          <p:cNvSpPr>
            <a:spLocks noGrp="1"/>
          </p:cNvSpPr>
          <p:nvPr>
            <p:ph idx="1"/>
          </p:nvPr>
        </p:nvSpPr>
        <p:spPr>
          <a:xfrm>
            <a:off x="685800" y="1828800"/>
            <a:ext cx="7772400" cy="4114800"/>
          </a:xfrm>
        </p:spPr>
        <p:txBody>
          <a:bodyPr/>
          <a:lstStyle/>
          <a:p>
            <a:pPr lvl="1"/>
            <a:r>
              <a:rPr lang="en-AU" dirty="0" smtClean="0"/>
              <a:t>…</a:t>
            </a:r>
          </a:p>
          <a:p>
            <a:pPr lvl="1"/>
            <a:r>
              <a:rPr lang="en-AU" dirty="0" smtClean="0"/>
              <a:t>Unfortunately, errors in the publication process required a re-run of the 60-day pre-ballot, which passed on 1 Sept 2017 (N16697)</a:t>
            </a:r>
          </a:p>
          <a:p>
            <a:pPr lvl="2"/>
            <a:r>
              <a:rPr lang="en-AU" dirty="0"/>
              <a:t>Need? </a:t>
            </a:r>
            <a:r>
              <a:rPr lang="en-AU" dirty="0" smtClean="0"/>
              <a:t>9/1/11</a:t>
            </a:r>
            <a:endParaRPr lang="en-AU" dirty="0"/>
          </a:p>
          <a:p>
            <a:pPr lvl="2"/>
            <a:r>
              <a:rPr lang="en-AU" dirty="0"/>
              <a:t>Submission? </a:t>
            </a:r>
            <a:r>
              <a:rPr lang="en-AU" dirty="0" smtClean="0"/>
              <a:t>9/1/11</a:t>
            </a:r>
          </a:p>
          <a:p>
            <a:pPr lvl="1"/>
            <a:r>
              <a:rPr lang="en-AU" dirty="0" smtClean="0">
                <a:solidFill>
                  <a:schemeClr val="tx2"/>
                </a:solidFill>
              </a:rPr>
              <a:t>China </a:t>
            </a:r>
            <a:r>
              <a:rPr lang="en-AU" dirty="0">
                <a:solidFill>
                  <a:schemeClr val="tx2"/>
                </a:solidFill>
              </a:rPr>
              <a:t>voted “no” with the usual security related </a:t>
            </a:r>
            <a:r>
              <a:rPr lang="en-AU" dirty="0" smtClean="0">
                <a:solidFill>
                  <a:schemeClr val="tx2"/>
                </a:solidFill>
              </a:rPr>
              <a:t>comment</a:t>
            </a:r>
          </a:p>
          <a:p>
            <a:pPr lvl="2"/>
            <a:r>
              <a:rPr lang="en-AU" dirty="0">
                <a:solidFill>
                  <a:schemeClr val="tx2"/>
                </a:solidFill>
              </a:rPr>
              <a:t>Response (</a:t>
            </a:r>
            <a:r>
              <a:rPr lang="en-US" dirty="0">
                <a:hlinkClick r:id="rId2"/>
              </a:rPr>
              <a:t>11-17/1398r0</a:t>
            </a:r>
            <a:r>
              <a:rPr lang="en-US" dirty="0"/>
              <a:t>)</a:t>
            </a:r>
            <a:r>
              <a:rPr lang="en-AU" dirty="0">
                <a:solidFill>
                  <a:schemeClr val="tx2"/>
                </a:solidFill>
              </a:rPr>
              <a:t> has been approved </a:t>
            </a:r>
            <a:r>
              <a:rPr lang="en-AU" dirty="0" smtClean="0">
                <a:solidFill>
                  <a:schemeClr val="tx2"/>
                </a:solidFill>
              </a:rPr>
              <a:t>was sent in Oct </a:t>
            </a:r>
            <a:r>
              <a:rPr lang="en-AU" dirty="0">
                <a:solidFill>
                  <a:schemeClr val="tx2"/>
                </a:solidFill>
              </a:rPr>
              <a:t>2017 </a:t>
            </a:r>
            <a:r>
              <a:rPr lang="en-AU" dirty="0" smtClean="0">
                <a:solidFill>
                  <a:schemeClr val="tx2"/>
                </a:solidFill>
              </a:rPr>
              <a:t>(</a:t>
            </a:r>
            <a:r>
              <a:rPr lang="en-AU" dirty="0">
                <a:solidFill>
                  <a:schemeClr val="tx2"/>
                </a:solidFill>
              </a:rPr>
              <a:t>N16725)</a:t>
            </a:r>
          </a:p>
          <a:p>
            <a:r>
              <a:rPr lang="en-AU" dirty="0" smtClean="0"/>
              <a:t>FDIS ballot: </a:t>
            </a:r>
            <a:r>
              <a:rPr lang="en-AU" dirty="0" smtClean="0">
                <a:solidFill>
                  <a:schemeClr val="accent2"/>
                </a:solidFill>
              </a:rPr>
              <a:t>waiting for </a:t>
            </a:r>
            <a:r>
              <a:rPr lang="en-AU" dirty="0" smtClean="0">
                <a:solidFill>
                  <a:schemeClr val="accent2"/>
                </a:solidFill>
              </a:rPr>
              <a:t>start</a:t>
            </a:r>
          </a:p>
          <a:p>
            <a:pPr lvl="1"/>
            <a:r>
              <a:rPr lang="en-AU" dirty="0">
                <a:solidFill>
                  <a:srgbClr val="FF0000"/>
                </a:solidFill>
              </a:rPr>
              <a:t>Asked Jodi in Dec 2017</a:t>
            </a:r>
          </a:p>
          <a:p>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62</a:t>
            </a:fld>
            <a:endParaRPr lang="en-US"/>
          </a:p>
        </p:txBody>
      </p:sp>
    </p:spTree>
    <p:extLst>
      <p:ext uri="{BB962C8B-B14F-4D97-AF65-F5344CB8AC3E}">
        <p14:creationId xmlns:p14="http://schemas.microsoft.com/office/powerpoint/2010/main" val="309409460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802.11aj has been liaised for information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802.11aj </a:t>
            </a:r>
            <a:r>
              <a:rPr lang="en-GB" dirty="0"/>
              <a:t>drafts were liaised for information </a:t>
            </a:r>
          </a:p>
          <a:p>
            <a:pPr lvl="2"/>
            <a:r>
              <a:rPr lang="en-GB" dirty="0" smtClean="0"/>
              <a:t>D5.0 </a:t>
            </a:r>
            <a:r>
              <a:rPr lang="en-GB" dirty="0"/>
              <a:t>in </a:t>
            </a:r>
            <a:r>
              <a:rPr lang="en-GB" dirty="0" smtClean="0"/>
              <a:t>Jun 2017</a:t>
            </a:r>
            <a:endParaRPr lang="en-AU" dirty="0" smtClean="0">
              <a:solidFill>
                <a:schemeClr val="accent2"/>
              </a:solidFill>
            </a:endParaRPr>
          </a:p>
          <a:p>
            <a:r>
              <a:rPr lang="en-US" dirty="0" smtClean="0"/>
              <a:t>60-day</a:t>
            </a:r>
            <a:r>
              <a:rPr lang="en-AU" dirty="0" smtClean="0"/>
              <a:t> pre-ballot: </a:t>
            </a:r>
            <a:r>
              <a:rPr lang="en-AU" dirty="0" smtClean="0">
                <a:solidFill>
                  <a:schemeClr val="accent2"/>
                </a:solidFill>
              </a:rPr>
              <a:t>waiting for submission</a:t>
            </a:r>
          </a:p>
          <a:p>
            <a:pPr lvl="1"/>
            <a:r>
              <a:rPr lang="en-AU" b="0" dirty="0" smtClean="0"/>
              <a:t>The standard is compete but publication by IEEE-SA has been delayed</a:t>
            </a:r>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63</a:t>
            </a:fld>
            <a:endParaRPr lang="en-US"/>
          </a:p>
        </p:txBody>
      </p:sp>
    </p:spTree>
    <p:extLst>
      <p:ext uri="{BB962C8B-B14F-4D97-AF65-F5344CB8AC3E}">
        <p14:creationId xmlns:p14="http://schemas.microsoft.com/office/powerpoint/2010/main" val="117419851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802.11ak </a:t>
            </a:r>
            <a:r>
              <a:rPr lang="en-AU" dirty="0"/>
              <a:t>has been liaised for information</a:t>
            </a:r>
          </a:p>
        </p:txBody>
      </p:sp>
      <p:sp>
        <p:nvSpPr>
          <p:cNvPr id="10" name="Content Placeholder 9"/>
          <p:cNvSpPr>
            <a:spLocks noGrp="1"/>
          </p:cNvSpPr>
          <p:nvPr>
            <p:ph idx="1"/>
          </p:nvPr>
        </p:nvSpPr>
        <p:spPr/>
        <p:txBody>
          <a:bodyPr/>
          <a:lstStyle/>
          <a:p>
            <a:r>
              <a:rPr lang="en-AU" dirty="0"/>
              <a:t>Drafts </a:t>
            </a:r>
            <a:r>
              <a:rPr lang="en-GB" dirty="0"/>
              <a:t>sent to SC6</a:t>
            </a:r>
            <a:r>
              <a:rPr lang="en-AU" dirty="0"/>
              <a:t>: </a:t>
            </a:r>
            <a:r>
              <a:rPr lang="en-AU" dirty="0">
                <a:solidFill>
                  <a:srgbClr val="00B050"/>
                </a:solidFill>
              </a:rPr>
              <a:t>sent</a:t>
            </a:r>
          </a:p>
          <a:p>
            <a:pPr lvl="1"/>
            <a:r>
              <a:rPr lang="en-GB" dirty="0" smtClean="0"/>
              <a:t>802.11ak </a:t>
            </a:r>
            <a:r>
              <a:rPr lang="en-GB" dirty="0"/>
              <a:t>drafts were liaised for information </a:t>
            </a:r>
          </a:p>
          <a:p>
            <a:pPr lvl="2"/>
            <a:r>
              <a:rPr lang="en-GB" dirty="0" smtClean="0"/>
              <a:t>D4.0 </a:t>
            </a:r>
            <a:r>
              <a:rPr lang="en-GB" dirty="0"/>
              <a:t>in Jun </a:t>
            </a:r>
            <a:r>
              <a:rPr lang="en-GB" dirty="0" smtClean="0"/>
              <a:t>2017</a:t>
            </a:r>
          </a:p>
          <a:p>
            <a:pPr lvl="2"/>
            <a:r>
              <a:rPr lang="en-GB" dirty="0" smtClean="0">
                <a:solidFill>
                  <a:srgbClr val="FF0000"/>
                </a:solidFill>
              </a:rPr>
              <a:t>D5.0 should probably be sent in Jan 2018</a:t>
            </a:r>
            <a:endParaRPr lang="en-AU" dirty="0">
              <a:solidFill>
                <a:srgbClr val="FF0000"/>
              </a:solidFill>
            </a:endParaRP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64</a:t>
            </a:fld>
            <a:endParaRPr lang="en-US"/>
          </a:p>
        </p:txBody>
      </p:sp>
    </p:spTree>
    <p:extLst>
      <p:ext uri="{BB962C8B-B14F-4D97-AF65-F5344CB8AC3E}">
        <p14:creationId xmlns:p14="http://schemas.microsoft.com/office/powerpoint/2010/main" val="3379086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802.11aq has been liaised</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 in March 2017</a:t>
            </a:r>
          </a:p>
          <a:p>
            <a:pPr lvl="1"/>
            <a:r>
              <a:rPr lang="en-AU" dirty="0" smtClean="0"/>
              <a:t>802.11aq D8.0 was sent for liaison in Mar 2017</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65</a:t>
            </a:fld>
            <a:endParaRPr lang="en-US"/>
          </a:p>
        </p:txBody>
      </p:sp>
    </p:spTree>
    <p:extLst>
      <p:ext uri="{BB962C8B-B14F-4D97-AF65-F5344CB8AC3E}">
        <p14:creationId xmlns:p14="http://schemas.microsoft.com/office/powerpoint/2010/main" val="416754736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802.11ax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66</a:t>
            </a:fld>
            <a:endParaRPr lang="en-US"/>
          </a:p>
        </p:txBody>
      </p:sp>
    </p:spTree>
    <p:extLst>
      <p:ext uri="{BB962C8B-B14F-4D97-AF65-F5344CB8AC3E}">
        <p14:creationId xmlns:p14="http://schemas.microsoft.com/office/powerpoint/2010/main" val="41127048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802.11ay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67</a:t>
            </a:fld>
            <a:endParaRPr lang="en-US"/>
          </a:p>
        </p:txBody>
      </p:sp>
    </p:spTree>
    <p:extLst>
      <p:ext uri="{BB962C8B-B14F-4D97-AF65-F5344CB8AC3E}">
        <p14:creationId xmlns:p14="http://schemas.microsoft.com/office/powerpoint/2010/main" val="144752633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802.11az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68</a:t>
            </a:fld>
            <a:endParaRPr lang="en-US"/>
          </a:p>
        </p:txBody>
      </p:sp>
    </p:spTree>
    <p:extLst>
      <p:ext uri="{BB962C8B-B14F-4D97-AF65-F5344CB8AC3E}">
        <p14:creationId xmlns:p14="http://schemas.microsoft.com/office/powerpoint/2010/main" val="126400052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802.11ba will be liaised when appropriate</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waiting</a:t>
            </a:r>
          </a:p>
          <a:p>
            <a:r>
              <a:rPr lang="en-US" dirty="0" smtClean="0"/>
              <a:t>60-day</a:t>
            </a:r>
            <a:r>
              <a:rPr lang="en-AU" dirty="0" smtClean="0"/>
              <a:t> pre-ballot: </a:t>
            </a:r>
            <a:r>
              <a:rPr lang="en-AU" dirty="0">
                <a:solidFill>
                  <a:schemeClr val="accent2"/>
                </a:solidFill>
              </a:rPr>
              <a:t>waiting</a:t>
            </a:r>
            <a:endParaRPr lang="en-AU" dirty="0" smtClean="0"/>
          </a:p>
          <a:p>
            <a:r>
              <a:rPr lang="en-AU" dirty="0" smtClean="0"/>
              <a:t>FDIS ballot: </a:t>
            </a:r>
            <a:r>
              <a:rPr lang="en-AU" dirty="0">
                <a:solidFill>
                  <a:schemeClr val="accent2"/>
                </a:solidFill>
              </a:rPr>
              <a:t>waiting</a:t>
            </a:r>
            <a:endParaRPr lang="en-AU" dirty="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69</a:t>
            </a:fld>
            <a:endParaRPr lang="en-US"/>
          </a:p>
        </p:txBody>
      </p:sp>
    </p:spTree>
    <p:extLst>
      <p:ext uri="{BB962C8B-B14F-4D97-AF65-F5344CB8AC3E}">
        <p14:creationId xmlns:p14="http://schemas.microsoft.com/office/powerpoint/2010/main" val="31942449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smtClean="0"/>
              <a:t>The SC will review the new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a:t>
            </a:r>
            <a:r>
              <a:rPr lang="en-AU" altLang="en-US" sz="1400" dirty="0" smtClean="0"/>
              <a:t>experience (</a:t>
            </a:r>
            <a:r>
              <a:rPr lang="en-AU" altLang="en-US" sz="1400" dirty="0" smtClean="0">
                <a:hlinkClick r:id="rId3"/>
              </a:rPr>
              <a:t>IEEE-SA By-Laws</a:t>
            </a:r>
            <a:r>
              <a:rPr lang="en-AU" altLang="en-US" sz="1400" dirty="0" smtClean="0"/>
              <a:t> section </a:t>
            </a:r>
            <a:r>
              <a:rPr lang="en-AU" altLang="en-US" sz="1400" dirty="0"/>
              <a:t>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a:t>
            </a:r>
            <a:r>
              <a:rPr lang="en-AU" altLang="en-US" sz="1400" dirty="0" smtClean="0"/>
              <a:t>sub-clause </a:t>
            </a:r>
            <a:r>
              <a:rPr lang="en-AU" altLang="en-US" sz="1400" dirty="0"/>
              <a:t>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a:t>
            </a:r>
            <a:r>
              <a:rPr lang="en-AU" altLang="en-US" sz="1400" dirty="0" smtClean="0"/>
              <a:t>orders</a:t>
            </a:r>
          </a:p>
          <a:p>
            <a:pPr lvl="1"/>
            <a:r>
              <a:rPr lang="en-AU" altLang="en-US" sz="1400" dirty="0" smtClean="0"/>
              <a:t>Participants </a:t>
            </a:r>
            <a:r>
              <a:rPr lang="en-AU" altLang="en-US" sz="1400" dirty="0"/>
              <a:t>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a:t>
            </a:r>
            <a:r>
              <a:rPr lang="en-AU" altLang="en-US" sz="1400" dirty="0" smtClean="0"/>
              <a:t>section </a:t>
            </a:r>
            <a:r>
              <a:rPr lang="en-AU" altLang="en-US" sz="1400" dirty="0"/>
              <a:t>5.2.1.3 and the IEEE 802 LMSC Working Group Policies and Procedures, subclause 3.4.1 “Chair”, list item </a:t>
            </a:r>
            <a:r>
              <a:rPr lang="en-AU" altLang="en-US" sz="1400" dirty="0" smtClean="0"/>
              <a:t>x)</a:t>
            </a:r>
            <a:endParaRPr lang="en-AU" altLang="en-US" sz="1400" dirty="0"/>
          </a:p>
          <a:p>
            <a:pPr marL="0" indent="0"/>
            <a:r>
              <a:rPr lang="en-GB" altLang="en-US" sz="1400" dirty="0" smtClean="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7</a:t>
            </a:fld>
            <a:endParaRPr lang="en-GB"/>
          </a:p>
        </p:txBody>
      </p:sp>
    </p:spTree>
    <p:extLst>
      <p:ext uri="{BB962C8B-B14F-4D97-AF65-F5344CB8AC3E}">
        <p14:creationId xmlns:p14="http://schemas.microsoft.com/office/powerpoint/2010/main" val="2355229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802.15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4332772"/>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err="1" smtClean="0">
                          <a:latin typeface="+mj-lt"/>
                        </a:rPr>
                        <a:t>Std</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l"/>
                      <a:r>
                        <a:rPr lang="en-AU" sz="1600" b="0" dirty="0" smtClean="0">
                          <a:solidFill>
                            <a:schemeClr val="tx1"/>
                          </a:solidFill>
                          <a:latin typeface="+mj-lt"/>
                          <a:cs typeface="+mn-cs"/>
                        </a:rPr>
                        <a:t>.15.3-revA</a:t>
                      </a:r>
                      <a:endParaRPr lang="en-AU" sz="1600" b="0" dirty="0">
                        <a:solidFill>
                          <a:schemeClr val="tx1"/>
                        </a:solidFill>
                        <a:latin typeface="+mj-lt"/>
                        <a:cs typeface="Arial" panose="020B0604020202020204" pitchFamily="34" charset="0"/>
                      </a:endParaRPr>
                    </a:p>
                  </a:txBody>
                  <a:tcPr marL="46800" marR="0" marT="0"/>
                </a:tc>
                <a:tc>
                  <a:txBody>
                    <a:bodyPr/>
                    <a:lstStyle/>
                    <a:p>
                      <a:pPr algn="ctr"/>
                      <a:r>
                        <a:rPr lang="en-AU" sz="1600" b="0" dirty="0" smtClean="0">
                          <a:solidFill>
                            <a:schemeClr val="tx1"/>
                          </a:solidFill>
                          <a:latin typeface="+mj-lt"/>
                          <a:cs typeface="Arial" panose="020B0604020202020204" pitchFamily="34" charset="0"/>
                        </a:rPr>
                        <a:t>D2.0</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Dec 15</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a:t>
                      </a:r>
                      <a:r>
                        <a:rPr lang="en-AU" sz="1600" b="0" baseline="0" dirty="0" smtClean="0">
                          <a:solidFill>
                            <a:schemeClr val="tx1"/>
                          </a:solidFill>
                          <a:latin typeface="+mj-lt"/>
                        </a:rPr>
                        <a:t> Oct 16</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1"/>
                  </a:ext>
                </a:extLst>
              </a:tr>
              <a:tr h="359602">
                <a:tc>
                  <a:txBody>
                    <a:bodyPr/>
                    <a:lstStyle/>
                    <a:p>
                      <a:pPr algn="l"/>
                      <a:r>
                        <a:rPr lang="en-AU" sz="1600" b="0" dirty="0" smtClean="0">
                          <a:solidFill>
                            <a:schemeClr val="tx1"/>
                          </a:solidFill>
                          <a:latin typeface="+mj-lt"/>
                        </a:rPr>
                        <a:t>.15.4</a:t>
                      </a:r>
                    </a:p>
                  </a:txBody>
                  <a:tcPr marL="115147" marR="115147"/>
                </a:tc>
                <a:tc>
                  <a:txBody>
                    <a:bodyPr/>
                    <a:lstStyle/>
                    <a:p>
                      <a:pPr algn="ctr"/>
                      <a:r>
                        <a:rPr lang="en-AU" sz="1600" b="0" dirty="0" err="1" smtClean="0">
                          <a:solidFill>
                            <a:schemeClr val="tx1"/>
                          </a:solidFill>
                          <a:latin typeface="+mj-lt"/>
                        </a:rPr>
                        <a:t>Std</a:t>
                      </a:r>
                      <a:endParaRPr lang="en-AU" sz="1600" b="0" dirty="0" smtClean="0">
                        <a:solidFill>
                          <a:schemeClr val="tx1"/>
                        </a:solidFill>
                        <a:latin typeface="+mj-lt"/>
                      </a:endParaRPr>
                    </a:p>
                  </a:txBody>
                  <a:tcPr marL="115147" marR="115147"/>
                </a:tc>
                <a:tc>
                  <a:txBody>
                    <a:bodyPr/>
                    <a:lstStyle/>
                    <a:p>
                      <a:pPr algn="ctr"/>
                      <a:r>
                        <a:rPr lang="en-AU" sz="1600" b="0" dirty="0" smtClean="0">
                          <a:solidFill>
                            <a:schemeClr val="tx1"/>
                          </a:solidFill>
                          <a:latin typeface="+mj-lt"/>
                        </a:rPr>
                        <a:t>Dec</a:t>
                      </a:r>
                      <a:r>
                        <a:rPr lang="en-AU" sz="1600" b="0" baseline="0" dirty="0" smtClean="0">
                          <a:solidFill>
                            <a:schemeClr val="tx1"/>
                          </a:solidFill>
                          <a:latin typeface="+mj-lt"/>
                        </a:rPr>
                        <a:t> </a:t>
                      </a:r>
                      <a:r>
                        <a:rPr lang="en-AU" sz="1600" b="0" dirty="0" smtClean="0">
                          <a:solidFill>
                            <a:schemeClr val="tx1"/>
                          </a:solidFill>
                          <a:latin typeface="+mj-lt"/>
                        </a:rPr>
                        <a:t>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20 Apr 17</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25</a:t>
                      </a:r>
                      <a:r>
                        <a:rPr lang="en-AU" sz="1600" b="0" baseline="0" dirty="0" smtClean="0">
                          <a:solidFill>
                            <a:schemeClr val="tx1"/>
                          </a:solidFill>
                          <a:latin typeface="+mj-lt"/>
                        </a:rPr>
                        <a:t> Jan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n/a</a:t>
                      </a:r>
                    </a:p>
                  </a:txBody>
                  <a:tcPr marL="115147" marR="115147"/>
                </a:tc>
                <a:extLst>
                  <a:ext uri="{0D108BD9-81ED-4DB2-BD59-A6C34878D82A}">
                    <a16:rowId xmlns:a16="http://schemas.microsoft.com/office/drawing/2014/main" val="10002"/>
                  </a:ext>
                </a:extLst>
              </a:tr>
              <a:tr h="359602">
                <a:tc>
                  <a:txBody>
                    <a:bodyPr/>
                    <a:lstStyle/>
                    <a:p>
                      <a:pPr algn="l"/>
                      <a:r>
                        <a:rPr lang="en-AU" sz="1600" b="0" dirty="0" smtClean="0">
                          <a:solidFill>
                            <a:schemeClr val="tx1"/>
                          </a:solidFill>
                          <a:latin typeface="+mj-lt"/>
                          <a:cs typeface="Arial" panose="020B0604020202020204" pitchFamily="34" charset="0"/>
                        </a:rPr>
                        <a:t>.15.6</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err="1" smtClean="0">
                          <a:solidFill>
                            <a:schemeClr val="tx1"/>
                          </a:solidFill>
                          <a:latin typeface="+mj-lt"/>
                          <a:cs typeface="Arial" panose="020B0604020202020204" pitchFamily="34" charset="0"/>
                        </a:rPr>
                        <a:t>Std</a:t>
                      </a:r>
                      <a:endParaRPr lang="en-AU" sz="1600" b="0" dirty="0">
                        <a:solidFill>
                          <a:schemeClr val="tx1"/>
                        </a:solidFill>
                        <a:latin typeface="+mj-lt"/>
                        <a:cs typeface="Arial" panose="020B0604020202020204" pitchFamily="34" charset="0"/>
                      </a:endParaRPr>
                    </a:p>
                  </a:txBody>
                  <a:tcPr marL="115147" marR="115147"/>
                </a:tc>
                <a:tc>
                  <a:txBody>
                    <a:bodyPr/>
                    <a:lstStyle/>
                    <a:p>
                      <a:pPr algn="ctr"/>
                      <a:r>
                        <a:rPr lang="en-AU" sz="1600" b="0" dirty="0" smtClean="0">
                          <a:solidFill>
                            <a:schemeClr val="tx1"/>
                          </a:solidFill>
                          <a:latin typeface="+mj-lt"/>
                          <a:cs typeface="Arial" panose="020B0604020202020204" pitchFamily="34" charset="0"/>
                        </a:rPr>
                        <a:t>Jul 16</a:t>
                      </a:r>
                      <a:endParaRPr lang="en-AU" sz="1600" b="0" dirty="0">
                        <a:solidFill>
                          <a:schemeClr val="tx1"/>
                        </a:solidFill>
                        <a:latin typeface="+mj-lt"/>
                        <a:cs typeface="Arial" panose="020B0604020202020204" pitchFamily="34" charset="0"/>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rgbClr val="00B050"/>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23 Nov 16</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rgbClr val="00B050"/>
                          </a:solidFill>
                          <a:latin typeface="+mn-lt"/>
                          <a:ea typeface="+mn-ea"/>
                          <a:cs typeface="+mn-cs"/>
                        </a:rPr>
                        <a:t>Passed</a:t>
                      </a:r>
                      <a:endParaRPr lang="en-AU" sz="1600" b="0" dirty="0" smtClean="0">
                        <a:solidFill>
                          <a:schemeClr val="accent2"/>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7</a:t>
                      </a:r>
                      <a:r>
                        <a:rPr lang="en-AU" sz="1600" b="0" baseline="0" dirty="0" smtClean="0">
                          <a:solidFill>
                            <a:schemeClr val="tx1"/>
                          </a:solidFill>
                          <a:latin typeface="+mj-lt"/>
                        </a:rPr>
                        <a:t> </a:t>
                      </a:r>
                      <a:r>
                        <a:rPr lang="en-AU" sz="1600" b="0" dirty="0" smtClean="0">
                          <a:solidFill>
                            <a:schemeClr val="tx1"/>
                          </a:solidFill>
                          <a:latin typeface="+mj-lt"/>
                        </a:rPr>
                        <a:t>Sep</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Waiting</a:t>
                      </a:r>
                      <a:endParaRPr lang="en-AU" sz="1600" b="0" dirty="0" smtClean="0">
                        <a:solidFill>
                          <a:srgbClr val="00B050"/>
                        </a:solidFill>
                        <a:latin typeface="+mj-lt"/>
                      </a:endParaRPr>
                    </a:p>
                  </a:txBody>
                  <a:tcPr marL="115147" marR="115147"/>
                </a:tc>
                <a:extLst>
                  <a:ext uri="{0D108BD9-81ED-4DB2-BD59-A6C34878D82A}">
                    <a16:rowId xmlns:a16="http://schemas.microsoft.com/office/drawing/2014/main" val="10003"/>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70</a:t>
            </a:fld>
            <a:endParaRPr lang="en-US"/>
          </a:p>
        </p:txBody>
      </p:sp>
    </p:spTree>
    <p:extLst>
      <p:ext uri="{BB962C8B-B14F-4D97-AF65-F5344CB8AC3E}">
        <p14:creationId xmlns:p14="http://schemas.microsoft.com/office/powerpoint/2010/main" val="405442340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802.15.3-2016 FDIS ballot passed and is now waiting for publication</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802.15.3-revA D2.0 was </a:t>
            </a:r>
            <a:r>
              <a:rPr lang="en-GB" dirty="0"/>
              <a:t>liaised </a:t>
            </a:r>
            <a:r>
              <a:rPr lang="en-GB" dirty="0" smtClean="0"/>
              <a:t>in Dec 2015 for information</a:t>
            </a:r>
          </a:p>
          <a:p>
            <a:r>
              <a:rPr lang="en-US" dirty="0" smtClean="0"/>
              <a:t>60-day</a:t>
            </a:r>
            <a:r>
              <a:rPr lang="en-AU" dirty="0" smtClean="0"/>
              <a:t> pre-ballot: </a:t>
            </a:r>
            <a:r>
              <a:rPr lang="en-AU" dirty="0">
                <a:solidFill>
                  <a:srgbClr val="00B050"/>
                </a:solidFill>
              </a:rPr>
              <a:t>passed &amp; response </a:t>
            </a:r>
            <a:r>
              <a:rPr lang="en-AU" dirty="0" smtClean="0">
                <a:solidFill>
                  <a:srgbClr val="00B050"/>
                </a:solidFill>
              </a:rPr>
              <a:t>sent</a:t>
            </a:r>
            <a:endParaRPr lang="en-AU" dirty="0">
              <a:solidFill>
                <a:srgbClr val="00B050"/>
              </a:solidFill>
            </a:endParaRPr>
          </a:p>
          <a:p>
            <a:pPr lvl="1"/>
            <a:r>
              <a:rPr lang="en-AU" dirty="0"/>
              <a:t>IEEE 802.15.3-2016</a:t>
            </a:r>
            <a:r>
              <a:rPr lang="en-AU" dirty="0" smtClean="0"/>
              <a:t> </a:t>
            </a:r>
            <a:r>
              <a:rPr lang="en-AU" dirty="0"/>
              <a:t>passed </a:t>
            </a:r>
            <a:r>
              <a:rPr lang="en-AU" dirty="0" smtClean="0"/>
              <a:t>60-day </a:t>
            </a:r>
            <a:r>
              <a:rPr lang="en-AU" dirty="0"/>
              <a:t>pre-ballot </a:t>
            </a:r>
            <a:r>
              <a:rPr lang="en-AU" dirty="0" smtClean="0"/>
              <a:t>on 23 Oct 2016 (N16495)</a:t>
            </a:r>
            <a:endParaRPr lang="en-AU" dirty="0"/>
          </a:p>
          <a:p>
            <a:pPr lvl="2"/>
            <a:r>
              <a:rPr lang="en-AU" dirty="0"/>
              <a:t>Passed 8/0/10 on need for ISO standard</a:t>
            </a:r>
          </a:p>
          <a:p>
            <a:pPr lvl="2"/>
            <a:r>
              <a:rPr lang="en-AU" dirty="0"/>
              <a:t>Passed </a:t>
            </a:r>
            <a:r>
              <a:rPr lang="en-AU" dirty="0" smtClean="0"/>
              <a:t>7/0/11 </a:t>
            </a:r>
            <a:r>
              <a:rPr lang="en-AU" dirty="0"/>
              <a:t>on support for submission to FDIS</a:t>
            </a:r>
          </a:p>
          <a:p>
            <a:pPr lvl="2"/>
            <a:r>
              <a:rPr lang="en-AU" dirty="0"/>
              <a:t>China NB voted </a:t>
            </a:r>
            <a:r>
              <a:rPr lang="en-AU" dirty="0" smtClean="0"/>
              <a:t>yes with </a:t>
            </a:r>
            <a:r>
              <a:rPr lang="en-AU" dirty="0"/>
              <a:t>one </a:t>
            </a:r>
            <a:r>
              <a:rPr lang="en-AU" dirty="0" smtClean="0"/>
              <a:t>comment</a:t>
            </a:r>
          </a:p>
          <a:p>
            <a:pPr lvl="1"/>
            <a:r>
              <a:rPr lang="en-AU" dirty="0" smtClean="0"/>
              <a:t>Response was approved by 802 EC in Nov 2016 and sent in Feb 2017</a:t>
            </a:r>
          </a:p>
          <a:p>
            <a:pPr lvl="2"/>
            <a:r>
              <a:rPr lang="en-AU" dirty="0" smtClean="0"/>
              <a:t>See </a:t>
            </a:r>
            <a:r>
              <a:rPr lang="en-AU" dirty="0" smtClean="0">
                <a:hlinkClick r:id="rId2"/>
              </a:rPr>
              <a:t>15-16-0768-01</a:t>
            </a:r>
            <a:endParaRPr lang="en-AU" dirty="0"/>
          </a:p>
          <a:p>
            <a:r>
              <a:rPr lang="en-AU" dirty="0" smtClean="0"/>
              <a:t>FDIS ballot: </a:t>
            </a:r>
            <a:r>
              <a:rPr lang="en-AU" dirty="0" smtClean="0">
                <a:solidFill>
                  <a:srgbClr val="00B050"/>
                </a:solidFill>
              </a:rPr>
              <a:t>passed </a:t>
            </a:r>
            <a:r>
              <a:rPr lang="en-AU" dirty="0" smtClean="0">
                <a:solidFill>
                  <a:schemeClr val="accent6"/>
                </a:solidFill>
              </a:rPr>
              <a:t>and is waiting for publication</a:t>
            </a:r>
          </a:p>
          <a:p>
            <a:pPr lvl="1"/>
            <a:r>
              <a:rPr lang="en-AU" dirty="0" smtClean="0"/>
              <a:t>Passed on 7 Sep 2017 by 14/0/14 (N16710</a:t>
            </a:r>
            <a:r>
              <a:rPr lang="en-AU" dirty="0" smtClean="0"/>
              <a:t>)</a:t>
            </a:r>
          </a:p>
          <a:p>
            <a:pPr lvl="2"/>
            <a:r>
              <a:rPr lang="en-AU" dirty="0">
                <a:solidFill>
                  <a:srgbClr val="FF0000"/>
                </a:solidFill>
              </a:rPr>
              <a:t>Asked Jodi in Dec 2017</a:t>
            </a:r>
          </a:p>
          <a:p>
            <a:pPr lvl="1"/>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71</a:t>
            </a:fld>
            <a:endParaRPr lang="en-US"/>
          </a:p>
        </p:txBody>
      </p:sp>
    </p:spTree>
    <p:extLst>
      <p:ext uri="{BB962C8B-B14F-4D97-AF65-F5344CB8AC3E}">
        <p14:creationId xmlns:p14="http://schemas.microsoft.com/office/powerpoint/2010/main" val="334823320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802.15.4-2015 FDIS ballot closes 25 Jan 2017</a:t>
            </a:r>
            <a:endParaRPr lang="en-AU" dirty="0">
              <a:solidFill>
                <a:srgbClr val="FF0000"/>
              </a:solidFill>
            </a:endParaRPr>
          </a:p>
        </p:txBody>
      </p:sp>
      <p:sp>
        <p:nvSpPr>
          <p:cNvPr id="10" name="Content Placeholder 9"/>
          <p:cNvSpPr>
            <a:spLocks noGrp="1"/>
          </p:cNvSpPr>
          <p:nvPr>
            <p:ph idx="1"/>
          </p:nvPr>
        </p:nvSpPr>
        <p:spPr>
          <a:xfrm>
            <a:off x="685800" y="1752600"/>
            <a:ext cx="7772400" cy="4114800"/>
          </a:xfrm>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a:t>IEEE 802.15.4-2006 was adopted by ISO under JTC 1/SC 31 but JTC1/SC6 has responsibility as of June 2015 for IEEE 802.15 </a:t>
            </a:r>
            <a:r>
              <a:rPr lang="en-GB" dirty="0" smtClean="0"/>
              <a:t>standards</a:t>
            </a:r>
          </a:p>
          <a:p>
            <a:pPr lvl="1"/>
            <a:r>
              <a:rPr lang="en-AU" dirty="0" smtClean="0"/>
              <a:t>IEEE </a:t>
            </a:r>
            <a:r>
              <a:rPr lang="en-AU" dirty="0"/>
              <a:t>802.15.4-2015 </a:t>
            </a:r>
            <a:r>
              <a:rPr lang="en-GB" dirty="0" smtClean="0"/>
              <a:t>submission to the PSDO </a:t>
            </a:r>
            <a:r>
              <a:rPr lang="en-GB" dirty="0"/>
              <a:t>was approved in March </a:t>
            </a:r>
            <a:r>
              <a:rPr lang="en-GB" dirty="0" smtClean="0"/>
              <a:t>2016 but nothing much happened</a:t>
            </a:r>
          </a:p>
          <a:p>
            <a:pPr lvl="1"/>
            <a:r>
              <a:rPr lang="en-AU" dirty="0" smtClean="0"/>
              <a:t>IEEE </a:t>
            </a:r>
            <a:r>
              <a:rPr lang="en-AU" dirty="0"/>
              <a:t>802.15.4-2015 </a:t>
            </a:r>
            <a:r>
              <a:rPr lang="en-AU" dirty="0" smtClean="0"/>
              <a:t>was sent for information in Dec 2016</a:t>
            </a:r>
            <a:endParaRPr lang="en-GB" dirty="0" smtClean="0"/>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802.15.4-2015 60-day </a:t>
            </a:r>
            <a:r>
              <a:rPr lang="en-AU" dirty="0"/>
              <a:t>pre-ballot </a:t>
            </a:r>
            <a:r>
              <a:rPr lang="en-AU" dirty="0" smtClean="0"/>
              <a:t>closed </a:t>
            </a:r>
            <a:r>
              <a:rPr lang="en-AU" dirty="0"/>
              <a:t>on 20 </a:t>
            </a:r>
            <a:r>
              <a:rPr lang="en-AU" dirty="0" smtClean="0"/>
              <a:t>April 2017 (N16615)</a:t>
            </a:r>
          </a:p>
          <a:p>
            <a:pPr lvl="2"/>
            <a:r>
              <a:rPr lang="en-AU" dirty="0"/>
              <a:t>Passed </a:t>
            </a:r>
            <a:r>
              <a:rPr lang="en-AU" dirty="0" smtClean="0"/>
              <a:t>8/0/11 </a:t>
            </a:r>
            <a:r>
              <a:rPr lang="en-AU" dirty="0"/>
              <a:t>on need for ISO standard</a:t>
            </a:r>
          </a:p>
          <a:p>
            <a:pPr lvl="2"/>
            <a:r>
              <a:rPr lang="en-AU" dirty="0"/>
              <a:t>Passed </a:t>
            </a:r>
            <a:r>
              <a:rPr lang="en-AU" dirty="0" smtClean="0"/>
              <a:t>8/0/11 </a:t>
            </a:r>
            <a:r>
              <a:rPr lang="en-AU" dirty="0"/>
              <a:t>on support for submission to FDIS</a:t>
            </a:r>
          </a:p>
          <a:p>
            <a:pPr lvl="2"/>
            <a:r>
              <a:rPr lang="en-AU" dirty="0" smtClean="0"/>
              <a:t>No comments</a:t>
            </a:r>
          </a:p>
          <a:p>
            <a:r>
              <a:rPr lang="en-AU" dirty="0" smtClean="0"/>
              <a:t>FDIS ballot: </a:t>
            </a:r>
            <a:r>
              <a:rPr lang="en-AU" dirty="0">
                <a:solidFill>
                  <a:schemeClr val="accent2"/>
                </a:solidFill>
              </a:rPr>
              <a:t>closes 25 Jan </a:t>
            </a:r>
            <a:r>
              <a:rPr lang="en-AU" dirty="0" smtClean="0">
                <a:solidFill>
                  <a:schemeClr val="accent2"/>
                </a:solidFill>
              </a:rPr>
              <a:t>2017</a:t>
            </a:r>
            <a:endParaRPr lang="en-AU" dirty="0">
              <a:solidFill>
                <a:schemeClr val="accent2"/>
              </a:solidFill>
            </a:endParaRP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72</a:t>
            </a:fld>
            <a:endParaRPr lang="en-US"/>
          </a:p>
        </p:txBody>
      </p:sp>
    </p:spTree>
    <p:extLst>
      <p:ext uri="{BB962C8B-B14F-4D97-AF65-F5344CB8AC3E}">
        <p14:creationId xmlns:p14="http://schemas.microsoft.com/office/powerpoint/2010/main" val="234342489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802.15.6-2012 </a:t>
            </a:r>
            <a:r>
              <a:rPr lang="en-AU" dirty="0"/>
              <a:t>FDIS ballot </a:t>
            </a:r>
            <a:r>
              <a:rPr lang="en-AU" dirty="0" smtClean="0"/>
              <a:t>passed but comments are required</a:t>
            </a:r>
            <a:endParaRPr lang="en-AU" dirty="0">
              <a:solidFill>
                <a:schemeClr val="accent6"/>
              </a:solidFill>
            </a:endParaRPr>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GB" dirty="0" smtClean="0"/>
              <a:t>The 802.15.6 standard was </a:t>
            </a:r>
            <a:r>
              <a:rPr lang="en-GB" dirty="0"/>
              <a:t>supposed to be liaised in Apr 2016 for </a:t>
            </a:r>
            <a:r>
              <a:rPr lang="en-GB" dirty="0" smtClean="0"/>
              <a:t>information but was eventually liaised in late July 2016</a:t>
            </a:r>
          </a:p>
          <a:p>
            <a:r>
              <a:rPr lang="en-US" dirty="0" smtClean="0"/>
              <a:t>60-day</a:t>
            </a:r>
            <a:r>
              <a:rPr lang="en-AU" dirty="0" smtClean="0"/>
              <a:t> pre-ballot: </a:t>
            </a:r>
            <a:r>
              <a:rPr lang="en-AU" dirty="0" smtClean="0">
                <a:solidFill>
                  <a:srgbClr val="00B050"/>
                </a:solidFill>
              </a:rPr>
              <a:t>passed &amp; responses sent</a:t>
            </a:r>
            <a:endParaRPr lang="en-AU" dirty="0" smtClean="0">
              <a:solidFill>
                <a:schemeClr val="accent2"/>
              </a:solidFill>
            </a:endParaRPr>
          </a:p>
          <a:p>
            <a:pPr lvl="1"/>
            <a:r>
              <a:rPr lang="en-GB" dirty="0" smtClean="0"/>
              <a:t>The 60-day ballot passed on 23 Nov 2016</a:t>
            </a:r>
          </a:p>
          <a:p>
            <a:pPr lvl="2"/>
            <a:r>
              <a:rPr lang="en-GB" dirty="0" smtClean="0"/>
              <a:t>Need for IS on topic: 9/0/10</a:t>
            </a:r>
          </a:p>
          <a:p>
            <a:pPr lvl="2"/>
            <a:r>
              <a:rPr lang="en-GB" dirty="0" smtClean="0"/>
              <a:t>Submission of this proposal as IS: 6/3/10, with “no” from Germany, Japan &amp; UK</a:t>
            </a:r>
          </a:p>
          <a:p>
            <a:pPr lvl="1"/>
            <a:r>
              <a:rPr lang="en-AU" dirty="0" smtClean="0"/>
              <a:t>Responses were sent in Feb 2017</a:t>
            </a:r>
          </a:p>
          <a:p>
            <a:pPr lvl="2"/>
            <a:r>
              <a:rPr lang="en-AU" dirty="0" smtClean="0"/>
              <a:t>See 15-17-0107-02</a:t>
            </a:r>
            <a:endParaRPr lang="en-GB" dirty="0"/>
          </a:p>
          <a:p>
            <a:r>
              <a:rPr lang="en-AU" dirty="0" smtClean="0"/>
              <a:t>FDIS ballot: </a:t>
            </a:r>
            <a:r>
              <a:rPr lang="en-AU" dirty="0">
                <a:solidFill>
                  <a:srgbClr val="00B050"/>
                </a:solidFill>
              </a:rPr>
              <a:t>passed </a:t>
            </a:r>
            <a:r>
              <a:rPr lang="en-AU" dirty="0">
                <a:solidFill>
                  <a:schemeClr val="accent6"/>
                </a:solidFill>
              </a:rPr>
              <a:t>&amp; </a:t>
            </a:r>
            <a:r>
              <a:rPr lang="en-AU" dirty="0" smtClean="0">
                <a:solidFill>
                  <a:schemeClr val="accent6"/>
                </a:solidFill>
              </a:rPr>
              <a:t>response required</a:t>
            </a:r>
            <a:endParaRPr lang="en-AU" dirty="0">
              <a:solidFill>
                <a:schemeClr val="accent6"/>
              </a:solidFill>
            </a:endParaRPr>
          </a:p>
          <a:p>
            <a:pPr lvl="1"/>
            <a:r>
              <a:rPr lang="en-AU" dirty="0" smtClean="0"/>
              <a:t>Passed on 7 Sep 17 by </a:t>
            </a:r>
            <a:r>
              <a:rPr lang="en-AU" dirty="0"/>
              <a:t>12/2/14 (N16711)</a:t>
            </a:r>
          </a:p>
          <a:p>
            <a:pPr lvl="2"/>
            <a:r>
              <a:rPr lang="en-AU" dirty="0" smtClean="0"/>
              <a:t>China NB and Japan NB voted “no” with comments</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73</a:t>
            </a:fld>
            <a:endParaRPr lang="en-US"/>
          </a:p>
        </p:txBody>
      </p:sp>
    </p:spTree>
    <p:extLst>
      <p:ext uri="{BB962C8B-B14F-4D97-AF65-F5344CB8AC3E}">
        <p14:creationId xmlns:p14="http://schemas.microsoft.com/office/powerpoint/2010/main" val="13523807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Different countries or regions may have different policy and regulation on application of crypto algorithm. It’s inappropriate to specify AES as the only choice in the standard. Furthermore, the usage of crypto algorithm in the standard is best to be exemplary, that’s convenient to different countries or regions to use alternative crypto algorithm.</a:t>
            </a:r>
            <a:endParaRPr lang="en-AU" i="1" dirty="0" smtClean="0"/>
          </a:p>
          <a:p>
            <a:r>
              <a:rPr lang="en-AU" dirty="0" smtClean="0"/>
              <a:t>China NB Change 1</a:t>
            </a:r>
          </a:p>
          <a:p>
            <a:pPr lvl="1"/>
            <a:r>
              <a:rPr lang="en-AU" dirty="0" smtClean="0"/>
              <a:t>None specified</a:t>
            </a:r>
          </a:p>
          <a:p>
            <a:r>
              <a:rPr lang="en-AU" dirty="0" smtClean="0"/>
              <a:t>IEEE 802 response 1</a:t>
            </a:r>
          </a:p>
          <a:p>
            <a:pPr lvl="1"/>
            <a:r>
              <a:rPr lang="en-GB" dirty="0" smtClean="0">
                <a:solidFill>
                  <a:srgbClr val="FF0000"/>
                </a:solidFill>
              </a:rPr>
              <a:t>(Nov 2017) James </a:t>
            </a:r>
            <a:r>
              <a:rPr lang="en-GB" dirty="0">
                <a:solidFill>
                  <a:srgbClr val="FF0000"/>
                </a:solidFill>
              </a:rPr>
              <a:t>Gilb will get the IEEE 802.15 TG6 team to look at the </a:t>
            </a:r>
            <a:r>
              <a:rPr lang="en-GB" dirty="0" smtClean="0">
                <a:solidFill>
                  <a:srgbClr val="FF0000"/>
                </a:solidFill>
              </a:rPr>
              <a:t>comments </a:t>
            </a:r>
            <a:endParaRPr lang="en-GB" dirty="0" smtClean="0">
              <a:solidFill>
                <a:srgbClr val="FF0000"/>
              </a:solidFill>
            </a:endParaRPr>
          </a:p>
          <a:p>
            <a:pPr lvl="1"/>
            <a:r>
              <a:rPr lang="en-GB" dirty="0" smtClean="0">
                <a:solidFill>
                  <a:srgbClr val="FF0000"/>
                </a:solidFill>
              </a:rPr>
              <a:t>(Dec 2017) Asked Peter Yee to check</a:t>
            </a:r>
            <a:endParaRPr lang="en-AU" dirty="0">
              <a:solidFill>
                <a:srgbClr val="FF0000"/>
              </a:solidFill>
            </a:endParaRPr>
          </a:p>
          <a:p>
            <a:pPr lvl="1"/>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74</a:t>
            </a:fld>
            <a:endParaRPr lang="en-US"/>
          </a:p>
        </p:txBody>
      </p:sp>
    </p:spTree>
    <p:extLst>
      <p:ext uri="{BB962C8B-B14F-4D97-AF65-F5344CB8AC3E}">
        <p14:creationId xmlns:p14="http://schemas.microsoft.com/office/powerpoint/2010/main" val="145401308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 received on the IEEE </a:t>
            </a:r>
            <a:r>
              <a:rPr lang="en-AU" dirty="0"/>
              <a:t>802.15.6-2012 </a:t>
            </a:r>
            <a:r>
              <a:rPr lang="en-AU" dirty="0" smtClean="0"/>
              <a:t> FDIS ballot</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ISO/IEC 17982 and the Clause 10 of the ISO/IEC/IEEE FDIS 8802-15-6 may be interfered in some use-cases for the body area network. Experts foresee potential interference between an implemented entity by using the Clause 10 of ISO/IEC/IEEE FDIS 8802-15-6 and an implemented entity by using ISO/IEC 17982 under the same body area.</a:t>
            </a:r>
            <a:endParaRPr lang="en-AU" i="1" dirty="0" smtClean="0"/>
          </a:p>
          <a:p>
            <a:r>
              <a:rPr lang="en-AU" dirty="0" smtClean="0"/>
              <a:t>Japan NB Change 1</a:t>
            </a:r>
          </a:p>
          <a:p>
            <a:pPr lvl="1"/>
            <a:r>
              <a:rPr lang="en-AU" i="1" dirty="0"/>
              <a:t>Add the following text into 10.1. </a:t>
            </a:r>
          </a:p>
          <a:p>
            <a:pPr lvl="1"/>
            <a:r>
              <a:rPr lang="en-AU" i="1" dirty="0"/>
              <a:t>"When this specification and ISO/IEC 17982 are used in close area like same body area, it may be interfered each other." </a:t>
            </a:r>
            <a:endParaRPr lang="en-AU" i="1" dirty="0" smtClean="0"/>
          </a:p>
          <a:p>
            <a:r>
              <a:rPr lang="en-AU" dirty="0"/>
              <a:t>IEEE 802 response 1</a:t>
            </a:r>
          </a:p>
          <a:p>
            <a:pPr lvl="1"/>
            <a:r>
              <a:rPr lang="en-GB" dirty="0">
                <a:solidFill>
                  <a:srgbClr val="FF0000"/>
                </a:solidFill>
              </a:rPr>
              <a:t>(Nov 2017) James Gilb will get the IEEE 802.15 TG6 team to look at the comments </a:t>
            </a:r>
            <a:endParaRPr lang="en-AU" dirty="0">
              <a:solidFill>
                <a:srgbClr val="FF0000"/>
              </a:solidFill>
            </a:endParaRPr>
          </a:p>
          <a:p>
            <a:pPr lvl="1"/>
            <a:endParaRPr lang="en-AU" i="1"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75</a:t>
            </a:fld>
            <a:endParaRPr lang="en-US"/>
          </a:p>
        </p:txBody>
      </p:sp>
    </p:spTree>
    <p:extLst>
      <p:ext uri="{BB962C8B-B14F-4D97-AF65-F5344CB8AC3E}">
        <p14:creationId xmlns:p14="http://schemas.microsoft.com/office/powerpoint/2010/main" val="7114411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802.21 has three standards in the pipeline for ratification under the PSDO</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58208271"/>
              </p:ext>
            </p:extLst>
          </p:nvPr>
        </p:nvGraphicFramePr>
        <p:xfrm>
          <a:off x="152399" y="1600200"/>
          <a:ext cx="8839199" cy="1657926"/>
        </p:xfrm>
        <a:graphic>
          <a:graphicData uri="http://schemas.openxmlformats.org/drawingml/2006/table">
            <a:tbl>
              <a:tblPr firstRow="1" bandRow="1">
                <a:tableStyleId>{21E4AEA4-8DFA-4A89-87EB-49C32662AFE0}</a:tableStyleId>
              </a:tblPr>
              <a:tblGrid>
                <a:gridCol w="1066801">
                  <a:extLst>
                    <a:ext uri="{9D8B030D-6E8A-4147-A177-3AD203B41FA5}">
                      <a16:colId xmlns:a16="http://schemas.microsoft.com/office/drawing/2014/main" val="20000"/>
                    </a:ext>
                  </a:extLst>
                </a:gridCol>
                <a:gridCol w="9797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pPr algn="ctr"/>
                      <a:r>
                        <a:rPr lang="en-AU" sz="1600" b="0" dirty="0" smtClean="0">
                          <a:solidFill>
                            <a:schemeClr val="tx1"/>
                          </a:solidFill>
                          <a:latin typeface="+mj-lt"/>
                          <a:cs typeface="+mn-cs"/>
                        </a:rPr>
                        <a:t>.21-2017</a:t>
                      </a:r>
                      <a:endParaRPr lang="en-AU" sz="1600" b="0" dirty="0">
                        <a:solidFill>
                          <a:schemeClr val="tx1"/>
                        </a:solidFill>
                        <a:latin typeface="+mj-lt"/>
                        <a:cs typeface="Arial" panose="020B0604020202020204" pitchFamily="34" charset="0"/>
                      </a:endParaRPr>
                    </a:p>
                  </a:txBody>
                  <a:tcPr marL="46800" marR="115147" marT="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D7</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cs typeface="Arial" panose="020B0604020202020204" pitchFamily="34" charset="0"/>
                        </a:rPr>
                        <a:t>Nov 16</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accent1"/>
                          </a:solidFill>
                          <a:latin typeface="+mj-lt"/>
                        </a:rPr>
                        <a:t>Passed</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10 </a:t>
                      </a:r>
                      <a:r>
                        <a:rPr lang="en-AU" sz="1600" b="0" baseline="0" dirty="0" smtClean="0">
                          <a:solidFill>
                            <a:schemeClr val="tx1"/>
                          </a:solidFill>
                          <a:latin typeface="+mj-lt"/>
                        </a:rPr>
                        <a:t>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28</a:t>
                      </a:r>
                      <a:r>
                        <a:rPr lang="en-AU" sz="1600" b="0" baseline="0" dirty="0" smtClean="0">
                          <a:solidFill>
                            <a:schemeClr val="tx1"/>
                          </a:solidFill>
                          <a:latin typeface="+mj-lt"/>
                        </a:rPr>
                        <a:t> Feb 18</a:t>
                      </a:r>
                      <a:endParaRPr lang="en-AU" sz="1600" b="0" dirty="0" smtClean="0">
                        <a:solidFill>
                          <a:schemeClr val="tx1"/>
                        </a:solidFill>
                        <a:latin typeface="+mj-lt"/>
                      </a:endParaRP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Jul 17</a:t>
                      </a:r>
                    </a:p>
                  </a:txBody>
                  <a:tcPr marL="115147" marR="115147"/>
                </a:tc>
                <a:extLst>
                  <a:ext uri="{0D108BD9-81ED-4DB2-BD59-A6C34878D82A}">
                    <a16:rowId xmlns:a16="http://schemas.microsoft.com/office/drawing/2014/main" val="10001"/>
                  </a:ext>
                </a:extLst>
              </a:tr>
              <a:tr h="359602">
                <a:tc>
                  <a:txBody>
                    <a:bodyPr/>
                    <a:lstStyle/>
                    <a:p>
                      <a:pPr algn="ctr"/>
                      <a:r>
                        <a:rPr lang="en-AU" sz="1600" b="0" dirty="0" smtClean="0">
                          <a:solidFill>
                            <a:schemeClr val="tx1"/>
                          </a:solidFill>
                          <a:latin typeface="+mj-lt"/>
                        </a:rPr>
                        <a:t>.21.1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D5</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16</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1"/>
                          </a:solidFill>
                          <a:latin typeface="+mn-lt"/>
                          <a:ea typeface="+mn-ea"/>
                          <a:cs typeface="+mn-cs"/>
                        </a:rPr>
                        <a:t>Passed</a:t>
                      </a:r>
                      <a:endParaRPr lang="en-AU" sz="1600" b="0" dirty="0" smtClean="0">
                        <a:solidFill>
                          <a:schemeClr val="accent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baseline="0" dirty="0" smtClean="0">
                          <a:solidFill>
                            <a:schemeClr val="tx1"/>
                          </a:solidFill>
                          <a:latin typeface="+mj-lt"/>
                        </a:rPr>
                        <a:t>10 Jul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accent2"/>
                          </a:solidFill>
                          <a:latin typeface="+mn-lt"/>
                          <a:ea typeface="+mn-ea"/>
                          <a:cs typeface="+mn-cs"/>
                        </a:rPr>
                        <a:t>Closes</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14 Mar 18</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Jul 17</a:t>
                      </a:r>
                    </a:p>
                  </a:txBody>
                  <a:tcPr marL="115147" marR="115147"/>
                </a:tc>
                <a:extLst>
                  <a:ext uri="{0D108BD9-81ED-4DB2-BD59-A6C34878D82A}">
                    <a16:rowId xmlns:a16="http://schemas.microsoft.com/office/drawing/2014/main" val="10002"/>
                  </a:ext>
                </a:extLst>
              </a:tr>
              <a:tr h="359602">
                <a:tc>
                  <a:txBody>
                    <a:bodyPr/>
                    <a:lstStyle/>
                    <a:p>
                      <a:pPr algn="ctr"/>
                      <a:r>
                        <a:rPr lang="en-AU" sz="1600" b="0" dirty="0" smtClean="0">
                          <a:solidFill>
                            <a:schemeClr val="tx1"/>
                          </a:solidFill>
                          <a:latin typeface="+mj-lt"/>
                        </a:rPr>
                        <a:t>.21-Cor1</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D2</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Nov</a:t>
                      </a:r>
                      <a:r>
                        <a:rPr lang="en-AU" sz="1600" b="0" baseline="0" dirty="0" smtClean="0">
                          <a:solidFill>
                            <a:schemeClr val="tx1"/>
                          </a:solidFill>
                          <a:latin typeface="+mj-lt"/>
                        </a:rPr>
                        <a:t> 17</a:t>
                      </a:r>
                      <a:endParaRPr lang="en-AU" sz="1600" b="0" dirty="0" smtClean="0">
                        <a:solidFill>
                          <a:schemeClr val="tx1"/>
                        </a:solidFill>
                        <a:latin typeface="+mj-lt"/>
                      </a:endParaRP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115147" marR="115147"/>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dirty="0" smtClean="0">
                          <a:solidFill>
                            <a:schemeClr val="tx1"/>
                          </a:solidFill>
                          <a:latin typeface="+mj-lt"/>
                        </a:rPr>
                        <a:t>-</a:t>
                      </a:r>
                    </a:p>
                  </a:txBody>
                  <a:tcPr marL="0" marR="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b="0" kern="1200" dirty="0" smtClean="0">
                          <a:solidFill>
                            <a:schemeClr val="tx1"/>
                          </a:solidFill>
                          <a:latin typeface="+mn-lt"/>
                          <a:ea typeface="+mn-ea"/>
                          <a:cs typeface="+mn-cs"/>
                        </a:rPr>
                        <a:t>-</a:t>
                      </a:r>
                    </a:p>
                  </a:txBody>
                  <a:tcPr marL="115147" marR="115147"/>
                </a:tc>
                <a:extLst>
                  <a:ext uri="{0D108BD9-81ED-4DB2-BD59-A6C34878D82A}">
                    <a16:rowId xmlns:a16="http://schemas.microsoft.com/office/drawing/2014/main" val="1751644007"/>
                  </a:ext>
                </a:extLst>
              </a:tr>
            </a:tbl>
          </a:graphicData>
        </a:graphic>
      </p:graphicFrame>
      <p:sp>
        <p:nvSpPr>
          <p:cNvPr id="4" name="Footer Placeholder 3"/>
          <p:cNvSpPr>
            <a:spLocks noGrp="1"/>
          </p:cNvSpPr>
          <p:nvPr>
            <p:ph type="ftr" sz="quarter" idx="10"/>
          </p:nvPr>
        </p:nvSpPr>
        <p:spPr/>
        <p:txBody>
          <a:bodyPr/>
          <a:lstStyle/>
          <a:p>
            <a:pPr>
              <a:defRPr/>
            </a:pPr>
            <a:r>
              <a:rPr lang="en-US" dirty="0"/>
              <a:t>IEEE 802</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76</a:t>
            </a:fld>
            <a:endParaRPr lang="en-US"/>
          </a:p>
        </p:txBody>
      </p:sp>
    </p:spTree>
    <p:extLst>
      <p:ext uri="{BB962C8B-B14F-4D97-AF65-F5344CB8AC3E}">
        <p14:creationId xmlns:p14="http://schemas.microsoft.com/office/powerpoint/2010/main" val="312165632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 FDIS closes 27 Feb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a:t>IEEE </a:t>
            </a:r>
            <a:r>
              <a:rPr lang="en-AU" dirty="0" smtClean="0"/>
              <a:t>802.21-2017 was approved for liaison </a:t>
            </a:r>
            <a:r>
              <a:rPr lang="en-AU" dirty="0"/>
              <a:t>for information in July </a:t>
            </a:r>
            <a:r>
              <a:rPr lang="en-AU" dirty="0" smtClean="0"/>
              <a:t>2016</a:t>
            </a:r>
          </a:p>
          <a:p>
            <a:pPr lvl="2"/>
            <a:r>
              <a:rPr lang="en-AU" dirty="0" smtClean="0"/>
              <a:t>D7 was sent in Nov 2016</a:t>
            </a:r>
          </a:p>
          <a:p>
            <a:r>
              <a:rPr lang="en-US" dirty="0" smtClean="0"/>
              <a:t>60-day</a:t>
            </a:r>
            <a:r>
              <a:rPr lang="en-AU" dirty="0" smtClean="0"/>
              <a:t> pre-ballot: </a:t>
            </a:r>
            <a:r>
              <a:rPr lang="en-AU" dirty="0" smtClean="0">
                <a:solidFill>
                  <a:srgbClr val="00B050"/>
                </a:solidFill>
              </a:rPr>
              <a:t>passed</a:t>
            </a:r>
          </a:p>
          <a:p>
            <a:pPr lvl="1"/>
            <a:r>
              <a:rPr lang="en-AU" dirty="0" smtClean="0"/>
              <a:t>IEEE 802.21-2017 </a:t>
            </a:r>
            <a:r>
              <a:rPr lang="en-AU" dirty="0"/>
              <a:t>60-day pre-ballot closed on </a:t>
            </a:r>
            <a:r>
              <a:rPr lang="en-AU" dirty="0" smtClean="0"/>
              <a:t>10 </a:t>
            </a:r>
            <a:r>
              <a:rPr lang="en-AU" dirty="0"/>
              <a:t>April </a:t>
            </a:r>
            <a:r>
              <a:rPr lang="en-AU" dirty="0" smtClean="0"/>
              <a:t>2017 (N16671)</a:t>
            </a:r>
            <a:endParaRPr lang="en-AU" dirty="0"/>
          </a:p>
          <a:p>
            <a:pPr lvl="2"/>
            <a:r>
              <a:rPr lang="en-AU" dirty="0"/>
              <a:t>Passed </a:t>
            </a:r>
            <a:r>
              <a:rPr lang="en-AU" dirty="0" smtClean="0"/>
              <a:t>6/1/14 </a:t>
            </a:r>
            <a:r>
              <a:rPr lang="en-AU" dirty="0"/>
              <a:t>on need for ISO standard</a:t>
            </a:r>
          </a:p>
          <a:p>
            <a:pPr lvl="2"/>
            <a:r>
              <a:rPr lang="en-AU" dirty="0"/>
              <a:t>Passed </a:t>
            </a:r>
            <a:r>
              <a:rPr lang="en-AU" dirty="0" smtClean="0"/>
              <a:t>6/1/14 on </a:t>
            </a:r>
            <a:r>
              <a:rPr lang="en-AU" dirty="0"/>
              <a:t>support for submission to FDIS</a:t>
            </a:r>
          </a:p>
          <a:p>
            <a:pPr lvl="2"/>
            <a:r>
              <a:rPr lang="en-AU" dirty="0" smtClean="0"/>
              <a:t>Only negative vote was from China NB (the usual security comment)</a:t>
            </a:r>
          </a:p>
          <a:p>
            <a:pPr lvl="1"/>
            <a:r>
              <a:rPr lang="en-AU" dirty="0" smtClean="0"/>
              <a:t>A response was sent on 20 July 2017</a:t>
            </a:r>
          </a:p>
          <a:p>
            <a:pPr lvl="2"/>
            <a:r>
              <a:rPr lang="en-AU" dirty="0" smtClean="0"/>
              <a:t>See </a:t>
            </a:r>
            <a:r>
              <a:rPr lang="en-AU" dirty="0"/>
              <a:t>21-17-0036-00 (N16682)</a:t>
            </a:r>
          </a:p>
          <a:p>
            <a:r>
              <a:rPr lang="en-AU" dirty="0" smtClean="0"/>
              <a:t>FDIS ballot: </a:t>
            </a:r>
            <a:r>
              <a:rPr lang="en-AU" dirty="0" smtClean="0">
                <a:solidFill>
                  <a:schemeClr val="accent2"/>
                </a:solidFill>
              </a:rPr>
              <a:t>closes 27 Feb 2018</a:t>
            </a:r>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77</a:t>
            </a:fld>
            <a:endParaRPr lang="en-US"/>
          </a:p>
        </p:txBody>
      </p:sp>
    </p:spTree>
    <p:extLst>
      <p:ext uri="{BB962C8B-B14F-4D97-AF65-F5344CB8AC3E}">
        <p14:creationId xmlns:p14="http://schemas.microsoft.com/office/powerpoint/2010/main" val="271068128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802.21.1 FDIS </a:t>
            </a:r>
            <a:r>
              <a:rPr lang="en-AU" dirty="0"/>
              <a:t>ballot </a:t>
            </a:r>
            <a:r>
              <a:rPr lang="en-AU" dirty="0" smtClean="0"/>
              <a:t>closes on 14 Mar 2018</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rgbClr val="00B050"/>
                </a:solidFill>
              </a:rPr>
              <a:t>sent</a:t>
            </a:r>
          </a:p>
          <a:p>
            <a:pPr lvl="1"/>
            <a:r>
              <a:rPr lang="en-AU" dirty="0" smtClean="0"/>
              <a:t>IEEE 802.21.1 </a:t>
            </a:r>
            <a:r>
              <a:rPr lang="en-AU" dirty="0"/>
              <a:t>was approved for liaison for information in July 2016</a:t>
            </a:r>
          </a:p>
          <a:p>
            <a:pPr lvl="2"/>
            <a:r>
              <a:rPr lang="en-AU" dirty="0" smtClean="0"/>
              <a:t>D5 was sent in Nov 2016</a:t>
            </a:r>
          </a:p>
          <a:p>
            <a:r>
              <a:rPr lang="en-US" dirty="0" smtClean="0"/>
              <a:t>60-day</a:t>
            </a:r>
            <a:r>
              <a:rPr lang="en-AU" dirty="0" smtClean="0"/>
              <a:t> pre-ballot: </a:t>
            </a:r>
            <a:r>
              <a:rPr lang="en-AU" dirty="0" smtClean="0">
                <a:solidFill>
                  <a:srgbClr val="00B050"/>
                </a:solidFill>
              </a:rPr>
              <a:t>passed</a:t>
            </a:r>
          </a:p>
          <a:p>
            <a:pPr lvl="1"/>
            <a:r>
              <a:rPr lang="en-AU" dirty="0"/>
              <a:t>IEEE </a:t>
            </a:r>
            <a:r>
              <a:rPr lang="en-AU" dirty="0" smtClean="0"/>
              <a:t>802.21.1 </a:t>
            </a:r>
            <a:r>
              <a:rPr lang="en-AU" dirty="0"/>
              <a:t>60-day pre-ballot closed on 10 April 2017 (</a:t>
            </a:r>
            <a:r>
              <a:rPr lang="en-AU" dirty="0" smtClean="0"/>
              <a:t>N16672)</a:t>
            </a:r>
            <a:endParaRPr lang="en-AU" dirty="0"/>
          </a:p>
          <a:p>
            <a:pPr lvl="2"/>
            <a:r>
              <a:rPr lang="en-AU" dirty="0"/>
              <a:t>Passed 6/0/14 on need for ISO standard</a:t>
            </a:r>
          </a:p>
          <a:p>
            <a:pPr lvl="2"/>
            <a:r>
              <a:rPr lang="en-AU" dirty="0"/>
              <a:t>Passed 6/0/14 on support for submission to FDIS</a:t>
            </a:r>
          </a:p>
          <a:p>
            <a:pPr lvl="1"/>
            <a:r>
              <a:rPr lang="en-AU" dirty="0" smtClean="0"/>
              <a:t>China </a:t>
            </a:r>
            <a:r>
              <a:rPr lang="en-AU" dirty="0"/>
              <a:t>NB voted “no” with </a:t>
            </a:r>
            <a:r>
              <a:rPr lang="en-AU" dirty="0" smtClean="0"/>
              <a:t>comments</a:t>
            </a:r>
            <a:endParaRPr lang="en-AU" dirty="0"/>
          </a:p>
          <a:p>
            <a:pPr lvl="2"/>
            <a:r>
              <a:rPr lang="en-AU" dirty="0" smtClean="0"/>
              <a:t>A </a:t>
            </a:r>
            <a:r>
              <a:rPr lang="en-AU" dirty="0"/>
              <a:t>response was sent on 20 July 2017</a:t>
            </a:r>
          </a:p>
          <a:p>
            <a:pPr lvl="2"/>
            <a:r>
              <a:rPr lang="en-AU" dirty="0"/>
              <a:t>See </a:t>
            </a:r>
            <a:r>
              <a:rPr lang="en-AU" dirty="0" smtClean="0"/>
              <a:t>21-17-0036-00 (N16682)</a:t>
            </a:r>
            <a:endParaRPr lang="en-AU" dirty="0" smtClean="0">
              <a:solidFill>
                <a:schemeClr val="accent2"/>
              </a:solidFill>
            </a:endParaRPr>
          </a:p>
          <a:p>
            <a:r>
              <a:rPr lang="en-AU" dirty="0" smtClean="0"/>
              <a:t>FDIS ballot: </a:t>
            </a:r>
            <a:r>
              <a:rPr lang="en-AU" dirty="0" smtClean="0">
                <a:solidFill>
                  <a:schemeClr val="accent2"/>
                </a:solidFill>
              </a:rPr>
              <a:t>closes 14 Mar 2018</a:t>
            </a: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78</a:t>
            </a:fld>
            <a:endParaRPr lang="en-US"/>
          </a:p>
        </p:txBody>
      </p:sp>
    </p:spTree>
    <p:extLst>
      <p:ext uri="{BB962C8B-B14F-4D97-AF65-F5344CB8AC3E}">
        <p14:creationId xmlns:p14="http://schemas.microsoft.com/office/powerpoint/2010/main" val="58604768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802.21-2017-Cor1 draft was sent in Nov 2017</a:t>
            </a:r>
            <a:endParaRPr lang="en-AU" dirty="0"/>
          </a:p>
        </p:txBody>
      </p:sp>
      <p:sp>
        <p:nvSpPr>
          <p:cNvPr id="10" name="Content Placeholder 9"/>
          <p:cNvSpPr>
            <a:spLocks noGrp="1"/>
          </p:cNvSpPr>
          <p:nvPr>
            <p:ph idx="1"/>
          </p:nvPr>
        </p:nvSpPr>
        <p:spPr/>
        <p:txBody>
          <a:bodyPr/>
          <a:lstStyle/>
          <a:p>
            <a:r>
              <a:rPr lang="en-AU" dirty="0" smtClean="0"/>
              <a:t>Drafts </a:t>
            </a:r>
            <a:r>
              <a:rPr lang="en-GB" dirty="0" smtClean="0"/>
              <a:t>sent to SC6</a:t>
            </a:r>
            <a:r>
              <a:rPr lang="en-AU" dirty="0" smtClean="0"/>
              <a:t>: </a:t>
            </a:r>
            <a:r>
              <a:rPr lang="en-AU" dirty="0" smtClean="0">
                <a:solidFill>
                  <a:schemeClr val="accent2"/>
                </a:solidFill>
              </a:rPr>
              <a:t>draft sent in Nov 2017</a:t>
            </a:r>
          </a:p>
          <a:p>
            <a:pPr lvl="1"/>
            <a:r>
              <a:rPr lang="en-US" dirty="0" smtClean="0"/>
              <a:t>Currently likely to be approved by </a:t>
            </a:r>
            <a:r>
              <a:rPr lang="en-US" dirty="0" err="1" smtClean="0"/>
              <a:t>RevCom</a:t>
            </a:r>
            <a:r>
              <a:rPr lang="en-US" dirty="0" smtClean="0"/>
              <a:t> in December</a:t>
            </a:r>
          </a:p>
          <a:p>
            <a:pPr lvl="1"/>
            <a:r>
              <a:rPr lang="en-AU" dirty="0" smtClean="0"/>
              <a:t>P802.21-2017/</a:t>
            </a:r>
            <a:r>
              <a:rPr lang="en-AU" dirty="0" err="1" smtClean="0"/>
              <a:t>Cor</a:t>
            </a:r>
            <a:r>
              <a:rPr lang="en-AU" dirty="0" smtClean="0"/>
              <a:t> </a:t>
            </a:r>
            <a:r>
              <a:rPr lang="en-AU" dirty="0"/>
              <a:t>1™/</a:t>
            </a:r>
            <a:r>
              <a:rPr lang="en-AU" dirty="0" smtClean="0"/>
              <a:t>D02 was sent in </a:t>
            </a:r>
            <a:r>
              <a:rPr lang="en-US" dirty="0"/>
              <a:t>Nov 2017</a:t>
            </a:r>
            <a:endParaRPr lang="en-US" dirty="0" smtClean="0"/>
          </a:p>
          <a:p>
            <a:r>
              <a:rPr lang="en-US" dirty="0" smtClean="0"/>
              <a:t>60-day</a:t>
            </a:r>
            <a:r>
              <a:rPr lang="en-AU" dirty="0" smtClean="0"/>
              <a:t> pre-ballot: </a:t>
            </a:r>
            <a:r>
              <a:rPr lang="en-AU" dirty="0">
                <a:solidFill>
                  <a:schemeClr val="accent2"/>
                </a:solidFill>
              </a:rPr>
              <a:t>waiting</a:t>
            </a:r>
            <a:endParaRPr lang="en-AU" dirty="0" smtClean="0">
              <a:solidFill>
                <a:srgbClr val="00B050"/>
              </a:solidFill>
            </a:endParaRPr>
          </a:p>
          <a:p>
            <a:r>
              <a:rPr lang="en-AU" dirty="0" smtClean="0"/>
              <a:t>FDIS ballot: </a:t>
            </a:r>
            <a:r>
              <a:rPr lang="en-AU" dirty="0">
                <a:solidFill>
                  <a:schemeClr val="accent2"/>
                </a:solidFill>
              </a:rPr>
              <a:t>waiting</a:t>
            </a:r>
            <a:endParaRPr lang="en-AU" dirty="0" smtClean="0">
              <a:solidFill>
                <a:schemeClr val="accent2"/>
              </a:solidFill>
            </a:endParaRPr>
          </a:p>
        </p:txBody>
      </p:sp>
      <p:sp>
        <p:nvSpPr>
          <p:cNvPr id="5" name="Footer Placeholder 4"/>
          <p:cNvSpPr>
            <a:spLocks noGrp="1"/>
          </p:cNvSpPr>
          <p:nvPr>
            <p:ph type="ftr" sz="quarter" idx="10"/>
          </p:nvPr>
        </p:nvSpPr>
        <p:spPr/>
        <p:txBody>
          <a:bodyPr/>
          <a:lstStyle/>
          <a:p>
            <a:pPr>
              <a:defRPr/>
            </a:pPr>
            <a:r>
              <a:rPr lang="en-US" dirty="0"/>
              <a:t>IEEE 802</a:t>
            </a:r>
          </a:p>
        </p:txBody>
      </p:sp>
      <p:sp>
        <p:nvSpPr>
          <p:cNvPr id="6" name="Slide Number Placeholder 5"/>
          <p:cNvSpPr>
            <a:spLocks noGrp="1"/>
          </p:cNvSpPr>
          <p:nvPr>
            <p:ph type="sldNum" sz="quarter" idx="11"/>
          </p:nvPr>
        </p:nvSpPr>
        <p:spPr/>
        <p:txBody>
          <a:bodyPr/>
          <a:lstStyle/>
          <a:p>
            <a:r>
              <a:rPr lang="en-US" smtClean="0"/>
              <a:t>Slide </a:t>
            </a:r>
            <a:fld id="{FCE5288C-F87B-4810-A6B2-740CE13BD34D}" type="slidenum">
              <a:rPr lang="en-US" smtClean="0"/>
              <a:pPr/>
              <a:t>79</a:t>
            </a:fld>
            <a:endParaRPr lang="en-US"/>
          </a:p>
        </p:txBody>
      </p:sp>
    </p:spTree>
    <p:extLst>
      <p:ext uri="{BB962C8B-B14F-4D97-AF65-F5344CB8AC3E}">
        <p14:creationId xmlns:p14="http://schemas.microsoft.com/office/powerpoint/2010/main" val="29695156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685800" y="2667000"/>
            <a:ext cx="2514600" cy="3429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a:lstStyle/>
          <a:p>
            <a:pPr marL="180975" indent="-180975">
              <a:spcBef>
                <a:spcPts val="800"/>
              </a:spcBef>
              <a:buFont typeface="Arial" pitchFamily="34" charset="0"/>
              <a:buChar char="•"/>
              <a:defRPr/>
            </a:pPr>
            <a:r>
              <a:rPr lang="en-US" sz="1600" dirty="0">
                <a:latin typeface="+mj-lt"/>
              </a:rPr>
              <a:t>Call to Order</a:t>
            </a:r>
          </a:p>
          <a:p>
            <a:pPr marL="180975" indent="-180975">
              <a:spcBef>
                <a:spcPts val="800"/>
              </a:spcBef>
              <a:buFont typeface="Arial" pitchFamily="34" charset="0"/>
              <a:buChar char="•"/>
              <a:defRPr/>
            </a:pPr>
            <a:r>
              <a:rPr lang="en-US" sz="1600" dirty="0">
                <a:latin typeface="+mj-lt"/>
              </a:rPr>
              <a:t>Select recording secretary </a:t>
            </a:r>
            <a:r>
              <a:rPr lang="en-US" sz="1600" dirty="0">
                <a:solidFill>
                  <a:srgbClr val="FF0000"/>
                </a:solidFill>
                <a:latin typeface="+mj-lt"/>
              </a:rPr>
              <a:t>&lt;- important!</a:t>
            </a:r>
          </a:p>
          <a:p>
            <a:pPr marL="180975" indent="-180975">
              <a:spcBef>
                <a:spcPts val="800"/>
              </a:spcBef>
              <a:buFont typeface="Arial" pitchFamily="34" charset="0"/>
              <a:buChar char="•"/>
              <a:defRPr/>
            </a:pPr>
            <a:r>
              <a:rPr lang="en-US" sz="1600" dirty="0">
                <a:latin typeface="+mj-lt"/>
              </a:rPr>
              <a:t>Approve </a:t>
            </a:r>
            <a:r>
              <a:rPr lang="en-US" sz="1600" dirty="0" smtClean="0">
                <a:latin typeface="+mj-lt"/>
              </a:rPr>
              <a:t>agenda</a:t>
            </a:r>
          </a:p>
          <a:p>
            <a:pPr marL="180975" indent="-180975">
              <a:spcBef>
                <a:spcPts val="800"/>
              </a:spcBef>
              <a:buFont typeface="Arial" pitchFamily="34" charset="0"/>
              <a:buChar char="•"/>
              <a:defRPr/>
            </a:pPr>
            <a:r>
              <a:rPr lang="en-US" sz="1600" dirty="0" smtClean="0">
                <a:latin typeface="+mj-lt"/>
              </a:rPr>
              <a:t>Execute agenda</a:t>
            </a:r>
            <a:endParaRPr lang="en-US" sz="1600" dirty="0">
              <a:latin typeface="+mj-lt"/>
            </a:endParaRPr>
          </a:p>
          <a:p>
            <a:pPr marL="180975" indent="-180975">
              <a:spcBef>
                <a:spcPts val="800"/>
              </a:spcBef>
              <a:buFont typeface="Arial" pitchFamily="34" charset="0"/>
              <a:buChar char="•"/>
              <a:defRPr/>
            </a:pPr>
            <a:r>
              <a:rPr lang="en-AU" sz="1600" dirty="0" smtClean="0">
                <a:latin typeface="+mj-lt"/>
              </a:rPr>
              <a:t>Adjourn</a:t>
            </a:r>
            <a:endParaRPr lang="en-US" sz="1600" dirty="0">
              <a:latin typeface="+mj-lt"/>
            </a:endParaRPr>
          </a:p>
        </p:txBody>
      </p:sp>
      <p:sp>
        <p:nvSpPr>
          <p:cNvPr id="10244" name="Rectangle 20"/>
          <p:cNvSpPr>
            <a:spLocks noGrp="1" noChangeArrowheads="1"/>
          </p:cNvSpPr>
          <p:nvPr>
            <p:ph type="title"/>
          </p:nvPr>
        </p:nvSpPr>
        <p:spPr>
          <a:xfrm>
            <a:off x="685800" y="685800"/>
            <a:ext cx="8077200" cy="1066800"/>
          </a:xfrm>
        </p:spPr>
        <p:txBody>
          <a:bodyPr/>
          <a:lstStyle/>
          <a:p>
            <a:r>
              <a:rPr lang="en-US" dirty="0" smtClean="0"/>
              <a:t>The IEEE 802 JTC1 SC will have one slot at the Jan 2018 interim meeting in Irvine</a:t>
            </a:r>
          </a:p>
        </p:txBody>
      </p:sp>
      <p:sp>
        <p:nvSpPr>
          <p:cNvPr id="7" name="Footer Placeholder 5"/>
          <p:cNvSpPr>
            <a:spLocks noGrp="1"/>
          </p:cNvSpPr>
          <p:nvPr>
            <p:ph type="ftr" sz="quarter" idx="10"/>
          </p:nvPr>
        </p:nvSpPr>
        <p:spPr/>
        <p:txBody>
          <a:bodyPr/>
          <a:lstStyle/>
          <a:p>
            <a:pPr>
              <a:defRPr/>
            </a:pPr>
            <a:r>
              <a:rPr lang="en-US" smtClean="0"/>
              <a:t>Andrew Myles, Cisco</a:t>
            </a:r>
            <a:endParaRPr lang="en-US"/>
          </a:p>
        </p:txBody>
      </p:sp>
      <p:sp>
        <p:nvSpPr>
          <p:cNvPr id="10" name="Rectangle 9"/>
          <p:cNvSpPr/>
          <p:nvPr/>
        </p:nvSpPr>
        <p:spPr bwMode="auto">
          <a:xfrm>
            <a:off x="685800" y="1752600"/>
            <a:ext cx="2514600" cy="9144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anchor="ctr"/>
          <a:lstStyle/>
          <a:p>
            <a:pPr algn="ctr">
              <a:defRPr/>
            </a:pPr>
            <a:r>
              <a:rPr lang="en-US" sz="1600" b="1" dirty="0" smtClean="0">
                <a:latin typeface="+mj-lt"/>
              </a:rPr>
              <a:t>Tuesday</a:t>
            </a:r>
            <a:endParaRPr lang="en-US" sz="1600" b="1" dirty="0">
              <a:latin typeface="+mj-lt"/>
            </a:endParaRPr>
          </a:p>
          <a:p>
            <a:pPr algn="ctr">
              <a:defRPr/>
            </a:pPr>
            <a:r>
              <a:rPr lang="en-US" sz="1600" b="1" dirty="0" smtClean="0">
                <a:latin typeface="+mj-lt"/>
              </a:rPr>
              <a:t>16 Jan 2018, PM1</a:t>
            </a:r>
          </a:p>
        </p:txBody>
      </p:sp>
      <p:sp>
        <p:nvSpPr>
          <p:cNvPr id="3" name="TextBox 2"/>
          <p:cNvSpPr txBox="1"/>
          <p:nvPr/>
        </p:nvSpPr>
        <p:spPr>
          <a:xfrm>
            <a:off x="4343400" y="6477000"/>
            <a:ext cx="655197" cy="276999"/>
          </a:xfrm>
          <a:prstGeom prst="rect">
            <a:avLst/>
          </a:prstGeom>
          <a:noFill/>
        </p:spPr>
        <p:txBody>
          <a:bodyPr wrap="none" rtlCol="0">
            <a:spAutoFit/>
          </a:bodyPr>
          <a:lstStyle/>
          <a:p>
            <a:r>
              <a:rPr lang="en-US" dirty="0">
                <a:latin typeface="+mn-lt"/>
              </a:rPr>
              <a:t>Slide </a:t>
            </a:r>
            <a:fld id="{CE9E285F-F601-43F1-B60E-9449BADFF5FA}" type="slidenum">
              <a:rPr lang="en-US" smtClean="0">
                <a:latin typeface="+mn-lt"/>
              </a:rPr>
              <a:pPr/>
              <a:t>8</a:t>
            </a:fld>
            <a:endParaRPr lang="en-US" dirty="0">
              <a:latin typeface="+mn-lt"/>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chemeClr val="accent6"/>
                </a:solidFill>
              </a:rPr>
              <a:t>IEEE 802.22 has one standard in the pipeline for ratification under the PSDO</a:t>
            </a:r>
            <a:endParaRPr lang="en-AU" dirty="0">
              <a:solidFill>
                <a:schemeClr val="accent6"/>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17533671"/>
              </p:ext>
            </p:extLst>
          </p:nvPr>
        </p:nvGraphicFramePr>
        <p:xfrm>
          <a:off x="152399" y="1600200"/>
          <a:ext cx="8839199" cy="938722"/>
        </p:xfrm>
        <a:graphic>
          <a:graphicData uri="http://schemas.openxmlformats.org/drawingml/2006/table">
            <a:tbl>
              <a:tblPr firstRow="1" bandRow="1">
                <a:tableStyleId>{21E4AEA4-8DFA-4A89-87EB-49C32662AFE0}</a:tableStyleId>
              </a:tblPr>
              <a:tblGrid>
                <a:gridCol w="1219201">
                  <a:extLst>
                    <a:ext uri="{9D8B030D-6E8A-4147-A177-3AD203B41FA5}">
                      <a16:colId xmlns:a16="http://schemas.microsoft.com/office/drawing/2014/main" val="20000"/>
                    </a:ext>
                  </a:extLst>
                </a:gridCol>
                <a:gridCol w="827314">
                  <a:extLst>
                    <a:ext uri="{9D8B030D-6E8A-4147-A177-3AD203B41FA5}">
                      <a16:colId xmlns:a16="http://schemas.microsoft.com/office/drawing/2014/main" val="20001"/>
                    </a:ext>
                  </a:extLst>
                </a:gridCol>
                <a:gridCol w="1132114">
                  <a:extLst>
                    <a:ext uri="{9D8B030D-6E8A-4147-A177-3AD203B41FA5}">
                      <a16:colId xmlns:a16="http://schemas.microsoft.com/office/drawing/2014/main" val="20002"/>
                    </a:ext>
                  </a:extLst>
                </a:gridCol>
                <a:gridCol w="1132114">
                  <a:extLst>
                    <a:ext uri="{9D8B030D-6E8A-4147-A177-3AD203B41FA5}">
                      <a16:colId xmlns:a16="http://schemas.microsoft.com/office/drawing/2014/main" val="20003"/>
                    </a:ext>
                  </a:extLst>
                </a:gridCol>
                <a:gridCol w="1132114">
                  <a:extLst>
                    <a:ext uri="{9D8B030D-6E8A-4147-A177-3AD203B41FA5}">
                      <a16:colId xmlns:a16="http://schemas.microsoft.com/office/drawing/2014/main" val="20004"/>
                    </a:ext>
                  </a:extLst>
                </a:gridCol>
                <a:gridCol w="1132114">
                  <a:extLst>
                    <a:ext uri="{9D8B030D-6E8A-4147-A177-3AD203B41FA5}">
                      <a16:colId xmlns:a16="http://schemas.microsoft.com/office/drawing/2014/main" val="20005"/>
                    </a:ext>
                  </a:extLst>
                </a:gridCol>
                <a:gridCol w="1132114">
                  <a:extLst>
                    <a:ext uri="{9D8B030D-6E8A-4147-A177-3AD203B41FA5}">
                      <a16:colId xmlns:a16="http://schemas.microsoft.com/office/drawing/2014/main" val="20006"/>
                    </a:ext>
                  </a:extLst>
                </a:gridCol>
                <a:gridCol w="1132114">
                  <a:extLst>
                    <a:ext uri="{9D8B030D-6E8A-4147-A177-3AD203B41FA5}">
                      <a16:colId xmlns:a16="http://schemas.microsoft.com/office/drawing/2014/main" val="20007"/>
                    </a:ext>
                  </a:extLst>
                </a:gridCol>
              </a:tblGrid>
              <a:tr h="561571">
                <a:tc>
                  <a:txBody>
                    <a:bodyPr/>
                    <a:lstStyle/>
                    <a:p>
                      <a:pPr algn="ctr"/>
                      <a:r>
                        <a:rPr lang="en-AU" sz="1600" dirty="0" smtClean="0">
                          <a:latin typeface="+mj-lt"/>
                        </a:rPr>
                        <a:t>802</a:t>
                      </a:r>
                      <a:endParaRPr lang="en-AU" sz="1600" dirty="0">
                        <a:latin typeface="+mj-lt"/>
                      </a:endParaRPr>
                    </a:p>
                  </a:txBody>
                  <a:tcPr marL="115147" marR="115147"/>
                </a:tc>
                <a:tc gridSpan="2">
                  <a:txBody>
                    <a:bodyPr/>
                    <a:lstStyle/>
                    <a:p>
                      <a:pPr algn="ctr"/>
                      <a:r>
                        <a:rPr lang="en-AU" sz="1600" dirty="0" smtClean="0">
                          <a:latin typeface="+mj-lt"/>
                        </a:rPr>
                        <a:t>Last draft liaised</a:t>
                      </a:r>
                      <a:endParaRPr lang="en-AU" sz="1600" dirty="0">
                        <a:latin typeface="+mj-lt"/>
                      </a:endParaRPr>
                    </a:p>
                  </a:txBody>
                  <a:tcPr marL="115147" marR="115147"/>
                </a:tc>
                <a:tc hMerge="1">
                  <a:txBody>
                    <a:bodyPr/>
                    <a:lstStyle/>
                    <a:p>
                      <a:endParaRPr lang="en-AU" sz="1600" dirty="0"/>
                    </a:p>
                  </a:txBody>
                  <a:tcPr marL="115147" marR="115147"/>
                </a:tc>
                <a:tc gridSpan="2">
                  <a:txBody>
                    <a:bodyPr/>
                    <a:lstStyle/>
                    <a:p>
                      <a:pPr algn="ctr"/>
                      <a:r>
                        <a:rPr lang="en-US" sz="1600" dirty="0" smtClean="0">
                          <a:latin typeface="+mj-lt"/>
                        </a:rPr>
                        <a:t>60-day</a:t>
                      </a:r>
                      <a:r>
                        <a:rPr lang="en-AU" sz="1600" dirty="0" smtClean="0">
                          <a:latin typeface="+mj-lt"/>
                        </a:rPr>
                        <a:t/>
                      </a:r>
                      <a:br>
                        <a:rPr lang="en-AU" sz="1600" dirty="0" smtClean="0">
                          <a:latin typeface="+mj-lt"/>
                        </a:rPr>
                      </a:br>
                      <a:r>
                        <a:rPr lang="en-AU" sz="1600" dirty="0" smtClean="0">
                          <a:latin typeface="+mj-lt"/>
                        </a:rPr>
                        <a:t>pre-ballot</a:t>
                      </a:r>
                      <a:endParaRPr lang="en-AU" sz="1600" dirty="0">
                        <a:latin typeface="+mj-lt"/>
                      </a:endParaRPr>
                    </a:p>
                  </a:txBody>
                  <a:tcPr marL="115147" marR="115147"/>
                </a:tc>
                <a:tc hMerge="1">
                  <a:txBody>
                    <a:bodyPr/>
                    <a:lstStyle/>
                    <a:p>
                      <a:endParaRPr lang="en-AU"/>
                    </a:p>
                  </a:txBody>
                  <a:tcPr/>
                </a:tc>
                <a:tc gridSpan="2">
                  <a:txBody>
                    <a:bodyPr/>
                    <a:lstStyle/>
                    <a:p>
                      <a:pPr algn="ctr"/>
                      <a:r>
                        <a:rPr lang="en-AU" sz="1600" dirty="0" smtClean="0">
                          <a:latin typeface="+mj-lt"/>
                        </a:rPr>
                        <a:t>5-month</a:t>
                      </a:r>
                      <a:br>
                        <a:rPr lang="en-AU" sz="1600" dirty="0" smtClean="0">
                          <a:latin typeface="+mj-lt"/>
                        </a:rPr>
                      </a:br>
                      <a:r>
                        <a:rPr lang="en-AU" sz="1600" dirty="0" smtClean="0">
                          <a:latin typeface="+mj-lt"/>
                        </a:rPr>
                        <a:t>FDIS ballot</a:t>
                      </a:r>
                      <a:endParaRPr lang="en-AU" sz="1600" dirty="0">
                        <a:latin typeface="+mj-lt"/>
                      </a:endParaRPr>
                    </a:p>
                  </a:txBody>
                  <a:tcPr marL="115147" marR="115147"/>
                </a:tc>
                <a:tc hMerge="1">
                  <a:txBody>
                    <a:bodyPr/>
                    <a:lstStyle/>
                    <a:p>
                      <a:endParaRPr lang="en-AU"/>
                    </a:p>
                  </a:txBody>
                  <a:tcPr/>
                </a:tc>
                <a:tc>
                  <a:txBody>
                    <a:bodyPr/>
                    <a:lstStyle/>
                    <a:p>
                      <a:pPr algn="ctr"/>
                      <a:r>
                        <a:rPr lang="en-AU" sz="1600" dirty="0" smtClean="0">
                          <a:latin typeface="+mj-lt"/>
                        </a:rPr>
                        <a:t>Comments</a:t>
                      </a:r>
                      <a:r>
                        <a:rPr lang="en-AU" sz="1600" baseline="0" dirty="0" smtClean="0">
                          <a:latin typeface="+mj-lt"/>
                        </a:rPr>
                        <a:t> resolved</a:t>
                      </a:r>
                      <a:endParaRPr lang="en-AU" sz="1600" dirty="0">
                        <a:latin typeface="+mj-lt"/>
                      </a:endParaRPr>
                    </a:p>
                  </a:txBody>
                  <a:tcPr marL="0" marR="0"/>
                </a:tc>
                <a:extLst>
                  <a:ext uri="{0D108BD9-81ED-4DB2-BD59-A6C34878D82A}">
                    <a16:rowId xmlns:a16="http://schemas.microsoft.com/office/drawing/2014/main" val="10000"/>
                  </a:ext>
                </a:extLst>
              </a:tr>
              <a:tr h="359602">
                <a:tc>
                  <a:txBody>
                    <a:bodyPr/>
                    <a:lstStyle/>
                    <a:p>
                      <a:r>
                        <a:rPr lang="en-AU" sz="1600" dirty="0" smtClean="0">
                          <a:latin typeface="+mj-lt"/>
                          <a:cs typeface="Arial" panose="020B0604020202020204" pitchFamily="34" charset="0"/>
                        </a:rPr>
                        <a:t>.22b</a:t>
                      </a:r>
                      <a:endParaRPr lang="en-AU" sz="1600" dirty="0">
                        <a:latin typeface="+mj-lt"/>
                        <a:cs typeface="Arial" panose="020B0604020202020204" pitchFamily="34" charset="0"/>
                      </a:endParaRPr>
                    </a:p>
                  </a:txBody>
                  <a:tcPr marL="115147" marR="115147"/>
                </a:tc>
                <a:tc>
                  <a:txBody>
                    <a:bodyPr/>
                    <a:lstStyle/>
                    <a:p>
                      <a:pPr algn="ctr"/>
                      <a:r>
                        <a:rPr lang="en-AU" sz="1600" dirty="0" err="1" smtClean="0">
                          <a:latin typeface="+mj-lt"/>
                        </a:rPr>
                        <a:t>Std</a:t>
                      </a:r>
                      <a:endParaRPr lang="en-AU" sz="1600" dirty="0">
                        <a:latin typeface="+mj-lt"/>
                      </a:endParaRPr>
                    </a:p>
                  </a:txBody>
                  <a:tcPr marL="115147" marR="115147"/>
                </a:tc>
                <a:tc>
                  <a:txBody>
                    <a:bodyPr/>
                    <a:lstStyle/>
                    <a:p>
                      <a:pPr algn="ctr"/>
                      <a:r>
                        <a:rPr lang="en-AU" sz="1600" dirty="0" smtClean="0">
                          <a:latin typeface="+mj-lt"/>
                        </a:rPr>
                        <a:t>Jul 15</a:t>
                      </a:r>
                      <a:endParaRPr lang="en-AU" sz="1600" dirty="0">
                        <a:latin typeface="+mj-lt"/>
                      </a:endParaRPr>
                    </a:p>
                  </a:txBody>
                  <a:tcPr marL="115147" marR="115147"/>
                </a:tc>
                <a:tc>
                  <a:txBody>
                    <a:bodyPr/>
                    <a:lstStyle/>
                    <a:p>
                      <a:pPr algn="ctr"/>
                      <a:r>
                        <a:rPr lang="en-AU" sz="1600" dirty="0" smtClean="0">
                          <a:solidFill>
                            <a:srgbClr val="00B050"/>
                          </a:solidFill>
                          <a:latin typeface="+mj-lt"/>
                        </a:rPr>
                        <a:t>Passed</a:t>
                      </a:r>
                      <a:endParaRPr lang="en-AU" sz="1600" dirty="0">
                        <a:solidFill>
                          <a:srgbClr val="00B050"/>
                        </a:solidFill>
                        <a:latin typeface="+mj-lt"/>
                      </a:endParaRPr>
                    </a:p>
                  </a:txBody>
                  <a:tcPr marL="115147" marR="115147"/>
                </a:tc>
                <a:tc>
                  <a:txBody>
                    <a:bodyPr/>
                    <a:lstStyle/>
                    <a:p>
                      <a:pPr algn="ctr"/>
                      <a:r>
                        <a:rPr lang="en-AU" sz="1600" dirty="0" smtClean="0">
                          <a:latin typeface="+mj-lt"/>
                        </a:rPr>
                        <a:t>Apr 16</a:t>
                      </a:r>
                      <a:endParaRPr lang="en-AU" sz="1600" dirty="0">
                        <a:latin typeface="+mj-lt"/>
                      </a:endParaRPr>
                    </a:p>
                  </a:txBody>
                  <a:tcPr marL="115147" marR="115147"/>
                </a:tc>
                <a:tc>
                  <a:txBody>
                    <a:bodyPr/>
                    <a:lstStyle/>
                    <a:p>
                      <a:pPr algn="ctr"/>
                      <a:r>
                        <a:rPr lang="en-AU" sz="1600" kern="1200" dirty="0" smtClean="0">
                          <a:solidFill>
                            <a:srgbClr val="00B050"/>
                          </a:solidFill>
                          <a:latin typeface="+mn-lt"/>
                          <a:ea typeface="+mn-ea"/>
                          <a:cs typeface="+mn-cs"/>
                        </a:rPr>
                        <a:t>Passed</a:t>
                      </a:r>
                      <a:endParaRPr lang="en-AU" sz="1600" dirty="0">
                        <a:solidFill>
                          <a:schemeClr val="accent6"/>
                        </a:solidFill>
                        <a:latin typeface="+mj-lt"/>
                      </a:endParaRPr>
                    </a:p>
                  </a:txBody>
                  <a:tcPr marL="115147" marR="115147"/>
                </a:tc>
                <a:tc>
                  <a:txBody>
                    <a:bodyPr/>
                    <a:lstStyle/>
                    <a:p>
                      <a:pPr algn="ctr"/>
                      <a:r>
                        <a:rPr lang="en-AU" sz="1600" dirty="0" smtClean="0">
                          <a:latin typeface="+mj-lt"/>
                        </a:rPr>
                        <a:t>27</a:t>
                      </a:r>
                      <a:r>
                        <a:rPr lang="en-AU" sz="1600" baseline="0" dirty="0" smtClean="0">
                          <a:latin typeface="+mj-lt"/>
                        </a:rPr>
                        <a:t> </a:t>
                      </a:r>
                      <a:r>
                        <a:rPr lang="en-AU" sz="1600" dirty="0" smtClean="0">
                          <a:latin typeface="+mj-lt"/>
                        </a:rPr>
                        <a:t>Jul</a:t>
                      </a:r>
                      <a:r>
                        <a:rPr lang="en-AU" sz="1600" baseline="0" dirty="0" smtClean="0">
                          <a:latin typeface="+mj-lt"/>
                        </a:rPr>
                        <a:t> 17</a:t>
                      </a:r>
                      <a:endParaRPr lang="en-AU" sz="1600" dirty="0">
                        <a:latin typeface="+mj-lt"/>
                      </a:endParaRPr>
                    </a:p>
                  </a:txBody>
                  <a:tcPr marL="115147" marR="115147"/>
                </a:tc>
                <a:tc>
                  <a:txBody>
                    <a:bodyPr/>
                    <a:lstStyle/>
                    <a:p>
                      <a:pPr algn="ctr"/>
                      <a:r>
                        <a:rPr lang="en-AU" sz="1600" dirty="0" smtClean="0">
                          <a:solidFill>
                            <a:schemeClr val="accent6"/>
                          </a:solidFill>
                          <a:latin typeface="+mj-lt"/>
                        </a:rPr>
                        <a:t>Waiting</a:t>
                      </a:r>
                      <a:endParaRPr lang="en-AU" sz="1600" dirty="0">
                        <a:solidFill>
                          <a:schemeClr val="accent6"/>
                        </a:solidFill>
                        <a:latin typeface="+mj-lt"/>
                      </a:endParaRPr>
                    </a:p>
                  </a:txBody>
                  <a:tcPr marL="115147" marR="115147"/>
                </a:tc>
                <a:extLst>
                  <a:ext uri="{0D108BD9-81ED-4DB2-BD59-A6C34878D82A}">
                    <a16:rowId xmlns:a16="http://schemas.microsoft.com/office/drawing/2014/main" val="10002"/>
                  </a:ext>
                </a:extLst>
              </a:tr>
            </a:tbl>
          </a:graphicData>
        </a:graphic>
      </p:graphicFrame>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80</a:t>
            </a:fld>
            <a:endParaRPr lang="en-US"/>
          </a:p>
        </p:txBody>
      </p:sp>
    </p:spTree>
    <p:extLst>
      <p:ext uri="{BB962C8B-B14F-4D97-AF65-F5344CB8AC3E}">
        <p14:creationId xmlns:p14="http://schemas.microsoft.com/office/powerpoint/2010/main" val="322867565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IEEE 802.22b </a:t>
            </a:r>
            <a:r>
              <a:rPr lang="en-AU" dirty="0"/>
              <a:t>FDIS ballot </a:t>
            </a:r>
            <a:r>
              <a:rPr lang="en-AU" dirty="0" smtClean="0"/>
              <a:t>passed and published but a response is still required</a:t>
            </a:r>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81</a:t>
            </a:fld>
            <a:endParaRPr lang="en-US"/>
          </a:p>
        </p:txBody>
      </p:sp>
      <p:sp>
        <p:nvSpPr>
          <p:cNvPr id="10" name="Content Placeholder 9"/>
          <p:cNvSpPr>
            <a:spLocks noGrp="1"/>
          </p:cNvSpPr>
          <p:nvPr>
            <p:ph idx="1"/>
          </p:nvPr>
        </p:nvSpPr>
        <p:spPr>
          <a:xfrm>
            <a:off x="685800" y="1447800"/>
            <a:ext cx="7772400" cy="4114800"/>
          </a:xfrm>
        </p:spPr>
        <p:txBody>
          <a:bodyPr/>
          <a:lstStyle/>
          <a:p>
            <a:r>
              <a:rPr lang="en-AU" dirty="0"/>
              <a:t>Drafts </a:t>
            </a:r>
            <a:r>
              <a:rPr lang="en-GB" dirty="0"/>
              <a:t>sent to SC6</a:t>
            </a:r>
            <a:r>
              <a:rPr lang="en-AU" dirty="0"/>
              <a:t>: </a:t>
            </a:r>
            <a:r>
              <a:rPr lang="en-AU" dirty="0">
                <a:solidFill>
                  <a:srgbClr val="00B050"/>
                </a:solidFill>
              </a:rPr>
              <a:t>sent</a:t>
            </a:r>
          </a:p>
          <a:p>
            <a:pPr lvl="1"/>
            <a:r>
              <a:rPr lang="en-AU" dirty="0"/>
              <a:t>IEEE </a:t>
            </a:r>
            <a:r>
              <a:rPr lang="en-AU" dirty="0" smtClean="0"/>
              <a:t>802.22b </a:t>
            </a:r>
            <a:r>
              <a:rPr lang="en-AU" dirty="0"/>
              <a:t>was liaised in July 2015 to SC6  to allow them to become familiar with it before submission for approval under the PSDO process</a:t>
            </a:r>
          </a:p>
          <a:p>
            <a:r>
              <a:rPr lang="en-US" dirty="0" smtClean="0"/>
              <a:t>60-day</a:t>
            </a:r>
            <a:r>
              <a:rPr lang="en-AU" dirty="0" smtClean="0"/>
              <a:t> </a:t>
            </a:r>
            <a:r>
              <a:rPr lang="en-AU" dirty="0"/>
              <a:t>pre-ballot: </a:t>
            </a:r>
            <a:r>
              <a:rPr lang="en-AU" dirty="0">
                <a:solidFill>
                  <a:srgbClr val="00B050"/>
                </a:solidFill>
              </a:rPr>
              <a:t>passed on 3 April 2016 and </a:t>
            </a:r>
            <a:r>
              <a:rPr lang="en-AU" dirty="0" smtClean="0">
                <a:solidFill>
                  <a:srgbClr val="00B050"/>
                </a:solidFill>
              </a:rPr>
              <a:t>response sent</a:t>
            </a:r>
            <a:endParaRPr lang="en-AU" dirty="0">
              <a:solidFill>
                <a:srgbClr val="00B050"/>
              </a:solidFill>
            </a:endParaRPr>
          </a:p>
          <a:p>
            <a:pPr lvl="1"/>
            <a:r>
              <a:rPr lang="en-AU" dirty="0"/>
              <a:t>IEEE </a:t>
            </a:r>
            <a:r>
              <a:rPr lang="en-AU" dirty="0" smtClean="0"/>
              <a:t>802.22b </a:t>
            </a:r>
            <a:r>
              <a:rPr lang="en-AU" dirty="0"/>
              <a:t>was submitted for </a:t>
            </a:r>
            <a:r>
              <a:rPr lang="en-US" dirty="0" smtClean="0"/>
              <a:t>60-day</a:t>
            </a:r>
            <a:r>
              <a:rPr lang="en-AU" dirty="0" smtClean="0"/>
              <a:t> </a:t>
            </a:r>
            <a:r>
              <a:rPr lang="en-AU" dirty="0"/>
              <a:t>ballot in December 2015, and after a delay the ballot passed on 3 April </a:t>
            </a:r>
            <a:r>
              <a:rPr lang="en-AU" dirty="0" smtClean="0"/>
              <a:t>2016 (N16415)</a:t>
            </a:r>
            <a:endParaRPr lang="en-AU" dirty="0"/>
          </a:p>
          <a:p>
            <a:pPr lvl="2"/>
            <a:r>
              <a:rPr lang="en-AU" dirty="0"/>
              <a:t>Support need for ISO standard? Passed </a:t>
            </a:r>
            <a:r>
              <a:rPr lang="en-AU" dirty="0" smtClean="0"/>
              <a:t>9/1/8</a:t>
            </a:r>
            <a:endParaRPr lang="en-AU" dirty="0"/>
          </a:p>
          <a:p>
            <a:pPr lvl="2"/>
            <a:r>
              <a:rPr lang="en-AU" dirty="0"/>
              <a:t>Support this submission being sent to FDIS? </a:t>
            </a:r>
            <a:r>
              <a:rPr lang="en-AU" dirty="0" smtClean="0"/>
              <a:t>8/2/8</a:t>
            </a:r>
            <a:endParaRPr lang="en-AU" dirty="0"/>
          </a:p>
          <a:p>
            <a:pPr lvl="1"/>
            <a:r>
              <a:rPr lang="en-AU" dirty="0" smtClean="0"/>
              <a:t>China </a:t>
            </a:r>
            <a:r>
              <a:rPr lang="en-AU" dirty="0"/>
              <a:t>NB &amp; Japan NB voted “no”</a:t>
            </a:r>
          </a:p>
          <a:p>
            <a:pPr lvl="2"/>
            <a:r>
              <a:rPr lang="en-AU" dirty="0"/>
              <a:t>802.22 WG response was sent in Nov 2016</a:t>
            </a:r>
          </a:p>
          <a:p>
            <a:r>
              <a:rPr lang="en-AU" dirty="0" smtClean="0"/>
              <a:t>FDIS </a:t>
            </a:r>
            <a:r>
              <a:rPr lang="en-AU" dirty="0"/>
              <a:t>ballot: </a:t>
            </a:r>
            <a:r>
              <a:rPr lang="en-AU" dirty="0" smtClean="0">
                <a:solidFill>
                  <a:srgbClr val="00B050"/>
                </a:solidFill>
              </a:rPr>
              <a:t>passed 27 July 2018  &amp; published </a:t>
            </a:r>
            <a:r>
              <a:rPr lang="en-AU" dirty="0" smtClean="0">
                <a:solidFill>
                  <a:schemeClr val="accent6"/>
                </a:solidFill>
              </a:rPr>
              <a:t>with response required</a:t>
            </a:r>
          </a:p>
          <a:p>
            <a:pPr lvl="1"/>
            <a:r>
              <a:rPr lang="en-AU" dirty="0"/>
              <a:t>Passed on 27 July 2017 by </a:t>
            </a:r>
            <a:r>
              <a:rPr lang="en-AU" dirty="0" smtClean="0"/>
              <a:t>12/1/16 (N16690)</a:t>
            </a:r>
            <a:endParaRPr lang="en-AU" dirty="0"/>
          </a:p>
          <a:p>
            <a:pPr lvl="2"/>
            <a:r>
              <a:rPr lang="en-AU" dirty="0"/>
              <a:t>China NB voted “no” with two </a:t>
            </a:r>
            <a:r>
              <a:rPr lang="en-AU" dirty="0" smtClean="0"/>
              <a:t>comments</a:t>
            </a:r>
          </a:p>
          <a:p>
            <a:pPr lvl="1"/>
            <a:r>
              <a:rPr lang="en-AU" dirty="0" smtClean="0"/>
              <a:t>The ISO/IEC/IEEE standard was published in Oct 2017</a:t>
            </a:r>
            <a:endParaRPr lang="en-AU" dirty="0"/>
          </a:p>
        </p:txBody>
      </p:sp>
    </p:spTree>
    <p:extLst>
      <p:ext uri="{BB962C8B-B14F-4D97-AF65-F5344CB8AC3E}">
        <p14:creationId xmlns:p14="http://schemas.microsoft.com/office/powerpoint/2010/main" val="20184866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ISO/IEC/IEEE 8802-22:2015/FDAM 1:2017 is based on IEEE 802.1x. Since the technical concerns China NB proposed in 6N15555 still haven’t been reasonably disposed in this text, China NB has to vote against on this </a:t>
            </a:r>
            <a:r>
              <a:rPr lang="en-AU" i="1" dirty="0" smtClean="0"/>
              <a:t>ballot.</a:t>
            </a:r>
          </a:p>
          <a:p>
            <a:r>
              <a:rPr lang="en-AU" dirty="0" smtClean="0"/>
              <a:t>China </a:t>
            </a:r>
            <a:r>
              <a:rPr lang="en-AU" dirty="0"/>
              <a:t>NB </a:t>
            </a:r>
            <a:r>
              <a:rPr lang="en-AU" dirty="0" smtClean="0"/>
              <a:t>Change 1</a:t>
            </a:r>
          </a:p>
          <a:p>
            <a:pPr lvl="1"/>
            <a:r>
              <a:rPr lang="en-AU" i="1" dirty="0"/>
              <a:t>Recommend not referencing the defective standards or enhancing its security </a:t>
            </a:r>
            <a:r>
              <a:rPr lang="en-AU" i="1" dirty="0" smtClean="0"/>
              <a:t>mechanism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82</a:t>
            </a:fld>
            <a:endParaRPr lang="en-US"/>
          </a:p>
        </p:txBody>
      </p:sp>
    </p:spTree>
    <p:extLst>
      <p:ext uri="{BB962C8B-B14F-4D97-AF65-F5344CB8AC3E}">
        <p14:creationId xmlns:p14="http://schemas.microsoft.com/office/powerpoint/2010/main" val="75141717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i="1" dirty="0" smtClean="0"/>
              <a:t>The China NB has requested that IEEE 802.1X-2010 related descriptions are removed from the text of IEEE 802.22b.</a:t>
            </a:r>
          </a:p>
          <a:p>
            <a:pPr lvl="1"/>
            <a:r>
              <a:rPr lang="en-US" i="1" dirty="0" smtClean="0"/>
              <a:t>IEEE 802 declines to make this change because:</a:t>
            </a:r>
          </a:p>
          <a:p>
            <a:pPr lvl="2"/>
            <a:r>
              <a:rPr lang="en-US" i="1" dirty="0" smtClean="0"/>
              <a:t>IEEE 802.22b does not contain any IEEE 802.1X-2010 related descriptions </a:t>
            </a:r>
          </a:p>
          <a:p>
            <a:pPr lvl="2"/>
            <a:r>
              <a:rPr lang="en-US" i="1" dirty="0" smtClean="0"/>
              <a:t>There is no technical justification to remove any IEEE 802.1X-2010 related descriptions from any standard</a:t>
            </a:r>
          </a:p>
          <a:p>
            <a:pPr lvl="1"/>
            <a:r>
              <a:rPr lang="en-US" i="1" dirty="0" smtClean="0"/>
              <a:t>While the base IEEE 802.22-2011 specification does reference various IEEE 802.1 specifications including IEEE 802.1X, IEEE 802.22b includes no such references.</a:t>
            </a:r>
          </a:p>
          <a:p>
            <a:pPr lvl="1"/>
            <a:r>
              <a:rPr lang="en-US" i="1" dirty="0" smtClean="0"/>
              <a:t>…</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83</a:t>
            </a:fld>
            <a:endParaRPr lang="en-US"/>
          </a:p>
        </p:txBody>
      </p:sp>
    </p:spTree>
    <p:extLst>
      <p:ext uri="{BB962C8B-B14F-4D97-AF65-F5344CB8AC3E}">
        <p14:creationId xmlns:p14="http://schemas.microsoft.com/office/powerpoint/2010/main" val="1233648384"/>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There were two comments received on the IEEE 802.22b FDIS ballot</a:t>
            </a:r>
            <a:endParaRPr lang="en-AU" dirty="0"/>
          </a:p>
        </p:txBody>
      </p:sp>
      <p:sp>
        <p:nvSpPr>
          <p:cNvPr id="3" name="Content Placeholder 2"/>
          <p:cNvSpPr>
            <a:spLocks noGrp="1"/>
          </p:cNvSpPr>
          <p:nvPr>
            <p:ph idx="1"/>
          </p:nvPr>
        </p:nvSpPr>
        <p:spPr/>
        <p:txBody>
          <a:bodyPr/>
          <a:lstStyle/>
          <a:p>
            <a:r>
              <a:rPr lang="en-AU" dirty="0" smtClean="0"/>
              <a:t>Suggested IEEE 802 response</a:t>
            </a:r>
          </a:p>
          <a:p>
            <a:pPr lvl="1"/>
            <a:r>
              <a:rPr lang="en-US" dirty="0" smtClean="0"/>
              <a:t>…</a:t>
            </a:r>
          </a:p>
          <a:p>
            <a:pPr lvl="1"/>
            <a:r>
              <a:rPr lang="en-US" i="1" dirty="0" smtClean="0"/>
              <a:t>IEEE 802 recognizes that the China NB has asserted this in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84</a:t>
            </a:fld>
            <a:endParaRPr lang="en-US"/>
          </a:p>
        </p:txBody>
      </p:sp>
    </p:spTree>
    <p:extLst>
      <p:ext uri="{BB962C8B-B14F-4D97-AF65-F5344CB8AC3E}">
        <p14:creationId xmlns:p14="http://schemas.microsoft.com/office/powerpoint/2010/main" val="269368630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China NB Comment 2</a:t>
            </a:r>
          </a:p>
          <a:p>
            <a:pPr lvl="1"/>
            <a:r>
              <a:rPr lang="en-AU" i="1" dirty="0"/>
              <a:t>Cryptographic algorithms to be applied </a:t>
            </a:r>
            <a:r>
              <a:rPr lang="en-AU" i="1" dirty="0" smtClean="0"/>
              <a:t>to information </a:t>
            </a:r>
            <a:r>
              <a:rPr lang="en-AU" i="1" dirty="0"/>
              <a:t>security mechanism may be subject </a:t>
            </a:r>
            <a:r>
              <a:rPr lang="en-AU" i="1" dirty="0" smtClean="0"/>
              <a:t>to national </a:t>
            </a:r>
            <a:r>
              <a:rPr lang="en-AU" i="1" dirty="0"/>
              <a:t>and regional regulations. They </a:t>
            </a:r>
            <a:r>
              <a:rPr lang="en-AU" i="1" dirty="0" smtClean="0"/>
              <a:t>should conform </a:t>
            </a:r>
            <a:r>
              <a:rPr lang="en-AU" i="1" dirty="0"/>
              <a:t>to national laws and regulations, and </a:t>
            </a:r>
            <a:r>
              <a:rPr lang="en-AU" i="1" dirty="0" smtClean="0"/>
              <a:t>can be </a:t>
            </a:r>
            <a:r>
              <a:rPr lang="en-AU" i="1" dirty="0"/>
              <a:t>chosen according to specific requirements </a:t>
            </a:r>
            <a:r>
              <a:rPr lang="en-AU" i="1" dirty="0" smtClean="0"/>
              <a:t>in different </a:t>
            </a:r>
            <a:r>
              <a:rPr lang="en-AU" i="1" dirty="0"/>
              <a:t>countries and regions. Therefore, it is </a:t>
            </a:r>
            <a:r>
              <a:rPr lang="en-AU" i="1" dirty="0" smtClean="0"/>
              <a:t>not appropriate </a:t>
            </a:r>
            <a:r>
              <a:rPr lang="en-AU" i="1" dirty="0"/>
              <a:t>for this draft to require the same </a:t>
            </a:r>
            <a:r>
              <a:rPr lang="en-AU" i="1" dirty="0" smtClean="0"/>
              <a:t>AES algorithm</a:t>
            </a:r>
          </a:p>
          <a:p>
            <a:r>
              <a:rPr lang="en-AU" dirty="0" smtClean="0"/>
              <a:t>China </a:t>
            </a:r>
            <a:r>
              <a:rPr lang="en-AU" dirty="0"/>
              <a:t>NB </a:t>
            </a:r>
            <a:r>
              <a:rPr lang="en-AU" dirty="0" smtClean="0"/>
              <a:t>Change 2</a:t>
            </a:r>
          </a:p>
          <a:p>
            <a:pPr lvl="1"/>
            <a:r>
              <a:rPr lang="en-AU" i="1" dirty="0"/>
              <a:t>It is suggested to clearly note that AES is </a:t>
            </a:r>
            <a:r>
              <a:rPr lang="en-AU" i="1" dirty="0" smtClean="0"/>
              <a:t>optional. There </a:t>
            </a:r>
            <a:r>
              <a:rPr lang="en-AU" i="1" dirty="0"/>
              <a:t>is no specific implementation solution to </a:t>
            </a:r>
            <a:r>
              <a:rPr lang="en-AU" i="1" dirty="0" smtClean="0"/>
              <a:t>establish security </a:t>
            </a:r>
            <a:r>
              <a:rPr lang="en-AU" i="1" dirty="0"/>
              <a:t>mechanism. It is recommended to </a:t>
            </a:r>
            <a:r>
              <a:rPr lang="en-AU" i="1" dirty="0" smtClean="0"/>
              <a:t>provide several </a:t>
            </a:r>
            <a:r>
              <a:rPr lang="en-AU" i="1" dirty="0"/>
              <a:t>typical mechanisms in order to better </a:t>
            </a:r>
            <a:r>
              <a:rPr lang="en-AU" i="1" dirty="0" smtClean="0"/>
              <a:t>achieve the </a:t>
            </a:r>
            <a:r>
              <a:rPr lang="en-AU" i="1" dirty="0"/>
              <a:t>interconnection between </a:t>
            </a:r>
            <a:r>
              <a:rPr lang="en-AU" i="1" dirty="0" smtClean="0"/>
              <a:t>devices</a:t>
            </a:r>
          </a:p>
          <a:p>
            <a:r>
              <a:rPr lang="en-AU"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85</a:t>
            </a:fld>
            <a:endParaRPr lang="en-US"/>
          </a:p>
        </p:txBody>
      </p:sp>
    </p:spTree>
    <p:extLst>
      <p:ext uri="{BB962C8B-B14F-4D97-AF65-F5344CB8AC3E}">
        <p14:creationId xmlns:p14="http://schemas.microsoft.com/office/powerpoint/2010/main" val="223148732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were two comments received on the </a:t>
            </a:r>
            <a:r>
              <a:rPr lang="en-AU" dirty="0"/>
              <a:t>IEEE 802.22b </a:t>
            </a:r>
            <a:r>
              <a:rPr lang="en-AU" dirty="0" smtClean="0"/>
              <a:t>FDIS ballot</a:t>
            </a:r>
            <a:endParaRPr lang="en-AU" dirty="0"/>
          </a:p>
        </p:txBody>
      </p:sp>
      <p:sp>
        <p:nvSpPr>
          <p:cNvPr id="3" name="Content Placeholder 2"/>
          <p:cNvSpPr>
            <a:spLocks noGrp="1"/>
          </p:cNvSpPr>
          <p:nvPr>
            <p:ph idx="1"/>
          </p:nvPr>
        </p:nvSpPr>
        <p:spPr/>
        <p:txBody>
          <a:bodyPr/>
          <a:lstStyle/>
          <a:p>
            <a:r>
              <a:rPr lang="en-AU" dirty="0" smtClean="0"/>
              <a:t>…</a:t>
            </a:r>
          </a:p>
          <a:p>
            <a:r>
              <a:rPr lang="en-AU" dirty="0" smtClean="0"/>
              <a:t>Suggested IEEE 802 response to Comment 2</a:t>
            </a:r>
          </a:p>
          <a:p>
            <a:pPr lvl="1"/>
            <a:r>
              <a:rPr lang="en-AU" dirty="0" smtClean="0">
                <a:solidFill>
                  <a:srgbClr val="FF0000"/>
                </a:solidFill>
              </a:rPr>
              <a:t>802.22 </a:t>
            </a:r>
            <a:r>
              <a:rPr lang="en-AU" dirty="0">
                <a:solidFill>
                  <a:srgbClr val="FF0000"/>
                </a:solidFill>
              </a:rPr>
              <a:t>WG generated a response that was rejected by </a:t>
            </a:r>
            <a:r>
              <a:rPr lang="en-AU" dirty="0" smtClean="0">
                <a:solidFill>
                  <a:srgbClr val="FF0000"/>
                </a:solidFill>
              </a:rPr>
              <a:t>EC in Nov 2017</a:t>
            </a:r>
            <a:endParaRPr lang="en-AU" dirty="0">
              <a:solidFill>
                <a:srgbClr val="FF0000"/>
              </a:solidFill>
            </a:endParaRPr>
          </a:p>
          <a:p>
            <a:pPr lvl="1"/>
            <a:r>
              <a:rPr lang="en-AU" dirty="0">
                <a:solidFill>
                  <a:srgbClr val="FF0000"/>
                </a:solidFill>
              </a:rPr>
              <a:t>An alternative has been written … but needs approval</a:t>
            </a:r>
          </a:p>
          <a:p>
            <a:pPr lvl="2"/>
            <a:r>
              <a:rPr lang="en-AU" i="1" dirty="0">
                <a:solidFill>
                  <a:srgbClr val="FF0000"/>
                </a:solidFill>
              </a:rPr>
              <a:t>The IEEE 802.22b amendment and the base IEEE 802.22-2010 standards have adopted AES as a default cipher to promote the global coexistence and inter-operability of 802.22 devices. However,  the provision  of  additional ciphers may enhance 802.22’s ability to address special use cases and will provide alternatives as the default cipher is compromised in the future.  The 802.22 WG will consider on their merits any proposals received for additional ciphers in the next revision of 802.22.</a:t>
            </a:r>
            <a:endParaRPr lang="en-AU" dirty="0">
              <a:solidFill>
                <a:srgbClr val="FF0000"/>
              </a:solidFill>
            </a:endParaRPr>
          </a:p>
          <a:p>
            <a:pPr lvl="1"/>
            <a:r>
              <a:rPr lang="en-AU" dirty="0" smtClean="0">
                <a:solidFill>
                  <a:srgbClr val="FF0000"/>
                </a:solidFill>
              </a:rPr>
              <a:t>Asked Apurva Mody for status in Dec 2017</a:t>
            </a:r>
            <a:endParaRPr lang="en-AU" dirty="0">
              <a:solidFill>
                <a:srgbClr val="FF0000"/>
              </a:solidFill>
            </a:endParaRPr>
          </a:p>
          <a:p>
            <a:pPr lvl="1"/>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86</a:t>
            </a:fld>
            <a:endParaRPr lang="en-US"/>
          </a:p>
        </p:txBody>
      </p:sp>
    </p:spTree>
    <p:extLst>
      <p:ext uri="{BB962C8B-B14F-4D97-AF65-F5344CB8AC3E}">
        <p14:creationId xmlns:p14="http://schemas.microsoft.com/office/powerpoint/2010/main" val="68103481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t>The IEEE 802 EC approved withdrawal of various ISO/IEC standards, giving Andrew Myles authority to make it happen</a:t>
            </a:r>
          </a:p>
          <a:p>
            <a:pPr lvl="2"/>
            <a:r>
              <a:rPr lang="en-AU" dirty="0"/>
              <a:t>ISO/IEC TR 8802-1:2001</a:t>
            </a:r>
          </a:p>
          <a:p>
            <a:pPr lvl="2"/>
            <a:r>
              <a:rPr lang="en-AU" dirty="0"/>
              <a:t>ISO/IEC 15802-1:1995</a:t>
            </a:r>
          </a:p>
          <a:p>
            <a:pPr lvl="2"/>
            <a:r>
              <a:rPr lang="en-AU" dirty="0"/>
              <a:t>ISO/IEC 15802-3:1998</a:t>
            </a:r>
          </a:p>
          <a:p>
            <a:pPr lvl="2"/>
            <a:r>
              <a:rPr lang="en-AU" dirty="0"/>
              <a:t>ISO/IEC 8802-5 and anything related (such as corrigenda)</a:t>
            </a:r>
          </a:p>
          <a:p>
            <a:pPr lvl="1"/>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87</a:t>
            </a:fld>
            <a:endParaRPr lang="en-US"/>
          </a:p>
        </p:txBody>
      </p:sp>
    </p:spTree>
    <p:extLst>
      <p:ext uri="{BB962C8B-B14F-4D97-AF65-F5344CB8AC3E}">
        <p14:creationId xmlns:p14="http://schemas.microsoft.com/office/powerpoint/2010/main" val="309189202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IEEE 802 EC </a:t>
            </a:r>
            <a:r>
              <a:rPr lang="en-AU" dirty="0"/>
              <a:t>approved withdrawal of various ISO/IEC standards</a:t>
            </a:r>
          </a:p>
        </p:txBody>
      </p:sp>
      <p:sp>
        <p:nvSpPr>
          <p:cNvPr id="3" name="Content Placeholder 2"/>
          <p:cNvSpPr>
            <a:spLocks noGrp="1"/>
          </p:cNvSpPr>
          <p:nvPr>
            <p:ph idx="1"/>
          </p:nvPr>
        </p:nvSpPr>
        <p:spPr/>
        <p:txBody>
          <a:bodyPr/>
          <a:lstStyle/>
          <a:p>
            <a:pPr lvl="1"/>
            <a:r>
              <a:rPr lang="en-AU" dirty="0" smtClean="0">
                <a:solidFill>
                  <a:srgbClr val="FF0000"/>
                </a:solidFill>
              </a:rPr>
              <a:t>Andrew </a:t>
            </a:r>
            <a:r>
              <a:rPr lang="en-AU" dirty="0" smtClean="0">
                <a:solidFill>
                  <a:srgbClr val="FF0000"/>
                </a:solidFill>
              </a:rPr>
              <a:t>Myles requested assistance from Jodi </a:t>
            </a:r>
            <a:r>
              <a:rPr lang="en-AU" dirty="0" err="1" smtClean="0">
                <a:solidFill>
                  <a:srgbClr val="FF0000"/>
                </a:solidFill>
              </a:rPr>
              <a:t>Haasz</a:t>
            </a:r>
            <a:r>
              <a:rPr lang="en-AU" dirty="0" smtClean="0">
                <a:solidFill>
                  <a:srgbClr val="FF0000"/>
                </a:solidFill>
              </a:rPr>
              <a:t>, who asked</a:t>
            </a:r>
            <a:endParaRPr lang="en-AU" dirty="0" smtClean="0">
              <a:solidFill>
                <a:srgbClr val="FF0000"/>
              </a:solidFill>
            </a:endParaRPr>
          </a:p>
          <a:p>
            <a:pPr lvl="2"/>
            <a:r>
              <a:rPr lang="en-AU" dirty="0" smtClean="0">
                <a:solidFill>
                  <a:srgbClr val="FF0000"/>
                </a:solidFill>
              </a:rPr>
              <a:t>ISO/IEC </a:t>
            </a:r>
            <a:r>
              <a:rPr lang="en-AU" dirty="0">
                <a:solidFill>
                  <a:srgbClr val="FF0000"/>
                </a:solidFill>
              </a:rPr>
              <a:t>TR </a:t>
            </a:r>
            <a:r>
              <a:rPr lang="en-AU" dirty="0" smtClean="0">
                <a:solidFill>
                  <a:srgbClr val="FF0000"/>
                </a:solidFill>
              </a:rPr>
              <a:t>8802-1:2001; I </a:t>
            </a:r>
            <a:r>
              <a:rPr lang="en-AU" dirty="0">
                <a:solidFill>
                  <a:srgbClr val="FF0000"/>
                </a:solidFill>
              </a:rPr>
              <a:t>believe this document was developed by JTC 1/SC 6 and was not an IEEE standard adopted by JTC 1/SC 6, correct</a:t>
            </a:r>
            <a:r>
              <a:rPr lang="en-AU" dirty="0" smtClean="0">
                <a:solidFill>
                  <a:srgbClr val="FF0000"/>
                </a:solidFill>
              </a:rPr>
              <a:t>?</a:t>
            </a:r>
            <a:endParaRPr lang="en-AU" dirty="0">
              <a:solidFill>
                <a:srgbClr val="FF0000"/>
              </a:solidFill>
            </a:endParaRPr>
          </a:p>
          <a:p>
            <a:pPr lvl="2"/>
            <a:r>
              <a:rPr lang="en-AU" dirty="0" smtClean="0">
                <a:solidFill>
                  <a:srgbClr val="FF0000"/>
                </a:solidFill>
              </a:rPr>
              <a:t>ISO/IEC 15802-1:1995; Is </a:t>
            </a:r>
            <a:r>
              <a:rPr lang="en-AU" dirty="0">
                <a:solidFill>
                  <a:srgbClr val="FF0000"/>
                </a:solidFill>
              </a:rPr>
              <a:t>this document an adoption of an IEEE standard?  I am unable to find it.</a:t>
            </a:r>
          </a:p>
          <a:p>
            <a:pPr lvl="2"/>
            <a:r>
              <a:rPr lang="en-AU" dirty="0" smtClean="0">
                <a:solidFill>
                  <a:srgbClr val="FF0000"/>
                </a:solidFill>
              </a:rPr>
              <a:t>ISO/IEC 15802-3:1998; I </a:t>
            </a:r>
            <a:r>
              <a:rPr lang="en-AU" dirty="0">
                <a:solidFill>
                  <a:srgbClr val="FF0000"/>
                </a:solidFill>
              </a:rPr>
              <a:t>believe this is an adoption of IEEE 802.1D-1998, correct?</a:t>
            </a:r>
          </a:p>
          <a:p>
            <a:pPr lvl="2"/>
            <a:r>
              <a:rPr lang="en-AU" dirty="0" smtClean="0">
                <a:solidFill>
                  <a:srgbClr val="FF0000"/>
                </a:solidFill>
              </a:rPr>
              <a:t>ISO/IEC </a:t>
            </a:r>
            <a:r>
              <a:rPr lang="en-AU" dirty="0">
                <a:solidFill>
                  <a:srgbClr val="FF0000"/>
                </a:solidFill>
              </a:rPr>
              <a:t>8802-5 and anything related (such as corrigenda</a:t>
            </a:r>
            <a:r>
              <a:rPr lang="en-AU" dirty="0" smtClean="0">
                <a:solidFill>
                  <a:srgbClr val="FF0000"/>
                </a:solidFill>
              </a:rPr>
              <a:t>); I </a:t>
            </a:r>
            <a:r>
              <a:rPr lang="en-AU" dirty="0">
                <a:solidFill>
                  <a:srgbClr val="FF0000"/>
                </a:solidFill>
              </a:rPr>
              <a:t>am sure that this is an adoption of IEEE 802.5 and its related documents</a:t>
            </a:r>
            <a:r>
              <a:rPr lang="en-AU" dirty="0" smtClean="0">
                <a:solidFill>
                  <a:srgbClr val="FF0000"/>
                </a:solidFill>
              </a:rPr>
              <a:t>.</a:t>
            </a:r>
          </a:p>
          <a:p>
            <a:pPr lvl="1"/>
            <a:r>
              <a:rPr lang="en-AU" dirty="0" smtClean="0">
                <a:solidFill>
                  <a:srgbClr val="FF0000"/>
                </a:solidFill>
              </a:rPr>
              <a:t>We are currently waiting for a response from John Messenger (through Glenn Parsons)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88</a:t>
            </a:fld>
            <a:endParaRPr lang="en-US"/>
          </a:p>
        </p:txBody>
      </p:sp>
    </p:spTree>
    <p:extLst>
      <p:ext uri="{BB962C8B-B14F-4D97-AF65-F5344CB8AC3E}">
        <p14:creationId xmlns:p14="http://schemas.microsoft.com/office/powerpoint/2010/main" val="387420253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The next SC6 meeting will held in Aug 2018 in Tokyo, Japan</a:t>
            </a:r>
            <a:endParaRPr lang="en-AU" dirty="0"/>
          </a:p>
        </p:txBody>
      </p:sp>
      <p:sp>
        <p:nvSpPr>
          <p:cNvPr id="3" name="Content Placeholder 2"/>
          <p:cNvSpPr>
            <a:spLocks noGrp="1"/>
          </p:cNvSpPr>
          <p:nvPr>
            <p:ph sz="half" idx="1"/>
          </p:nvPr>
        </p:nvSpPr>
        <p:spPr>
          <a:xfrm>
            <a:off x="685800" y="1905000"/>
            <a:ext cx="3810000" cy="4114800"/>
          </a:xfrm>
        </p:spPr>
        <p:txBody>
          <a:bodyPr/>
          <a:lstStyle/>
          <a:p>
            <a:r>
              <a:rPr lang="en-AU" dirty="0" smtClean="0"/>
              <a:t>Meeting</a:t>
            </a:r>
          </a:p>
          <a:p>
            <a:pPr lvl="1"/>
            <a:r>
              <a:rPr lang="en-AU" dirty="0" smtClean="0"/>
              <a:t>ISO/IEC JTC1/SC6</a:t>
            </a:r>
          </a:p>
          <a:p>
            <a:r>
              <a:rPr lang="en-AU" dirty="0" smtClean="0"/>
              <a:t>Hosts</a:t>
            </a:r>
          </a:p>
          <a:p>
            <a:pPr lvl="1"/>
            <a:r>
              <a:rPr lang="en-AU" dirty="0" smtClean="0"/>
              <a:t>?</a:t>
            </a:r>
            <a:endParaRPr lang="en-US" dirty="0" smtClean="0"/>
          </a:p>
          <a:p>
            <a:r>
              <a:rPr lang="en-AU" dirty="0" smtClean="0"/>
              <a:t>Date</a:t>
            </a:r>
          </a:p>
          <a:p>
            <a:pPr lvl="1"/>
            <a:r>
              <a:rPr lang="en-AU" dirty="0" smtClean="0"/>
              <a:t>Aug 2018</a:t>
            </a:r>
          </a:p>
          <a:p>
            <a:r>
              <a:rPr lang="en-AU" dirty="0" smtClean="0"/>
              <a:t>Location</a:t>
            </a:r>
          </a:p>
          <a:p>
            <a:pPr lvl="1"/>
            <a:r>
              <a:rPr lang="en-AU" dirty="0" smtClean="0"/>
              <a:t>Tokyo</a:t>
            </a:r>
          </a:p>
          <a:p>
            <a:r>
              <a:rPr lang="en-AU" dirty="0" smtClean="0"/>
              <a:t>WebEx</a:t>
            </a:r>
          </a:p>
          <a:p>
            <a:pPr lvl="1"/>
            <a:r>
              <a:rPr lang="en-AU" dirty="0" smtClean="0">
                <a:solidFill>
                  <a:srgbClr val="FF0000"/>
                </a:solidFill>
              </a:rPr>
              <a:t>????</a:t>
            </a:r>
          </a:p>
        </p:txBody>
      </p:sp>
      <p:sp>
        <p:nvSpPr>
          <p:cNvPr id="6" name="Content Placeholder 5"/>
          <p:cNvSpPr>
            <a:spLocks noGrp="1"/>
          </p:cNvSpPr>
          <p:nvPr>
            <p:ph sz="half" idx="2"/>
          </p:nvPr>
        </p:nvSpPr>
        <p:spPr>
          <a:xfrm>
            <a:off x="4648200" y="1905000"/>
            <a:ext cx="3810000" cy="4114800"/>
          </a:xfrm>
        </p:spPr>
        <p:txBody>
          <a:bodyPr/>
          <a:lstStyle/>
          <a:p>
            <a:r>
              <a:rPr lang="en-GB" dirty="0" smtClean="0"/>
              <a:t>Deadlines</a:t>
            </a:r>
          </a:p>
          <a:p>
            <a:pPr lvl="1"/>
            <a:r>
              <a:rPr lang="en-GB" dirty="0" smtClean="0"/>
              <a:t>New agenda items:</a:t>
            </a:r>
          </a:p>
          <a:p>
            <a:pPr lvl="1"/>
            <a:r>
              <a:rPr lang="en-GB" dirty="0" smtClean="0"/>
              <a:t>New contributions:</a:t>
            </a:r>
          </a:p>
          <a:p>
            <a:pPr lvl="1"/>
            <a:r>
              <a:rPr lang="en-GB" dirty="0" smtClean="0"/>
              <a:t>New comments:</a:t>
            </a:r>
          </a:p>
          <a:p>
            <a:pPr lvl="1"/>
            <a:r>
              <a:rPr lang="en-GB" dirty="0" smtClean="0"/>
              <a:t>Registration:</a:t>
            </a:r>
          </a:p>
        </p:txBody>
      </p:sp>
      <p:sp>
        <p:nvSpPr>
          <p:cNvPr id="4" name="Footer Placeholder 3"/>
          <p:cNvSpPr>
            <a:spLocks noGrp="1"/>
          </p:cNvSpPr>
          <p:nvPr>
            <p:ph type="ftr" sz="quarter" idx="10"/>
          </p:nvPr>
        </p:nvSpPr>
        <p:spPr/>
        <p:txBody>
          <a:bodyPr/>
          <a:lstStyle/>
          <a:p>
            <a:r>
              <a:rPr lang="en-US" smtClean="0"/>
              <a:t>Andrew Myles, Cisco</a:t>
            </a:r>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89</a:t>
            </a:fld>
            <a:endParaRPr lang="en-US"/>
          </a:p>
        </p:txBody>
      </p:sp>
      <p:sp>
        <p:nvSpPr>
          <p:cNvPr id="8" name="AutoShape 2" descr="Image result for Seongnam-s kore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spTree>
    <p:extLst>
      <p:ext uri="{BB962C8B-B14F-4D97-AF65-F5344CB8AC3E}">
        <p14:creationId xmlns:p14="http://schemas.microsoft.com/office/powerpoint/2010/main" val="193891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IEEE 802 JTC1 SC regular meeting has a high level list of agenda items to be considered</a:t>
            </a:r>
            <a:endParaRPr lang="en-AU" dirty="0" smtClean="0"/>
          </a:p>
        </p:txBody>
      </p:sp>
      <p:sp>
        <p:nvSpPr>
          <p:cNvPr id="11267" name="Rectangle 3"/>
          <p:cNvSpPr>
            <a:spLocks noGrp="1" noChangeArrowheads="1"/>
          </p:cNvSpPr>
          <p:nvPr>
            <p:ph idx="1"/>
          </p:nvPr>
        </p:nvSpPr>
        <p:spPr/>
        <p:txBody>
          <a:bodyPr/>
          <a:lstStyle/>
          <a:p>
            <a:r>
              <a:rPr lang="en-AU" dirty="0" smtClean="0"/>
              <a:t>In no particular order:</a:t>
            </a:r>
          </a:p>
          <a:p>
            <a:pPr lvl="1"/>
            <a:r>
              <a:rPr lang="en-AU" dirty="0" smtClean="0"/>
              <a:t>Approve minutes</a:t>
            </a:r>
          </a:p>
          <a:p>
            <a:pPr lvl="2"/>
            <a:r>
              <a:rPr lang="en-AU" dirty="0" smtClean="0"/>
              <a:t>From wireless plenary meeting in November 2017 in Irvine</a:t>
            </a:r>
          </a:p>
          <a:p>
            <a:pPr lvl="1"/>
            <a:r>
              <a:rPr lang="en-AU" dirty="0" smtClean="0"/>
              <a:t>Review extended goals</a:t>
            </a:r>
          </a:p>
          <a:p>
            <a:pPr lvl="2"/>
            <a:r>
              <a:rPr lang="en-AU" dirty="0" smtClean="0"/>
              <a:t>From formalisation of status as SC in March 2014</a:t>
            </a:r>
          </a:p>
          <a:p>
            <a:pPr lvl="1"/>
            <a:r>
              <a:rPr lang="en-AU" dirty="0" smtClean="0"/>
              <a:t>Review status of SC6 interactions</a:t>
            </a:r>
          </a:p>
          <a:p>
            <a:pPr lvl="2"/>
            <a:r>
              <a:rPr lang="en-AU" dirty="0" smtClean="0"/>
              <a:t>Review liaisons of drafts to SC6</a:t>
            </a:r>
          </a:p>
          <a:p>
            <a:pPr lvl="2"/>
            <a:r>
              <a:rPr lang="en-AU" dirty="0" smtClean="0"/>
              <a:t>Review notifications of projects to SC6</a:t>
            </a:r>
          </a:p>
          <a:p>
            <a:pPr lvl="2"/>
            <a:r>
              <a:rPr lang="en-AU" dirty="0" smtClean="0"/>
              <a:t>Review status of FDIS ballots</a:t>
            </a:r>
          </a:p>
          <a:p>
            <a:pPr lvl="1"/>
            <a:r>
              <a:rPr lang="en-AU" dirty="0" smtClean="0"/>
              <a:t>Review SC6 activities</a:t>
            </a:r>
          </a:p>
          <a:p>
            <a:pPr lvl="1"/>
            <a:r>
              <a:rPr lang="en-AU" dirty="0" smtClean="0"/>
              <a:t>Consider </a:t>
            </a:r>
            <a:r>
              <a:rPr lang="en-AU" dirty="0"/>
              <a:t>any motions</a:t>
            </a:r>
          </a:p>
          <a:p>
            <a:pPr lvl="2"/>
            <a:endParaRPr lang="en-AU" dirty="0" smtClean="0"/>
          </a:p>
        </p:txBody>
      </p:sp>
      <p:sp>
        <p:nvSpPr>
          <p:cNvPr id="5" name="Footer Placeholder 4"/>
          <p:cNvSpPr>
            <a:spLocks noGrp="1"/>
          </p:cNvSpPr>
          <p:nvPr>
            <p:ph type="ftr" sz="quarter" idx="10"/>
          </p:nvPr>
        </p:nvSpPr>
        <p:spPr/>
        <p:txBody>
          <a:bodyPr/>
          <a:lstStyle/>
          <a:p>
            <a:r>
              <a:rPr lang="en-US" smtClean="0"/>
              <a:t>Andrew Myles, Cisco</a:t>
            </a:r>
            <a:endParaRPr lang="en-US"/>
          </a:p>
        </p:txBody>
      </p:sp>
      <p:sp>
        <p:nvSpPr>
          <p:cNvPr id="6" name="Slide Number Placeholder 5"/>
          <p:cNvSpPr>
            <a:spLocks noGrp="1"/>
          </p:cNvSpPr>
          <p:nvPr>
            <p:ph type="sldNum" sz="quarter" idx="11"/>
          </p:nvPr>
        </p:nvSpPr>
        <p:spPr/>
        <p:txBody>
          <a:bodyPr/>
          <a:lstStyle/>
          <a:p>
            <a:r>
              <a:rPr lang="en-US" smtClean="0"/>
              <a:t>Slide </a:t>
            </a:r>
            <a:fld id="{C1120F2B-73AB-4F0E-8BCB-E97D8340144F}" type="slidenum">
              <a:rPr lang="en-US" smtClean="0"/>
              <a:pPr/>
              <a:t>9</a:t>
            </a:fld>
            <a:endParaRPr lang="en-US"/>
          </a:p>
        </p:txBody>
      </p:sp>
    </p:spTree>
    <p:extLst>
      <p:ext uri="{BB962C8B-B14F-4D97-AF65-F5344CB8AC3E}">
        <p14:creationId xmlns:p14="http://schemas.microsoft.com/office/powerpoint/2010/main" val="25442543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ToR</a:t>
            </a:r>
            <a:r>
              <a:rPr lang="en-AU" dirty="0" smtClean="0"/>
              <a:t> of the Security ad hoc were substantially </a:t>
            </a:r>
            <a:r>
              <a:rPr lang="en-AU" dirty="0" smtClean="0"/>
              <a:t>modified at the last SC6 meeting</a:t>
            </a:r>
            <a:endParaRPr lang="en-AU" dirty="0"/>
          </a:p>
        </p:txBody>
      </p:sp>
      <p:sp>
        <p:nvSpPr>
          <p:cNvPr id="3" name="Content Placeholder 2"/>
          <p:cNvSpPr>
            <a:spLocks noGrp="1"/>
          </p:cNvSpPr>
          <p:nvPr>
            <p:ph idx="1"/>
          </p:nvPr>
        </p:nvSpPr>
        <p:spPr/>
        <p:txBody>
          <a:bodyPr/>
          <a:lstStyle/>
          <a:p>
            <a:r>
              <a:rPr lang="en-AU" smtClean="0"/>
              <a:t>Modified ToR</a:t>
            </a:r>
          </a:p>
          <a:p>
            <a:pPr lvl="1"/>
            <a:r>
              <a:rPr lang="en-GB" smtClean="0"/>
              <a:t>Scope </a:t>
            </a:r>
            <a:endParaRPr lang="en-AU" smtClean="0"/>
          </a:p>
          <a:p>
            <a:pPr lvl="2"/>
            <a:r>
              <a:rPr lang="en-GB" smtClean="0"/>
              <a:t>Review security technologies in the published standards, and SC6 projects under development for the purpose of identifying areas of potential improvement </a:t>
            </a:r>
            <a:endParaRPr lang="en-AU" smtClean="0"/>
          </a:p>
          <a:p>
            <a:pPr lvl="1"/>
            <a:r>
              <a:rPr lang="en-GB" smtClean="0"/>
              <a:t>AHGS </a:t>
            </a:r>
            <a:r>
              <a:rPr lang="en-GB" dirty="0" smtClean="0"/>
              <a:t>deliverables</a:t>
            </a:r>
            <a:endParaRPr lang="en-AU" smtClean="0"/>
          </a:p>
          <a:p>
            <a:pPr lvl="2"/>
            <a:r>
              <a:rPr lang="en-GB" smtClean="0"/>
              <a:t>A report that identifies any potential security issues in SC6 published standards and SC6 projects under development.</a:t>
            </a:r>
            <a:endParaRPr lang="en-AU" smtClean="0"/>
          </a:p>
          <a:p>
            <a:pPr lvl="1"/>
            <a:r>
              <a:rPr lang="en-GB" smtClean="0"/>
              <a:t>Period</a:t>
            </a:r>
            <a:endParaRPr lang="en-AU" smtClean="0"/>
          </a:p>
          <a:p>
            <a:pPr lvl="2"/>
            <a:r>
              <a:rPr lang="en-GB" smtClean="0"/>
              <a:t>The AHGS will complete its report by the next SC6 plenary meeting.</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90</a:t>
            </a:fld>
            <a:endParaRPr lang="en-US"/>
          </a:p>
        </p:txBody>
      </p:sp>
    </p:spTree>
    <p:extLst>
      <p:ext uri="{BB962C8B-B14F-4D97-AF65-F5344CB8AC3E}">
        <p14:creationId xmlns:p14="http://schemas.microsoft.com/office/powerpoint/2010/main" val="237603185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ToR</a:t>
            </a:r>
            <a:r>
              <a:rPr lang="en-AU" dirty="0"/>
              <a:t> of the Security ad hoc were substantially </a:t>
            </a:r>
            <a:r>
              <a:rPr lang="en-AU" dirty="0"/>
              <a:t>modified at the last SC6 meeting</a:t>
            </a:r>
            <a:endParaRPr lang="en-AU" dirty="0"/>
          </a:p>
        </p:txBody>
      </p:sp>
      <p:sp>
        <p:nvSpPr>
          <p:cNvPr id="3" name="Content Placeholder 2"/>
          <p:cNvSpPr>
            <a:spLocks noGrp="1"/>
          </p:cNvSpPr>
          <p:nvPr>
            <p:ph idx="1"/>
          </p:nvPr>
        </p:nvSpPr>
        <p:spPr/>
        <p:txBody>
          <a:bodyPr/>
          <a:lstStyle/>
          <a:p>
            <a:r>
              <a:rPr lang="en-AU" dirty="0" smtClean="0"/>
              <a:t>Summary of </a:t>
            </a:r>
            <a:r>
              <a:rPr lang="en-AU" dirty="0" err="1" smtClean="0"/>
              <a:t>ToR</a:t>
            </a:r>
            <a:endParaRPr lang="en-AU" dirty="0" smtClean="0"/>
          </a:p>
          <a:p>
            <a:pPr lvl="1"/>
            <a:r>
              <a:rPr lang="en-AU" dirty="0"/>
              <a:t>Focuses on any SC6 standards or standards in </a:t>
            </a:r>
            <a:r>
              <a:rPr lang="en-AU" dirty="0" smtClean="0"/>
              <a:t>development</a:t>
            </a:r>
          </a:p>
          <a:p>
            <a:pPr lvl="2"/>
            <a:r>
              <a:rPr lang="en-AU" dirty="0" smtClean="0"/>
              <a:t>This includes IEEE 802 standards</a:t>
            </a:r>
          </a:p>
          <a:p>
            <a:pPr lvl="2"/>
            <a:r>
              <a:rPr lang="en-AU" dirty="0" smtClean="0"/>
              <a:t>Including issues discussed in Ottawa in 2014</a:t>
            </a:r>
          </a:p>
          <a:p>
            <a:pPr lvl="2"/>
            <a:r>
              <a:rPr lang="en-AU" dirty="0" smtClean="0"/>
              <a:t>This means we will need to deal with same complaints</a:t>
            </a:r>
            <a:endParaRPr lang="en-AU" dirty="0"/>
          </a:p>
          <a:p>
            <a:pPr lvl="1"/>
            <a:r>
              <a:rPr lang="en-AU" dirty="0"/>
              <a:t>Limits work </a:t>
            </a:r>
            <a:r>
              <a:rPr lang="en-AU" dirty="0" smtClean="0"/>
              <a:t>in Security ad hoc to </a:t>
            </a:r>
            <a:r>
              <a:rPr lang="en-AU" dirty="0"/>
              <a:t>identifying </a:t>
            </a:r>
            <a:r>
              <a:rPr lang="en-AU" dirty="0" smtClean="0"/>
              <a:t>issues</a:t>
            </a:r>
          </a:p>
          <a:p>
            <a:pPr lvl="2"/>
            <a:r>
              <a:rPr lang="en-AU" dirty="0" smtClean="0"/>
              <a:t>The Security ad hoc will </a:t>
            </a:r>
            <a:r>
              <a:rPr lang="en-AU" dirty="0"/>
              <a:t>not </a:t>
            </a:r>
            <a:r>
              <a:rPr lang="en-AU" dirty="0" smtClean="0"/>
              <a:t>fix them</a:t>
            </a:r>
          </a:p>
          <a:p>
            <a:pPr lvl="2"/>
            <a:r>
              <a:rPr lang="en-AU" dirty="0" smtClean="0"/>
              <a:t>Technically they cannot even suggest how any issues can be fixed</a:t>
            </a:r>
          </a:p>
          <a:p>
            <a:pPr lvl="2"/>
            <a:r>
              <a:rPr lang="en-AU" dirty="0" smtClean="0"/>
              <a:t>If any issues are identified in IEEE 802 </a:t>
            </a:r>
            <a:r>
              <a:rPr lang="en-AU" dirty="0" smtClean="0"/>
              <a:t>standards, </a:t>
            </a:r>
            <a:r>
              <a:rPr lang="en-AU" dirty="0" smtClean="0"/>
              <a:t>we will argue at some future time that they need to be fixed by IEEE 802</a:t>
            </a:r>
            <a:endParaRPr lang="en-AU" dirty="0"/>
          </a:p>
          <a:p>
            <a:pPr lvl="1"/>
            <a:r>
              <a:rPr lang="en-AU" dirty="0"/>
              <a:t>Limits time to one meeting </a:t>
            </a:r>
            <a:r>
              <a:rPr lang="en-AU" dirty="0" smtClean="0"/>
              <a:t>cycle</a:t>
            </a:r>
          </a:p>
          <a:p>
            <a:pPr lvl="2"/>
            <a:r>
              <a:rPr lang="en-AU" dirty="0" smtClean="0"/>
              <a:t>Effectively August 2017</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91</a:t>
            </a:fld>
            <a:endParaRPr lang="en-US"/>
          </a:p>
        </p:txBody>
      </p:sp>
    </p:spTree>
    <p:extLst>
      <p:ext uri="{BB962C8B-B14F-4D97-AF65-F5344CB8AC3E}">
        <p14:creationId xmlns:p14="http://schemas.microsoft.com/office/powerpoint/2010/main" val="87004404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Other aspects of the </a:t>
            </a:r>
            <a:r>
              <a:rPr lang="en-AU" dirty="0"/>
              <a:t>Security ad hoc </a:t>
            </a:r>
            <a:r>
              <a:rPr lang="en-AU" dirty="0" smtClean="0"/>
              <a:t>were determined	</a:t>
            </a:r>
            <a:endParaRPr lang="en-AU" dirty="0"/>
          </a:p>
        </p:txBody>
      </p:sp>
      <p:sp>
        <p:nvSpPr>
          <p:cNvPr id="3" name="Content Placeholder 2"/>
          <p:cNvSpPr>
            <a:spLocks noGrp="1"/>
          </p:cNvSpPr>
          <p:nvPr>
            <p:ph sz="half" idx="1"/>
          </p:nvPr>
        </p:nvSpPr>
        <p:spPr/>
        <p:txBody>
          <a:bodyPr/>
          <a:lstStyle/>
          <a:p>
            <a:r>
              <a:rPr lang="en-AU" dirty="0" smtClean="0"/>
              <a:t>Leadership</a:t>
            </a:r>
          </a:p>
          <a:p>
            <a:pPr lvl="1"/>
            <a:r>
              <a:rPr lang="en-US" dirty="0"/>
              <a:t>Yun-Jae Won </a:t>
            </a:r>
            <a:r>
              <a:rPr lang="en-US" dirty="0" smtClean="0"/>
              <a:t>(Korea) is convener</a:t>
            </a:r>
            <a:endParaRPr lang="en-AU" dirty="0" smtClean="0"/>
          </a:p>
          <a:p>
            <a:r>
              <a:rPr lang="en-AU" dirty="0" smtClean="0"/>
              <a:t>Membership</a:t>
            </a:r>
            <a:endParaRPr lang="en-AU" dirty="0" smtClean="0">
              <a:solidFill>
                <a:srgbClr val="FF0000"/>
              </a:solidFill>
            </a:endParaRPr>
          </a:p>
          <a:p>
            <a:pPr lvl="1"/>
            <a:r>
              <a:rPr lang="en-AU" dirty="0" smtClean="0"/>
              <a:t>China</a:t>
            </a:r>
          </a:p>
          <a:p>
            <a:pPr lvl="2"/>
            <a:r>
              <a:rPr lang="en-AU" dirty="0" err="1" smtClean="0"/>
              <a:t>Zhenhai</a:t>
            </a:r>
            <a:r>
              <a:rPr lang="en-AU" dirty="0" smtClean="0"/>
              <a:t> Huang (IWNCOMM)</a:t>
            </a:r>
          </a:p>
          <a:p>
            <a:pPr lvl="2"/>
            <a:r>
              <a:rPr lang="en-AU" dirty="0" err="1"/>
              <a:t>b</a:t>
            </a:r>
            <a:r>
              <a:rPr lang="en-AU" dirty="0" err="1" smtClean="0"/>
              <a:t>z</a:t>
            </a:r>
            <a:r>
              <a:rPr lang="en-AU" dirty="0" smtClean="0"/>
              <a:t>?</a:t>
            </a:r>
            <a:r>
              <a:rPr lang="en-AU" dirty="0" smtClean="0"/>
              <a:t> (National Engineering Laboratory for Wireless Security)</a:t>
            </a:r>
          </a:p>
          <a:p>
            <a:pPr lvl="2"/>
            <a:r>
              <a:rPr lang="en-AU" dirty="0" err="1"/>
              <a:t>l</a:t>
            </a:r>
            <a:r>
              <a:rPr lang="en-AU" dirty="0" err="1" smtClean="0"/>
              <a:t>mbz</a:t>
            </a:r>
            <a:r>
              <a:rPr lang="en-AU" dirty="0" smtClean="0"/>
              <a:t>? (WAPIA)</a:t>
            </a:r>
          </a:p>
          <a:p>
            <a:pPr lvl="2"/>
            <a:r>
              <a:rPr lang="en-AU" dirty="0" err="1" smtClean="0"/>
              <a:t>Manxia</a:t>
            </a:r>
            <a:r>
              <a:rPr lang="en-AU" dirty="0" smtClean="0"/>
              <a:t> Tie (IWNCOMM)</a:t>
            </a:r>
          </a:p>
          <a:p>
            <a:pPr lvl="2"/>
            <a:r>
              <a:rPr lang="en-AU" dirty="0" err="1" smtClean="0"/>
              <a:t>Yujiao</a:t>
            </a:r>
            <a:r>
              <a:rPr lang="en-AU" dirty="0" smtClean="0"/>
              <a:t> Li (IWNCOMM)</a:t>
            </a:r>
            <a:endParaRPr lang="en-AU" dirty="0" smtClean="0"/>
          </a:p>
        </p:txBody>
      </p:sp>
      <p:sp>
        <p:nvSpPr>
          <p:cNvPr id="6" name="Content Placeholder 5"/>
          <p:cNvSpPr>
            <a:spLocks noGrp="1"/>
          </p:cNvSpPr>
          <p:nvPr>
            <p:ph sz="half" idx="2"/>
          </p:nvPr>
        </p:nvSpPr>
        <p:spPr/>
        <p:txBody>
          <a:bodyPr/>
          <a:lstStyle/>
          <a:p>
            <a:pPr lvl="1"/>
            <a:r>
              <a:rPr lang="en-AU" dirty="0"/>
              <a:t>US</a:t>
            </a:r>
          </a:p>
          <a:p>
            <a:pPr lvl="2"/>
            <a:r>
              <a:rPr lang="en-AU" dirty="0"/>
              <a:t>Dorothy Stanley (HPE)</a:t>
            </a:r>
          </a:p>
          <a:p>
            <a:pPr lvl="2"/>
            <a:r>
              <a:rPr lang="en-AU" dirty="0"/>
              <a:t>John Day (?)</a:t>
            </a:r>
          </a:p>
          <a:p>
            <a:pPr lvl="1"/>
            <a:r>
              <a:rPr lang="en-AU" dirty="0"/>
              <a:t>Austria</a:t>
            </a:r>
          </a:p>
          <a:p>
            <a:pPr lvl="2"/>
            <a:r>
              <a:rPr lang="en-AU" dirty="0"/>
              <a:t>Reinhard </a:t>
            </a:r>
            <a:r>
              <a:rPr lang="en-AU" dirty="0" err="1"/>
              <a:t>Meindl</a:t>
            </a:r>
            <a:endParaRPr lang="en-AU" dirty="0"/>
          </a:p>
          <a:p>
            <a:pPr lvl="1"/>
            <a:r>
              <a:rPr lang="en-AU" dirty="0"/>
              <a:t>Korea</a:t>
            </a:r>
          </a:p>
          <a:p>
            <a:pPr lvl="2"/>
            <a:r>
              <a:rPr lang="en-AU" dirty="0"/>
              <a:t>IEEE 802</a:t>
            </a:r>
          </a:p>
          <a:p>
            <a:pPr lvl="2"/>
            <a:r>
              <a:rPr lang="en-AU" dirty="0"/>
              <a:t>Andrew Myles (Cisco)</a:t>
            </a:r>
          </a:p>
          <a:p>
            <a:pPr lvl="2"/>
            <a:r>
              <a:rPr lang="en-AU" dirty="0"/>
              <a:t>Peter Yee</a:t>
            </a:r>
          </a:p>
          <a:p>
            <a:pPr lvl="2"/>
            <a:r>
              <a:rPr lang="en-AU" dirty="0"/>
              <a:t>Jodi </a:t>
            </a:r>
            <a:r>
              <a:rPr lang="en-AU" dirty="0" err="1"/>
              <a:t>Haasz</a:t>
            </a:r>
            <a:r>
              <a:rPr lang="en-AU" dirty="0"/>
              <a:t> (IEEE-SA)</a:t>
            </a:r>
          </a:p>
          <a:p>
            <a:pPr lvl="2"/>
            <a:r>
              <a:rPr lang="en-AU" dirty="0"/>
              <a:t>Dan Harkins (HPE</a:t>
            </a:r>
            <a:r>
              <a:rPr lang="en-AU" dirty="0" smtClean="0"/>
              <a:t>)</a:t>
            </a:r>
          </a:p>
          <a:p>
            <a:pPr lvl="2"/>
            <a:r>
              <a:rPr lang="en-AU" dirty="0" smtClean="0"/>
              <a:t>David Law (HPE)</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92</a:t>
            </a:fld>
            <a:endParaRPr lang="en-US"/>
          </a:p>
        </p:txBody>
      </p:sp>
    </p:spTree>
    <p:extLst>
      <p:ext uri="{BB962C8B-B14F-4D97-AF65-F5344CB8AC3E}">
        <p14:creationId xmlns:p14="http://schemas.microsoft.com/office/powerpoint/2010/main" val="229880255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schedule and work plan has been agreed for the Security ad hoc</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26020370"/>
              </p:ext>
            </p:extLst>
          </p:nvPr>
        </p:nvGraphicFramePr>
        <p:xfrm>
          <a:off x="685800" y="1981200"/>
          <a:ext cx="7772400" cy="30327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557009">
                <a:tc>
                  <a:txBody>
                    <a:bodyPr/>
                    <a:lstStyle/>
                    <a:p>
                      <a:pPr algn="ctr" fontAlgn="base" hangingPunct="0">
                        <a:spcAft>
                          <a:spcPts val="0"/>
                        </a:spcAft>
                        <a:tabLst>
                          <a:tab pos="1188085" algn="l"/>
                        </a:tabLst>
                      </a:pPr>
                      <a:r>
                        <a:rPr lang="en-US" sz="1600" kern="0" dirty="0">
                          <a:effectLst/>
                        </a:rPr>
                        <a:t>AHGS meeting during JTC 1/ SC 6/ WG 1 Seoul meeting</a:t>
                      </a:r>
                      <a:endParaRPr lang="en-AU" sz="1600" kern="100" dirty="0">
                        <a:effectLst/>
                      </a:endParaRPr>
                    </a:p>
                    <a:p>
                      <a:pPr algn="ctr" fontAlgn="base" hangingPunct="0">
                        <a:spcAft>
                          <a:spcPts val="0"/>
                        </a:spcAft>
                        <a:tabLst>
                          <a:tab pos="1188085" algn="l"/>
                        </a:tabLst>
                      </a:pPr>
                      <a:r>
                        <a:rPr lang="en-US" sz="1600" kern="0" dirty="0">
                          <a:effectLst/>
                        </a:rPr>
                        <a:t>(30– 31 Oct, 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Revise </a:t>
                      </a:r>
                      <a:r>
                        <a:rPr lang="en-US" sz="1600" kern="0" dirty="0" err="1">
                          <a:effectLst/>
                        </a:rPr>
                        <a:t>ToR</a:t>
                      </a:r>
                      <a:r>
                        <a:rPr lang="en-US" sz="1600" kern="0" dirty="0">
                          <a:effectLst/>
                        </a:rPr>
                        <a:t> for </a:t>
                      </a:r>
                      <a:r>
                        <a:rPr lang="en-US" sz="1600" kern="100" dirty="0">
                          <a:effectLst/>
                        </a:rPr>
                        <a:t>Ad-hoc Group on Security (AHGS)</a:t>
                      </a:r>
                      <a:r>
                        <a:rPr lang="en-US" sz="1600" kern="0" dirty="0">
                          <a:effectLst/>
                        </a:rPr>
                        <a: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proposed dispositions of comments (</a:t>
                      </a:r>
                      <a:r>
                        <a:rPr lang="en-US" sz="1600" kern="0" dirty="0" err="1">
                          <a:effectLst/>
                        </a:rPr>
                        <a:t>DoC</a:t>
                      </a:r>
                      <a:r>
                        <a:rPr lang="en-US" sz="1600" kern="0" dirty="0">
                          <a:effectLst/>
                        </a:rPr>
                        <a:t>) on </a:t>
                      </a:r>
                      <a:r>
                        <a:rPr lang="en-US" sz="1600" kern="100" dirty="0">
                          <a:effectLst/>
                        </a:rPr>
                        <a:t>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and approve </a:t>
                      </a:r>
                      <a:r>
                        <a:rPr lang="en-US" sz="1600" kern="0" dirty="0" err="1">
                          <a:effectLst/>
                        </a:rPr>
                        <a:t>DoC</a:t>
                      </a:r>
                      <a:r>
                        <a:rPr lang="en-US" sz="1600" kern="0" dirty="0">
                          <a:effectLst/>
                        </a:rPr>
                        <a:t> on the ballot for establishment of an Ad-hoc Group on Security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218155685"/>
                  </a:ext>
                </a:extLst>
              </a:tr>
              <a:tr h="139252">
                <a:tc>
                  <a:txBody>
                    <a:bodyPr/>
                    <a:lstStyle/>
                    <a:p>
                      <a:pPr algn="ctr" fontAlgn="base" hangingPunct="0">
                        <a:spcAft>
                          <a:spcPts val="0"/>
                        </a:spcAft>
                        <a:tabLst>
                          <a:tab pos="1188085" algn="l"/>
                        </a:tabLst>
                      </a:pPr>
                      <a:r>
                        <a:rPr lang="en-US" sz="1600" kern="0" dirty="0">
                          <a:effectLst/>
                        </a:rPr>
                        <a:t>Two weeks before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the proposed draft work plan for comments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535720811"/>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93</a:t>
            </a:fld>
            <a:endParaRPr lang="en-US"/>
          </a:p>
        </p:txBody>
      </p:sp>
    </p:spTree>
    <p:extLst>
      <p:ext uri="{BB962C8B-B14F-4D97-AF65-F5344CB8AC3E}">
        <p14:creationId xmlns:p14="http://schemas.microsoft.com/office/powerpoint/2010/main" val="296470586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05873668"/>
              </p:ext>
            </p:extLst>
          </p:nvPr>
        </p:nvGraphicFramePr>
        <p:xfrm>
          <a:off x="685800" y="1981200"/>
          <a:ext cx="7772400" cy="435356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289560">
                <a:tc gridSpan="2">
                  <a:txBody>
                    <a:bodyPr/>
                    <a:lstStyle/>
                    <a:p>
                      <a:pPr algn="ctr" fontAlgn="base" hangingPunct="0">
                        <a:spcAft>
                          <a:spcPts val="0"/>
                        </a:spcAft>
                        <a:tabLst>
                          <a:tab pos="1188085" algn="l"/>
                        </a:tabLst>
                      </a:pPr>
                      <a:r>
                        <a:rPr lang="en-GB" sz="1600" kern="0" dirty="0">
                          <a:effectLst/>
                        </a:rPr>
                        <a:t>2017</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3148800603"/>
                  </a:ext>
                </a:extLst>
              </a:tr>
              <a:tr h="396240">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algn="l" fontAlgn="base" hangingPunct="0">
                        <a:spcAft>
                          <a:spcPts val="0"/>
                        </a:spcAft>
                        <a:tabLst>
                          <a:tab pos="1188085" algn="l"/>
                        </a:tabLst>
                      </a:pPr>
                      <a:r>
                        <a:rPr lang="en-GB"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764832066"/>
                  </a:ext>
                </a:extLst>
              </a:tr>
              <a:tr h="905140">
                <a:tc>
                  <a:txBody>
                    <a:bodyPr/>
                    <a:lstStyle/>
                    <a:p>
                      <a:pPr algn="ctr" fontAlgn="base" hangingPunct="0">
                        <a:spcAft>
                          <a:spcPts val="0"/>
                        </a:spcAft>
                        <a:tabLst>
                          <a:tab pos="1188085" algn="l"/>
                        </a:tabLst>
                      </a:pPr>
                      <a:r>
                        <a:rPr lang="en-US" sz="1600" kern="0" dirty="0">
                          <a:effectLst/>
                        </a:rPr>
                        <a:t>1</a:t>
                      </a:r>
                      <a:r>
                        <a:rPr lang="en-US" sz="1600" kern="0" baseline="30000" dirty="0">
                          <a:effectLst/>
                        </a:rPr>
                        <a:t>st </a:t>
                      </a:r>
                      <a:r>
                        <a:rPr lang="en-US" sz="1600" kern="0" dirty="0">
                          <a:effectLst/>
                        </a:rPr>
                        <a:t>AHGS meeting</a:t>
                      </a:r>
                      <a:endParaRPr lang="en-AU" sz="1600" kern="100" dirty="0">
                        <a:effectLst/>
                      </a:endParaRPr>
                    </a:p>
                    <a:p>
                      <a:pPr algn="ctr" fontAlgn="base" hangingPunct="0">
                        <a:spcAft>
                          <a:spcPts val="0"/>
                        </a:spcAft>
                        <a:tabLst>
                          <a:tab pos="1188085" algn="l"/>
                        </a:tabLst>
                      </a:pPr>
                      <a:r>
                        <a:rPr lang="en-US" sz="1600" kern="0" dirty="0">
                          <a:effectLst/>
                        </a:rPr>
                        <a:t>(by WebEx)</a:t>
                      </a:r>
                      <a:endParaRPr lang="en-AU" sz="1600" kern="100" dirty="0">
                        <a:effectLst/>
                      </a:endParaRPr>
                    </a:p>
                    <a:p>
                      <a:pPr algn="ctr" fontAlgn="base" hangingPunct="0">
                        <a:spcAft>
                          <a:spcPts val="0"/>
                        </a:spcAft>
                        <a:tabLst>
                          <a:tab pos="1188085" algn="l"/>
                        </a:tabLst>
                      </a:pPr>
                      <a:r>
                        <a:rPr lang="en-US" sz="1600" kern="0" dirty="0">
                          <a:effectLst/>
                        </a:rPr>
                        <a:t>xx December, 2017</a:t>
                      </a:r>
                      <a:endParaRPr lang="en-AU" sz="1600" kern="100" dirty="0">
                        <a:effectLst/>
                      </a:endParaRPr>
                    </a:p>
                    <a:p>
                      <a:pPr algn="ctr" fontAlgn="base" hangingPunct="0">
                        <a:spcAft>
                          <a:spcPts val="0"/>
                        </a:spcAft>
                        <a:tabLst>
                          <a:tab pos="1188085" algn="l"/>
                        </a:tabLst>
                      </a:pPr>
                      <a:r>
                        <a:rPr lang="en-US" sz="1600" kern="0" dirty="0">
                          <a:effectLst/>
                        </a:rPr>
                        <a:t>10:00 pm | Korea Time (Seoul, GMT+09:00) | 1 </a:t>
                      </a:r>
                      <a:r>
                        <a:rPr lang="en-US" sz="1600" kern="0" dirty="0" err="1">
                          <a:effectLst/>
                        </a:rPr>
                        <a:t>hr</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Update the member list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and modify the proposed provisional work plan for AHGS. </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Task arrangement: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the published SC 6 standards by marking on a list of SC 6 published standards (the list is attached to this work plan);</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Review security technologies in SC 6 projects under development by marking on a list of SC 6 projects under development (the list is attached to this work plan); </a:t>
                      </a:r>
                      <a:endParaRPr lang="en-AU" sz="1600" kern="100" dirty="0">
                        <a:effectLst/>
                      </a:endParaRPr>
                    </a:p>
                    <a:p>
                      <a:pPr marL="579755" indent="-285750" algn="l" fontAlgn="base" hangingPunct="0">
                        <a:spcBef>
                          <a:spcPts val="400"/>
                        </a:spcBef>
                        <a:spcAft>
                          <a:spcPts val="0"/>
                        </a:spcAft>
                        <a:buFont typeface="Arial" panose="020B0604020202020204" pitchFamily="34" charset="0"/>
                        <a:buChar char="•"/>
                        <a:tabLst>
                          <a:tab pos="383540" algn="l"/>
                          <a:tab pos="1656080" algn="l"/>
                          <a:tab pos="2124075" algn="l"/>
                        </a:tabLst>
                      </a:pPr>
                      <a:r>
                        <a:rPr lang="en-US" sz="1600" kern="0" dirty="0">
                          <a:effectLst/>
                        </a:rPr>
                        <a:t>Note: Submit additional comments or individual contributions are also encouraged.</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881624113"/>
                  </a:ext>
                </a:extLst>
              </a:tr>
              <a:tr h="139252">
                <a:tc>
                  <a:txBody>
                    <a:bodyPr/>
                    <a:lstStyle/>
                    <a:p>
                      <a:pPr algn="ctr" fontAlgn="base" hangingPunct="0">
                        <a:spcAft>
                          <a:spcPts val="0"/>
                        </a:spcAft>
                        <a:tabLst>
                          <a:tab pos="1188085" algn="l"/>
                        </a:tabLst>
                      </a:pPr>
                      <a:r>
                        <a:rPr lang="en-US" sz="1600" kern="0" dirty="0">
                          <a:effectLst/>
                        </a:rPr>
                        <a:t>Right after the 1</a:t>
                      </a:r>
                      <a:r>
                        <a:rPr lang="en-US" sz="1600" kern="0" baseline="30000" dirty="0">
                          <a:effectLst/>
                        </a:rPr>
                        <a:t>st</a:t>
                      </a:r>
                      <a:r>
                        <a:rPr lang="en-US" sz="1600" kern="0" dirty="0">
                          <a:effectLst/>
                        </a:rPr>
                        <a:t> AHGS meeting</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identified security issues.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8024990"/>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94</a:t>
            </a:fld>
            <a:endParaRPr lang="en-US"/>
          </a:p>
        </p:txBody>
      </p:sp>
      <p:cxnSp>
        <p:nvCxnSpPr>
          <p:cNvPr id="8" name="Straight Connector 7"/>
          <p:cNvCxnSpPr/>
          <p:nvPr/>
        </p:nvCxnSpPr>
        <p:spPr bwMode="auto">
          <a:xfrm flipV="1">
            <a:off x="685800" y="2667000"/>
            <a:ext cx="7772400" cy="3124200"/>
          </a:xfrm>
          <a:prstGeom prst="line">
            <a:avLst/>
          </a:prstGeom>
          <a:solidFill>
            <a:schemeClr val="accent1"/>
          </a:solidFill>
          <a:ln w="76200" cap="flat" cmpd="sng" algn="ctr">
            <a:solidFill>
              <a:srgbClr val="FF0000"/>
            </a:solidFill>
            <a:prstDash val="solid"/>
            <a:round/>
            <a:headEnd type="none" w="sm" len="sm"/>
            <a:tailEnd type="none" w="sm" len="sm"/>
          </a:ln>
          <a:effectLst/>
        </p:spPr>
      </p:cxnSp>
      <p:cxnSp>
        <p:nvCxnSpPr>
          <p:cNvPr id="9" name="Straight Connector 8"/>
          <p:cNvCxnSpPr/>
          <p:nvPr/>
        </p:nvCxnSpPr>
        <p:spPr bwMode="auto">
          <a:xfrm>
            <a:off x="685800" y="2667000"/>
            <a:ext cx="7772400" cy="3200400"/>
          </a:xfrm>
          <a:prstGeom prst="line">
            <a:avLst/>
          </a:prstGeom>
          <a:solidFill>
            <a:schemeClr val="accent1"/>
          </a:solidFill>
          <a:ln w="762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151112029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endParaRPr lang="en-AU" b="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08874574"/>
              </p:ext>
            </p:extLst>
          </p:nvPr>
        </p:nvGraphicFramePr>
        <p:xfrm>
          <a:off x="685800" y="1981200"/>
          <a:ext cx="7772400" cy="391160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b="1" kern="0" dirty="0">
                          <a:effectLst/>
                        </a:rPr>
                        <a:t>Tasks / Milestones</a:t>
                      </a:r>
                      <a:endParaRPr lang="en-AU" sz="1600" b="1"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278504">
                <a:tc>
                  <a:txBody>
                    <a:bodyPr/>
                    <a:lstStyle/>
                    <a:p>
                      <a:pPr algn="ctr" fontAlgn="base" hangingPunct="0">
                        <a:spcAft>
                          <a:spcPts val="0"/>
                        </a:spcAft>
                        <a:tabLst>
                          <a:tab pos="1188085" algn="l"/>
                        </a:tabLst>
                      </a:pPr>
                      <a:r>
                        <a:rPr lang="en-US" sz="1600" kern="0" dirty="0">
                          <a:effectLst/>
                        </a:rPr>
                        <a:t>Between the 1</a:t>
                      </a:r>
                      <a:r>
                        <a:rPr lang="en-US" sz="1600" kern="0" baseline="30000" dirty="0">
                          <a:effectLst/>
                        </a:rPr>
                        <a:t>st</a:t>
                      </a:r>
                      <a:r>
                        <a:rPr lang="en-US" sz="1600" kern="0" dirty="0">
                          <a:effectLst/>
                        </a:rPr>
                        <a:t> and 2</a:t>
                      </a:r>
                      <a:r>
                        <a:rPr lang="en-US" sz="1600" kern="0" baseline="30000" dirty="0">
                          <a:effectLst/>
                        </a:rPr>
                        <a:t>nd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review results to the </a:t>
                      </a:r>
                      <a:r>
                        <a:rPr lang="en-US" sz="1600" kern="0" dirty="0" err="1">
                          <a:effectLst/>
                        </a:rPr>
                        <a:t>convenor</a:t>
                      </a:r>
                      <a:r>
                        <a:rPr lang="en-US" sz="1600" kern="0" dirty="0">
                          <a:effectLst/>
                        </a:rPr>
                        <a:t> of AHGS.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contributions for consideration by the next meeting.</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Collect comments on submitted documents.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706948833"/>
                  </a:ext>
                </a:extLst>
              </a:tr>
              <a:tr h="696261">
                <a:tc>
                  <a:txBody>
                    <a:bodyPr/>
                    <a:lstStyle/>
                    <a:p>
                      <a:pPr algn="ctr" fontAlgn="base" hangingPunct="0">
                        <a:spcAft>
                          <a:spcPts val="0"/>
                        </a:spcAft>
                        <a:tabLst>
                          <a:tab pos="1188085" algn="l"/>
                        </a:tabLst>
                      </a:pPr>
                      <a:r>
                        <a:rPr lang="en-US" sz="1600" kern="0" dirty="0">
                          <a:effectLst/>
                        </a:rPr>
                        <a:t>2</a:t>
                      </a:r>
                      <a:r>
                        <a:rPr lang="en-US" sz="1600" kern="0" baseline="30000" dirty="0">
                          <a:effectLst/>
                        </a:rPr>
                        <a:t>nd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[Feb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Discuss review results and contributions on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Generate a list of identified security issues that should be discussed for the purpose of </a:t>
                      </a:r>
                      <a:r>
                        <a:rPr lang="en-US" sz="1600" kern="100" dirty="0">
                          <a:effectLst/>
                        </a:rPr>
                        <a:t>identifying areas of potential improvement.</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100" dirty="0">
                          <a:effectLst/>
                        </a:rPr>
                        <a:t>Task assignments for certain issues (</a:t>
                      </a:r>
                      <a:r>
                        <a:rPr lang="en-US" sz="1600" kern="100" dirty="0" err="1">
                          <a:effectLst/>
                        </a:rPr>
                        <a:t>eg</a:t>
                      </a:r>
                      <a:r>
                        <a:rPr lang="en-US" sz="1600" kern="100" dirty="0">
                          <a:effectLst/>
                        </a:rPr>
                        <a:t>. Requirements for supporting materials or clarifications).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328186334"/>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95</a:t>
            </a:fld>
            <a:endParaRPr lang="en-US"/>
          </a:p>
        </p:txBody>
      </p:sp>
    </p:spTree>
    <p:extLst>
      <p:ext uri="{BB962C8B-B14F-4D97-AF65-F5344CB8AC3E}">
        <p14:creationId xmlns:p14="http://schemas.microsoft.com/office/powerpoint/2010/main" val="404192563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62029375"/>
              </p:ext>
            </p:extLst>
          </p:nvPr>
        </p:nvGraphicFramePr>
        <p:xfrm>
          <a:off x="685800" y="1981200"/>
          <a:ext cx="7772400" cy="459232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Between the 2</a:t>
                      </a:r>
                      <a:r>
                        <a:rPr lang="en-US" sz="1600" kern="0" baseline="30000" dirty="0">
                          <a:effectLst/>
                        </a:rPr>
                        <a:t>nd</a:t>
                      </a:r>
                      <a:r>
                        <a:rPr lang="en-US" sz="1600" kern="0" dirty="0">
                          <a:effectLst/>
                        </a:rPr>
                        <a:t> and 3</a:t>
                      </a:r>
                      <a:r>
                        <a:rPr lang="en-US" sz="1600" kern="0" baseline="30000" dirty="0">
                          <a:effectLst/>
                        </a:rPr>
                        <a:t>rd</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Submit required documents based on the task assignments.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Call for contributions on proposals for identified security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Circulate and collect comments on contributions by E-mail.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1797401316"/>
                  </a:ext>
                </a:extLst>
              </a:tr>
              <a:tr h="417757">
                <a:tc>
                  <a:txBody>
                    <a:bodyPr/>
                    <a:lstStyle/>
                    <a:p>
                      <a:pPr algn="ctr" fontAlgn="base" hangingPunct="0">
                        <a:spcAft>
                          <a:spcPts val="0"/>
                        </a:spcAft>
                        <a:tabLst>
                          <a:tab pos="1188085" algn="l"/>
                        </a:tabLst>
                      </a:pPr>
                      <a:r>
                        <a:rPr lang="en-US" sz="1600" kern="0" dirty="0">
                          <a:effectLst/>
                        </a:rPr>
                        <a:t>3</a:t>
                      </a:r>
                      <a:r>
                        <a:rPr lang="en-US" sz="1600" kern="0" baseline="30000" dirty="0">
                          <a:effectLst/>
                        </a:rPr>
                        <a:t>rd</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[Apr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309880" algn="l"/>
                          <a:tab pos="504190" algn="l"/>
                          <a:tab pos="756285" algn="l"/>
                          <a:tab pos="1008380" algn="l"/>
                          <a:tab pos="1188085" algn="l"/>
                          <a:tab pos="12604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355446989"/>
                  </a:ext>
                </a:extLst>
              </a:tr>
              <a:tr h="278504">
                <a:tc>
                  <a:txBody>
                    <a:bodyPr/>
                    <a:lstStyle/>
                    <a:p>
                      <a:pPr algn="ctr" fontAlgn="base" hangingPunct="0">
                        <a:spcAft>
                          <a:spcPts val="0"/>
                        </a:spcAft>
                        <a:tabLst>
                          <a:tab pos="1188085" algn="l"/>
                        </a:tabLst>
                      </a:pPr>
                      <a:r>
                        <a:rPr lang="en-US" sz="1600" kern="0" dirty="0">
                          <a:effectLst/>
                        </a:rPr>
                        <a:t>Between the 3</a:t>
                      </a:r>
                      <a:r>
                        <a:rPr lang="en-US" sz="1600" kern="0" baseline="30000" dirty="0">
                          <a:effectLst/>
                        </a:rPr>
                        <a:t>rd</a:t>
                      </a:r>
                      <a:r>
                        <a:rPr lang="en-US" sz="1600" kern="0" dirty="0">
                          <a:effectLst/>
                        </a:rPr>
                        <a:t> and 4</a:t>
                      </a:r>
                      <a:r>
                        <a:rPr lang="en-US" sz="1600" kern="0" baseline="30000" dirty="0">
                          <a:effectLst/>
                        </a:rPr>
                        <a:t>th</a:t>
                      </a:r>
                      <a:r>
                        <a:rPr lang="en-US" sz="1600" kern="0" dirty="0">
                          <a:effectLst/>
                        </a:rPr>
                        <a:t> meetings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342900" lvl="0" indent="-342900" algn="l" fontAlgn="base" hangingPunct="0">
                        <a:spcAft>
                          <a:spcPts val="0"/>
                        </a:spcAft>
                        <a:buFont typeface="Times New Roman" panose="02020603050405020304" pitchFamily="18" charset="0"/>
                        <a:buChar char="-"/>
                        <a:tabLst>
                          <a:tab pos="203835" algn="l"/>
                          <a:tab pos="1188085" algn="l"/>
                          <a:tab pos="1656080" algn="l"/>
                          <a:tab pos="2124075" algn="l"/>
                        </a:tabLst>
                      </a:pPr>
                      <a:r>
                        <a:rPr lang="en-US" sz="1600" kern="0" dirty="0">
                          <a:effectLst/>
                        </a:rPr>
                        <a:t>Submit any further contributions on certain issues for comments by E-mail.</a:t>
                      </a:r>
                      <a:endParaRPr lang="en-AU" sz="1600" kern="100" dirty="0">
                        <a:effectLst/>
                      </a:endParaRPr>
                    </a:p>
                    <a:p>
                      <a:pPr algn="l" fontAlgn="base" hangingPunct="0">
                        <a:spcAft>
                          <a:spcPts val="0"/>
                        </a:spcAft>
                        <a:tabLst>
                          <a:tab pos="203835" algn="l"/>
                          <a:tab pos="1188085" algn="l"/>
                          <a:tab pos="1656080" algn="l"/>
                          <a:tab pos="2124075" algn="l"/>
                        </a:tabLst>
                      </a:pPr>
                      <a:r>
                        <a:rPr lang="en-US" sz="1600" kern="0" dirty="0">
                          <a:effectLst/>
                        </a:rPr>
                        <a:t>Note: Additional meetings might be scheduled as necessary</a:t>
                      </a:r>
                      <a:r>
                        <a:rPr lang="en-US" sz="1400" kern="0" dirty="0">
                          <a:effectLst/>
                        </a:rPr>
                        <a:t>.</a:t>
                      </a:r>
                      <a:endParaRPr lang="en-AU" sz="14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2534707278"/>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96</a:t>
            </a:fld>
            <a:endParaRPr lang="en-US"/>
          </a:p>
        </p:txBody>
      </p:sp>
    </p:spTree>
    <p:extLst>
      <p:ext uri="{BB962C8B-B14F-4D97-AF65-F5344CB8AC3E}">
        <p14:creationId xmlns:p14="http://schemas.microsoft.com/office/powerpoint/2010/main" val="394017196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schedule and work plan has been agreed for the Security ad hoc</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72192642"/>
              </p:ext>
            </p:extLst>
          </p:nvPr>
        </p:nvGraphicFramePr>
        <p:xfrm>
          <a:off x="685800" y="1981200"/>
          <a:ext cx="7772400" cy="4053840"/>
        </p:xfrm>
        <a:graphic>
          <a:graphicData uri="http://schemas.openxmlformats.org/drawingml/2006/table">
            <a:tbl>
              <a:tblPr firstRow="1" firstCol="1" bandRow="1">
                <a:tableStyleId>{93296810-A885-4BE3-A3E7-6D5BEEA58F35}</a:tableStyleId>
              </a:tblPr>
              <a:tblGrid>
                <a:gridCol w="2362200">
                  <a:extLst>
                    <a:ext uri="{9D8B030D-6E8A-4147-A177-3AD203B41FA5}">
                      <a16:colId xmlns:a16="http://schemas.microsoft.com/office/drawing/2014/main" val="3837239092"/>
                    </a:ext>
                  </a:extLst>
                </a:gridCol>
                <a:gridCol w="5410200">
                  <a:extLst>
                    <a:ext uri="{9D8B030D-6E8A-4147-A177-3AD203B41FA5}">
                      <a16:colId xmlns:a16="http://schemas.microsoft.com/office/drawing/2014/main" val="2407675232"/>
                    </a:ext>
                  </a:extLst>
                </a:gridCol>
              </a:tblGrid>
              <a:tr h="75299">
                <a:tc gridSpan="2">
                  <a:txBody>
                    <a:bodyPr/>
                    <a:lstStyle/>
                    <a:p>
                      <a:pPr marL="0" indent="0" algn="ctr"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hMerge="1">
                  <a:txBody>
                    <a:bodyPr/>
                    <a:lstStyle/>
                    <a:p>
                      <a:endParaRPr lang="en-AU"/>
                    </a:p>
                  </a:txBody>
                  <a:tcPr/>
                </a:tc>
                <a:extLst>
                  <a:ext uri="{0D108BD9-81ED-4DB2-BD59-A6C34878D82A}">
                    <a16:rowId xmlns:a16="http://schemas.microsoft.com/office/drawing/2014/main" val="1198474964"/>
                  </a:ext>
                </a:extLst>
              </a:tr>
              <a:tr h="75299">
                <a:tc>
                  <a:txBody>
                    <a:bodyPr/>
                    <a:lstStyle/>
                    <a:p>
                      <a:pPr algn="ctr" fontAlgn="base" hangingPunct="0">
                        <a:spcAft>
                          <a:spcPts val="0"/>
                        </a:spcAft>
                        <a:tabLst>
                          <a:tab pos="1188085" algn="l"/>
                        </a:tabLst>
                      </a:pPr>
                      <a:r>
                        <a:rPr lang="en-GB" sz="1600" kern="0" dirty="0">
                          <a:effectLst/>
                        </a:rPr>
                        <a:t>Target Date</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0" indent="0" algn="l" fontAlgn="base" hangingPunct="0">
                        <a:spcBef>
                          <a:spcPts val="400"/>
                        </a:spcBef>
                        <a:spcAft>
                          <a:spcPts val="0"/>
                        </a:spcAft>
                        <a:buFont typeface="Arial" panose="020B0604020202020204" pitchFamily="34" charset="0"/>
                        <a:buNone/>
                        <a:tabLst>
                          <a:tab pos="203835" algn="l"/>
                          <a:tab pos="1188085" algn="l"/>
                          <a:tab pos="1656080" algn="l"/>
                          <a:tab pos="2124075" algn="l"/>
                        </a:tabLst>
                      </a:pPr>
                      <a:r>
                        <a:rPr lang="en-US" sz="1600" kern="0" dirty="0">
                          <a:effectLst/>
                        </a:rPr>
                        <a:t>Tasks / Milestones</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extLst>
                  <a:ext uri="{0D108BD9-81ED-4DB2-BD59-A6C34878D82A}">
                    <a16:rowId xmlns:a16="http://schemas.microsoft.com/office/drawing/2014/main" val="3183562268"/>
                  </a:ext>
                </a:extLst>
              </a:tr>
              <a:tr h="417757">
                <a:tc>
                  <a:txBody>
                    <a:bodyPr/>
                    <a:lstStyle/>
                    <a:p>
                      <a:pPr algn="ctr" fontAlgn="base" hangingPunct="0">
                        <a:spcAft>
                          <a:spcPts val="0"/>
                        </a:spcAft>
                        <a:tabLst>
                          <a:tab pos="1188085" algn="l"/>
                        </a:tabLst>
                      </a:pPr>
                      <a:r>
                        <a:rPr lang="en-US" sz="1600" kern="0" dirty="0">
                          <a:effectLst/>
                        </a:rPr>
                        <a:t>4</a:t>
                      </a:r>
                      <a:r>
                        <a:rPr lang="en-US" sz="1600" kern="0" baseline="30000" dirty="0">
                          <a:effectLst/>
                        </a:rPr>
                        <a:t>th</a:t>
                      </a:r>
                      <a:r>
                        <a:rPr lang="en-US" sz="1600" kern="0" dirty="0">
                          <a:effectLst/>
                        </a:rPr>
                        <a:t> AHGS meeting</a:t>
                      </a:r>
                      <a:endParaRPr lang="en-AU" sz="1600" kern="100" dirty="0">
                        <a:effectLst/>
                      </a:endParaRPr>
                    </a:p>
                    <a:p>
                      <a:pPr algn="ctr" fontAlgn="base" hangingPunct="0">
                        <a:spcAft>
                          <a:spcPts val="0"/>
                        </a:spcAft>
                        <a:tabLst>
                          <a:tab pos="1188085" algn="l"/>
                        </a:tabLst>
                      </a:pPr>
                      <a:r>
                        <a:rPr lang="en-US" sz="1600" kern="0" dirty="0">
                          <a:effectLst/>
                        </a:rPr>
                        <a:t>[Jun 2018]</a:t>
                      </a:r>
                      <a:endParaRPr lang="en-AU" sz="1600" kern="100" dirty="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Review the work plan and milestones, and update as necessary.</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Consider contributions on certain issues.</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Draft stage conclusions on certain issues for the purpose of identifying areas of potential improvement (for including in AHGS report).</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2876861194"/>
                  </a:ext>
                </a:extLst>
              </a:tr>
              <a:tr h="278504">
                <a:tc>
                  <a:txBody>
                    <a:bodyPr/>
                    <a:lstStyle/>
                    <a:p>
                      <a:pPr algn="ctr" fontAlgn="base" hangingPunct="0">
                        <a:spcAft>
                          <a:spcPts val="0"/>
                        </a:spcAft>
                        <a:tabLst>
                          <a:tab pos="1188085" algn="l"/>
                        </a:tabLst>
                      </a:pPr>
                      <a:r>
                        <a:rPr lang="en-US" sz="1600" kern="0">
                          <a:effectLst/>
                        </a:rPr>
                        <a:t>5</a:t>
                      </a:r>
                      <a:r>
                        <a:rPr lang="en-US" sz="1600" kern="0" baseline="30000">
                          <a:effectLst/>
                        </a:rPr>
                        <a:t>th</a:t>
                      </a:r>
                      <a:r>
                        <a:rPr lang="en-US" sz="1600" kern="0">
                          <a:effectLst/>
                        </a:rPr>
                        <a:t> AHGS meeting</a:t>
                      </a:r>
                      <a:endParaRPr lang="en-AU" sz="1600" kern="100">
                        <a:effectLst/>
                      </a:endParaRPr>
                    </a:p>
                    <a:p>
                      <a:pPr algn="ctr" fontAlgn="base" hangingPunct="0">
                        <a:spcAft>
                          <a:spcPts val="0"/>
                        </a:spcAft>
                        <a:tabLst>
                          <a:tab pos="1188085" algn="l"/>
                        </a:tabLst>
                      </a:pPr>
                      <a:r>
                        <a:rPr lang="en-US" sz="1600" kern="0">
                          <a:effectLst/>
                        </a:rPr>
                        <a:t>[Jul 2018]</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Completion of all necessary reports and/or recommendations, as appropriate.</a:t>
                      </a:r>
                      <a:endParaRPr lang="en-AU" sz="1600" kern="100" dirty="0">
                        <a:effectLst/>
                      </a:endParaRPr>
                    </a:p>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Finalize and agree on the draft text for AHGS reports and/or recommendations.</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588810152"/>
                  </a:ext>
                </a:extLst>
              </a:tr>
              <a:tr h="278504">
                <a:tc>
                  <a:txBody>
                    <a:bodyPr/>
                    <a:lstStyle/>
                    <a:p>
                      <a:pPr algn="ctr" fontAlgn="base" hangingPunct="0">
                        <a:spcAft>
                          <a:spcPts val="0"/>
                        </a:spcAft>
                        <a:tabLst>
                          <a:tab pos="1188085" algn="l"/>
                        </a:tabLst>
                      </a:pPr>
                      <a:r>
                        <a:rPr lang="en-US" sz="1600" kern="0">
                          <a:effectLst/>
                        </a:rPr>
                        <a:t>6</a:t>
                      </a:r>
                      <a:r>
                        <a:rPr lang="en-US" sz="1600" kern="0" baseline="30000">
                          <a:effectLst/>
                        </a:rPr>
                        <a:t>th </a:t>
                      </a:r>
                      <a:r>
                        <a:rPr lang="en-US" sz="1600" kern="0">
                          <a:effectLst/>
                        </a:rPr>
                        <a:t>AHGS meeting</a:t>
                      </a:r>
                      <a:endParaRPr lang="en-AU" sz="1600" kern="100">
                        <a:effectLst/>
                      </a:endParaRPr>
                    </a:p>
                    <a:p>
                      <a:pPr algn="ctr" fontAlgn="base" hangingPunct="0">
                        <a:spcAft>
                          <a:spcPts val="0"/>
                        </a:spcAft>
                        <a:tabLst>
                          <a:tab pos="1188085" algn="l"/>
                        </a:tabLst>
                      </a:pPr>
                      <a:r>
                        <a:rPr lang="en-US" sz="1600" kern="0">
                          <a:effectLst/>
                        </a:rPr>
                        <a:t>(During JTC 1/ SC 6/ WG 1 Tokyo meeting, 27– 28Aug, 2017)</a:t>
                      </a:r>
                      <a:endParaRPr lang="en-AU" sz="1600" kern="100">
                        <a:effectLst/>
                        <a:latin typeface="Calibri" panose="020F0502020204030204" pitchFamily="34" charset="0"/>
                        <a:ea typeface="SimSun" panose="02010600030101010101" pitchFamily="2" charset="-122"/>
                        <a:cs typeface="Times New Roman" panose="02020603050405020304" pitchFamily="18" charset="0"/>
                      </a:endParaRPr>
                    </a:p>
                  </a:txBody>
                  <a:tcPr marL="21138" marR="21138" marT="0" marB="0" anchor="ctr"/>
                </a:tc>
                <a:tc>
                  <a:txBody>
                    <a:bodyPr/>
                    <a:lstStyle/>
                    <a:p>
                      <a:pPr marL="285750" lvl="0" indent="-285750" algn="l" fontAlgn="base" hangingPunct="0">
                        <a:spcBef>
                          <a:spcPts val="400"/>
                        </a:spcBef>
                        <a:spcAft>
                          <a:spcPts val="0"/>
                        </a:spcAft>
                        <a:buFont typeface="Arial" panose="020B0604020202020204" pitchFamily="34" charset="0"/>
                        <a:buChar char="•"/>
                        <a:tabLst>
                          <a:tab pos="203835" algn="l"/>
                          <a:tab pos="1188085" algn="l"/>
                          <a:tab pos="1656080" algn="l"/>
                          <a:tab pos="2124075" algn="l"/>
                        </a:tabLst>
                      </a:pPr>
                      <a:r>
                        <a:rPr lang="en-US" sz="1600" kern="0" dirty="0">
                          <a:effectLst/>
                        </a:rPr>
                        <a:t>Report to WG 1 and submit documents for approval.</a:t>
                      </a:r>
                      <a:endParaRPr lang="en-AU"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1138" marR="21138" marT="0" marB="0" anchor="ctr"/>
                </a:tc>
                <a:extLst>
                  <a:ext uri="{0D108BD9-81ED-4DB2-BD59-A6C34878D82A}">
                    <a16:rowId xmlns:a16="http://schemas.microsoft.com/office/drawing/2014/main" val="3786723986"/>
                  </a:ext>
                </a:extLst>
              </a:tr>
            </a:tbl>
          </a:graphicData>
        </a:graphic>
      </p:graphicFrame>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97</a:t>
            </a:fld>
            <a:endParaRPr lang="en-US"/>
          </a:p>
        </p:txBody>
      </p:sp>
    </p:spTree>
    <p:extLst>
      <p:ext uri="{BB962C8B-B14F-4D97-AF65-F5344CB8AC3E}">
        <p14:creationId xmlns:p14="http://schemas.microsoft.com/office/powerpoint/2010/main" val="422505938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Progress of the security ad hoc depends on who submits what</a:t>
            </a:r>
            <a:endParaRPr lang="en-AU" dirty="0"/>
          </a:p>
        </p:txBody>
      </p:sp>
      <p:sp>
        <p:nvSpPr>
          <p:cNvPr id="3" name="Content Placeholder 2"/>
          <p:cNvSpPr>
            <a:spLocks noGrp="1"/>
          </p:cNvSpPr>
          <p:nvPr>
            <p:ph idx="1"/>
          </p:nvPr>
        </p:nvSpPr>
        <p:spPr/>
        <p:txBody>
          <a:bodyPr/>
          <a:lstStyle/>
          <a:p>
            <a:pPr lvl="1"/>
            <a:r>
              <a:rPr lang="en-AU" dirty="0" smtClean="0"/>
              <a:t>At this point progress by the Security ad hoc will depend on submissions on security issue</a:t>
            </a:r>
          </a:p>
          <a:p>
            <a:pPr lvl="1"/>
            <a:r>
              <a:rPr lang="en-AU" dirty="0" smtClean="0"/>
              <a:t>It appear the deadline is now 29 January 2018</a:t>
            </a:r>
          </a:p>
          <a:p>
            <a:pPr lvl="1"/>
            <a:r>
              <a:rPr lang="en-AU" dirty="0" smtClean="0"/>
              <a:t>The only submissions likely are from China</a:t>
            </a:r>
          </a:p>
          <a:p>
            <a:pPr lvl="1"/>
            <a:r>
              <a:rPr lang="en-AU" dirty="0"/>
              <a:t>None have been submitted at this </a:t>
            </a:r>
            <a:r>
              <a:rPr lang="en-AU" dirty="0" smtClean="0"/>
              <a:t>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98</a:t>
            </a:fld>
            <a:endParaRPr lang="en-US"/>
          </a:p>
        </p:txBody>
      </p:sp>
    </p:spTree>
    <p:extLst>
      <p:ext uri="{BB962C8B-B14F-4D97-AF65-F5344CB8AC3E}">
        <p14:creationId xmlns:p14="http://schemas.microsoft.com/office/powerpoint/2010/main" val="39959775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US NB expert proposed a criteria for evaluation of security</a:t>
            </a:r>
            <a:endParaRPr lang="en-AU" dirty="0"/>
          </a:p>
        </p:txBody>
      </p:sp>
      <p:sp>
        <p:nvSpPr>
          <p:cNvPr id="3" name="Content Placeholder 2"/>
          <p:cNvSpPr>
            <a:spLocks noGrp="1"/>
          </p:cNvSpPr>
          <p:nvPr>
            <p:ph idx="1"/>
          </p:nvPr>
        </p:nvSpPr>
        <p:spPr/>
        <p:txBody>
          <a:bodyPr/>
          <a:lstStyle/>
          <a:p>
            <a:r>
              <a:rPr lang="en-AU" dirty="0" smtClean="0"/>
              <a:t>John Day comment</a:t>
            </a:r>
          </a:p>
          <a:p>
            <a:pPr lvl="1"/>
            <a:r>
              <a:rPr lang="en-AU" i="1" dirty="0"/>
              <a:t>To systematically review security issues in existing SC6 standards, there should be a set of principles that can be used as at least a partial check-list. We have assembled the following principles to be used for this analysis.  The principles here are primarily architectural in nature and reflect current understanding of security in network architecture. They do not imply particular security solutions, algorithms, or techniques. These are not necessarily part of the work plan but a companion to it.</a:t>
            </a:r>
          </a:p>
          <a:p>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99</a:t>
            </a:fld>
            <a:endParaRPr lang="en-US"/>
          </a:p>
        </p:txBody>
      </p:sp>
    </p:spTree>
    <p:extLst>
      <p:ext uri="{BB962C8B-B14F-4D97-AF65-F5344CB8AC3E}">
        <p14:creationId xmlns:p14="http://schemas.microsoft.com/office/powerpoint/2010/main" val="24779859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13076</Words>
  <Application>Microsoft Office PowerPoint</Application>
  <PresentationFormat>On-screen Show (4:3)</PresentationFormat>
  <Paragraphs>2081</Paragraphs>
  <Slides>140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140</vt:i4>
      </vt:variant>
    </vt:vector>
  </HeadingPairs>
  <TitlesOfParts>
    <vt:vector size="148" baseType="lpstr">
      <vt:lpstr>SimSun</vt:lpstr>
      <vt:lpstr>Arial</vt:lpstr>
      <vt:lpstr>Calibri</vt:lpstr>
      <vt:lpstr>Times New Roman</vt:lpstr>
      <vt:lpstr>Wingdings</vt:lpstr>
      <vt:lpstr>802-11-Submission</vt:lpstr>
      <vt:lpstr>Acrobat Document</vt:lpstr>
      <vt:lpstr>Packager Shell Object</vt:lpstr>
      <vt:lpstr>IEEE 802 JTC1 Standing Committee Jan 2018 agenda for Irvine</vt:lpstr>
      <vt:lpstr>This document will be used to run the IEEE 802 JTC1 SC meetings in Irvine in Jan 2018</vt:lpstr>
      <vt:lpstr>The SC will review the official IEEE-SA patent material for pre-PAR groups</vt:lpstr>
      <vt:lpstr>The SC will review the official IEEE-SA patent material for pre-PAR groups</vt:lpstr>
      <vt:lpstr>Links are available to a variety of other useful resources</vt:lpstr>
      <vt:lpstr>The IEEE 802 JTC1 SC will operate using accepted principles of meeting etiquette</vt:lpstr>
      <vt:lpstr>The SC will review the new “Participation in IEEE 802 Meetings” slide</vt:lpstr>
      <vt:lpstr>The IEEE 802 JTC1 SC will have one slot at the Jan 2018 interim meeting in Irvine</vt:lpstr>
      <vt:lpstr>The IEEE 802 JTC1 SC regular meeting has a high level list of agenda items to be considered</vt:lpstr>
      <vt:lpstr>The IEEE 802 JTC1 SC will consider approving its agenda for its Irvine meeting</vt:lpstr>
      <vt:lpstr>The IEEE 802 JTC1 SC will consider approval of the minutes of its Orlando meeting</vt:lpstr>
      <vt:lpstr>The goals of the IEEE 802 JTC1 SC were reaffirmed by the IEEE 802 EC in March 2014</vt:lpstr>
      <vt:lpstr>The IEEE 802 WGs continue to liaise drafts to SC6 for their information</vt:lpstr>
      <vt:lpstr>IEEE 802 continues to notify SC6 of various new projects</vt:lpstr>
      <vt:lpstr>The new Central Desktop area for the “Adoption of IEEE 802 standards by ISO/IEC JTC1” is operational</vt:lpstr>
      <vt:lpstr>IEEE 802 has pushed 26 standards completely through the PSDO ratification process</vt:lpstr>
      <vt:lpstr>IEEE 802 has pushed 26 standards completely through the PSDO ratification process</vt:lpstr>
      <vt:lpstr>IEEE 802 has pushed 26 standards completely through the PSDO ratification process</vt:lpstr>
      <vt:lpstr>IEEE 802.1 has seventeen standards in the pipeline for ratification under the PSDO</vt:lpstr>
      <vt:lpstr>IEEE 802.1 has seventeen standards in the pipeline for ratification under the PSDO</vt:lpstr>
      <vt:lpstr>IEEE 802.1Qbu FDIS ballot passed &amp; is waiting for publication</vt:lpstr>
      <vt:lpstr>IEEE 802.1Qbz FDIS ballot passed &amp; is waiting for publication</vt:lpstr>
      <vt:lpstr>IEEE 802.1AC-Rev FDIS ballot closes 5 March 2018</vt:lpstr>
      <vt:lpstr>IEEE 802.1Qcd-2015 FDIS ballot passed &amp; is waiting for publication</vt:lpstr>
      <vt:lpstr>IEEE 802d FDIS ballot closes 14 Mar 2018</vt:lpstr>
      <vt:lpstr>IEEE 802.1AEcg 60-day pre-ballot passed on 7 Sept 2017 and requires comment resolution</vt:lpstr>
      <vt:lpstr>There was one comment received on the IEEE 802.1AEcg 60-day pre-ballot</vt:lpstr>
      <vt:lpstr>There was one comment received on the IEEE 802.1AEcg 60-day pre-ballot</vt:lpstr>
      <vt:lpstr>IEEE 802.1CB 60-day pre-ballot closes on 18 Jan 2018</vt:lpstr>
      <vt:lpstr>IEEE 802.1Qci 60-day pre-ballot closes on 9 Dec 2017</vt:lpstr>
      <vt:lpstr>There was one comment received on the IEEE 802.1Qci 60-day pre-ballot</vt:lpstr>
      <vt:lpstr>IEEE 802.1Qch 60-day pre-ballot closes on 18 Jan 2018</vt:lpstr>
      <vt:lpstr>IEEE 802.1Q-2014/Cor 1-2015 is waiting for publication</vt:lpstr>
      <vt:lpstr>IEEE 802c pre-ballot closes on 2 Feb 2018</vt:lpstr>
      <vt:lpstr>IEEE 802.1AX-2014/Cor1 is waiting for publication</vt:lpstr>
      <vt:lpstr>IEEE 802.1Q-REV has been liaised for information</vt:lpstr>
      <vt:lpstr>IEEE 802.1Qcc will be liaised for information</vt:lpstr>
      <vt:lpstr>IEEE 802.1Qcp will be liaised for information</vt:lpstr>
      <vt:lpstr>IEEE 802.1AR-Rev will be liaised for information</vt:lpstr>
      <vt:lpstr>IEEE 802.1CM will be liaised for information</vt:lpstr>
      <vt:lpstr>IEEE 802.3 has fifteen standards in the pipeline for ratification under the PSDO</vt:lpstr>
      <vt:lpstr>IEEE 802.3 has fifteen standards in the pipeline for ratification under the PSDO</vt:lpstr>
      <vt:lpstr>IEEE 802.3bw FDIS ballot passed &amp; is waiting for publication</vt:lpstr>
      <vt:lpstr>IEEE 802.3bp FDIS ballot passed &amp; is waiting for publication</vt:lpstr>
      <vt:lpstr>IEEE 802.3bn is waiting for start of FDIS</vt:lpstr>
      <vt:lpstr>IEEE 802.3bq FDIS ballot passed &amp; is waiting for publication</vt:lpstr>
      <vt:lpstr>IEEE 802.3br FDIS ballot passed &amp; is waiting for publication</vt:lpstr>
      <vt:lpstr>IEEE 802.3by FDIS ballot passed &amp; is waiting for publication</vt:lpstr>
      <vt:lpstr>IEEE 802.3bv is waiting for start of FDIS ballot</vt:lpstr>
      <vt:lpstr>IEEE 802.3bu is waiting for start of FDIS ballot</vt:lpstr>
      <vt:lpstr>IEEE 802.3bz FDIS ballot passed &amp; waiting for publication</vt:lpstr>
      <vt:lpstr>IEEE 802.3/Cor 1 FDIS ballot passed &amp; is awaiting publication</vt:lpstr>
      <vt:lpstr>IEEE 802.3bs has been liaised</vt:lpstr>
      <vt:lpstr>IEEE 802.3cb was liaised for information in June 2017</vt:lpstr>
      <vt:lpstr>IEEE 802.3cc was liaised for information in June 2017</vt:lpstr>
      <vt:lpstr>IEEE 802.3cd will liaised for information after Nov 2017</vt:lpstr>
      <vt:lpstr>IEEE 802.3-REV will liaised for information after Nov 2017</vt:lpstr>
      <vt:lpstr>IEEE 802.11 has ten standards in the pipeline for ratification under the PSDO</vt:lpstr>
      <vt:lpstr>IEEE 802.11mc FDIS ballot closes on 13 April 2018</vt:lpstr>
      <vt:lpstr>IEEE 802.11ah passed 60-day pre-ballot and is waiting start of FDIS</vt:lpstr>
      <vt:lpstr>IEEE 802.11ai is waiting for start of FDIS</vt:lpstr>
      <vt:lpstr>IEEE 802.11ai is waiting for start of FDIS</vt:lpstr>
      <vt:lpstr>IEEE 802.11aj has been liaised for information</vt:lpstr>
      <vt:lpstr>IEEE 802.11ak has been liaised for information</vt:lpstr>
      <vt:lpstr>IEEE 802.11aq has been liaised</vt:lpstr>
      <vt:lpstr>IEEE 802.11ax will be liaised when appropriate</vt:lpstr>
      <vt:lpstr>IEEE 802.11ay will be liaised when appropriate</vt:lpstr>
      <vt:lpstr>IEEE 802.11az will be liaised when appropriate</vt:lpstr>
      <vt:lpstr>IEEE 802.11ba will be liaised when appropriate</vt:lpstr>
      <vt:lpstr>IEEE 802.15 has three standards in the pipeline for ratification under the PSDO</vt:lpstr>
      <vt:lpstr>IEEE 802.15.3-2016 FDIS ballot passed and is now waiting for publication</vt:lpstr>
      <vt:lpstr>IEEE 802.15.4-2015 FDIS ballot closes 25 Jan 2017</vt:lpstr>
      <vt:lpstr>IEEE 802.15.6-2012 FDIS ballot passed but comments are required</vt:lpstr>
      <vt:lpstr>There were two comments received on the IEEE 802.15.6-2012  FDIS ballot</vt:lpstr>
      <vt:lpstr>There were two comment received on the IEEE 802.15.6-2012  FDIS ballot</vt:lpstr>
      <vt:lpstr>IEEE 802.21 has three standards in the pipeline for ratification under the PSDO</vt:lpstr>
      <vt:lpstr>IEEE 802.21-2017 FDIS closes 27 Feb 2018</vt:lpstr>
      <vt:lpstr>IEEE 802.21.1 FDIS ballot closes on 14 Mar 2018</vt:lpstr>
      <vt:lpstr>IEEE 802.21-2017-Cor1 draft was sent in Nov 2017</vt:lpstr>
      <vt:lpstr>IEEE 802.22 has one standard in the pipeline for ratification under the PSDO</vt:lpstr>
      <vt:lpstr>IEEE 802.22b FDIS ballot passed and published but a response is still required</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There were two comments received on the IEEE 802.22b FDIS ballot</vt:lpstr>
      <vt:lpstr>The IEEE 802 EC approved withdrawal of various ISO/IEC standards</vt:lpstr>
      <vt:lpstr>The IEEE 802 EC approved withdrawal of various ISO/IEC standards</vt:lpstr>
      <vt:lpstr>The next SC6 meeting will held in Aug 2018 in Tokyo, Japan</vt:lpstr>
      <vt:lpstr>The ToR of the Security ad hoc were substantially modified at the last SC6 meeting</vt:lpstr>
      <vt:lpstr>The ToR of the Security ad hoc were substantially modified at the last SC6 meeting</vt:lpstr>
      <vt:lpstr>Other aspects of the Security ad hoc were determined </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A schedule and work plan has been agreed for the Security ad hoc</vt:lpstr>
      <vt:lpstr>Progress of the security ad hoc depends on who submits what</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A US NB expert proposed a criteria for evaluation of security</vt:lpstr>
      <vt:lpstr>ISO/IEC JTC1 has changed the rules so that “experts” rather than “NBs” participate in WGs</vt:lpstr>
      <vt:lpstr>The SC Chair has been empowered to appoint experts to the SC6 document access lists </vt:lpstr>
      <vt:lpstr>Various names have been added to the SC6 document access lists at this time</vt:lpstr>
      <vt:lpstr>Various names have been added to the SC6 document access lists at this time</vt:lpstr>
      <vt:lpstr>Are there any other matters for consideration by IEEE 802 JTC1 SC?</vt:lpstr>
      <vt:lpstr>The IEEE 802 JTC1 SC will adjourn for the week</vt:lpstr>
      <vt:lpstr>Additional process material</vt:lpstr>
      <vt:lpstr>The SC agreed in Nov 2014 on a process for developing &amp; approving PSDO comment resolutions</vt:lpstr>
      <vt:lpstr>Old status pages</vt:lpstr>
      <vt:lpstr>IEEE 802.11-2012 has been ratified as ISO/IEC/IEEE 8802-11:2012</vt:lpstr>
      <vt:lpstr>IEEE 802.1X-2010 has been ratified as ISO/IEC/IEEE 8802-1X:2013</vt:lpstr>
      <vt:lpstr>IEEE 802.1AE-2006 has been ratified as ISO/IEC/IEEE 8802-1AE:2013</vt:lpstr>
      <vt:lpstr>IEEE 802.1AB-2009 has been ratified as ISO/IEC/IEEE 8802-1AB:2014</vt:lpstr>
      <vt:lpstr>IEEE 802.1AR-2009 has been ratified as ISO/IEC/IEEE 8802-1AR:2014</vt:lpstr>
      <vt:lpstr>IEEE 802.1AS-2011 has been ratified as ISO/IEC 8802-1AS:2014</vt:lpstr>
      <vt:lpstr>IEEE 802.1BA-2011 FDIS passed on 17 Aug 2016 and no comments were received</vt:lpstr>
      <vt:lpstr>IEEE 802.1BR-2012 FDIS passed on 17 Aug 2016 and no comments were received</vt:lpstr>
      <vt:lpstr>IEEE 802.3-2012 has been ratified as ISO/IEC/IEEE 8802-3:2014</vt:lpstr>
      <vt:lpstr>IEEE 802.11ae-2012 has been ratified as ISO/IEC 8802-11:2012/Amd 1:2014</vt:lpstr>
      <vt:lpstr>IEEE 802.11aa-2012 has been ratified as ISO/IEC 8802-11:2012/Amd 2:2014</vt:lpstr>
      <vt:lpstr>IEEE 802.11ad-2012 has been ratified as ISO/IEC 8802-11:2012/Amd 3:2014</vt:lpstr>
      <vt:lpstr>IEEE 802.22 has been ratified as ISO/IEC 8802-22:2015</vt:lpstr>
      <vt:lpstr>IEEE 802.1AEbn-2011 has been ratified as ISO/IEC 8802-1AE:2015/Amd 1</vt:lpstr>
      <vt:lpstr>IEEE 802.1AEbw-2013 has been ratified as ISO/IEC 8802-1AE:2015/Amd 2</vt:lpstr>
      <vt:lpstr>IEEE 802.3.1-2013 has been published as “Definitions for Ethernet — Part 3-1”</vt:lpstr>
      <vt:lpstr>IEEE 802.11ac-2013 has been ratified as ISO/IEC/IEEE 8802-11:2015/Amd 4</vt:lpstr>
      <vt:lpstr>IEEE 802.11af-2013 has been ratified as 8802-11:2015/Amd 5</vt:lpstr>
      <vt:lpstr>IEEE 802.1AX-2014 FDIS ballot closes on 20 Nov 2015</vt:lpstr>
      <vt:lpstr>IEEE 802-2014 FDIS ballot passed on 2 Nov 2015 and comment response liaised in Jan 16 </vt:lpstr>
      <vt:lpstr>IEEE 802.1Xbx-2014 has been published as a ISO/IEC/IEEE standard </vt:lpstr>
      <vt:lpstr>IEEE 802.1Q-Rev-2014 has been published as a ISO/IEC/IEEE standard </vt:lpstr>
      <vt:lpstr>ISO/IEC/IEEE 802-3-2015  is now published</vt:lpstr>
      <vt:lpstr>IEEE 802.1Qbv-2015 FDIS ballot passed and has been published</vt:lpstr>
      <vt:lpstr>IEEE 802.1AB-2016 FDIS ballot passed and has been published</vt:lpstr>
      <vt:lpstr>IEEE 802.1Qca-2015 FDIS ballot passed and has been published</vt:lpstr>
      <vt:lpstr>IEEE 802.22a has been published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2017-12-19T05:25:49Z</dcterms:modified>
</cp:coreProperties>
</file>