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9"/>
  </p:notesMasterIdLst>
  <p:handoutMasterIdLst>
    <p:handoutMasterId r:id="rId130"/>
  </p:handoutMasterIdLst>
  <p:sldIdLst>
    <p:sldId id="269" r:id="rId2"/>
    <p:sldId id="278" r:id="rId3"/>
    <p:sldId id="1454" r:id="rId4"/>
    <p:sldId id="1455" r:id="rId5"/>
    <p:sldId id="358" r:id="rId6"/>
    <p:sldId id="359" r:id="rId7"/>
    <p:sldId id="1802" r:id="rId8"/>
    <p:sldId id="287" r:id="rId9"/>
    <p:sldId id="1620" r:id="rId10"/>
    <p:sldId id="344" r:id="rId11"/>
    <p:sldId id="345" r:id="rId12"/>
    <p:sldId id="1378" r:id="rId13"/>
    <p:sldId id="1423" r:id="rId14"/>
    <p:sldId id="1164" r:id="rId15"/>
    <p:sldId id="1562" r:id="rId16"/>
    <p:sldId id="1101" r:id="rId17"/>
    <p:sldId id="1581" r:id="rId18"/>
    <p:sldId id="1981" r:id="rId19"/>
    <p:sldId id="1657" r:id="rId20"/>
    <p:sldId id="1895" r:id="rId21"/>
    <p:sldId id="2006" r:id="rId22"/>
    <p:sldId id="2007" r:id="rId23"/>
    <p:sldId id="1686" r:id="rId24"/>
    <p:sldId id="1687" r:id="rId25"/>
    <p:sldId id="1745" r:id="rId26"/>
    <p:sldId id="1746" r:id="rId27"/>
    <p:sldId id="1988" r:id="rId28"/>
    <p:sldId id="1989" r:id="rId29"/>
    <p:sldId id="1747" r:id="rId30"/>
    <p:sldId id="1769" r:id="rId31"/>
    <p:sldId id="1786" r:id="rId32"/>
    <p:sldId id="1773" r:id="rId33"/>
    <p:sldId id="1894" r:id="rId34"/>
    <p:sldId id="1896" r:id="rId35"/>
    <p:sldId id="1965" r:id="rId36"/>
    <p:sldId id="1967" r:id="rId37"/>
    <p:sldId id="1968" r:id="rId38"/>
    <p:sldId id="1969" r:id="rId39"/>
    <p:sldId id="2035" r:id="rId40"/>
    <p:sldId id="2008" r:id="rId41"/>
    <p:sldId id="2038" r:id="rId42"/>
    <p:sldId id="1691" r:id="rId43"/>
    <p:sldId id="2009" r:id="rId44"/>
    <p:sldId id="1694" r:id="rId45"/>
    <p:sldId id="2010" r:id="rId46"/>
    <p:sldId id="2011" r:id="rId47"/>
    <p:sldId id="2012" r:id="rId48"/>
    <p:sldId id="1716" r:id="rId49"/>
    <p:sldId id="1717" r:id="rId50"/>
    <p:sldId id="2013" r:id="rId51"/>
    <p:sldId id="1851" r:id="rId52"/>
    <p:sldId id="1864" r:id="rId53"/>
    <p:sldId id="1945" r:id="rId54"/>
    <p:sldId id="1946" r:id="rId55"/>
    <p:sldId id="2036" r:id="rId56"/>
    <p:sldId id="2037" r:id="rId57"/>
    <p:sldId id="1688" r:id="rId58"/>
    <p:sldId id="1702" r:id="rId59"/>
    <p:sldId id="1703" r:id="rId60"/>
    <p:sldId id="1704" r:id="rId61"/>
    <p:sldId id="1978" r:id="rId62"/>
    <p:sldId id="1705" r:id="rId63"/>
    <p:sldId id="1706" r:id="rId64"/>
    <p:sldId id="1707" r:id="rId65"/>
    <p:sldId id="1708" r:id="rId66"/>
    <p:sldId id="1709" r:id="rId67"/>
    <p:sldId id="1710" r:id="rId68"/>
    <p:sldId id="1790" r:id="rId69"/>
    <p:sldId id="1698" r:id="rId70"/>
    <p:sldId id="1699" r:id="rId71"/>
    <p:sldId id="1700" r:id="rId72"/>
    <p:sldId id="1701" r:id="rId73"/>
    <p:sldId id="1993" r:id="rId74"/>
    <p:sldId id="1994" r:id="rId75"/>
    <p:sldId id="2014" r:id="rId76"/>
    <p:sldId id="1712" r:id="rId77"/>
    <p:sldId id="2015" r:id="rId78"/>
    <p:sldId id="2016" r:id="rId79"/>
    <p:sldId id="1679" r:id="rId80"/>
    <p:sldId id="1629" r:id="rId81"/>
    <p:sldId id="2041" r:id="rId82"/>
    <p:sldId id="1971" r:id="rId83"/>
    <p:sldId id="2042" r:id="rId84"/>
    <p:sldId id="1972" r:id="rId85"/>
    <p:sldId id="1979" r:id="rId86"/>
    <p:sldId id="2002" r:id="rId87"/>
    <p:sldId id="2040" r:id="rId88"/>
    <p:sldId id="2017" r:id="rId89"/>
    <p:sldId id="2018" r:id="rId90"/>
    <p:sldId id="2019" r:id="rId91"/>
    <p:sldId id="2028" r:id="rId92"/>
    <p:sldId id="1375" r:id="rId93"/>
    <p:sldId id="1376" r:id="rId94"/>
    <p:sldId id="1400" r:id="rId95"/>
    <p:sldId id="2004" r:id="rId96"/>
    <p:sldId id="619" r:id="rId97"/>
    <p:sldId id="621" r:id="rId98"/>
    <p:sldId id="1561" r:id="rId99"/>
    <p:sldId id="1555" r:id="rId100"/>
    <p:sldId id="1601" r:id="rId101"/>
    <p:sldId id="1585" r:id="rId102"/>
    <p:sldId id="1586" r:id="rId103"/>
    <p:sldId id="1587" r:id="rId104"/>
    <p:sldId id="1588" r:id="rId105"/>
    <p:sldId id="1589" r:id="rId106"/>
    <p:sldId id="1590" r:id="rId107"/>
    <p:sldId id="1771" r:id="rId108"/>
    <p:sldId id="1772" r:id="rId109"/>
    <p:sldId id="1591" r:id="rId110"/>
    <p:sldId id="1592" r:id="rId111"/>
    <p:sldId id="1593" r:id="rId112"/>
    <p:sldId id="1594" r:id="rId113"/>
    <p:sldId id="1595" r:id="rId114"/>
    <p:sldId id="1596" r:id="rId115"/>
    <p:sldId id="1597" r:id="rId116"/>
    <p:sldId id="1598" r:id="rId117"/>
    <p:sldId id="1599" r:id="rId118"/>
    <p:sldId id="1600" r:id="rId119"/>
    <p:sldId id="1628" r:id="rId120"/>
    <p:sldId id="1638" r:id="rId121"/>
    <p:sldId id="1725" r:id="rId122"/>
    <p:sldId id="1726" r:id="rId123"/>
    <p:sldId id="1947" r:id="rId124"/>
    <p:sldId id="1975" r:id="rId125"/>
    <p:sldId id="1976" r:id="rId126"/>
    <p:sldId id="1977" r:id="rId127"/>
    <p:sldId id="2039" r:id="rId1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4660" autoAdjust="0"/>
  </p:normalViewPr>
  <p:slideViewPr>
    <p:cSldViewPr>
      <p:cViewPr varScale="1">
        <p:scale>
          <a:sx n="64" d="100"/>
          <a:sy n="64" d="100"/>
        </p:scale>
        <p:origin x="82" y="509"/>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5</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6</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8</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802.11-17/1799r1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7/11-17-1842-00-0jtc-minutes-of-orlando-meeting-in-nov-2017.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1.xml"/><Relationship Id="rId4" Type="http://schemas.openxmlformats.org/officeDocument/2006/relationships/hyperlink" Target="development.standards.ieee.org/myproject/Public/mytools/mob/slideset.ppt"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 2018agenda </a:t>
            </a:r>
            <a:r>
              <a:rPr lang="en-US" dirty="0">
                <a:solidFill>
                  <a:schemeClr val="accent2">
                    <a:lumMod val="75000"/>
                  </a:schemeClr>
                </a:solidFill>
              </a:rPr>
              <a:t>for </a:t>
            </a:r>
            <a:r>
              <a:rPr lang="en-US" dirty="0" smtClean="0">
                <a:solidFill>
                  <a:schemeClr val="accent2">
                    <a:lumMod val="75000"/>
                  </a:schemeClr>
                </a:solidFill>
              </a:rPr>
              <a:t>Irvine</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6 December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10</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Irvine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Irvine in Jan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Orlando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Hawaii, in Nov 2017, as documented in </a:t>
            </a:r>
            <a:r>
              <a:rPr lang="en-AU" i="1" dirty="0" smtClean="0">
                <a:solidFill>
                  <a:srgbClr val="FF0000"/>
                </a:solidFill>
                <a:hlinkClick r:id="rId3"/>
              </a:rPr>
              <a:t>11-17-1842-00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114</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115</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188"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12</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21"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460"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a:t>
            </a:r>
            <a:r>
              <a:rPr lang="en-AU" dirty="0" err="1" smtClean="0">
                <a:solidFill>
                  <a:srgbClr val="FF0000"/>
                </a:solidFill>
              </a:rPr>
              <a:t>Nxxxxx</a:t>
            </a:r>
            <a:r>
              <a:rPr lang="en-AU" dirty="0" smtClean="0"/>
              <a:t>)</a:t>
            </a:r>
          </a:p>
          <a:p>
            <a:pPr lvl="2"/>
            <a:r>
              <a:rPr lang="en-AU" b="0" dirty="0" smtClean="0">
                <a:solidFill>
                  <a:srgbClr val="FF0000"/>
                </a:solidFill>
              </a:rPr>
              <a:t>&lt;SGs formed&gt;</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8960447"/>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529843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41756324"/>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.1Qbu</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Feb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rPr>
                        <a:t>.1Qbz</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D2.3</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Feb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r>
                        <a:rPr lang="en-AU" sz="1600" b="0" kern="1200" dirty="0" smtClean="0">
                          <a:solidFill>
                            <a:schemeClr val="accent2"/>
                          </a:solidFill>
                          <a:latin typeface="+mn-lt"/>
                          <a:ea typeface="+mn-ea"/>
                          <a:cs typeface="+mn-cs"/>
                        </a:rPr>
                        <a:t> </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6"/>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Irvine in Jan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60809885"/>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802.1Qbu 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t>
            </a:r>
            <a:r>
              <a:rPr lang="en-AU" dirty="0">
                <a:solidFill>
                  <a:schemeClr val="accent6"/>
                </a:solidFill>
              </a:rPr>
              <a:t>&amp; waiting for publication</a:t>
            </a:r>
            <a:endParaRPr lang="en-AU" dirty="0" smtClean="0">
              <a:solidFill>
                <a:srgbClr val="00B050"/>
              </a:solidFill>
            </a:endParaRPr>
          </a:p>
          <a:p>
            <a:pPr lvl="1"/>
            <a:r>
              <a:rPr lang="en-AU" dirty="0"/>
              <a:t>802.1Qbu-2016 passed its </a:t>
            </a:r>
            <a:r>
              <a:rPr lang="en-AU" dirty="0" smtClean="0"/>
              <a:t>FDIS ballot </a:t>
            </a:r>
            <a:r>
              <a:rPr lang="en-AU" dirty="0"/>
              <a:t>on </a:t>
            </a:r>
            <a:r>
              <a:rPr lang="en-AU" dirty="0" smtClean="0"/>
              <a:t>11 Oct (N16721?)</a:t>
            </a:r>
          </a:p>
          <a:p>
            <a:pPr lvl="2"/>
            <a:r>
              <a:rPr lang="en-AU" dirty="0"/>
              <a:t>Passed </a:t>
            </a:r>
            <a:r>
              <a:rPr lang="en-AU" dirty="0" smtClean="0"/>
              <a:t>11/0/10</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299217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802.1Qbz </a:t>
            </a:r>
            <a:r>
              <a:rPr lang="en-AU" dirty="0"/>
              <a:t>FDIS ballot </a:t>
            </a:r>
            <a:r>
              <a:rPr lang="en-AU" dirty="0" smtClean="0"/>
              <a:t>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t>
            </a:r>
            <a:r>
              <a:rPr lang="en-AU" dirty="0" smtClean="0">
                <a:solidFill>
                  <a:schemeClr val="accent6"/>
                </a:solidFill>
              </a:rPr>
              <a:t>&amp; waiting for publication</a:t>
            </a:r>
            <a:endParaRPr lang="en-AU" dirty="0">
              <a:solidFill>
                <a:schemeClr val="accent6"/>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endParaRPr lang="en-AU" dirty="0"/>
          </a:p>
          <a:p>
            <a:endParaRPr lang="en-AU" dirty="0">
              <a:solidFill>
                <a:schemeClr val="accent2"/>
              </a:solidFill>
            </a:endParaRPr>
          </a:p>
        </p:txBody>
      </p:sp>
    </p:spTree>
    <p:extLst>
      <p:ext uri="{BB962C8B-B14F-4D97-AF65-F5344CB8AC3E}">
        <p14:creationId xmlns:p14="http://schemas.microsoft.com/office/powerpoint/2010/main" val="2642830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60-day pre-ballot passed on 7 Sept 2017 and requires comment resolution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802.1 WG </a:t>
            </a:r>
            <a:r>
              <a:rPr lang="en-AU" dirty="0" smtClean="0"/>
              <a:t>will respond soon</a:t>
            </a:r>
          </a:p>
          <a:p>
            <a:r>
              <a:rPr lang="en-AU" dirty="0" smtClean="0"/>
              <a:t>FDIS 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a:t>
            </a:r>
            <a:r>
              <a:rPr lang="en-AU" dirty="0"/>
              <a:t>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smtClean="0"/>
              <a:t>1. The </a:t>
            </a:r>
            <a:r>
              <a:rPr lang="en-AU" i="1" dirty="0"/>
              <a:t>default cryptographic algorithm of the standard is AES (chapter 14), however, policy and regulation limitations on application of cryptographic algorithm differ from countries and regions. Therefore, it is improper to specify AES algorithm as the default one. It is recommended to clearly state that AES is an example for cryptographic algorithms, so that countries and regions may replace it with a similar and regulation-compliant algorithm during </a:t>
            </a:r>
            <a:r>
              <a:rPr lang="en-AU" i="1" dirty="0" smtClean="0"/>
              <a:t>implementation.</a:t>
            </a:r>
          </a:p>
          <a:p>
            <a:pPr lvl="1"/>
            <a:r>
              <a:rPr lang="en-AU" i="1" dirty="0" smtClean="0"/>
              <a:t>2</a:t>
            </a:r>
            <a:r>
              <a:rPr lang="en-AU" i="1" dirty="0"/>
              <a:t>. The hop-by-hop encryption mechanism specified in the standard has the issues of high-delay and high calculating cost, etc., especially between nodes that require multi hops to accomplish communication</a:t>
            </a:r>
            <a:r>
              <a:rPr lang="en-AU" i="1" dirty="0" smtClean="0"/>
              <a:t>.</a:t>
            </a:r>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7997009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one comment received on the IEEE 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AU" dirty="0" smtClean="0">
                <a:solidFill>
                  <a:srgbClr val="FF0000"/>
                </a:solidFill>
              </a:rPr>
              <a:t>802.1 WG will develop a response in Nov </a:t>
            </a:r>
            <a:r>
              <a:rPr lang="en-AU" dirty="0" smtClean="0">
                <a:solidFill>
                  <a:srgbClr val="FF0000"/>
                </a:solidFill>
              </a:rPr>
              <a:t>2017</a:t>
            </a:r>
          </a:p>
          <a:p>
            <a:pPr lvl="1"/>
            <a:r>
              <a:rPr lang="en-AU" dirty="0" smtClean="0">
                <a:solidFill>
                  <a:srgbClr val="FF0000"/>
                </a:solidFill>
              </a:rPr>
              <a:t>Mick Seaman will take the lead</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spTree>
    <p:extLst>
      <p:ext uri="{BB962C8B-B14F-4D97-AF65-F5344CB8AC3E}">
        <p14:creationId xmlns:p14="http://schemas.microsoft.com/office/powerpoint/2010/main" val="2849533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US" dirty="0" smtClean="0"/>
              <a:t>60-day</a:t>
            </a:r>
            <a:r>
              <a:rPr lang="en-AU" dirty="0" smtClean="0"/>
              <a:t> pre-ballot closes on 18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smtClean="0">
                <a:solidFill>
                  <a:schemeClr val="accent2"/>
                </a:solidFill>
              </a:rPr>
              <a:t>closes 18 </a:t>
            </a:r>
            <a:r>
              <a:rPr lang="en-AU" dirty="0">
                <a:solidFill>
                  <a:schemeClr val="accent2"/>
                </a:solidFill>
              </a:rPr>
              <a:t>Jan 2018</a:t>
            </a:r>
            <a:endParaRPr lang="en-AU" dirty="0" smtClean="0">
              <a:solidFill>
                <a:schemeClr val="accent2"/>
              </a:solidFill>
            </a:endParaRPr>
          </a:p>
          <a:p>
            <a:pPr lvl="1"/>
            <a:r>
              <a:rPr lang="en-AU" dirty="0"/>
              <a:t>IEEE 802.1CB </a:t>
            </a:r>
            <a:r>
              <a:rPr lang="en-AU" dirty="0" smtClean="0"/>
              <a:t>was submitted in Nov 2017 (N16742)</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closes on 9 Dec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chemeClr val="accent2"/>
                </a:solidFill>
              </a:rPr>
              <a:t>closes 9 Dec 2017</a:t>
            </a:r>
          </a:p>
          <a:p>
            <a:pPr lvl="1"/>
            <a:r>
              <a:rPr lang="en-AU" dirty="0"/>
              <a:t>802.1Qci w</a:t>
            </a:r>
            <a:r>
              <a:rPr lang="en-AU" dirty="0" smtClean="0"/>
              <a:t>as </a:t>
            </a:r>
            <a:r>
              <a:rPr lang="en-AU" dirty="0"/>
              <a:t>submitted to PSDO in Oct </a:t>
            </a:r>
            <a:r>
              <a:rPr lang="en-AU" dirty="0" smtClean="0"/>
              <a:t>2017 (N16715)</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US" dirty="0"/>
              <a:t>60-day</a:t>
            </a:r>
            <a:r>
              <a:rPr lang="en-AU" dirty="0"/>
              <a:t> pre-ballot </a:t>
            </a:r>
            <a:r>
              <a:rPr lang="en-AU" dirty="0" smtClean="0"/>
              <a:t>closes </a:t>
            </a:r>
            <a:r>
              <a:rPr lang="en-AU" dirty="0"/>
              <a:t>on 18 Jan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chemeClr val="accent2"/>
                </a:solidFill>
              </a:rPr>
              <a:t>closes on 18 Jan 2018</a:t>
            </a:r>
          </a:p>
          <a:p>
            <a:pPr lvl="1"/>
            <a:r>
              <a:rPr lang="en-AU" dirty="0"/>
              <a:t>IEEE </a:t>
            </a:r>
            <a:r>
              <a:rPr lang="en-AU" dirty="0" smtClean="0"/>
              <a:t>802.1Qch </a:t>
            </a:r>
            <a:r>
              <a:rPr lang="en-AU" dirty="0"/>
              <a:t>was submitted in Nov 2017 (</a:t>
            </a:r>
            <a:r>
              <a:rPr lang="en-AU" dirty="0" smtClean="0"/>
              <a:t>N16743)</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1-2015</a:t>
            </a:r>
            <a:r>
              <a:rPr lang="en-AU" dirty="0" smtClean="0"/>
              <a:t> 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(Sept 2017) will be published </a:t>
            </a:r>
            <a:r>
              <a:rPr lang="en-AU" dirty="0"/>
              <a:t>“soon”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pre-ballot closes on </a:t>
            </a:r>
            <a:r>
              <a:rPr lang="en-AU" dirty="0" smtClean="0"/>
              <a:t>2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chemeClr val="accent2"/>
                </a:solidFill>
              </a:rPr>
              <a:t>closes 2 Feb 2018</a:t>
            </a:r>
          </a:p>
          <a:p>
            <a:pPr lvl="1"/>
            <a:r>
              <a:rPr lang="en-AU" dirty="0" smtClean="0"/>
              <a:t>802c </a:t>
            </a:r>
            <a:r>
              <a:rPr lang="en-AU" dirty="0"/>
              <a:t>was submitted in </a:t>
            </a:r>
            <a:r>
              <a:rPr lang="en-AU" dirty="0" smtClean="0"/>
              <a:t>Dec </a:t>
            </a:r>
            <a:r>
              <a:rPr lang="en-AU" dirty="0"/>
              <a:t>2017 (</a:t>
            </a:r>
            <a:r>
              <a:rPr lang="en-AU" dirty="0" smtClean="0"/>
              <a:t>N16746)</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a:t>(Sept 2017) will be published “soon”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r>
              <a:rPr lang="en-AU" dirty="0" smtClean="0"/>
              <a:t>)</a:t>
            </a:r>
          </a:p>
          <a:p>
            <a:pPr lvl="1"/>
            <a:r>
              <a:rPr lang="en-AU" dirty="0" smtClean="0">
                <a:solidFill>
                  <a:srgbClr val="FF0000"/>
                </a:solidFill>
              </a:rPr>
              <a:t>(Nov 2017) In Sponsor Ballot</a:t>
            </a:r>
            <a:endParaRPr lang="en-AU" dirty="0" smtClean="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smtClean="0">
                <a:solidFill>
                  <a:srgbClr val="FF0000"/>
                </a:solidFill>
              </a:rPr>
              <a:t>Has it been liaised yet? No, as of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a:t>
            </a:r>
            <a:r>
              <a:rPr lang="en-AU" dirty="0" smtClean="0">
                <a:solidFill>
                  <a:srgbClr val="FF0000"/>
                </a:solidFill>
              </a:rPr>
              <a:t>? </a:t>
            </a:r>
            <a:r>
              <a:rPr lang="en-AU" dirty="0">
                <a:solidFill>
                  <a:srgbClr val="FF0000"/>
                </a:solidFill>
              </a:rPr>
              <a:t>No, as of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a:t>
            </a:r>
            <a:r>
              <a:rPr lang="en-AU" dirty="0" smtClean="0">
                <a:solidFill>
                  <a:srgbClr val="FF0000"/>
                </a:solidFill>
              </a:rPr>
              <a:t>2.0 will </a:t>
            </a:r>
            <a:r>
              <a:rPr lang="en-AU" dirty="0" smtClean="0">
                <a:solidFill>
                  <a:srgbClr val="FF0000"/>
                </a:solidFill>
              </a:rPr>
              <a:t>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SC will 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30046304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72931702"/>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AU" sz="1600" dirty="0" smtClean="0">
                          <a:latin typeface="+mj-lt"/>
                          <a:cs typeface="Arial" panose="020B0604020202020204" pitchFamily="34" charset="0"/>
                        </a:rPr>
                        <a:t>.3bw</a:t>
                      </a:r>
                      <a:endParaRPr lang="en-AU" sz="1600" dirty="0">
                        <a:latin typeface="+mj-lt"/>
                        <a:cs typeface="Arial" panose="020B0604020202020204" pitchFamily="34" charset="0"/>
                      </a:endParaRPr>
                    </a:p>
                  </a:txBody>
                  <a:tcPr marL="115147" marR="115147"/>
                </a:tc>
                <a:tc>
                  <a:txBody>
                    <a:bodyPr/>
                    <a:lstStyle/>
                    <a:p>
                      <a:pPr algn="ctr"/>
                      <a:r>
                        <a:rPr lang="en-AU" sz="1600" dirty="0" smtClean="0">
                          <a:latin typeface="+mj-lt"/>
                        </a:rPr>
                        <a:t>D3.3</a:t>
                      </a:r>
                      <a:endParaRPr lang="en-AU" sz="1600" dirty="0">
                        <a:latin typeface="+mj-lt"/>
                      </a:endParaRPr>
                    </a:p>
                  </a:txBody>
                  <a:tcPr marL="115147" marR="115147"/>
                </a:tc>
                <a:tc>
                  <a:txBody>
                    <a:bodyPr/>
                    <a:lstStyle/>
                    <a:p>
                      <a:pPr algn="ctr"/>
                      <a:r>
                        <a:rPr lang="en-AU" sz="1600" dirty="0" smtClean="0">
                          <a:latin typeface="+mj-lt"/>
                        </a:rPr>
                        <a:t>Nov 15</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2"/>
                        </a:solidFill>
                        <a:latin typeface="+mj-lt"/>
                      </a:endParaRPr>
                    </a:p>
                  </a:txBody>
                  <a:tcPr marL="115147" marR="115147"/>
                </a:tc>
                <a:tc>
                  <a:txBody>
                    <a:bodyPr/>
                    <a:lstStyle/>
                    <a:p>
                      <a:pPr algn="ctr"/>
                      <a:r>
                        <a:rPr lang="en-AU" sz="1600" dirty="0" smtClean="0">
                          <a:solidFill>
                            <a:schemeClr val="tx1"/>
                          </a:solidFill>
                          <a:latin typeface="+mj-lt"/>
                        </a:rPr>
                        <a:t>19</a:t>
                      </a:r>
                      <a:r>
                        <a:rPr lang="en-AU" sz="1600" baseline="0" dirty="0" smtClean="0">
                          <a:solidFill>
                            <a:schemeClr val="tx1"/>
                          </a:solidFill>
                          <a:latin typeface="+mj-lt"/>
                        </a:rPr>
                        <a:t> Sep 16 </a:t>
                      </a:r>
                      <a:endParaRPr lang="en-AU" sz="1600" dirty="0">
                        <a:solidFill>
                          <a:schemeClr val="tx1"/>
                        </a:solidFill>
                        <a:latin typeface="+mj-lt"/>
                      </a:endParaRPr>
                    </a:p>
                  </a:txBody>
                  <a:tcPr marL="0" marR="0"/>
                </a:tc>
                <a:tc>
                  <a:txBody>
                    <a:bodyPr/>
                    <a:lstStyle/>
                    <a:p>
                      <a:pPr algn="ctr"/>
                      <a:r>
                        <a:rPr lang="en-AU" sz="1600" kern="1200" dirty="0" smtClean="0">
                          <a:solidFill>
                            <a:srgbClr val="00B050"/>
                          </a:solidFill>
                          <a:latin typeface="+mn-lt"/>
                          <a:ea typeface="+mn-ea"/>
                          <a:cs typeface="+mn-cs"/>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11</a:t>
                      </a:r>
                      <a:r>
                        <a:rPr lang="en-AU" sz="1600" baseline="0" dirty="0" smtClean="0">
                          <a:latin typeface="+mj-lt"/>
                        </a:rPr>
                        <a:t> Sep 17</a:t>
                      </a:r>
                      <a:endParaRPr lang="en-AU" sz="1600" dirty="0">
                        <a:latin typeface="+mj-lt"/>
                      </a:endParaRPr>
                    </a:p>
                  </a:txBody>
                  <a:tcPr marL="0" marR="0"/>
                </a:tc>
                <a:tc>
                  <a:txBody>
                    <a:bodyPr/>
                    <a:lstStyle/>
                    <a:p>
                      <a:pPr algn="ctr"/>
                      <a:r>
                        <a:rPr lang="en-AU" sz="1600" dirty="0" smtClean="0">
                          <a:solidFill>
                            <a:schemeClr val="tx1"/>
                          </a:solidFill>
                          <a:latin typeface="+mj-lt"/>
                        </a:rPr>
                        <a:t>Nov</a:t>
                      </a:r>
                      <a:r>
                        <a:rPr lang="en-AU" sz="1600" baseline="0" dirty="0" smtClean="0">
                          <a:solidFill>
                            <a:schemeClr val="tx1"/>
                          </a:solidFill>
                          <a:latin typeface="+mj-lt"/>
                        </a:rPr>
                        <a:t> 17</a:t>
                      </a:r>
                      <a:endParaRPr lang="en-AU" sz="1600" dirty="0">
                        <a:solidFill>
                          <a:schemeClr val="tx1"/>
                        </a:solidFill>
                        <a:latin typeface="+mj-lt"/>
                      </a:endParaRPr>
                    </a:p>
                  </a:txBody>
                  <a:tcPr marL="115147" marR="115147"/>
                </a:tc>
                <a:extLst>
                  <a:ext uri="{0D108BD9-81ED-4DB2-BD59-A6C34878D82A}">
                    <a16:rowId xmlns:a16="http://schemas.microsoft.com/office/drawing/2014/main" val="10001"/>
                  </a:ext>
                </a:extLst>
              </a:tr>
              <a:tr h="290122">
                <a:tc>
                  <a:txBody>
                    <a:bodyPr/>
                    <a:lstStyle/>
                    <a:p>
                      <a:r>
                        <a:rPr lang="en-GB" sz="1600" b="0" dirty="0" smtClean="0">
                          <a:solidFill>
                            <a:schemeClr val="tx1"/>
                          </a:solidFill>
                          <a:latin typeface="+mj-lt"/>
                        </a:rPr>
                        <a:t>.3bp</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2"/>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.3bq</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290122">
                <a:tc>
                  <a:txBody>
                    <a:bodyPr/>
                    <a:lstStyle/>
                    <a:p>
                      <a:r>
                        <a:rPr lang="en-GB" sz="1600" b="0" dirty="0" smtClean="0">
                          <a:solidFill>
                            <a:schemeClr val="tx1"/>
                          </a:solidFill>
                          <a:latin typeface="+mj-lt"/>
                        </a:rPr>
                        <a:t>.3br</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290122">
                <a:tc>
                  <a:txBody>
                    <a:bodyPr/>
                    <a:lstStyle/>
                    <a:p>
                      <a:r>
                        <a:rPr lang="en-GB" sz="1600" b="0" dirty="0" smtClean="0">
                          <a:solidFill>
                            <a:schemeClr val="tx1"/>
                          </a:solidFill>
                          <a:latin typeface="+mj-lt"/>
                        </a:rPr>
                        <a:t>.3by</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6"/>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.3bz</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16</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9"/>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6210601"/>
              </p:ext>
            </p:extLst>
          </p:nvPr>
        </p:nvGraphicFramePr>
        <p:xfrm>
          <a:off x="152399" y="160020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3"/>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58763485"/>
                  </a:ext>
                </a:extLst>
              </a:tr>
              <a:tr h="290122">
                <a:tc>
                  <a:txBody>
                    <a:bodyPr/>
                    <a:lstStyle/>
                    <a:p>
                      <a:r>
                        <a:rPr lang="en-GB" sz="1600" b="0" dirty="0" smtClean="0">
                          <a:solidFill>
                            <a:schemeClr val="tx1"/>
                          </a:solidFill>
                          <a:latin typeface="+mj-lt"/>
                        </a:rPr>
                        <a:t>.3-rev</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397314764"/>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11178349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802.3bw </a:t>
            </a:r>
            <a:r>
              <a:rPr lang="en-AU" dirty="0"/>
              <a:t>FDIS ballot passed </a:t>
            </a:r>
            <a:r>
              <a:rPr lang="en-AU" dirty="0">
                <a:solidFill>
                  <a:schemeClr val="accent6"/>
                </a:solidFill>
              </a:rPr>
              <a:t>&amp; is waiting for publication</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endParaRPr lang="en-AU" dirty="0" smtClean="0">
              <a:solidFill>
                <a:schemeClr val="accent6"/>
              </a:solidFill>
            </a:endParaRPr>
          </a:p>
          <a:p>
            <a:pPr lvl="1"/>
            <a:r>
              <a:rPr lang="en-AU" dirty="0" smtClean="0"/>
              <a:t>Passed on 11 Sep 2017 by 15/0/13 (N16712)</a:t>
            </a:r>
          </a:p>
          <a:p>
            <a:pPr lvl="2"/>
            <a:r>
              <a:rPr lang="en-AU" dirty="0" smtClean="0"/>
              <a:t>China NB voted “yes” with one comment</a:t>
            </a:r>
          </a:p>
          <a:p>
            <a:pPr lvl="1"/>
            <a:r>
              <a:rPr lang="en-AU" dirty="0" smtClean="0"/>
              <a:t>Response sent on 14 Nov 2017 (N16744)</a:t>
            </a:r>
          </a:p>
        </p:txBody>
      </p:sp>
    </p:spTree>
    <p:extLst>
      <p:ext uri="{BB962C8B-B14F-4D97-AF65-F5344CB8AC3E}">
        <p14:creationId xmlns:p14="http://schemas.microsoft.com/office/powerpoint/2010/main" val="16762018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802.3bp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endParaRPr lang="en-AU" dirty="0"/>
          </a:p>
        </p:txBody>
      </p:sp>
    </p:spTree>
    <p:extLst>
      <p:ext uri="{BB962C8B-B14F-4D97-AF65-F5344CB8AC3E}">
        <p14:creationId xmlns:p14="http://schemas.microsoft.com/office/powerpoint/2010/main" val="7189912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802.3bq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endParaRPr lang="en-AU" dirty="0"/>
          </a:p>
        </p:txBody>
      </p:sp>
    </p:spTree>
    <p:extLst>
      <p:ext uri="{BB962C8B-B14F-4D97-AF65-F5344CB8AC3E}">
        <p14:creationId xmlns:p14="http://schemas.microsoft.com/office/powerpoint/2010/main" val="33740253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802.3br </a:t>
            </a:r>
            <a:r>
              <a:rPr lang="en-AU" dirty="0"/>
              <a:t>FDIS ballot </a:t>
            </a:r>
            <a:r>
              <a:rPr lang="en-AU" dirty="0" smtClean="0"/>
              <a:t>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a:t>
            </a:r>
            <a:r>
              <a:rPr lang="en-AU" dirty="0">
                <a:solidFill>
                  <a:schemeClr val="accent2"/>
                </a:solidFill>
              </a:rPr>
              <a:t> </a:t>
            </a:r>
            <a:r>
              <a:rPr lang="en-AU" dirty="0" smtClean="0">
                <a:solidFill>
                  <a:schemeClr val="accent6"/>
                </a:solidFill>
              </a:rPr>
              <a:t>&amp; waiting for publication</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endParaRPr lang="en-AU" dirty="0"/>
          </a:p>
          <a:p>
            <a:endParaRPr lang="en-AU" dirty="0">
              <a:solidFill>
                <a:schemeClr val="accent6"/>
              </a:solidFill>
            </a:endParaRPr>
          </a:p>
        </p:txBody>
      </p:sp>
    </p:spTree>
    <p:extLst>
      <p:ext uri="{BB962C8B-B14F-4D97-AF65-F5344CB8AC3E}">
        <p14:creationId xmlns:p14="http://schemas.microsoft.com/office/powerpoint/2010/main" val="11741036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802.3by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endParaRPr lang="en-AU" dirty="0"/>
          </a:p>
        </p:txBody>
      </p:sp>
    </p:spTree>
    <p:extLst>
      <p:ext uri="{BB962C8B-B14F-4D97-AF65-F5344CB8AC3E}">
        <p14:creationId xmlns:p14="http://schemas.microsoft.com/office/powerpoint/2010/main" val="22618060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5</a:t>
            </a:fld>
            <a:endParaRPr lang="en-US"/>
          </a:p>
        </p:txBody>
      </p:sp>
      <p:sp>
        <p:nvSpPr>
          <p:cNvPr id="8196" name="Rectangle 6"/>
          <p:cNvSpPr>
            <a:spLocks noGrp="1" noChangeArrowheads="1"/>
          </p:cNvSpPr>
          <p:nvPr>
            <p:ph type="title"/>
          </p:nvPr>
        </p:nvSpPr>
        <p:spPr/>
        <p:txBody>
          <a:bodyPr/>
          <a:lstStyle/>
          <a:p>
            <a:r>
              <a:rPr lang="en-US"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802.3bz FDIS </a:t>
            </a:r>
            <a:r>
              <a:rPr lang="en-AU" dirty="0"/>
              <a:t>ballot passed </a:t>
            </a:r>
            <a:r>
              <a:rPr lang="en-AU" dirty="0">
                <a:solidFill>
                  <a:schemeClr val="accent6"/>
                </a:solidFill>
              </a:rPr>
              <a:t>&amp;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197059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liaised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 for submission</a:t>
            </a:r>
          </a:p>
          <a:p>
            <a:pPr lvl="1"/>
            <a:r>
              <a:rPr lang="en-AU" dirty="0" smtClean="0"/>
              <a:t>Submission </a:t>
            </a:r>
            <a:r>
              <a:rPr lang="en-AU" dirty="0"/>
              <a:t>planned for </a:t>
            </a:r>
            <a:r>
              <a:rPr lang="en-AU" dirty="0" smtClean="0"/>
              <a:t>Jan or Mar 2018</a:t>
            </a:r>
            <a:endParaRPr lang="en-AU" dirty="0" smtClean="0"/>
          </a:p>
          <a:p>
            <a:pPr lvl="2"/>
            <a:r>
              <a:rPr lang="en-AU" dirty="0" smtClean="0">
                <a:solidFill>
                  <a:srgbClr val="FF0000"/>
                </a:solidFill>
              </a:rPr>
              <a:t>On Dec 2017 </a:t>
            </a:r>
            <a:r>
              <a:rPr lang="en-AU" dirty="0" err="1" smtClean="0">
                <a:solidFill>
                  <a:srgbClr val="FF0000"/>
                </a:solidFill>
              </a:rPr>
              <a:t>RevCom</a:t>
            </a:r>
            <a:r>
              <a:rPr lang="en-AU" dirty="0" smtClean="0">
                <a:solidFill>
                  <a:srgbClr val="FF0000"/>
                </a:solidFill>
              </a:rPr>
              <a:t> agenda</a:t>
            </a:r>
            <a:endParaRPr lang="en-AU" dirty="0">
              <a:solidFill>
                <a:schemeClr val="accent2"/>
              </a:solidFill>
            </a:endParaRP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a:t>
            </a:r>
            <a:r>
              <a:rPr lang="en-AU" dirty="0" smtClean="0"/>
              <a:t>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after Nov 2016 </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after Nov 2016 </a:t>
            </a:r>
            <a:endParaRPr lang="en-AU" dirty="0" smtClean="0"/>
          </a:p>
          <a:p>
            <a:pPr lvl="2"/>
            <a:r>
              <a:rPr lang="en-AU" dirty="0" smtClean="0">
                <a:solidFill>
                  <a:srgbClr val="FF0000"/>
                </a:solidFill>
              </a:rPr>
              <a:t>Was this ever done?</a:t>
            </a:r>
            <a:endParaRPr lang="en-AU" dirty="0" smtClean="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soon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6</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t>
            </a:r>
            <a:r>
              <a:rPr lang="en-AU" dirty="0" smtClean="0">
                <a:solidFill>
                  <a:schemeClr val="accent2"/>
                </a:solidFill>
              </a:rPr>
              <a:t>but response required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a:solidFill>
                  <a:schemeClr val="tx2"/>
                </a:solidFill>
              </a:rPr>
              <a:t>2017 </a:t>
            </a:r>
            <a:r>
              <a:rPr lang="en-AU"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a:t>
            </a:r>
            <a:r>
              <a:rPr lang="en-GB" dirty="0" smtClean="0">
                <a:solidFill>
                  <a:srgbClr val="FF0000"/>
                </a:solidFill>
              </a:rPr>
              <a:t>Jan 2018</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332772"/>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mn-cs"/>
                        </a:rPr>
                        <a:t>.15.3-revA</a:t>
                      </a:r>
                      <a:endParaRPr lang="en-AU" sz="1600" b="0" dirty="0">
                        <a:solidFill>
                          <a:schemeClr val="tx1"/>
                        </a:solidFill>
                        <a:latin typeface="+mj-lt"/>
                        <a:cs typeface="Arial" panose="020B0604020202020204" pitchFamily="34" charset="0"/>
                      </a:endParaRPr>
                    </a:p>
                  </a:txBody>
                  <a:tcPr marL="46800" marR="0" marT="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a:t>
                      </a:r>
                      <a:r>
                        <a:rPr lang="en-AU" sz="1600" b="0" baseline="0" dirty="0" smtClean="0">
                          <a:solidFill>
                            <a:schemeClr val="tx1"/>
                          </a:solidFill>
                          <a:latin typeface="+mj-lt"/>
                        </a:rPr>
                        <a:t> Oct 16</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7</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802.15.3-2016 FDIS ballot passed and is now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t>
            </a:r>
            <a:r>
              <a:rPr lang="en-AU" dirty="0" smtClean="0">
                <a:solidFill>
                  <a:schemeClr val="accent6"/>
                </a:solidFill>
              </a:rPr>
              <a:t>and is waiting for publication</a:t>
            </a:r>
          </a:p>
          <a:p>
            <a:pPr lvl="1"/>
            <a:r>
              <a:rPr lang="en-AU" dirty="0" smtClean="0"/>
              <a:t>Passed on 7 Sep 2017 by 14/0/14 (N16710)</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33482332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FDIS ballot closes 25 Jan 2017</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chemeClr val="accent2"/>
                </a:solidFill>
              </a:rPr>
              <a:t>closes 25 Jan </a:t>
            </a:r>
            <a:r>
              <a:rPr lang="en-AU" dirty="0" smtClean="0">
                <a:solidFill>
                  <a:schemeClr val="accent2"/>
                </a:solidFill>
              </a:rPr>
              <a:t>2017</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a:t>
            </a:r>
            <a:r>
              <a:rPr lang="en-AU" dirty="0"/>
              <a:t>FDIS ballot </a:t>
            </a:r>
            <a:r>
              <a:rPr lang="en-AU" dirty="0" smtClean="0"/>
              <a:t>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a:t>
            </a:r>
            <a:r>
              <a:rPr lang="en-AU" dirty="0" smtClean="0"/>
              <a:t>specified</a:t>
            </a:r>
          </a:p>
          <a:p>
            <a:r>
              <a:rPr lang="en-AU" dirty="0" smtClean="0"/>
              <a:t>IEEE 802 response 1</a:t>
            </a:r>
          </a:p>
          <a:p>
            <a:pPr lvl="1"/>
            <a:r>
              <a:rPr lang="en-GB" dirty="0" smtClean="0">
                <a:solidFill>
                  <a:srgbClr val="FF0000"/>
                </a:solidFill>
              </a:rPr>
              <a:t>(Nov 2017) James </a:t>
            </a:r>
            <a:r>
              <a:rPr lang="en-GB" dirty="0">
                <a:solidFill>
                  <a:srgbClr val="FF0000"/>
                </a:solidFill>
              </a:rPr>
              <a:t>Gilb will get the IEEE 802.15 TG6 team to look at the </a:t>
            </a:r>
            <a:r>
              <a:rPr lang="en-GB" dirty="0" smtClean="0">
                <a:solidFill>
                  <a:srgbClr val="FF0000"/>
                </a:solidFill>
              </a:rPr>
              <a:t>comments </a:t>
            </a:r>
            <a:endParaRPr lang="en-AU" dirty="0">
              <a:solidFill>
                <a:srgbClr val="FF0000"/>
              </a:solidFill>
            </a:endParaRPr>
          </a:p>
          <a:p>
            <a:pPr lvl="1"/>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(Nov 2017) James Gilb will get the IEEE 802.15 TG6 team to look at the comments </a:t>
            </a:r>
            <a:endParaRPr lang="en-AU" dirty="0">
              <a:solidFill>
                <a:srgbClr val="FF0000"/>
              </a:solidFill>
            </a:endParaRPr>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a:solidFill>
                  <a:schemeClr val="accent2"/>
                </a:solidFill>
              </a:rPr>
              <a:t>waiting</a:t>
            </a:r>
            <a:endParaRPr lang="en-AU" dirty="0" smtClean="0">
              <a:solidFill>
                <a:srgbClr val="00B050"/>
              </a:solidFill>
            </a:endParaRP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2018 interim meeting in Irvine</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16 Jan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8</a:t>
            </a:fld>
            <a:endParaRPr lang="en-US" dirty="0">
              <a:latin typeface="+mn-l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80</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The China NB has requested that IEEE 802.1X-2010 related descriptions are removed from the text of IEEE 802.22b.</a:t>
            </a:r>
          </a:p>
          <a:p>
            <a:pPr lvl="1"/>
            <a:r>
              <a:rPr lang="en-US" dirty="0" smtClean="0"/>
              <a:t>IEEE 802 declines to make this change because:</a:t>
            </a:r>
          </a:p>
          <a:p>
            <a:pPr lvl="2"/>
            <a:r>
              <a:rPr lang="en-US" dirty="0" smtClean="0"/>
              <a:t>IEEE 802.22b does not contain any IEEE 802.1X-2010 related descriptions </a:t>
            </a:r>
          </a:p>
          <a:p>
            <a:pPr lvl="2"/>
            <a:r>
              <a:rPr lang="en-US" dirty="0" smtClean="0"/>
              <a:t>There is no technical justification to remove any IEEE 802.1X-2010 related descriptions from any standard</a:t>
            </a:r>
          </a:p>
          <a:p>
            <a:pPr lvl="1"/>
            <a:r>
              <a:rPr lang="en-US" dirty="0" smtClean="0"/>
              <a:t>While the base IEEE 802.22-2011 specification does reference various IEEE 802.1 specifications including IEEE 802.1X, IEEE 802.22b includes no such references.</a:t>
            </a:r>
          </a:p>
          <a:p>
            <a:pPr lvl="1"/>
            <a:r>
              <a:rPr lang="en-US"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smtClean="0"/>
              <a:t>…</a:t>
            </a:r>
            <a:endParaRPr lang="en-US" dirty="0" smtClean="0"/>
          </a:p>
          <a:p>
            <a:pPr lvl="1"/>
            <a:r>
              <a:rPr lang="en-US"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solidFill>
                  <a:srgbClr val="FF0000"/>
                </a:solidFill>
              </a:rPr>
              <a:t>802.22 </a:t>
            </a:r>
            <a:r>
              <a:rPr lang="en-AU" dirty="0">
                <a:solidFill>
                  <a:srgbClr val="FF0000"/>
                </a:solidFill>
              </a:rPr>
              <a:t>WG generated a response that was rejected by </a:t>
            </a:r>
            <a:r>
              <a:rPr lang="en-AU" dirty="0" smtClean="0">
                <a:solidFill>
                  <a:srgbClr val="FF0000"/>
                </a:solidFill>
              </a:rPr>
              <a:t>EC in Nov 2017</a:t>
            </a:r>
            <a:endParaRPr lang="en-AU" dirty="0">
              <a:solidFill>
                <a:srgbClr val="FF0000"/>
              </a:solidFill>
            </a:endParaRPr>
          </a:p>
          <a:p>
            <a:pPr lvl="1"/>
            <a:r>
              <a:rPr lang="en-AU" dirty="0">
                <a:solidFill>
                  <a:srgbClr val="FF0000"/>
                </a:solidFill>
              </a:rPr>
              <a:t>An alternative has been written … but needs approval</a:t>
            </a:r>
          </a:p>
          <a:p>
            <a:pPr lvl="2"/>
            <a:r>
              <a:rPr lang="en-AU" i="1" dirty="0">
                <a:solidFill>
                  <a:srgbClr val="FF0000"/>
                </a:solidFill>
              </a:rPr>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solidFill>
                <a:srgbClr val="FF0000"/>
              </a:solidFill>
            </a:endParaRPr>
          </a:p>
          <a:p>
            <a:pPr lvl="1"/>
            <a:endParaRPr lang="en-AU" dirty="0">
              <a:solidFill>
                <a:srgbClr val="FF0000"/>
              </a:solidFill>
            </a:endParaRP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r>
              <a:rPr lang="en-AU" dirty="0" smtClean="0"/>
              <a:t>Andrew Myles requested assistance from Jodi </a:t>
            </a:r>
            <a:r>
              <a:rPr lang="en-AU" dirty="0" err="1" smtClean="0"/>
              <a:t>Haasz</a:t>
            </a:r>
            <a:endParaRPr lang="en-AU" dirty="0" smtClean="0"/>
          </a:p>
          <a:p>
            <a:pPr lvl="2"/>
            <a:r>
              <a:rPr lang="en-AU" dirty="0" smtClean="0">
                <a:solidFill>
                  <a:srgbClr val="FF0000"/>
                </a:solidFill>
              </a:rPr>
              <a:t>Status?</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309189202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modified</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Tree>
    <p:extLst>
      <p:ext uri="{BB962C8B-B14F-4D97-AF65-F5344CB8AC3E}">
        <p14:creationId xmlns:p14="http://schemas.microsoft.com/office/powerpoint/2010/main" val="237603185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modified</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870044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plenary meeting in November 2017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9</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Schedule</a:t>
            </a:r>
          </a:p>
          <a:p>
            <a:pPr lvl="1"/>
            <a:r>
              <a:rPr lang="en-AU" dirty="0" smtClean="0"/>
              <a:t>None so far</a:t>
            </a:r>
          </a:p>
          <a:p>
            <a:r>
              <a:rPr lang="en-AU" dirty="0" smtClean="0"/>
              <a:t>Membership </a:t>
            </a:r>
            <a:r>
              <a:rPr lang="en-AU" dirty="0" smtClean="0">
                <a:solidFill>
                  <a:srgbClr val="FF0000"/>
                </a:solidFill>
              </a:rPr>
              <a:t>(need to get list when posted)</a:t>
            </a:r>
          </a:p>
          <a:p>
            <a:pPr lvl="1"/>
            <a:r>
              <a:rPr lang="en-AU" dirty="0" smtClean="0"/>
              <a:t>China (4 names)</a:t>
            </a:r>
          </a:p>
          <a:p>
            <a:pPr lvl="1"/>
            <a:r>
              <a:rPr lang="en-AU" dirty="0" smtClean="0"/>
              <a:t>US (Dorothy Stanley &amp; John Day)</a:t>
            </a:r>
          </a:p>
          <a:p>
            <a:pPr lvl="1"/>
            <a:r>
              <a:rPr lang="en-AU" dirty="0" smtClean="0"/>
              <a:t>Austria (</a:t>
            </a:r>
            <a:r>
              <a:rPr lang="en-AU" dirty="0" err="1" smtClean="0"/>
              <a:t>Meindl</a:t>
            </a:r>
            <a:r>
              <a:rPr lang="en-AU" dirty="0" smtClean="0"/>
              <a:t>)</a:t>
            </a:r>
          </a:p>
          <a:p>
            <a:pPr lvl="1"/>
            <a:r>
              <a:rPr lang="en-AU" dirty="0" smtClean="0"/>
              <a:t>Korea (1-2 names)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229880255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there any volunteers to join the Security ad hoc?</a:t>
            </a:r>
            <a:endParaRPr lang="en-AU" dirty="0"/>
          </a:p>
        </p:txBody>
      </p:sp>
      <p:sp>
        <p:nvSpPr>
          <p:cNvPr id="3" name="Content Placeholder 2"/>
          <p:cNvSpPr>
            <a:spLocks noGrp="1"/>
          </p:cNvSpPr>
          <p:nvPr>
            <p:ph idx="1"/>
          </p:nvPr>
        </p:nvSpPr>
        <p:spPr/>
        <p:txBody>
          <a:bodyPr/>
          <a:lstStyle/>
          <a:p>
            <a:pPr lvl="1"/>
            <a:r>
              <a:rPr lang="en-AU" dirty="0" smtClean="0"/>
              <a:t>IEEE 802 list so far is</a:t>
            </a:r>
          </a:p>
          <a:p>
            <a:pPr lvl="2"/>
            <a:r>
              <a:rPr lang="en-AU" dirty="0" smtClean="0"/>
              <a:t>Andrew Myles</a:t>
            </a:r>
          </a:p>
          <a:p>
            <a:pPr lvl="2"/>
            <a:r>
              <a:rPr lang="en-AU" dirty="0" smtClean="0"/>
              <a:t>Peter Yee</a:t>
            </a:r>
          </a:p>
          <a:p>
            <a:pPr lvl="2"/>
            <a:r>
              <a:rPr lang="en-AU" dirty="0" smtClean="0"/>
              <a:t>Jodi </a:t>
            </a:r>
            <a:r>
              <a:rPr lang="en-AU" dirty="0" err="1" smtClean="0"/>
              <a:t>Haasz</a:t>
            </a:r>
            <a:endParaRPr lang="en-AU" dirty="0" smtClean="0"/>
          </a:p>
          <a:p>
            <a:pPr lvl="2"/>
            <a:r>
              <a:rPr lang="en-AU" dirty="0" smtClean="0"/>
              <a:t>David Law</a:t>
            </a:r>
          </a:p>
          <a:p>
            <a:pPr lvl="2"/>
            <a:r>
              <a:rPr lang="en-AU" smtClean="0"/>
              <a:t>Dan Harkins</a:t>
            </a:r>
            <a:endParaRPr lang="en-AU" dirty="0" smtClean="0"/>
          </a:p>
          <a:p>
            <a:pPr lvl="1"/>
            <a:r>
              <a:rPr lang="en-AU" dirty="0" smtClean="0"/>
              <a:t>Others?</a:t>
            </a:r>
          </a:p>
          <a:p>
            <a:pPr lvl="2"/>
            <a:r>
              <a:rPr lang="en-AU" dirty="0" smtClean="0"/>
              <a:t>…</a:t>
            </a:r>
            <a:endParaRPr lang="en-AU" dirty="0"/>
          </a:p>
          <a:p>
            <a:pPr lvl="1"/>
            <a:r>
              <a:rPr lang="en-AU" dirty="0" smtClean="0"/>
              <a:t>Andrew will send a more complete list to the convenor this week</a:t>
            </a:r>
          </a:p>
          <a:p>
            <a:pPr lvl="2"/>
            <a:r>
              <a:rPr lang="en-AU" dirty="0" smtClean="0"/>
              <a:t>He will tell the convenor that IEEE 802 folk will only turn up if there are relevant agenda items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14094585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96</a:t>
            </a:fld>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97</a:t>
            </a:fld>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11239</Words>
  <Application>Microsoft Office PowerPoint</Application>
  <PresentationFormat>On-screen Show (4:3)</PresentationFormat>
  <Paragraphs>1908</Paragraphs>
  <Slides>127</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127</vt:i4>
      </vt:variant>
    </vt:vector>
  </HeadingPairs>
  <TitlesOfParts>
    <vt:vector size="133" baseType="lpstr">
      <vt:lpstr>Arial</vt:lpstr>
      <vt:lpstr>Times New Roman</vt:lpstr>
      <vt:lpstr>Wingdings</vt:lpstr>
      <vt:lpstr>802-11-Submission</vt:lpstr>
      <vt:lpstr>Acrobat Document</vt:lpstr>
      <vt:lpstr>Packager Shell Object</vt:lpstr>
      <vt:lpstr>IEEE 802 JTC1 Standing Committee Jan 2018agenda for Irvine</vt:lpstr>
      <vt:lpstr>This document will be used to run the IEEE 802 JTC1 SC meetings in Irvine in Jan 2018</vt:lpstr>
      <vt:lpstr>The SC will review the official IEEE-SA patent material for pre-PAR groups</vt:lpstr>
      <vt:lpstr>The SC will review the official IEEE-SA patent material for pre-PAR groups</vt:lpstr>
      <vt:lpstr>Links are available to a variety of other useful resources</vt:lpstr>
      <vt:lpstr>The IEEE 802 JTC1 SC will operate using accepted principles of meeting etiquette</vt:lpstr>
      <vt:lpstr>The SC will review the new “Participation in IEEE 802 Meetings” slide</vt:lpstr>
      <vt:lpstr>The IEEE 802 JTC1 SC will have one slot at the Jan 2018 interim meeting in Irvine</vt:lpstr>
      <vt:lpstr>The IEEE 802 JTC1 SC regular meeting has a high level list of agenda items to be considered</vt:lpstr>
      <vt:lpstr>The IEEE 802 JTC1 SC will consider approving its agenda for its Irvine meeting</vt:lpstr>
      <vt:lpstr>The IEEE 802 JTC1 SC will consider approval of the minutes of its Orlando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26 standards completely through the PSDO ratification process</vt:lpstr>
      <vt:lpstr>IEEE 802 has pushed 26 standards completely through the PSDO ratification process</vt:lpstr>
      <vt:lpstr>IEEE 802 has pushed 26 standards completely through the PSDO ratification process</vt:lpstr>
      <vt:lpstr>IEEE 802.1 has seventeen standards in the pipeline for ratification under the PSDO</vt:lpstr>
      <vt:lpstr>IEEE 802.1 has seventeen standards in the pipeline for ratification under the PSDO</vt:lpstr>
      <vt:lpstr>IEEE 802.1Qbu FDIS ballot passed &amp; is waiting for publication</vt:lpstr>
      <vt:lpstr>IEEE 802.1Qbz FDIS ballot passed &amp; is waiting for publication</vt:lpstr>
      <vt:lpstr>IEEE 802.1AC-Rev FDIS ballot closes 5 March 2018</vt:lpstr>
      <vt:lpstr>IEEE 802.1Qcd-2015 FDIS ballot passed &amp; is waiting for publication</vt:lpstr>
      <vt:lpstr>IEEE 802d FDIS ballot closes 14 Mar 2018</vt:lpstr>
      <vt:lpstr>IEEE 802.1AEcg 60-day pre-ballot passed on 7 Sept 2017 and requires comment resolution</vt:lpstr>
      <vt:lpstr>There was one comment received on the IEEE 802.1AEcg 60-day pre-ballot</vt:lpstr>
      <vt:lpstr>There was one comment received on the IEEE 802.1AEcg 60-day pre-ballot</vt:lpstr>
      <vt:lpstr>IEEE 802.1CB 60-day pre-ballot closes on 18 Jan 2018</vt:lpstr>
      <vt:lpstr>IEEE 802.1Qci 60-day pre-ballot closes on 9 Dec 2017</vt:lpstr>
      <vt:lpstr>IEEE 802.1Qch 60-day pre-ballot closes on 18 Jan 2018</vt:lpstr>
      <vt:lpstr>IEEE 802.1Q-2014/Cor 1-2015 is waiting for publication</vt:lpstr>
      <vt:lpstr>IEEE 802c pre-ballot closes on 2 Feb 2018</vt:lpstr>
      <vt:lpstr>IEEE 802.1AX-2014/Cor1 is waiting for publication</vt:lpstr>
      <vt:lpstr>IEEE 802.1Q-REV has been liaised for information</vt:lpstr>
      <vt:lpstr>IEEE 802.1Qcc will be liaised for information</vt:lpstr>
      <vt:lpstr>IEEE 802.1Qcp will be liaised for information</vt:lpstr>
      <vt:lpstr>IEEE 802.1AR-Rev will be liaised for information</vt:lpstr>
      <vt:lpstr>IEEE 802.1CM will be liaised for information</vt:lpstr>
      <vt:lpstr>IEEE 802.3 has fifteen standards in the pipeline for ratification under the PSDO</vt:lpstr>
      <vt:lpstr>IEEE 802.3 has fifteen standards in the pipeline for ratification under the PSDO</vt:lpstr>
      <vt:lpstr>IEEE 802.3bw FDIS ballot passed &amp; is waiting for publication</vt:lpstr>
      <vt:lpstr>IEEE 802.3bp FDIS ballot passed &amp; is waiting for publication</vt:lpstr>
      <vt:lpstr>IEEE 802.3bn is waiting for start of FDIS</vt:lpstr>
      <vt:lpstr>IEEE 802.3bq FDIS ballot passed &amp; is waiting for publication</vt:lpstr>
      <vt:lpstr>IEEE 802.3br FDIS ballot passed &amp; is waiting for publication</vt:lpstr>
      <vt:lpstr>IEEE 802.3by FDIS ballot passed &amp; is waiting for publication</vt:lpstr>
      <vt:lpstr>IEEE 802.3bv is waiting for start of FDIS ballot</vt:lpstr>
      <vt:lpstr>IEEE 802.3bu is waiting for start of FDIS ballot</vt:lpstr>
      <vt:lpstr>IEEE 802.3bz FDIS ballot passed &amp; waiting for publication</vt:lpstr>
      <vt:lpstr>IEEE 802.3/Cor 1 FDIS ballot passed &amp; is awaiting publication</vt:lpstr>
      <vt:lpstr>IEEE 802.3bs has been liaised</vt:lpstr>
      <vt:lpstr>IEEE 802.3cb was liaised for information in June 2017</vt:lpstr>
      <vt:lpstr>IEEE 802.3cc was liaised for information in June 2017</vt:lpstr>
      <vt:lpstr>IEEE 802.3cd will liaised for information after Nov 2017</vt:lpstr>
      <vt:lpstr>IEEE 802.3-REV will liaised for information after Nov 2017</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three standards in the pipeline for ratification under the PSDO</vt:lpstr>
      <vt:lpstr>IEEE 802.15.3-2016 FDIS ballot passed and is now waiting for publication</vt:lpstr>
      <vt:lpstr>IEEE 802.15.4-2015 FDIS ballot closes 25 Jan 2017</vt:lpstr>
      <vt:lpstr>IEEE 802.15.6-2012 FDIS ballot passed but comments are required</vt:lpstr>
      <vt:lpstr>There were two comments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next SC6 meeting will held in Aug 2018 in Tokyo, Japan</vt:lpstr>
      <vt:lpstr>The ToR of the Security ad hoc were substantially modified</vt:lpstr>
      <vt:lpstr>The ToR of the Security ad hoc were substantially modified</vt:lpstr>
      <vt:lpstr>Other aspects of the Security ad hoc were determined </vt:lpstr>
      <vt:lpstr>Are there any volunteers to join the Security ad hoc?</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2017-12-06T10:38:39Z</dcterms:modified>
</cp:coreProperties>
</file>