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9"/>
  </p:notesMasterIdLst>
  <p:handoutMasterIdLst>
    <p:handoutMasterId r:id="rId130"/>
  </p:handoutMasterIdLst>
  <p:sldIdLst>
    <p:sldId id="269" r:id="rId2"/>
    <p:sldId id="278" r:id="rId3"/>
    <p:sldId id="1454" r:id="rId4"/>
    <p:sldId id="1455" r:id="rId5"/>
    <p:sldId id="358" r:id="rId6"/>
    <p:sldId id="359" r:id="rId7"/>
    <p:sldId id="1802" r:id="rId8"/>
    <p:sldId id="287" r:id="rId9"/>
    <p:sldId id="1620" r:id="rId10"/>
    <p:sldId id="344" r:id="rId11"/>
    <p:sldId id="345" r:id="rId12"/>
    <p:sldId id="1378" r:id="rId13"/>
    <p:sldId id="1423" r:id="rId14"/>
    <p:sldId id="1164" r:id="rId15"/>
    <p:sldId id="1562" r:id="rId16"/>
    <p:sldId id="1101" r:id="rId17"/>
    <p:sldId id="1581" r:id="rId18"/>
    <p:sldId id="1981" r:id="rId19"/>
    <p:sldId id="1657" r:id="rId20"/>
    <p:sldId id="1895" r:id="rId21"/>
    <p:sldId id="2006" r:id="rId22"/>
    <p:sldId id="2007" r:id="rId23"/>
    <p:sldId id="1686" r:id="rId24"/>
    <p:sldId id="1687" r:id="rId25"/>
    <p:sldId id="1745" r:id="rId26"/>
    <p:sldId id="1746" r:id="rId27"/>
    <p:sldId id="1988" r:id="rId28"/>
    <p:sldId id="1989" r:id="rId29"/>
    <p:sldId id="1747" r:id="rId30"/>
    <p:sldId id="1769" r:id="rId31"/>
    <p:sldId id="1786" r:id="rId32"/>
    <p:sldId id="1773" r:id="rId33"/>
    <p:sldId id="1894" r:id="rId34"/>
    <p:sldId id="1896" r:id="rId35"/>
    <p:sldId id="1965" r:id="rId36"/>
    <p:sldId id="1967" r:id="rId37"/>
    <p:sldId id="1968" r:id="rId38"/>
    <p:sldId id="1969" r:id="rId39"/>
    <p:sldId id="2035" r:id="rId40"/>
    <p:sldId id="2008" r:id="rId41"/>
    <p:sldId id="2038" r:id="rId42"/>
    <p:sldId id="1691" r:id="rId43"/>
    <p:sldId id="2009" r:id="rId44"/>
    <p:sldId id="1694" r:id="rId45"/>
    <p:sldId id="2010" r:id="rId46"/>
    <p:sldId id="2011" r:id="rId47"/>
    <p:sldId id="2012" r:id="rId48"/>
    <p:sldId id="1716" r:id="rId49"/>
    <p:sldId id="1717" r:id="rId50"/>
    <p:sldId id="2013" r:id="rId51"/>
    <p:sldId id="1851" r:id="rId52"/>
    <p:sldId id="1864" r:id="rId53"/>
    <p:sldId id="1945" r:id="rId54"/>
    <p:sldId id="1946" r:id="rId55"/>
    <p:sldId id="2036" r:id="rId56"/>
    <p:sldId id="2037" r:id="rId57"/>
    <p:sldId id="1688" r:id="rId58"/>
    <p:sldId id="1702" r:id="rId59"/>
    <p:sldId id="1703" r:id="rId60"/>
    <p:sldId id="1704" r:id="rId61"/>
    <p:sldId id="1978" r:id="rId62"/>
    <p:sldId id="1705" r:id="rId63"/>
    <p:sldId id="1706" r:id="rId64"/>
    <p:sldId id="1707" r:id="rId65"/>
    <p:sldId id="1708" r:id="rId66"/>
    <p:sldId id="1709" r:id="rId67"/>
    <p:sldId id="1710" r:id="rId68"/>
    <p:sldId id="1790" r:id="rId69"/>
    <p:sldId id="1698" r:id="rId70"/>
    <p:sldId id="1699" r:id="rId71"/>
    <p:sldId id="1700" r:id="rId72"/>
    <p:sldId id="1701" r:id="rId73"/>
    <p:sldId id="1993" r:id="rId74"/>
    <p:sldId id="1994" r:id="rId75"/>
    <p:sldId id="2014" r:id="rId76"/>
    <p:sldId id="1712" r:id="rId77"/>
    <p:sldId id="2015" r:id="rId78"/>
    <p:sldId id="2016" r:id="rId79"/>
    <p:sldId id="1679" r:id="rId80"/>
    <p:sldId id="1629" r:id="rId81"/>
    <p:sldId id="2041" r:id="rId82"/>
    <p:sldId id="1971" r:id="rId83"/>
    <p:sldId id="2042" r:id="rId84"/>
    <p:sldId id="1972" r:id="rId85"/>
    <p:sldId id="1979" r:id="rId86"/>
    <p:sldId id="2002" r:id="rId87"/>
    <p:sldId id="2040" r:id="rId88"/>
    <p:sldId id="2017" r:id="rId89"/>
    <p:sldId id="2018" r:id="rId90"/>
    <p:sldId id="2019" r:id="rId91"/>
    <p:sldId id="2028" r:id="rId92"/>
    <p:sldId id="1375" r:id="rId93"/>
    <p:sldId id="1376" r:id="rId94"/>
    <p:sldId id="1400" r:id="rId95"/>
    <p:sldId id="2004" r:id="rId96"/>
    <p:sldId id="619" r:id="rId97"/>
    <p:sldId id="621" r:id="rId98"/>
    <p:sldId id="1561" r:id="rId99"/>
    <p:sldId id="1555" r:id="rId100"/>
    <p:sldId id="1601" r:id="rId101"/>
    <p:sldId id="1585" r:id="rId102"/>
    <p:sldId id="1586" r:id="rId103"/>
    <p:sldId id="1587" r:id="rId104"/>
    <p:sldId id="1588" r:id="rId105"/>
    <p:sldId id="1589" r:id="rId106"/>
    <p:sldId id="1590" r:id="rId107"/>
    <p:sldId id="1771" r:id="rId108"/>
    <p:sldId id="1772" r:id="rId109"/>
    <p:sldId id="1591" r:id="rId110"/>
    <p:sldId id="1592" r:id="rId111"/>
    <p:sldId id="1593" r:id="rId112"/>
    <p:sldId id="1594" r:id="rId113"/>
    <p:sldId id="1595" r:id="rId114"/>
    <p:sldId id="1596" r:id="rId115"/>
    <p:sldId id="1597" r:id="rId116"/>
    <p:sldId id="1598" r:id="rId117"/>
    <p:sldId id="1599" r:id="rId118"/>
    <p:sldId id="1600" r:id="rId119"/>
    <p:sldId id="1628" r:id="rId120"/>
    <p:sldId id="1638" r:id="rId121"/>
    <p:sldId id="1725" r:id="rId122"/>
    <p:sldId id="1726" r:id="rId123"/>
    <p:sldId id="1947" r:id="rId124"/>
    <p:sldId id="1975" r:id="rId125"/>
    <p:sldId id="1976" r:id="rId126"/>
    <p:sldId id="1977" r:id="rId127"/>
    <p:sldId id="2039" r:id="rId1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4660" autoAdjust="0"/>
  </p:normalViewPr>
  <p:slideViewPr>
    <p:cSldViewPr>
      <p:cViewPr varScale="1">
        <p:scale>
          <a:sx n="84" d="100"/>
          <a:sy n="84" d="100"/>
        </p:scale>
        <p:origin x="1661"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5</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6</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8</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1.xml"/><Relationship Id="rId4" Type="http://schemas.openxmlformats.org/officeDocument/2006/relationships/hyperlink" Target="development.standards.ieee.org/myproject/Public/mytools/mob/slideset.ppt"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23 November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10</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Hawaii, in Nov 2017, as documented in </a:t>
            </a:r>
            <a:r>
              <a:rPr lang="en-AU" i="1" dirty="0" smtClean="0">
                <a:solidFill>
                  <a:srgbClr val="FF0000"/>
                </a:solidFill>
              </a:rPr>
              <a:t>11-17-xxxx-00</a:t>
            </a: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114</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17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12</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12"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51"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529843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987280458"/>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Nov</a:t>
                      </a:r>
                      <a:r>
                        <a:rPr lang="en-AU" sz="1600" b="0" baseline="0" smtClean="0">
                          <a:solidFill>
                            <a:schemeClr val="tx1"/>
                          </a:solidFill>
                          <a:latin typeface="+mj-lt"/>
                        </a:rPr>
                        <a:t> 16</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6"/>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60809885"/>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802.1Qbu 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t>
            </a:r>
            <a:r>
              <a:rPr lang="en-AU" dirty="0">
                <a:solidFill>
                  <a:schemeClr val="accent6"/>
                </a:solidFill>
              </a:rPr>
              <a:t>&amp; waiting for publication</a:t>
            </a:r>
            <a:endParaRPr lang="en-AU" dirty="0" smtClean="0">
              <a:solidFill>
                <a:srgbClr val="00B050"/>
              </a:solidFill>
            </a:endParaRP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802.1Qbz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t>
            </a:r>
            <a:r>
              <a:rPr lang="en-AU" dirty="0" smtClean="0">
                <a:solidFill>
                  <a:schemeClr val="accent6"/>
                </a:solidFill>
              </a:rPr>
              <a:t>&amp; waiting for publication</a:t>
            </a:r>
            <a:endParaRPr lang="en-AU" dirty="0">
              <a:solidFill>
                <a:schemeClr val="accent6"/>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endParaRPr lang="en-AU" dirty="0"/>
          </a:p>
          <a:p>
            <a:endParaRPr lang="en-AU" dirty="0">
              <a:solidFill>
                <a:schemeClr val="accent2"/>
              </a:solidFill>
            </a:endParaRPr>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FDIS ballot </a:t>
            </a:r>
            <a:r>
              <a:rPr lang="en-AU" dirty="0"/>
              <a:t>closes 1 Dec </a:t>
            </a:r>
            <a:r>
              <a:rPr lang="en-AU" dirty="0" smtClean="0"/>
              <a:t>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smtClean="0">
                <a:solidFill>
                  <a:schemeClr val="accent2"/>
                </a:solidFill>
              </a:rPr>
              <a:t>closes 1 Dec 2017</a:t>
            </a:r>
          </a:p>
          <a:p>
            <a:pPr lvl="1"/>
            <a:r>
              <a:rPr lang="en-AU" dirty="0" smtClean="0"/>
              <a:t>Apparently was extended from 8 Sept 2017 because of a systems error</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60-day pre-ballot passed on 7 Sept 2017 and requires comment resolution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802.1 WG </a:t>
            </a:r>
            <a:r>
              <a:rPr lang="en-AU" dirty="0" smtClean="0"/>
              <a:t>will respond soon</a:t>
            </a:r>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one 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AU" dirty="0" smtClean="0">
                <a:solidFill>
                  <a:srgbClr val="FF0000"/>
                </a:solidFill>
              </a:rPr>
              <a:t>802.1 WG will develop a response in Nov 2017</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closes on 9 Dec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chemeClr val="accent2"/>
                </a:solidFill>
              </a:rPr>
              <a:t>closes 9 Dec 2017</a:t>
            </a:r>
          </a:p>
          <a:p>
            <a:pPr lvl="1"/>
            <a:r>
              <a:rPr lang="en-AU" dirty="0"/>
              <a:t>802.1Qci w</a:t>
            </a:r>
            <a:r>
              <a:rPr lang="en-AU" dirty="0" smtClean="0"/>
              <a:t>as </a:t>
            </a:r>
            <a:r>
              <a:rPr lang="en-AU" dirty="0"/>
              <a:t>submitted to PSDO in Oct </a:t>
            </a:r>
            <a:r>
              <a:rPr lang="en-AU" dirty="0" smtClean="0"/>
              <a:t>2017 (N16715)</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1-2015</a:t>
            </a:r>
            <a:r>
              <a:rPr lang="en-AU" dirty="0" smtClean="0"/>
              <a:t> 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(Sept 2017) will be published </a:t>
            </a:r>
            <a:r>
              <a:rPr lang="en-AU" dirty="0"/>
              <a:t>“soon”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will be submitted to PSDO</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waiting</a:t>
            </a:r>
          </a:p>
          <a:p>
            <a:pPr lvl="1"/>
            <a:r>
              <a:rPr lang="en-AU" dirty="0" smtClean="0">
                <a:solidFill>
                  <a:srgbClr val="FF0000"/>
                </a:solidFill>
              </a:rPr>
              <a:t>802.1 WG ill be approving it to go to PSDO in Nov 2017</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a:t>(Sept 2017) will be published “soon”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smtClean="0">
                <a:solidFill>
                  <a:srgbClr val="FF0000"/>
                </a:solidFill>
              </a:rPr>
              <a:t>Has it been liaised yet? 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a:t>
            </a:r>
            <a:r>
              <a:rPr lang="en-AU" dirty="0" smtClean="0">
                <a:solidFill>
                  <a:srgbClr val="FF0000"/>
                </a:solidFill>
              </a:rPr>
              <a:t>? </a:t>
            </a:r>
            <a:r>
              <a:rPr lang="en-AU" dirty="0">
                <a:solidFill>
                  <a:srgbClr val="FF0000"/>
                </a:solidFill>
              </a:rPr>
              <a:t>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SC will 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30046304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802.3bw </a:t>
            </a:r>
            <a:r>
              <a:rPr lang="en-AU" dirty="0"/>
              <a:t>FDIS ballot passed </a:t>
            </a:r>
            <a:r>
              <a:rPr lang="en-AU" dirty="0">
                <a:solidFill>
                  <a:schemeClr val="accent6"/>
                </a:solidFill>
              </a:rPr>
              <a:t>&amp; is waiting for publication</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1"/>
            <a:r>
              <a:rPr lang="en-AU" dirty="0" smtClean="0"/>
              <a:t>Response sent on 14 Nov 2017 (N16744)</a:t>
            </a:r>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802.3bp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endParaRPr lang="en-AU" dirty="0"/>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802.3bq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802.3br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a:t>
            </a:r>
            <a:r>
              <a:rPr lang="en-AU" dirty="0">
                <a:solidFill>
                  <a:schemeClr val="accent2"/>
                </a:solidFill>
              </a:rPr>
              <a:t> </a:t>
            </a:r>
            <a:r>
              <a:rPr lang="en-AU" dirty="0" smtClean="0">
                <a:solidFill>
                  <a:schemeClr val="accent6"/>
                </a:solidFill>
              </a:rPr>
              <a:t>&amp; waiting for publication</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802.3by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endParaRPr lang="en-AU" dirty="0"/>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5</a:t>
            </a:fld>
            <a:endParaRPr lang="en-US"/>
          </a:p>
        </p:txBody>
      </p:sp>
      <p:sp>
        <p:nvSpPr>
          <p:cNvPr id="8196" name="Rectangle 6"/>
          <p:cNvSpPr>
            <a:spLocks noGrp="1" noChangeArrowheads="1"/>
          </p:cNvSpPr>
          <p:nvPr>
            <p:ph type="title"/>
          </p:nvPr>
        </p:nvSpPr>
        <p:spPr/>
        <p:txBody>
          <a:bodyPr/>
          <a:lstStyle/>
          <a:p>
            <a:r>
              <a:rPr lang="en-US"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802.3bz FDIS </a:t>
            </a:r>
            <a:r>
              <a:rPr lang="en-AU" dirty="0"/>
              <a:t>ballot passed </a:t>
            </a:r>
            <a:r>
              <a:rPr lang="en-AU" dirty="0">
                <a:solidFill>
                  <a:schemeClr val="accent6"/>
                </a:solidFill>
              </a:rPr>
              <a:t>&amp;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a:t>
            </a:r>
            <a:r>
              <a:rPr lang="en-AU" dirty="0" smtClean="0"/>
              <a:t>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a:t>
            </a:r>
            <a:r>
              <a:rPr lang="en-AU" dirty="0" smtClean="0"/>
              <a:t>Nov </a:t>
            </a:r>
            <a:r>
              <a:rPr lang="en-AU" dirty="0" smtClean="0"/>
              <a:t>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smtClean="0"/>
              <a:t>No comments</a:t>
            </a:r>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about May </a:t>
            </a:r>
            <a:r>
              <a:rPr lang="en-AU" dirty="0" smtClean="0"/>
              <a:t>2017</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pPr lvl="2"/>
            <a:r>
              <a:rPr lang="en-AU" dirty="0" smtClean="0">
                <a:solidFill>
                  <a:srgbClr val="FF0000"/>
                </a:solidFill>
              </a:rPr>
              <a:t>On </a:t>
            </a:r>
            <a:r>
              <a:rPr lang="en-AU" dirty="0" err="1" smtClean="0">
                <a:solidFill>
                  <a:srgbClr val="FF0000"/>
                </a:solidFill>
              </a:rPr>
              <a:t>Revcom</a:t>
            </a:r>
            <a:r>
              <a:rPr lang="en-AU" dirty="0" smtClean="0">
                <a:solidFill>
                  <a:srgbClr val="FF0000"/>
                </a:solidFill>
              </a:rPr>
              <a:t> agenda in Dec 2017</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57</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6</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a:solidFill>
                  <a:schemeClr val="tx2"/>
                </a:solidFill>
              </a:rPr>
              <a:t>2017 </a:t>
            </a:r>
            <a:r>
              <a:rPr lang="en-AU"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Nov 2017</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7</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802.15.3-2016 FDIS ballot passed and is now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t>
            </a:r>
            <a:r>
              <a:rPr lang="en-AU" dirty="0" smtClean="0">
                <a:solidFill>
                  <a:schemeClr val="accent6"/>
                </a:solidFill>
              </a:rPr>
              <a:t>and is waiting for publication</a:t>
            </a:r>
          </a:p>
          <a:p>
            <a:pPr lvl="1"/>
            <a:r>
              <a:rPr lang="en-AU" dirty="0" smtClean="0"/>
              <a:t>Passed on 7 Sep 2017 by 14/0/14 (N16710)</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73</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9862241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will be submitted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US" dirty="0" smtClean="0"/>
              <a:t>Currently likely to be approved by </a:t>
            </a:r>
            <a:r>
              <a:rPr lang="en-US" dirty="0" err="1" smtClean="0"/>
              <a:t>RevCom</a:t>
            </a:r>
            <a:r>
              <a:rPr lang="en-US" dirty="0" smtClean="0"/>
              <a:t> in December</a:t>
            </a:r>
          </a:p>
          <a:p>
            <a:pPr lvl="1"/>
            <a:r>
              <a:rPr lang="en-US" dirty="0" smtClean="0"/>
              <a:t>Draft likely to approved for transmission in Nov 2017</a:t>
            </a:r>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8</a:t>
            </a:fld>
            <a:endParaRPr lang="en-US" dirty="0">
              <a:latin typeface="+mn-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80</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The China NB has requested that IEEE 802.1X-2010 related descriptions are removed from the text of IEEE 802.22b.</a:t>
            </a:r>
          </a:p>
          <a:p>
            <a:pPr lvl="1"/>
            <a:r>
              <a:rPr lang="en-US" dirty="0" smtClean="0"/>
              <a:t>IEEE 802 declines to make this change because:</a:t>
            </a:r>
          </a:p>
          <a:p>
            <a:pPr lvl="2"/>
            <a:r>
              <a:rPr lang="en-US" dirty="0" smtClean="0"/>
              <a:t>IEEE 802.22b does not contain any IEEE 802.1X-2010 related descriptions </a:t>
            </a:r>
          </a:p>
          <a:p>
            <a:pPr lvl="2"/>
            <a:r>
              <a:rPr lang="en-US" dirty="0" smtClean="0"/>
              <a:t>There is no technical justification to remove any IEEE 802.1X-2010 related descriptions from any standard</a:t>
            </a:r>
          </a:p>
          <a:p>
            <a:pPr lvl="1"/>
            <a:r>
              <a:rPr lang="en-US" dirty="0" smtClean="0"/>
              <a:t>While the base IEEE 802.22-2011 specification does reference various IEEE 802.1 specifications including IEEE 802.1X, IEEE 802.22b includes no such references.</a:t>
            </a:r>
          </a:p>
          <a:p>
            <a:pPr lvl="1"/>
            <a:r>
              <a:rPr lang="en-US"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smtClean="0"/>
              <a:t>…</a:t>
            </a:r>
            <a:endParaRPr lang="en-US" dirty="0" smtClean="0"/>
          </a:p>
          <a:p>
            <a:pPr lvl="1"/>
            <a:r>
              <a:rPr lang="en-US"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r>
              <a:rPr lang="en-AU" dirty="0" smtClean="0"/>
              <a:t>Andrew Myles requested assistance from Jodi </a:t>
            </a:r>
            <a:r>
              <a:rPr lang="en-AU" dirty="0" err="1" smtClean="0"/>
              <a:t>Haasz</a:t>
            </a:r>
            <a:endParaRPr lang="en-AU" dirty="0" smtClean="0"/>
          </a:p>
          <a:p>
            <a:pPr lvl="2"/>
            <a:r>
              <a:rPr lang="en-AU" dirty="0" smtClean="0">
                <a:solidFill>
                  <a:srgbClr val="FF0000"/>
                </a:solidFill>
              </a:rPr>
              <a:t>Status?</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309189202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87</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modified</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88</a:t>
            </a:fld>
            <a:endParaRPr lang="en-US"/>
          </a:p>
        </p:txBody>
      </p:sp>
    </p:spTree>
    <p:extLst>
      <p:ext uri="{BB962C8B-B14F-4D97-AF65-F5344CB8AC3E}">
        <p14:creationId xmlns:p14="http://schemas.microsoft.com/office/powerpoint/2010/main" val="237603185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modified</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870044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9</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Schedule</a:t>
            </a:r>
          </a:p>
          <a:p>
            <a:pPr lvl="1"/>
            <a:r>
              <a:rPr lang="en-AU" dirty="0" smtClean="0"/>
              <a:t>None so far</a:t>
            </a:r>
          </a:p>
          <a:p>
            <a:r>
              <a:rPr lang="en-AU" dirty="0" smtClean="0"/>
              <a:t>Membership </a:t>
            </a:r>
            <a:r>
              <a:rPr lang="en-AU" dirty="0" smtClean="0">
                <a:solidFill>
                  <a:srgbClr val="FF0000"/>
                </a:solidFill>
              </a:rPr>
              <a:t>(need to get list when posted)</a:t>
            </a:r>
          </a:p>
          <a:p>
            <a:pPr lvl="1"/>
            <a:r>
              <a:rPr lang="en-AU" dirty="0" smtClean="0"/>
              <a:t>China (4 names)</a:t>
            </a:r>
          </a:p>
          <a:p>
            <a:pPr lvl="1"/>
            <a:r>
              <a:rPr lang="en-AU" dirty="0" smtClean="0"/>
              <a:t>US (Dorothy Stanley &amp; John Day)</a:t>
            </a:r>
          </a:p>
          <a:p>
            <a:pPr lvl="1"/>
            <a:r>
              <a:rPr lang="en-AU" dirty="0" smtClean="0"/>
              <a:t>Austria (</a:t>
            </a:r>
            <a:r>
              <a:rPr lang="en-AU" dirty="0" err="1" smtClean="0"/>
              <a:t>Meindl</a:t>
            </a:r>
            <a:r>
              <a:rPr lang="en-AU" dirty="0" smtClean="0"/>
              <a:t>)</a:t>
            </a:r>
          </a:p>
          <a:p>
            <a:pPr lvl="1"/>
            <a:r>
              <a:rPr lang="en-AU" dirty="0" smtClean="0"/>
              <a:t>Korea (1-2 names)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90</a:t>
            </a:fld>
            <a:endParaRPr lang="en-US"/>
          </a:p>
        </p:txBody>
      </p:sp>
    </p:spTree>
    <p:extLst>
      <p:ext uri="{BB962C8B-B14F-4D97-AF65-F5344CB8AC3E}">
        <p14:creationId xmlns:p14="http://schemas.microsoft.com/office/powerpoint/2010/main" val="229880255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volunteers to join the Security ad hoc?</a:t>
            </a:r>
            <a:endParaRPr lang="en-AU" dirty="0"/>
          </a:p>
        </p:txBody>
      </p:sp>
      <p:sp>
        <p:nvSpPr>
          <p:cNvPr id="3" name="Content Placeholder 2"/>
          <p:cNvSpPr>
            <a:spLocks noGrp="1"/>
          </p:cNvSpPr>
          <p:nvPr>
            <p:ph idx="1"/>
          </p:nvPr>
        </p:nvSpPr>
        <p:spPr/>
        <p:txBody>
          <a:bodyPr/>
          <a:lstStyle/>
          <a:p>
            <a:pPr lvl="1"/>
            <a:r>
              <a:rPr lang="en-AU" dirty="0" smtClean="0"/>
              <a:t>IEEE 802 list so far is</a:t>
            </a:r>
          </a:p>
          <a:p>
            <a:pPr lvl="2"/>
            <a:r>
              <a:rPr lang="en-AU" dirty="0" smtClean="0"/>
              <a:t>Andrew Myles</a:t>
            </a:r>
          </a:p>
          <a:p>
            <a:pPr lvl="2"/>
            <a:r>
              <a:rPr lang="en-AU" dirty="0" smtClean="0"/>
              <a:t>Peter Yee</a:t>
            </a:r>
          </a:p>
          <a:p>
            <a:pPr lvl="2"/>
            <a:r>
              <a:rPr lang="en-AU" dirty="0" smtClean="0"/>
              <a:t>Jodi </a:t>
            </a:r>
            <a:r>
              <a:rPr lang="en-AU" dirty="0" err="1" smtClean="0"/>
              <a:t>Haasz</a:t>
            </a:r>
            <a:endParaRPr lang="en-AU" dirty="0" smtClean="0"/>
          </a:p>
          <a:p>
            <a:pPr lvl="2"/>
            <a:r>
              <a:rPr lang="en-AU" dirty="0" smtClean="0"/>
              <a:t>David Law</a:t>
            </a:r>
          </a:p>
          <a:p>
            <a:pPr lvl="2"/>
            <a:r>
              <a:rPr lang="en-AU" smtClean="0"/>
              <a:t>Dan Harkins</a:t>
            </a:r>
            <a:endParaRPr lang="en-AU" dirty="0" smtClean="0"/>
          </a:p>
          <a:p>
            <a:pPr lvl="1"/>
            <a:r>
              <a:rPr lang="en-AU" dirty="0" smtClean="0"/>
              <a:t>Others?</a:t>
            </a:r>
          </a:p>
          <a:p>
            <a:pPr lvl="2"/>
            <a:r>
              <a:rPr lang="en-AU" dirty="0" smtClean="0"/>
              <a:t>…</a:t>
            </a:r>
            <a:endParaRPr lang="en-AU" dirty="0"/>
          </a:p>
          <a:p>
            <a:pPr lvl="1"/>
            <a:r>
              <a:rPr lang="en-AU" dirty="0" smtClean="0"/>
              <a:t>Andrew will send a more complete list to the convenor this week</a:t>
            </a:r>
          </a:p>
          <a:p>
            <a:pPr lvl="2"/>
            <a:r>
              <a:rPr lang="en-AU" dirty="0" smtClean="0"/>
              <a:t>He will tell the convenor that IEEE 802 folk will only turn up if there are relevant agenda items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14094585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96</a:t>
            </a:fld>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11133</Words>
  <Application>Microsoft Office PowerPoint</Application>
  <PresentationFormat>On-screen Show (4:3)</PresentationFormat>
  <Paragraphs>1895</Paragraphs>
  <Slides>127</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127</vt:i4>
      </vt:variant>
    </vt:vector>
  </HeadingPairs>
  <TitlesOfParts>
    <vt:vector size="133" baseType="lpstr">
      <vt:lpstr>Arial</vt:lpstr>
      <vt:lpstr>Times New Roman</vt:lpstr>
      <vt:lpstr>Wingdings</vt:lpstr>
      <vt:lpstr>802-11-Submission</vt:lpstr>
      <vt:lpstr>Acrobat Document</vt:lpstr>
      <vt:lpstr>Packager Shell Object</vt:lpstr>
      <vt:lpstr>IEEE 802 JTC1 Standing Committee Jan 2018agenda for Irvine</vt:lpstr>
      <vt:lpstr>This document will be used to run the IEEE 802 JTC1 SC meetings in Irvine in Jan 2018</vt:lpstr>
      <vt:lpstr>The SC will review the official IEEE-SA patent material for pre-PAR groups</vt:lpstr>
      <vt:lpstr>The SC will review the official IEEE-SA patent material for pre-PAR groups</vt:lpstr>
      <vt:lpstr>Links are available to a variety of other useful resources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26 standards completely through the PSDO ratification process</vt:lpstr>
      <vt:lpstr>IEEE 802 has pushed 26 standards completely through the PSDO ratification process</vt:lpstr>
      <vt:lpstr>IEEE 802 has pushed 26 standards completely through the PSDO ratification process</vt:lpstr>
      <vt:lpstr>IEEE 802.1 has seventeen standards in the pipeline for ratification under the PSDO</vt:lpstr>
      <vt:lpstr>IEEE 802.1 has seventeen standards in the pipeline for ratification under the PSDO</vt:lpstr>
      <vt:lpstr>IEEE 802.1Qbu FDIS ballot passed &amp; is waiting for publication</vt:lpstr>
      <vt:lpstr>IEEE 802.1Qbz FDIS ballot passed &amp; is waiting for publication</vt:lpstr>
      <vt:lpstr>IEEE 802.1AC-Rev FDIS ballot closes 5 March 2018</vt:lpstr>
      <vt:lpstr>IEEE 802.1Qcd-2015 FDIS ballot closes 1 Dec 2017</vt:lpstr>
      <vt:lpstr>IEEE 802d FDIS ballot closes 14 Mar 2018</vt:lpstr>
      <vt:lpstr>IEEE 802.1AEcg 60-day pre-ballot passed on 7 Sept 2017 and requires comment resolution</vt:lpstr>
      <vt:lpstr>There was one comment received on the IEEE 802.1AEcg 60-day pre-ballot</vt:lpstr>
      <vt:lpstr>There was one comment received on the IEEE 802.1AEcg 60-day pre-ballot</vt:lpstr>
      <vt:lpstr>IEEE 802.1CB 60-day pre-ballot closes on 18 Jan 2018</vt:lpstr>
      <vt:lpstr>IEEE 802.1Qci 60-day pre-ballot closes on 9 Dec 2017</vt:lpstr>
      <vt:lpstr>IEEE 802.1Qch 60-day pre-ballot closes on 18 Jan 2018</vt:lpstr>
      <vt:lpstr>IEEE 802.1Q-2014/Cor 1-2015 is waiting for publication</vt:lpstr>
      <vt:lpstr>IEEE 802c will be submitted to PSDO</vt:lpstr>
      <vt:lpstr>IEEE 802.1AX-2014/Cor1 is waiting for publication</vt:lpstr>
      <vt:lpstr>IEEE 802.1Q-REV has been liaised for information</vt:lpstr>
      <vt:lpstr>IEEE 802.1Qcc will be liaised for information</vt:lpstr>
      <vt:lpstr>IEEE 802.1Qcp will be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IEEE 802.3bw FDIS ballot passed &amp; is waiting for publication</vt:lpstr>
      <vt:lpstr>IEEE 802.3bp FDIS ballot passed &amp; is waiting for publication</vt:lpstr>
      <vt:lpstr>IEEE 802.3bn is waiting for start of FDIS</vt:lpstr>
      <vt:lpstr>IEEE 802.3bq FDIS ballot passed &amp; is waiting for publication</vt:lpstr>
      <vt:lpstr>IEEE 802.3br FDIS ballot passed &amp; is waiting for publication</vt:lpstr>
      <vt:lpstr>IEEE 802.3by FDIS ballot passed &amp; is waiting for publication</vt:lpstr>
      <vt:lpstr>IEEE 802.3bv is waiting for start of FDIS ballot</vt:lpstr>
      <vt:lpstr>IEEE 802.3bu is waiting for start of FDIS ballot</vt:lpstr>
      <vt:lpstr>IEEE 802.3bz FDIS ballot passed &amp; waiting for publication</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IEEE 802.15.3-2016 FDIS ballot passed and is now waiting for publication</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will be submitted after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next SC6 meeting will held in Aug 2018 in Tokyo, Japan</vt:lpstr>
      <vt:lpstr>The ToR of the Security ad hoc were substantially modified</vt:lpstr>
      <vt:lpstr>The ToR of the Security ad hoc were substantially modified</vt:lpstr>
      <vt:lpstr>Other aspects of the Security ad hoc were determined </vt:lpstr>
      <vt:lpstr>Are there any volunteers to join the Security ad hoc?</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2017-11-24T05:31:56Z</dcterms:modified>
</cp:coreProperties>
</file>