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4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63" d="100"/>
          <a:sy n="63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802.11-17/1789r0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November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546-04-00ax-tgax-november-2017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November 2017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November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2017-11-09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2017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November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CA" dirty="0" smtClean="0"/>
              <a:t>The </a:t>
            </a:r>
            <a:r>
              <a:rPr lang="en-CA" smtClean="0"/>
              <a:t>TG </a:t>
            </a:r>
            <a:r>
              <a:rPr lang="en-CA" smtClean="0"/>
              <a:t>almost completed </a:t>
            </a:r>
            <a:r>
              <a:rPr lang="en-CA" dirty="0" smtClean="0"/>
              <a:t>the assignment of comments received on Draft D2.0.</a:t>
            </a:r>
          </a:p>
          <a:p>
            <a:pPr lvl="1"/>
            <a:r>
              <a:rPr lang="en-CA" dirty="0" smtClean="0"/>
              <a:t>A lead is identified for various clauses of the draft. The lead is responsible for coordinating resolutions of relevant CIDs.</a:t>
            </a:r>
          </a:p>
          <a:p>
            <a:r>
              <a:rPr lang="en-CA" dirty="0" smtClean="0"/>
              <a:t>The TG approved resolutions to 36 CIDs</a:t>
            </a:r>
          </a:p>
          <a:p>
            <a:r>
              <a:rPr lang="en-CA" dirty="0" smtClean="0"/>
              <a:t>The TG updated its timeline to reflect the outcome of WG LB.</a:t>
            </a:r>
          </a:p>
          <a:p>
            <a:r>
              <a:rPr lang="en-CA" dirty="0" smtClean="0"/>
              <a:t>A TG motion passed to hold an ad hoc meeting in San Diego during the period January 10-12, 2018.</a:t>
            </a:r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mentor.ieee.org/802.11/dcn/17/11-17-1546-04-00ax-tgax-november-2017-meeting-agenda.pptx</a:t>
            </a:r>
            <a:r>
              <a:rPr lang="en-CA" sz="2000" dirty="0" smtClean="0"/>
              <a:t> 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/>
          <a:lstStyle/>
          <a:p>
            <a:r>
              <a:rPr lang="en-US" dirty="0" smtClean="0"/>
              <a:t>Old Timeline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935161"/>
            <a:ext cx="4040188" cy="430053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May 2014: start of the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Nov. 2014: First draft of the TG SFD was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Jan. 2016: proposed TG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March 2016: Draft D0.1 was approved and CC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B050"/>
                </a:solidFill>
              </a:rPr>
              <a:t>November 2016: Draft 1.0 and WG letter ballot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rgbClr val="00B050"/>
                </a:solidFill>
              </a:rPr>
              <a:t>LB-225: opened Dec. 1</a:t>
            </a:r>
            <a:r>
              <a:rPr lang="en-US" altLang="zh-CN" sz="1000" baseline="30000" dirty="0">
                <a:solidFill>
                  <a:srgbClr val="00B050"/>
                </a:solidFill>
              </a:rPr>
              <a:t>st</a:t>
            </a:r>
            <a:r>
              <a:rPr lang="en-US" altLang="zh-CN" sz="1000" dirty="0">
                <a:solidFill>
                  <a:srgbClr val="00B050"/>
                </a:solidFill>
              </a:rPr>
              <a:t> 2016 and closed January 8</a:t>
            </a:r>
            <a:r>
              <a:rPr lang="en-US" altLang="zh-CN" sz="1000" baseline="30000" dirty="0">
                <a:solidFill>
                  <a:srgbClr val="00B050"/>
                </a:solidFill>
              </a:rPr>
              <a:t>th</a:t>
            </a:r>
            <a:r>
              <a:rPr lang="en-US" altLang="zh-CN" sz="1000" dirty="0">
                <a:solidFill>
                  <a:srgbClr val="00B050"/>
                </a:solidFill>
              </a:rPr>
              <a:t>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B050"/>
                </a:solidFill>
              </a:rPr>
              <a:t>September 2017: Draft 2.0 and WG letter Ballot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rgbClr val="00B050"/>
                </a:solidFill>
              </a:rPr>
              <a:t>LB-230: opened at Oct. 5</a:t>
            </a:r>
            <a:r>
              <a:rPr lang="en-US" altLang="zh-CN" sz="1000" baseline="30000" dirty="0">
                <a:solidFill>
                  <a:srgbClr val="00B050"/>
                </a:solidFill>
              </a:rPr>
              <a:t>th</a:t>
            </a:r>
            <a:r>
              <a:rPr lang="en-US" altLang="zh-CN" sz="1000" dirty="0">
                <a:solidFill>
                  <a:srgbClr val="00B050"/>
                </a:solidFill>
              </a:rPr>
              <a:t> 2017 and closed Nov. 4</a:t>
            </a:r>
            <a:r>
              <a:rPr lang="en-US" altLang="zh-CN" sz="1000" baseline="30000" dirty="0">
                <a:solidFill>
                  <a:srgbClr val="00B050"/>
                </a:solidFill>
              </a:rPr>
              <a:t>th</a:t>
            </a:r>
            <a:r>
              <a:rPr lang="en-US" altLang="zh-CN" sz="1000" dirty="0">
                <a:solidFill>
                  <a:srgbClr val="00B050"/>
                </a:solidFill>
              </a:rPr>
              <a:t>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>
                <a:solidFill>
                  <a:srgbClr val="FFC000"/>
                </a:solidFill>
              </a:rPr>
              <a:t>May 2018: MDR (Mandatory Document Review)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>
                <a:solidFill>
                  <a:srgbClr val="FFC000"/>
                </a:solidFill>
              </a:rPr>
              <a:t>May 2018: Formation of SB pool </a:t>
            </a:r>
            <a:r>
              <a:rPr lang="en-CA" altLang="zh-CN" sz="1200" dirty="0">
                <a:solidFill>
                  <a:srgbClr val="FFC000"/>
                </a:solidFill>
                <a:sym typeface="Wingdings" panose="05000000000000000000" pitchFamily="2" charset="2"/>
              </a:rPr>
              <a:t> </a:t>
            </a:r>
            <a:r>
              <a:rPr lang="en-CA" altLang="zh-CN" sz="1050" dirty="0">
                <a:solidFill>
                  <a:srgbClr val="FFC000"/>
                </a:solidFill>
                <a:sym typeface="Wingdings" panose="05000000000000000000" pitchFamily="2" charset="2"/>
              </a:rPr>
              <a:t>Need to change the date</a:t>
            </a:r>
            <a:endParaRPr lang="en-US" altLang="zh-CN" sz="1050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FF0000"/>
                </a:solidFill>
              </a:rPr>
              <a:t>November 2018: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>
                <a:solidFill>
                  <a:srgbClr val="FFC000"/>
                </a:solidFill>
              </a:rPr>
              <a:t>July 2019: </a:t>
            </a:r>
            <a:r>
              <a:rPr lang="en-CA" altLang="zh-CN" sz="1200" dirty="0" err="1">
                <a:solidFill>
                  <a:srgbClr val="FFC000"/>
                </a:solidFill>
              </a:rPr>
              <a:t>RevCom</a:t>
            </a:r>
            <a:endParaRPr lang="en-US" altLang="zh-CN" sz="1200" dirty="0">
              <a:solidFill>
                <a:srgbClr val="FFC000"/>
              </a:solidFill>
            </a:endParaRPr>
          </a:p>
          <a:p>
            <a:endParaRPr lang="en-US" sz="12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2"/>
          </a:xfrm>
        </p:spPr>
        <p:txBody>
          <a:bodyPr/>
          <a:lstStyle/>
          <a:p>
            <a:r>
              <a:rPr lang="en-US" dirty="0" smtClean="0"/>
              <a:t>New Timeline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935162"/>
            <a:ext cx="4041775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May 2014: start of the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Nov. 2014: First draft of the TG SFD was approved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Jan. 2016: proposed TG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/>
              <a:t>March 2016: Draft D0.1 was approved and CC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FF0000"/>
                </a:solidFill>
              </a:rPr>
              <a:t>November 2016: Draft 1.0 and WG letter ballot – Failed (57.77%)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rgbClr val="FF0000"/>
                </a:solidFill>
              </a:rPr>
              <a:t>LB-225: opened Dec. 1</a:t>
            </a:r>
            <a:r>
              <a:rPr lang="en-US" altLang="zh-CN" sz="1000" baseline="30000" dirty="0">
                <a:solidFill>
                  <a:srgbClr val="FF0000"/>
                </a:solidFill>
              </a:rPr>
              <a:t>st</a:t>
            </a:r>
            <a:r>
              <a:rPr lang="en-US" altLang="zh-CN" sz="1000" dirty="0">
                <a:solidFill>
                  <a:srgbClr val="FF0000"/>
                </a:solidFill>
              </a:rPr>
              <a:t> 2016 and closed January 8</a:t>
            </a:r>
            <a:r>
              <a:rPr lang="en-US" altLang="zh-CN" sz="1000" baseline="30000" dirty="0">
                <a:solidFill>
                  <a:srgbClr val="FF0000"/>
                </a:solidFill>
              </a:rPr>
              <a:t>th</a:t>
            </a:r>
            <a:r>
              <a:rPr lang="en-US" altLang="zh-CN" sz="1000" dirty="0">
                <a:solidFill>
                  <a:srgbClr val="FF0000"/>
                </a:solidFill>
              </a:rPr>
              <a:t>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FF0000"/>
                </a:solidFill>
              </a:rPr>
              <a:t>September 2017: Draft 2.0 and WG letter ballot – Failed (62.84%)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rgbClr val="FF0000"/>
                </a:solidFill>
              </a:rPr>
              <a:t>LB-230: opened Oct 5</a:t>
            </a:r>
            <a:r>
              <a:rPr lang="en-US" altLang="zh-CN" sz="1000" baseline="30000" dirty="0">
                <a:solidFill>
                  <a:srgbClr val="FF0000"/>
                </a:solidFill>
              </a:rPr>
              <a:t>th</a:t>
            </a:r>
            <a:r>
              <a:rPr lang="en-US" altLang="zh-CN" sz="1000" dirty="0">
                <a:solidFill>
                  <a:srgbClr val="FF0000"/>
                </a:solidFill>
              </a:rPr>
              <a:t> and closed Nov 4</a:t>
            </a:r>
            <a:r>
              <a:rPr lang="en-US" altLang="zh-CN" sz="1000" baseline="30000" dirty="0">
                <a:solidFill>
                  <a:srgbClr val="FF0000"/>
                </a:solidFill>
              </a:rPr>
              <a:t>th</a:t>
            </a:r>
            <a:r>
              <a:rPr lang="en-US" altLang="zh-CN" sz="1000" dirty="0">
                <a:solidFill>
                  <a:srgbClr val="FF0000"/>
                </a:solidFill>
              </a:rPr>
              <a:t>,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/>
              <a:t>May 2018: Draft 3.0 and WG letter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>
                <a:solidFill>
                  <a:srgbClr val="FFC000"/>
                </a:solidFill>
              </a:rPr>
              <a:t>July 2018: MDR (Mandatory Document Review)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>
                <a:solidFill>
                  <a:srgbClr val="FFC000"/>
                </a:solidFill>
              </a:rPr>
              <a:t>February 2019: Formation of SB pool </a:t>
            </a:r>
            <a:endParaRPr lang="en-US" altLang="zh-CN" sz="1050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accent6">
                    <a:lumMod val="75000"/>
                  </a:schemeClr>
                </a:solidFill>
              </a:rPr>
              <a:t>May 2019: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1200" dirty="0">
                <a:solidFill>
                  <a:srgbClr val="FFC000"/>
                </a:solidFill>
              </a:rPr>
              <a:t>December 2019: </a:t>
            </a:r>
            <a:r>
              <a:rPr lang="en-CA" altLang="zh-CN" sz="1200" dirty="0" err="1">
                <a:solidFill>
                  <a:srgbClr val="FFC000"/>
                </a:solidFill>
              </a:rPr>
              <a:t>RevCom</a:t>
            </a:r>
            <a:endParaRPr lang="en-US" altLang="zh-CN" sz="1200" dirty="0">
              <a:solidFill>
                <a:srgbClr val="FFC000"/>
              </a:solidFill>
            </a:endParaRPr>
          </a:p>
          <a:p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235700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2357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2017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2018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Continue with comment resolution on draft D2.0.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2017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dirty="0"/>
              <a:t>Nov. 30, Dec. 14, Jan 4		</a:t>
            </a:r>
            <a:r>
              <a:rPr lang="en-US" dirty="0" smtClean="0"/>
              <a:t>10:00 </a:t>
            </a:r>
            <a:r>
              <a:rPr lang="en-US" dirty="0"/>
              <a:t>-1200 ET</a:t>
            </a:r>
          </a:p>
          <a:p>
            <a:r>
              <a:rPr lang="en-US" dirty="0"/>
              <a:t>Dec. 7, 21, Jan 25			</a:t>
            </a:r>
            <a:r>
              <a:rPr lang="en-US" dirty="0" smtClean="0"/>
              <a:t>20:00 </a:t>
            </a:r>
            <a:r>
              <a:rPr lang="en-US" dirty="0"/>
              <a:t>– 22:00 ET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2779</TotalTime>
  <Words>499</Words>
  <Application>Microsoft Office PowerPoint</Application>
  <PresentationFormat>On-screen Show (4:3)</PresentationFormat>
  <Paragraphs>83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Wingdings</vt:lpstr>
      <vt:lpstr>802-11-Submission</vt:lpstr>
      <vt:lpstr>Custom Design</vt:lpstr>
      <vt:lpstr>Document</vt:lpstr>
      <vt:lpstr>TGax November 2017 Closing Report</vt:lpstr>
      <vt:lpstr>Abstract</vt:lpstr>
      <vt:lpstr>Work Completed</vt:lpstr>
      <vt:lpstr>Timeline</vt:lpstr>
      <vt:lpstr>January 2018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392</cp:revision>
  <cp:lastPrinted>1998-02-10T13:28:06Z</cp:lastPrinted>
  <dcterms:created xsi:type="dcterms:W3CDTF">2008-11-13T20:03:38Z</dcterms:created>
  <dcterms:modified xsi:type="dcterms:W3CDTF">2017-11-09T18:44:49Z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