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8" r:id="rId2"/>
    <p:sldId id="261" r:id="rId3"/>
    <p:sldId id="262" r:id="rId4"/>
  </p:sldIdLst>
  <p:sldSz cx="9753600" cy="7315200"/>
  <p:notesSz cx="6985000" cy="92837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1" userDrawn="1">
          <p15:clr>
            <a:srgbClr val="A4A3A4"/>
          </p15:clr>
        </p15:guide>
        <p15:guide id="2" pos="217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831" autoAdjust="0"/>
    <p:restoredTop sz="94660"/>
  </p:normalViewPr>
  <p:slideViewPr>
    <p:cSldViewPr>
      <p:cViewPr varScale="1">
        <p:scale>
          <a:sx n="100" d="100"/>
          <a:sy n="100" d="100"/>
        </p:scale>
        <p:origin x="2502" y="78"/>
      </p:cViewPr>
      <p:guideLst>
        <p:guide orient="horz" pos="2304"/>
        <p:guide pos="3072"/>
      </p:guideLst>
    </p:cSldViewPr>
  </p:slideViewPr>
  <p:outlineViewPr>
    <p:cViewPr varScale="1">
      <p:scale>
        <a:sx n="170" d="200"/>
        <a:sy n="170" d="200"/>
      </p:scale>
      <p:origin x="-780" y="-84"/>
    </p:cViewPr>
  </p:outlineViewPr>
  <p:notesTextViewPr>
    <p:cViewPr>
      <p:scale>
        <a:sx n="3" d="2"/>
        <a:sy n="3" d="2"/>
      </p:scale>
      <p:origin x="0" y="0"/>
    </p:cViewPr>
  </p:notesTextViewPr>
  <p:sorterViewPr>
    <p:cViewPr varScale="1">
      <p:scale>
        <a:sx n="100" d="100"/>
        <a:sy n="100" d="100"/>
      </p:scale>
      <p:origin x="0" y="0"/>
    </p:cViewPr>
  </p:sorterViewPr>
  <p:notesViewPr>
    <p:cSldViewPr>
      <p:cViewPr varScale="1">
        <p:scale>
          <a:sx n="59" d="100"/>
          <a:sy n="59" d="100"/>
        </p:scale>
        <p:origin x="-1752" y="-72"/>
      </p:cViewPr>
      <p:guideLst>
        <p:guide orient="horz" pos="2881"/>
        <p:guide pos="21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microsoft.com/office/2015/10/relationships/revisionInfo" Target="revisionInfo.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54" cy="463709"/>
          </a:xfrm>
          <a:prstGeom prst="rect">
            <a:avLst/>
          </a:prstGeom>
        </p:spPr>
        <p:txBody>
          <a:bodyPr vert="horz" lIns="91742" tIns="45871" rIns="91742" bIns="45871" rtlCol="0"/>
          <a:lstStyle>
            <a:lvl1pPr algn="l">
              <a:defRPr sz="1200"/>
            </a:lvl1pPr>
          </a:lstStyle>
          <a:p>
            <a:endParaRPr lang="en-US" dirty="0"/>
          </a:p>
        </p:txBody>
      </p:sp>
      <p:sp>
        <p:nvSpPr>
          <p:cNvPr id="3" name="Date Placeholder 2"/>
          <p:cNvSpPr>
            <a:spLocks noGrp="1"/>
          </p:cNvSpPr>
          <p:nvPr>
            <p:ph type="dt" sz="quarter" idx="1"/>
          </p:nvPr>
        </p:nvSpPr>
        <p:spPr>
          <a:xfrm>
            <a:off x="3956248" y="0"/>
            <a:ext cx="3027154" cy="463709"/>
          </a:xfrm>
          <a:prstGeom prst="rect">
            <a:avLst/>
          </a:prstGeom>
        </p:spPr>
        <p:txBody>
          <a:bodyPr vert="horz" lIns="91742" tIns="45871" rIns="91742" bIns="45871" rtlCol="0"/>
          <a:lstStyle>
            <a:lvl1pPr algn="r">
              <a:defRPr sz="1200"/>
            </a:lvl1pPr>
          </a:lstStyle>
          <a:p>
            <a:fld id="{B87CCAAF-252C-4847-8D16-EDD6B40E4912}" type="datetimeFigureOut">
              <a:rPr lang="en-US" smtClean="0"/>
              <a:pPr/>
              <a:t>11/9/2017</a:t>
            </a:fld>
            <a:endParaRPr lang="en-US" dirty="0"/>
          </a:p>
        </p:txBody>
      </p:sp>
      <p:sp>
        <p:nvSpPr>
          <p:cNvPr id="4" name="Footer Placeholder 3"/>
          <p:cNvSpPr>
            <a:spLocks noGrp="1"/>
          </p:cNvSpPr>
          <p:nvPr>
            <p:ph type="ftr" sz="quarter" idx="2"/>
          </p:nvPr>
        </p:nvSpPr>
        <p:spPr>
          <a:xfrm>
            <a:off x="0" y="8818404"/>
            <a:ext cx="3027154" cy="463709"/>
          </a:xfrm>
          <a:prstGeom prst="rect">
            <a:avLst/>
          </a:prstGeom>
        </p:spPr>
        <p:txBody>
          <a:bodyPr vert="horz" lIns="91742" tIns="45871" rIns="91742" bIns="4587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248" y="8818404"/>
            <a:ext cx="3027154" cy="463709"/>
          </a:xfrm>
          <a:prstGeom prst="rect">
            <a:avLst/>
          </a:prstGeom>
        </p:spPr>
        <p:txBody>
          <a:bodyPr vert="horz" lIns="91742" tIns="45871" rIns="91742" bIns="45871"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985000" cy="9283700"/>
          </a:xfrm>
          <a:prstGeom prst="roundRect">
            <a:avLst>
              <a:gd name="adj" fmla="val 19"/>
            </a:avLst>
          </a:prstGeom>
          <a:solidFill>
            <a:srgbClr val="FFFFFF"/>
          </a:solidFill>
          <a:ln w="9525">
            <a:noFill/>
            <a:round/>
            <a:headEnd/>
            <a:tailEnd/>
          </a:ln>
          <a:effectLst/>
        </p:spPr>
        <p:txBody>
          <a:bodyPr wrap="none" lIns="91742" tIns="45871" rIns="91742" bIns="45871" anchor="ctr"/>
          <a:lstStyle/>
          <a:p>
            <a:endParaRPr lang="en-GB" dirty="0"/>
          </a:p>
        </p:txBody>
      </p:sp>
      <p:sp>
        <p:nvSpPr>
          <p:cNvPr id="2050" name="Rectangle 2"/>
          <p:cNvSpPr>
            <a:spLocks noGrp="1" noChangeArrowheads="1"/>
          </p:cNvSpPr>
          <p:nvPr>
            <p:ph type="hdr"/>
          </p:nvPr>
        </p:nvSpPr>
        <p:spPr bwMode="auto">
          <a:xfrm>
            <a:off x="5681709" y="96872"/>
            <a:ext cx="644449"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8841" y="96872"/>
            <a:ext cx="831548"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79513" y="701675"/>
            <a:ext cx="4624387" cy="3468688"/>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0694" y="4409997"/>
            <a:ext cx="5122014" cy="4176553"/>
          </a:xfrm>
          <a:prstGeom prst="rect">
            <a:avLst/>
          </a:prstGeom>
          <a:noFill/>
          <a:ln w="9525">
            <a:noFill/>
            <a:round/>
            <a:headEnd/>
            <a:tailEnd/>
          </a:ln>
          <a:effectLst/>
        </p:spPr>
        <p:txBody>
          <a:bodyPr vert="horz" wrap="square" lIns="93909" tIns="46232" rIns="93909" bIns="4623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97065" y="8988324"/>
            <a:ext cx="929094" cy="1810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8709" algn="l"/>
                <a:tab pos="1376126" algn="l"/>
                <a:tab pos="2293544" algn="l"/>
                <a:tab pos="3210961" algn="l"/>
                <a:tab pos="4128379" algn="l"/>
                <a:tab pos="5045796" algn="l"/>
                <a:tab pos="5963214" algn="l"/>
                <a:tab pos="6880631" algn="l"/>
                <a:tab pos="7798049" algn="l"/>
                <a:tab pos="8715466" algn="l"/>
                <a:tab pos="9632884" algn="l"/>
                <a:tab pos="10550301"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46234" y="8988324"/>
            <a:ext cx="514920" cy="3636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7605" y="8988325"/>
            <a:ext cx="718145" cy="184666"/>
          </a:xfrm>
          <a:prstGeom prst="rect">
            <a:avLst/>
          </a:prstGeom>
          <a:noFill/>
          <a:ln w="9525">
            <a:noFill/>
            <a:round/>
            <a:headEnd/>
            <a:tailEnd/>
          </a:ln>
          <a:effectLst/>
        </p:spPr>
        <p:txBody>
          <a:bodyPr wrap="none" lIns="0" tIns="0" rIns="0" bIns="0">
            <a:spAutoFit/>
          </a:bodyPr>
          <a:lstStyle/>
          <a:p>
            <a:pPr>
              <a:tabLst>
                <a:tab pos="0" algn="l"/>
                <a:tab pos="917418" algn="l"/>
                <a:tab pos="1834835" algn="l"/>
                <a:tab pos="2752253" algn="l"/>
                <a:tab pos="3669670" algn="l"/>
                <a:tab pos="4587088" algn="l"/>
                <a:tab pos="5504505" algn="l"/>
                <a:tab pos="6421923" algn="l"/>
                <a:tab pos="7339340" algn="l"/>
                <a:tab pos="8256758" algn="l"/>
                <a:tab pos="9174175" algn="l"/>
                <a:tab pos="10091593" algn="l"/>
              </a:tabLst>
            </a:pPr>
            <a:r>
              <a:rPr lang="en-US" sz="1200" dirty="0">
                <a:solidFill>
                  <a:srgbClr val="000000"/>
                </a:solidFill>
              </a:rPr>
              <a:t>Submission</a:t>
            </a:r>
          </a:p>
        </p:txBody>
      </p:sp>
      <p:sp>
        <p:nvSpPr>
          <p:cNvPr id="2057" name="Line 9"/>
          <p:cNvSpPr>
            <a:spLocks noChangeShapeType="1"/>
          </p:cNvSpPr>
          <p:nvPr/>
        </p:nvSpPr>
        <p:spPr bwMode="auto">
          <a:xfrm>
            <a:off x="729204" y="8986737"/>
            <a:ext cx="5526593"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
        <p:nvSpPr>
          <p:cNvPr id="2058" name="Line 10"/>
          <p:cNvSpPr>
            <a:spLocks noChangeShapeType="1"/>
          </p:cNvSpPr>
          <p:nvPr/>
        </p:nvSpPr>
        <p:spPr bwMode="auto">
          <a:xfrm>
            <a:off x="652445" y="296965"/>
            <a:ext cx="5680110"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2569" y="701915"/>
            <a:ext cx="4659865" cy="3469875"/>
          </a:xfrm>
          <a:prstGeom prst="rect">
            <a:avLst/>
          </a:prstGeom>
          <a:solidFill>
            <a:srgbClr val="FFFFFF"/>
          </a:solidFill>
          <a:ln w="9525">
            <a:solidFill>
              <a:srgbClr val="000000"/>
            </a:solidFill>
            <a:miter lim="800000"/>
            <a:headEnd/>
            <a:tailEnd/>
          </a:ln>
          <a:effectLst/>
        </p:spPr>
        <p:txBody>
          <a:bodyPr wrap="none" lIns="91742" tIns="45871" rIns="91742" bIns="45871" anchor="ctr"/>
          <a:lstStyle/>
          <a:p>
            <a:endParaRPr lang="en-GB" dirty="0"/>
          </a:p>
        </p:txBody>
      </p:sp>
      <p:sp>
        <p:nvSpPr>
          <p:cNvPr id="12290" name="Rectangle 2"/>
          <p:cNvSpPr txBox="1">
            <a:spLocks noGrp="1" noChangeArrowheads="1"/>
          </p:cNvSpPr>
          <p:nvPr>
            <p:ph type="body"/>
          </p:nvPr>
        </p:nvSpPr>
        <p:spPr bwMode="auto">
          <a:xfrm>
            <a:off x="930694" y="4409997"/>
            <a:ext cx="5123613" cy="4271836"/>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94490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200" b="1"/>
            </a:lvl2pPr>
            <a:lvl3pPr marL="1280195" indent="-304809">
              <a:buFont typeface="Arial" panose="020B0604020202020204" pitchFamily="34" charset="0"/>
              <a:buChar char="•"/>
              <a:defRPr sz="2000"/>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November 2017</a:t>
            </a:r>
            <a:endParaRPr lang="en-GB" dirty="0"/>
          </a:p>
        </p:txBody>
      </p:sp>
      <p:sp>
        <p:nvSpPr>
          <p:cNvPr id="7" name="Date Placeholder 3">
            <a:extLst>
              <a:ext uri="{FF2B5EF4-FFF2-40B4-BE49-F238E27FC236}">
                <a16:creationId xmlns:a16="http://schemas.microsoft.com/office/drawing/2014/main" id="{32944A14-3BBD-44A3-B3F7-C178CCA6B6D7}"/>
              </a:ext>
            </a:extLst>
          </p:cNvPr>
          <p:cNvSpPr txBox="1">
            <a:spLocks/>
          </p:cNvSpPr>
          <p:nvPr userDrawn="1"/>
        </p:nvSpPr>
        <p:spPr bwMode="auto">
          <a:xfrm>
            <a:off x="5494805" y="397809"/>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802.11-17/1781r1</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November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November 2017</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04800" y="690880"/>
            <a:ext cx="9072563" cy="9347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a:t>Sync Structure Motions</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2017-11-07</a:t>
            </a:r>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711696239"/>
              </p:ext>
            </p:extLst>
          </p:nvPr>
        </p:nvGraphicFramePr>
        <p:xfrm>
          <a:off x="549275" y="2428875"/>
          <a:ext cx="8675688" cy="2579688"/>
        </p:xfrm>
        <a:graphic>
          <a:graphicData uri="http://schemas.openxmlformats.org/presentationml/2006/ole">
            <mc:AlternateContent xmlns:mc="http://schemas.openxmlformats.org/markup-compatibility/2006">
              <mc:Choice xmlns:v="urn:schemas-microsoft-com:vml" Requires="v">
                <p:oleObj spid="_x0000_s1057" name="Document" r:id="rId4" imgW="8486910" imgH="2530191" progId="Word.Document.8">
                  <p:embed/>
                </p:oleObj>
              </mc:Choice>
              <mc:Fallback>
                <p:oleObj name="Document" r:id="rId4" imgW="8486910" imgH="2530191" progId="Word.Document.8">
                  <p:embed/>
                  <p:pic>
                    <p:nvPicPr>
                      <p:cNvPr id="9" name="Object 3"/>
                      <p:cNvPicPr>
                        <a:picLocks noChangeAspect="1" noChangeArrowheads="1"/>
                      </p:cNvPicPr>
                      <p:nvPr/>
                    </p:nvPicPr>
                    <p:blipFill>
                      <a:blip r:embed="rId5"/>
                      <a:srcRect/>
                      <a:stretch>
                        <a:fillRect/>
                      </a:stretch>
                    </p:blipFill>
                    <p:spPr bwMode="auto">
                      <a:xfrm>
                        <a:off x="549275" y="2428875"/>
                        <a:ext cx="8675688" cy="257968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extLst>
      <p:ext uri="{BB962C8B-B14F-4D97-AF65-F5344CB8AC3E}">
        <p14:creationId xmlns:p14="http://schemas.microsoft.com/office/powerpoint/2010/main" val="13317142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EDF96-3F57-4F2D-8419-4E8D837C8442}"/>
              </a:ext>
            </a:extLst>
          </p:cNvPr>
          <p:cNvSpPr>
            <a:spLocks noGrp="1"/>
          </p:cNvSpPr>
          <p:nvPr>
            <p:ph type="title"/>
          </p:nvPr>
        </p:nvSpPr>
        <p:spPr/>
        <p:txBody>
          <a:bodyPr/>
          <a:lstStyle/>
          <a:p>
            <a:r>
              <a:rPr lang="en-US" sz="3600" dirty="0"/>
              <a:t>Motion #1</a:t>
            </a:r>
          </a:p>
        </p:txBody>
      </p:sp>
      <p:sp>
        <p:nvSpPr>
          <p:cNvPr id="3" name="Content Placeholder 2">
            <a:extLst>
              <a:ext uri="{FF2B5EF4-FFF2-40B4-BE49-F238E27FC236}">
                <a16:creationId xmlns:a16="http://schemas.microsoft.com/office/drawing/2014/main" id="{6C633C33-5846-457E-B5E1-D69986D6703B}"/>
              </a:ext>
            </a:extLst>
          </p:cNvPr>
          <p:cNvSpPr>
            <a:spLocks noGrp="1"/>
          </p:cNvSpPr>
          <p:nvPr>
            <p:ph idx="1"/>
          </p:nvPr>
        </p:nvSpPr>
        <p:spPr>
          <a:xfrm>
            <a:off x="731520" y="2113282"/>
            <a:ext cx="8488680" cy="4387427"/>
          </a:xfrm>
        </p:spPr>
        <p:txBody>
          <a:bodyPr/>
          <a:lstStyle/>
          <a:p>
            <a:pPr marL="0" indent="0">
              <a:buNone/>
            </a:pPr>
            <a:r>
              <a:rPr lang="en-US" dirty="0">
                <a:cs typeface="Calibri" panose="020F0502020204030204" pitchFamily="34" charset="0"/>
              </a:rPr>
              <a:t>Move to add the following text to the SFD:</a:t>
            </a:r>
          </a:p>
          <a:p>
            <a:r>
              <a:rPr lang="en-US" dirty="0">
                <a:cs typeface="Calibri" panose="020F0502020204030204" pitchFamily="34" charset="0"/>
              </a:rPr>
              <a:t>“The Sync field duration depends on the data rate of the Data Field.  When the Data Field uses the low data rate the duration of the Sync field is 128 µs. When the Data Field uses the high data rate the duration of the Sync field is 64 µs.”</a:t>
            </a:r>
          </a:p>
          <a:p>
            <a:endParaRPr lang="en-US" dirty="0">
              <a:cs typeface="Calibri" panose="020F0502020204030204" pitchFamily="34" charset="0"/>
            </a:endParaRPr>
          </a:p>
          <a:p>
            <a:r>
              <a:rPr lang="en-US" dirty="0">
                <a:cs typeface="Calibri" panose="020F0502020204030204" pitchFamily="34" charset="0"/>
              </a:rPr>
              <a:t>Move:	Steve Shellhammer</a:t>
            </a:r>
          </a:p>
          <a:p>
            <a:r>
              <a:rPr lang="en-US" dirty="0">
                <a:cs typeface="Calibri" panose="020F0502020204030204" pitchFamily="34" charset="0"/>
              </a:rPr>
              <a:t>Second:	Shahrnaz Azizi</a:t>
            </a:r>
          </a:p>
          <a:p>
            <a:endParaRPr lang="en-US" dirty="0">
              <a:cs typeface="Calibri" panose="020F0502020204030204" pitchFamily="34" charset="0"/>
            </a:endParaRPr>
          </a:p>
          <a:p>
            <a:r>
              <a:rPr lang="en-US" dirty="0">
                <a:cs typeface="Calibri" panose="020F0502020204030204" pitchFamily="34" charset="0"/>
              </a:rPr>
              <a:t>Passed Unanimous consent</a:t>
            </a:r>
          </a:p>
        </p:txBody>
      </p:sp>
      <p:sp>
        <p:nvSpPr>
          <p:cNvPr id="4" name="Slide Number Placeholder 3">
            <a:extLst>
              <a:ext uri="{FF2B5EF4-FFF2-40B4-BE49-F238E27FC236}">
                <a16:creationId xmlns:a16="http://schemas.microsoft.com/office/drawing/2014/main" id="{3EABF455-A74A-4F27-979B-733808CAE1EC}"/>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E1511BE5-3790-40D0-AE44-0C800D330C3B}"/>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FD31478A-B7EA-42B4-A902-C12EA524A939}"/>
              </a:ext>
            </a:extLst>
          </p:cNvPr>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2105218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2CAFB-360B-498E-AE1C-42F0F25D337E}"/>
              </a:ext>
            </a:extLst>
          </p:cNvPr>
          <p:cNvSpPr>
            <a:spLocks noGrp="1"/>
          </p:cNvSpPr>
          <p:nvPr>
            <p:ph type="title"/>
          </p:nvPr>
        </p:nvSpPr>
        <p:spPr/>
        <p:txBody>
          <a:bodyPr/>
          <a:lstStyle/>
          <a:p>
            <a:r>
              <a:rPr lang="en-US" sz="3600" dirty="0"/>
              <a:t>Motion #2</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10389EBA-DF28-4C23-A9A2-AB58222A7265}"/>
                  </a:ext>
                </a:extLst>
              </p:cNvPr>
              <p:cNvSpPr>
                <a:spLocks noGrp="1"/>
              </p:cNvSpPr>
              <p:nvPr>
                <p:ph idx="1"/>
              </p:nvPr>
            </p:nvSpPr>
            <p:spPr>
              <a:xfrm>
                <a:off x="593514" y="1676400"/>
                <a:ext cx="8564880" cy="5105400"/>
              </a:xfrm>
            </p:spPr>
            <p:txBody>
              <a:bodyPr/>
              <a:lstStyle/>
              <a:p>
                <a:r>
                  <a:rPr lang="en-US" dirty="0">
                    <a:cs typeface="Calibri" panose="020F0502020204030204" pitchFamily="34" charset="0"/>
                  </a:rPr>
                  <a:t>Move to add the following text to the SFD:</a:t>
                </a:r>
              </a:p>
              <a:p>
                <a:r>
                  <a:rPr lang="en-US" dirty="0">
                    <a:cs typeface="Calibri" panose="020F0502020204030204" pitchFamily="34" charset="0"/>
                  </a:rPr>
                  <a:t>“The PHY Sync field structure depends on the data rate of the Data Field. When the Data Field uses the high data rate the structure of the Sync field is </a:t>
                </a:r>
                <a14:m>
                  <m:oMath xmlns:m="http://schemas.openxmlformats.org/officeDocument/2006/math">
                    <m:acc>
                      <m:accPr>
                        <m:chr m:val="̅"/>
                        <m:ctrlPr>
                          <a:rPr lang="en-US" b="0" i="1" dirty="0" smtClean="0">
                            <a:latin typeface="Cambria Math" panose="02040503050406030204" pitchFamily="18" charset="0"/>
                            <a:cs typeface="Calibri" panose="020F0502020204030204" pitchFamily="34" charset="0"/>
                          </a:rPr>
                        </m:ctrlPr>
                      </m:accPr>
                      <m:e>
                        <m:r>
                          <a:rPr lang="en-US" b="0" i="1" dirty="0" smtClean="0">
                            <a:latin typeface="Cambria Math" panose="02040503050406030204" pitchFamily="18" charset="0"/>
                            <a:cs typeface="Calibri" panose="020F0502020204030204" pitchFamily="34" charset="0"/>
                          </a:rPr>
                          <m:t>𝑆</m:t>
                        </m:r>
                      </m:e>
                    </m:acc>
                  </m:oMath>
                </a14:m>
                <a:r>
                  <a:rPr lang="en-US" dirty="0">
                    <a:cs typeface="Calibri" panose="020F0502020204030204" pitchFamily="34" charset="0"/>
                  </a:rPr>
                  <a:t>, where </a:t>
                </a:r>
                <a14:m>
                  <m:oMath xmlns:m="http://schemas.openxmlformats.org/officeDocument/2006/math">
                    <m:r>
                      <a:rPr lang="en-US" i="1" dirty="0">
                        <a:latin typeface="Cambria Math" panose="02040503050406030204" pitchFamily="18" charset="0"/>
                        <a:cs typeface="Calibri" panose="020F0502020204030204" pitchFamily="34" charset="0"/>
                      </a:rPr>
                      <m:t>𝑆</m:t>
                    </m:r>
                  </m:oMath>
                </a14:m>
                <a:r>
                  <a:rPr lang="en-US" dirty="0">
                    <a:cs typeface="Calibri" panose="020F0502020204030204" pitchFamily="34" charset="0"/>
                  </a:rPr>
                  <a:t> is a sequence of bits, and </a:t>
                </a:r>
                <a14:m>
                  <m:oMath xmlns:m="http://schemas.openxmlformats.org/officeDocument/2006/math">
                    <m:acc>
                      <m:accPr>
                        <m:chr m:val="̅"/>
                        <m:ctrlPr>
                          <a:rPr lang="en-US" b="0" i="1" dirty="0">
                            <a:latin typeface="Cambria Math" panose="02040503050406030204" pitchFamily="18" charset="0"/>
                            <a:cs typeface="Calibri" panose="020F0502020204030204" pitchFamily="34" charset="0"/>
                          </a:rPr>
                        </m:ctrlPr>
                      </m:accPr>
                      <m:e>
                        <m:r>
                          <a:rPr lang="en-US" b="0" i="1" dirty="0">
                            <a:latin typeface="Cambria Math" panose="02040503050406030204" pitchFamily="18" charset="0"/>
                            <a:cs typeface="Calibri" panose="020F0502020204030204" pitchFamily="34" charset="0"/>
                          </a:rPr>
                          <m:t>𝑆</m:t>
                        </m:r>
                      </m:e>
                    </m:acc>
                  </m:oMath>
                </a14:m>
                <a:r>
                  <a:rPr lang="en-US" b="0" dirty="0">
                    <a:cs typeface="Calibri" panose="020F0502020204030204" pitchFamily="34" charset="0"/>
                  </a:rPr>
                  <a:t> </a:t>
                </a:r>
                <a:r>
                  <a:rPr lang="en-US" dirty="0">
                    <a:cs typeface="Calibri" panose="020F0502020204030204" pitchFamily="34" charset="0"/>
                  </a:rPr>
                  <a:t>is the complementary sequence of </a:t>
                </a:r>
                <a14:m>
                  <m:oMath xmlns:m="http://schemas.openxmlformats.org/officeDocument/2006/math">
                    <m:r>
                      <a:rPr lang="en-US" i="1" dirty="0">
                        <a:latin typeface="Cambria Math" panose="02040503050406030204" pitchFamily="18" charset="0"/>
                        <a:cs typeface="Calibri" panose="020F0502020204030204" pitchFamily="34" charset="0"/>
                      </a:rPr>
                      <m:t>𝑆</m:t>
                    </m:r>
                  </m:oMath>
                </a14:m>
                <a:r>
                  <a:rPr lang="en-US" dirty="0">
                    <a:cs typeface="Calibri" panose="020F0502020204030204" pitchFamily="34" charset="0"/>
                  </a:rPr>
                  <a:t>. When the Data Field uses the low data rate the structure of the Sync field is </a:t>
                </a:r>
                <a14:m>
                  <m:oMath xmlns:m="http://schemas.openxmlformats.org/officeDocument/2006/math">
                    <m:r>
                      <a:rPr lang="en-US" i="1" dirty="0" smtClean="0">
                        <a:latin typeface="Cambria Math" panose="02040503050406030204" pitchFamily="18" charset="0"/>
                        <a:cs typeface="Calibri" panose="020F0502020204030204" pitchFamily="34" charset="0"/>
                      </a:rPr>
                      <m:t>[</m:t>
                    </m:r>
                    <m:r>
                      <a:rPr lang="en-US" b="0" i="1" dirty="0" smtClean="0">
                        <a:latin typeface="Cambria Math" panose="02040503050406030204" pitchFamily="18" charset="0"/>
                        <a:cs typeface="Calibri" panose="020F0502020204030204" pitchFamily="34" charset="0"/>
                      </a:rPr>
                      <m:t>𝑆</m:t>
                    </m:r>
                    <m:r>
                      <a:rPr lang="en-US" b="0" i="1" dirty="0" smtClean="0">
                        <a:latin typeface="Cambria Math" panose="02040503050406030204" pitchFamily="18" charset="0"/>
                        <a:cs typeface="Calibri" panose="020F0502020204030204" pitchFamily="34" charset="0"/>
                      </a:rPr>
                      <m:t>,</m:t>
                    </m:r>
                    <m:r>
                      <a:rPr lang="en-US" b="0" i="1" dirty="0" smtClean="0">
                        <a:latin typeface="Cambria Math" panose="02040503050406030204" pitchFamily="18" charset="0"/>
                        <a:cs typeface="Calibri" panose="020F0502020204030204" pitchFamily="34" charset="0"/>
                      </a:rPr>
                      <m:t>𝑆</m:t>
                    </m:r>
                    <m:r>
                      <a:rPr lang="en-US" i="1" dirty="0" smtClean="0">
                        <a:latin typeface="Cambria Math" panose="02040503050406030204" pitchFamily="18" charset="0"/>
                        <a:cs typeface="Calibri" panose="020F0502020204030204" pitchFamily="34" charset="0"/>
                      </a:rPr>
                      <m:t>]</m:t>
                    </m:r>
                  </m:oMath>
                </a14:m>
                <a:r>
                  <a:rPr lang="en-US" dirty="0">
                    <a:cs typeface="Calibri" panose="020F0502020204030204" pitchFamily="34" charset="0"/>
                  </a:rPr>
                  <a:t>. The duration of each bit in the Sync field is TBD (either 2 or 4) µs.  The specific bit sequence of </a:t>
                </a:r>
                <a14:m>
                  <m:oMath xmlns:m="http://schemas.openxmlformats.org/officeDocument/2006/math">
                    <m:r>
                      <a:rPr lang="en-US" i="1" dirty="0" smtClean="0">
                        <a:latin typeface="Cambria Math" panose="02040503050406030204" pitchFamily="18" charset="0"/>
                        <a:cs typeface="Calibri" panose="020F0502020204030204" pitchFamily="34" charset="0"/>
                      </a:rPr>
                      <m:t>𝑆</m:t>
                    </m:r>
                  </m:oMath>
                </a14:m>
                <a:r>
                  <a:rPr lang="en-US" dirty="0">
                    <a:cs typeface="Calibri" panose="020F0502020204030204" pitchFamily="34" charset="0"/>
                  </a:rPr>
                  <a:t> is TBD.”</a:t>
                </a:r>
              </a:p>
              <a:p>
                <a:endParaRPr lang="en-US" dirty="0">
                  <a:cs typeface="Calibri" panose="020F0502020204030204" pitchFamily="34" charset="0"/>
                </a:endParaRPr>
              </a:p>
              <a:p>
                <a:r>
                  <a:rPr lang="en-US" dirty="0">
                    <a:cs typeface="Calibri" panose="020F0502020204030204" pitchFamily="34" charset="0"/>
                  </a:rPr>
                  <a:t>Move:	Steve Shellhammer</a:t>
                </a:r>
              </a:p>
              <a:p>
                <a:r>
                  <a:rPr lang="en-US" dirty="0">
                    <a:cs typeface="Calibri" panose="020F0502020204030204" pitchFamily="34" charset="0"/>
                  </a:rPr>
                  <a:t>Second:	 Shahrnaz Azizi</a:t>
                </a:r>
              </a:p>
              <a:p>
                <a:r>
                  <a:rPr lang="en-US" dirty="0">
                    <a:cs typeface="Calibri" panose="020F0502020204030204" pitchFamily="34" charset="0"/>
                  </a:rPr>
                  <a:t>Vote (Y/N/A)	31/0/5</a:t>
                </a:r>
              </a:p>
            </p:txBody>
          </p:sp>
        </mc:Choice>
        <mc:Fallback>
          <p:sp>
            <p:nvSpPr>
              <p:cNvPr id="3" name="Content Placeholder 2">
                <a:extLst>
                  <a:ext uri="{FF2B5EF4-FFF2-40B4-BE49-F238E27FC236}">
                    <a16:creationId xmlns:a16="http://schemas.microsoft.com/office/drawing/2014/main" id="{10389EBA-DF28-4C23-A9A2-AB58222A7265}"/>
                  </a:ext>
                </a:extLst>
              </p:cNvPr>
              <p:cNvSpPr>
                <a:spLocks noGrp="1" noRot="1" noChangeAspect="1" noMove="1" noResize="1" noEditPoints="1" noAdjustHandles="1" noChangeArrowheads="1" noChangeShapeType="1" noTextEdit="1"/>
              </p:cNvSpPr>
              <p:nvPr>
                <p:ph idx="1"/>
              </p:nvPr>
            </p:nvSpPr>
            <p:spPr>
              <a:xfrm>
                <a:off x="593514" y="1676400"/>
                <a:ext cx="8564880" cy="5105400"/>
              </a:xfrm>
              <a:blipFill>
                <a:blip r:embed="rId2"/>
                <a:stretch>
                  <a:fillRect l="-925" t="-955" r="-783"/>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34B1CB7D-D13C-4260-BB23-7FA8E503D6DD}"/>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F351BCF7-70FB-43CF-A7CE-647C85104489}"/>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D8FC922-8F08-493E-B02F-19625BD8F281}"/>
              </a:ext>
            </a:extLst>
          </p:cNvPr>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36665915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1388</TotalTime>
  <Words>230</Words>
  <Application>Microsoft Office PowerPoint</Application>
  <PresentationFormat>Custom</PresentationFormat>
  <Paragraphs>31</Paragraphs>
  <Slides>3</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12" baseType="lpstr">
      <vt:lpstr>Arial Unicode MS</vt:lpstr>
      <vt:lpstr>MS Gothic</vt:lpstr>
      <vt:lpstr>Arial</vt:lpstr>
      <vt:lpstr>Calibri</vt:lpstr>
      <vt:lpstr>Cambria Math</vt:lpstr>
      <vt:lpstr>Courier New</vt:lpstr>
      <vt:lpstr>Times New Roman</vt:lpstr>
      <vt:lpstr>Office Theme</vt:lpstr>
      <vt:lpstr>Document</vt:lpstr>
      <vt:lpstr>Sync Structure Motions</vt:lpstr>
      <vt:lpstr>Motion #1</vt:lpstr>
      <vt:lpstr>Motion #2</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329</cp:revision>
  <cp:lastPrinted>2017-10-09T23:17:11Z</cp:lastPrinted>
  <dcterms:created xsi:type="dcterms:W3CDTF">2014-10-30T17:06:39Z</dcterms:created>
  <dcterms:modified xsi:type="dcterms:W3CDTF">2017-11-09T13:40:35Z</dcterms:modified>
</cp:coreProperties>
</file>