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264" r:id="rId2"/>
    <p:sldId id="265" r:id="rId3"/>
    <p:sldId id="266" r:id="rId4"/>
    <p:sldId id="267" r:id="rId5"/>
    <p:sldId id="268" r:id="rId6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 snapToObjects="1">
      <p:cViewPr>
        <p:scale>
          <a:sx n="130" d="100"/>
          <a:sy n="130" d="100"/>
        </p:scale>
        <p:origin x="1104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6482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6380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6917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9772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802.11-17/1776r1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Frame Protection for 11az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</a:t>
            </a:r>
            <a:r>
              <a:rPr lang="en-US" sz="2000" b="0"/>
              <a:t>017-10-16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5" name="Shape 35"/>
          <p:cNvGraphicFramePr/>
          <p:nvPr>
            <p:extLst>
              <p:ext uri="{D42A27DB-BD31-4B8C-83A1-F6EECF244321}">
                <p14:modId xmlns:p14="http://schemas.microsoft.com/office/powerpoint/2010/main" val="681348796"/>
              </p:ext>
            </p:extLst>
          </p:nvPr>
        </p:nvGraphicFramePr>
        <p:xfrm>
          <a:off x="617585" y="2816900"/>
          <a:ext cx="8077015" cy="9448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5403"/>
                <a:gridCol w="1615403"/>
                <a:gridCol w="1531683"/>
                <a:gridCol w="1201479"/>
                <a:gridCol w="211304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190 Mathilda Place, Sunnyvale CA 94086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+1 408-922-5924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err="1">
                          <a:latin typeface="+mn-lt"/>
                        </a:rPr>
                        <a:t>nehru.bhandaru@broadcom.com</a:t>
                      </a:r>
                      <a:endParaRPr lang="en-US"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TGaz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SFD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11-17/0462r9</a:t>
            </a:r>
            <a:endParaRPr lang="en-US"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-349250">
              <a:spcBef>
                <a:spcPts val="0"/>
              </a:spcBef>
            </a:pPr>
            <a:r>
              <a:rPr lang="en-GB" dirty="0"/>
              <a:t>The </a:t>
            </a:r>
            <a:r>
              <a:rPr lang="en-GB" dirty="0" err="1"/>
              <a:t>REVmc</a:t>
            </a:r>
            <a:r>
              <a:rPr lang="en-GB" dirty="0"/>
              <a:t>, </a:t>
            </a:r>
            <a:r>
              <a:rPr lang="en-GB" dirty="0" err="1"/>
              <a:t>HEz</a:t>
            </a:r>
            <a:r>
              <a:rPr lang="en-GB" dirty="0"/>
              <a:t>, and </a:t>
            </a:r>
            <a:r>
              <a:rPr lang="en-GB" dirty="0" err="1"/>
              <a:t>VHTz</a:t>
            </a:r>
            <a:r>
              <a:rPr lang="en-GB" dirty="0"/>
              <a:t> FTM modes, the fields over which range measurements are performed shall be protected against a VHT/HE Type B adversary attack</a:t>
            </a:r>
            <a:r>
              <a:rPr lang="en-US" dirty="0"/>
              <a:t> </a:t>
            </a:r>
          </a:p>
          <a:p>
            <a:pPr indent="-349250">
              <a:spcBef>
                <a:spcPts val="0"/>
              </a:spcBef>
            </a:pPr>
            <a:r>
              <a:rPr lang="en-US" sz="2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17/1737r0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Pre-association security negotiation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Touches upon frame protection based on keys derived from negotiation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Negotiation frames, Measurement Frames, Triggers, LMR (Feedback)</a:t>
            </a:r>
          </a:p>
          <a:p>
            <a:pPr indent="-349250">
              <a:spcBef>
                <a:spcPts val="0"/>
              </a:spcBef>
            </a:pPr>
            <a:r>
              <a:rPr lang="en-US" dirty="0" smtClean="0"/>
              <a:t>Need some high level agreement on frame protection</a:t>
            </a:r>
            <a:endParaRPr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32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r>
              <a:rPr lang="en-US" b="0" dirty="0"/>
              <a:t>We agree that </a:t>
            </a:r>
            <a:endParaRPr lang="en-US" b="0" dirty="0" smtClean="0"/>
          </a:p>
          <a:p>
            <a:pPr lvl="1"/>
            <a:r>
              <a:rPr lang="en-US" b="0" dirty="0" smtClean="0"/>
              <a:t>Security </a:t>
            </a:r>
            <a:r>
              <a:rPr lang="en-US" b="0" dirty="0"/>
              <a:t>keys for </a:t>
            </a:r>
            <a:r>
              <a:rPr lang="en-US" b="0" dirty="0" smtClean="0"/>
              <a:t>11az Management Frame Protection and LTF </a:t>
            </a:r>
            <a:r>
              <a:rPr lang="en-US" b="0" dirty="0"/>
              <a:t>protection </a:t>
            </a:r>
            <a:r>
              <a:rPr lang="en-US" b="0" dirty="0" smtClean="0"/>
              <a:t>are derived based on security </a:t>
            </a:r>
            <a:r>
              <a:rPr lang="en-US" b="0" dirty="0"/>
              <a:t>negotiation and never shared OTA </a:t>
            </a:r>
            <a:r>
              <a:rPr lang="en-US" b="0" dirty="0" smtClean="0"/>
              <a:t>(associated mode or pre-association security negotiation). </a:t>
            </a:r>
            <a:endParaRPr lang="en-US" b="0" dirty="0"/>
          </a:p>
          <a:p>
            <a:pPr lvl="1"/>
            <a:r>
              <a:rPr lang="en-US" b="0" dirty="0" smtClean="0"/>
              <a:t>LTF </a:t>
            </a:r>
            <a:r>
              <a:rPr lang="en-US" b="0" dirty="0"/>
              <a:t>sequence is generated from some shared information and the derived LTF protection </a:t>
            </a:r>
            <a:r>
              <a:rPr lang="en-US" b="0" dirty="0" smtClean="0"/>
              <a:t>keys.</a:t>
            </a:r>
            <a:endParaRPr lang="en-US" b="0" dirty="0"/>
          </a:p>
          <a:p>
            <a:pPr lvl="1"/>
            <a:r>
              <a:rPr lang="en-US" b="0" dirty="0" smtClean="0"/>
              <a:t>Keys used for data </a:t>
            </a:r>
            <a:r>
              <a:rPr lang="en-US" b="0" dirty="0"/>
              <a:t>exchange and </a:t>
            </a:r>
            <a:r>
              <a:rPr lang="en-US" b="0" dirty="0" smtClean="0"/>
              <a:t>11az management protection may be different from keys used for LTF </a:t>
            </a:r>
            <a:r>
              <a:rPr lang="en-US" b="0" dirty="0"/>
              <a:t>sequence protection </a:t>
            </a:r>
            <a:endParaRPr lang="en-US" b="0" dirty="0" smtClean="0"/>
          </a:p>
          <a:p>
            <a:pPr lvl="1"/>
            <a:r>
              <a:rPr lang="en-US" b="0" dirty="0" smtClean="0"/>
              <a:t>PMF </a:t>
            </a:r>
            <a:r>
              <a:rPr lang="en-US" b="0" dirty="0"/>
              <a:t>framework is used for FTM management frames, the key may either derived from associated or pre-associated security negotiation.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13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 Passed from Wed Nov 8 ‘17 PM2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34187" y="162381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152400" indent="0">
              <a:buNone/>
            </a:pPr>
            <a:r>
              <a:rPr lang="en-US" sz="1200" dirty="0" smtClean="0"/>
              <a:t>Move </a:t>
            </a:r>
            <a:r>
              <a:rPr lang="en-US" sz="1200" dirty="0"/>
              <a:t>to adopt the following text in the </a:t>
            </a:r>
            <a:r>
              <a:rPr lang="en-US" sz="1200" dirty="0" err="1"/>
              <a:t>TGaz</a:t>
            </a:r>
            <a:r>
              <a:rPr lang="en-US" sz="1200" dirty="0"/>
              <a:t> SFD under Section 6 – Security - and grant the SFD editor editorial license</a:t>
            </a:r>
            <a:r>
              <a:rPr lang="en-US" sz="1200" dirty="0" smtClean="0"/>
              <a:t>:</a:t>
            </a:r>
          </a:p>
          <a:p>
            <a:pPr marL="152400" indent="0">
              <a:buNone/>
            </a:pPr>
            <a:r>
              <a:rPr lang="en-US" sz="1200" b="0" dirty="0"/>
              <a:t/>
            </a:r>
            <a:br>
              <a:rPr lang="en-US" sz="1200" b="0" dirty="0"/>
            </a:br>
            <a:r>
              <a:rPr lang="en-US" sz="1200" b="0" dirty="0"/>
              <a:t>“Security keys for 11az Management Frame Protection and range measurement field protection are derived based on security negotiation and never shared OTA (associated mode or pre-association security negotiation</a:t>
            </a:r>
            <a:r>
              <a:rPr lang="en-US" sz="1200" b="0" dirty="0" smtClean="0"/>
              <a:t>).</a:t>
            </a:r>
          </a:p>
          <a:p>
            <a:pPr marL="152400" indent="0">
              <a:buNone/>
            </a:pPr>
            <a:r>
              <a:rPr lang="en-US" sz="1200" b="0" dirty="0"/>
              <a:t> </a:t>
            </a:r>
            <a:endParaRPr lang="en-US" sz="1200" b="0" dirty="0"/>
          </a:p>
          <a:p>
            <a:pPr marL="152400" indent="0">
              <a:buNone/>
            </a:pPr>
            <a:r>
              <a:rPr lang="en-US" sz="1200" b="0" dirty="0"/>
              <a:t>Range measurement field sequence is generated from some shared information and derived from the range measurement field protection key(s</a:t>
            </a:r>
            <a:r>
              <a:rPr lang="en-US" sz="1200" b="0" dirty="0" smtClean="0"/>
              <a:t>).</a:t>
            </a:r>
          </a:p>
          <a:p>
            <a:pPr marL="152400" indent="0">
              <a:buNone/>
            </a:pPr>
            <a:endParaRPr lang="en-US" sz="1200" b="0" dirty="0"/>
          </a:p>
          <a:p>
            <a:pPr marL="152400" indent="0">
              <a:buNone/>
            </a:pPr>
            <a:r>
              <a:rPr lang="en-US" sz="1200" b="0" dirty="0"/>
              <a:t>Keys used for data exchange and 11az management protection may be different from keys used for range measurement field protection.</a:t>
            </a:r>
            <a:endParaRPr lang="en-US" sz="1200" b="0" dirty="0"/>
          </a:p>
          <a:p>
            <a:pPr marL="152400" indent="0">
              <a:buNone/>
            </a:pPr>
            <a:r>
              <a:rPr lang="en-US" sz="1200" b="0" dirty="0"/>
              <a:t> </a:t>
            </a:r>
            <a:endParaRPr lang="en-US" sz="1200" b="0" dirty="0"/>
          </a:p>
          <a:p>
            <a:pPr marL="152400" indent="0">
              <a:buNone/>
            </a:pPr>
            <a:r>
              <a:rPr lang="en-US" sz="1200" b="0" dirty="0"/>
              <a:t>PMF framework is used for FTM </a:t>
            </a:r>
            <a:r>
              <a:rPr lang="en-US" sz="1200" b="0" dirty="0" err="1"/>
              <a:t>Req</a:t>
            </a:r>
            <a:r>
              <a:rPr lang="en-US" sz="1200" b="0" dirty="0"/>
              <a:t>, FTM and LMR management frames; the key may either be derived from associated or pre-associated security negotiation</a:t>
            </a:r>
            <a:r>
              <a:rPr lang="en-US" sz="1200" b="0" dirty="0" smtClean="0"/>
              <a:t>.”</a:t>
            </a:r>
          </a:p>
          <a:p>
            <a:pPr marL="152400" indent="0">
              <a:buNone/>
            </a:pPr>
            <a:endParaRPr lang="en-US" sz="1200" b="0" dirty="0"/>
          </a:p>
          <a:p>
            <a:r>
              <a:rPr lang="en-US" sz="1200" b="0" dirty="0"/>
              <a:t>Move: Nehru Bhandaru</a:t>
            </a:r>
            <a:endParaRPr lang="en-US" sz="1200" b="0" dirty="0"/>
          </a:p>
          <a:p>
            <a:r>
              <a:rPr lang="en-US" sz="1200" b="0" dirty="0"/>
              <a:t>Second: </a:t>
            </a:r>
            <a:r>
              <a:rPr lang="en-US" sz="1200" b="0" dirty="0" err="1"/>
              <a:t>Chitto</a:t>
            </a:r>
            <a:r>
              <a:rPr lang="en-US" sz="1200" b="0" dirty="0"/>
              <a:t> Ghosh</a:t>
            </a:r>
            <a:endParaRPr lang="en-US" sz="1200" b="0" dirty="0"/>
          </a:p>
          <a:p>
            <a:r>
              <a:rPr lang="en-US" sz="1200" b="0" dirty="0"/>
              <a:t>Results (Y/N/A): 9/0/0</a:t>
            </a:r>
            <a:endParaRPr lang="en-US" sz="1200" b="0" dirty="0"/>
          </a:p>
          <a:p>
            <a:r>
              <a:rPr lang="en-US" sz="1200" b="0" dirty="0"/>
              <a:t>Motion passes.</a:t>
            </a:r>
            <a:endParaRPr lang="en-US" sz="1400" b="0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3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64669" y="1752600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152400" indent="0">
              <a:buNone/>
            </a:pPr>
            <a:r>
              <a:rPr lang="en-US" sz="1200" dirty="0" smtClean="0"/>
              <a:t>Move </a:t>
            </a:r>
            <a:r>
              <a:rPr lang="en-US" sz="1200" dirty="0"/>
              <a:t>to adopt the following text in the </a:t>
            </a:r>
            <a:r>
              <a:rPr lang="en-US" sz="1200" dirty="0" err="1"/>
              <a:t>TGaz</a:t>
            </a:r>
            <a:r>
              <a:rPr lang="en-US" sz="1200" dirty="0"/>
              <a:t> SFD under Section 6 – Security - and grant the SFD editor editorial license</a:t>
            </a:r>
            <a:r>
              <a:rPr lang="en-US" sz="1200" dirty="0" smtClean="0"/>
              <a:t>:</a:t>
            </a:r>
          </a:p>
          <a:p>
            <a:pPr marL="152400" indent="0">
              <a:buNone/>
            </a:pPr>
            <a:r>
              <a:rPr lang="en-US" sz="1200" b="0" dirty="0"/>
              <a:t/>
            </a:r>
            <a:br>
              <a:rPr lang="en-US" sz="1200" b="0" dirty="0"/>
            </a:br>
            <a:r>
              <a:rPr lang="en-US" sz="1200" b="0" dirty="0">
                <a:solidFill>
                  <a:srgbClr val="00B050"/>
                </a:solidFill>
              </a:rPr>
              <a:t>“Security keys for 11az Management Frame Protection and range measurement field protection are derived based on security negotiation and never shared OTA (associated mode or pre-association security negotiation).</a:t>
            </a: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endParaRPr lang="en-US" sz="1200" b="0" dirty="0" smtClean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 smtClean="0">
                <a:solidFill>
                  <a:srgbClr val="FF0000"/>
                </a:solidFill>
              </a:rPr>
              <a:t>Note</a:t>
            </a:r>
            <a:r>
              <a:rPr lang="en-US" sz="1200" b="0" dirty="0">
                <a:solidFill>
                  <a:srgbClr val="FF0000"/>
                </a:solidFill>
              </a:rPr>
              <a:t>: The measurement field </a:t>
            </a:r>
            <a:r>
              <a:rPr lang="en-US" sz="1200" b="0" dirty="0" smtClean="0">
                <a:solidFill>
                  <a:srgbClr val="FF0000"/>
                </a:solidFill>
              </a:rPr>
              <a:t>here refers to </a:t>
            </a:r>
            <a:r>
              <a:rPr lang="en-US" sz="1200" b="0" dirty="0">
                <a:solidFill>
                  <a:srgbClr val="FF0000"/>
                </a:solidFill>
              </a:rPr>
              <a:t>the HE LTF or VHT LTF in </a:t>
            </a:r>
            <a:r>
              <a:rPr lang="en-US" sz="1200" b="0" dirty="0" err="1">
                <a:solidFill>
                  <a:srgbClr val="FF0000"/>
                </a:solidFill>
              </a:rPr>
              <a:t>HEz</a:t>
            </a:r>
            <a:r>
              <a:rPr lang="en-US" sz="1200" b="0" dirty="0">
                <a:solidFill>
                  <a:srgbClr val="FF0000"/>
                </a:solidFill>
              </a:rPr>
              <a:t> or </a:t>
            </a:r>
            <a:r>
              <a:rPr lang="en-US" sz="1200" b="0" dirty="0" err="1">
                <a:solidFill>
                  <a:srgbClr val="FF0000"/>
                </a:solidFill>
              </a:rPr>
              <a:t>VHTz</a:t>
            </a:r>
            <a:r>
              <a:rPr lang="en-US" sz="1200" b="0" dirty="0">
                <a:solidFill>
                  <a:srgbClr val="FF0000"/>
                </a:solidFill>
              </a:rPr>
              <a:t> PPDUs. </a:t>
            </a:r>
            <a:r>
              <a:rPr lang="en-US" sz="1200" b="0" dirty="0">
                <a:solidFill>
                  <a:srgbClr val="00B050"/>
                </a:solidFill>
              </a:rPr>
              <a:t> </a:t>
            </a:r>
            <a:endParaRPr lang="en-US" sz="1200" b="0" dirty="0" smtClean="0">
              <a:solidFill>
                <a:srgbClr val="00B050"/>
              </a:solidFill>
            </a:endParaRPr>
          </a:p>
          <a:p>
            <a:pPr marL="152400" indent="0">
              <a:buNone/>
            </a:pP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Range measurement field sequence is generated from some shared information and derived from the range measurement field protection key(s).</a:t>
            </a: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 </a:t>
            </a: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Keys used for data exchange and 11az management protection may be different from keys used for range measurement field protection.</a:t>
            </a: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 </a:t>
            </a:r>
            <a:endParaRPr lang="en-US" sz="1200" b="0" dirty="0">
              <a:solidFill>
                <a:srgbClr val="00B050"/>
              </a:solidFill>
            </a:endParaRPr>
          </a:p>
          <a:p>
            <a:pPr marL="15240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PMF framework is used for FTM </a:t>
            </a:r>
            <a:r>
              <a:rPr lang="en-US" sz="1200" b="0" dirty="0" err="1">
                <a:solidFill>
                  <a:srgbClr val="00B050"/>
                </a:solidFill>
              </a:rPr>
              <a:t>Req</a:t>
            </a:r>
            <a:r>
              <a:rPr lang="en-US" sz="1200" b="0" dirty="0">
                <a:solidFill>
                  <a:srgbClr val="00B050"/>
                </a:solidFill>
              </a:rPr>
              <a:t>, FTM and LMR management frames; the key may either be derived from associated or pre-associated security negotiation.”</a:t>
            </a:r>
            <a:endParaRPr lang="en-US" sz="1200" b="0" dirty="0">
              <a:solidFill>
                <a:srgbClr val="00B050"/>
              </a:solidFill>
            </a:endParaRPr>
          </a:p>
          <a:p>
            <a:r>
              <a:rPr lang="en-US" sz="1200" b="0" dirty="0"/>
              <a:t>Move: </a:t>
            </a:r>
            <a:endParaRPr lang="en-US" sz="1200" b="0" dirty="0" smtClean="0"/>
          </a:p>
          <a:p>
            <a:r>
              <a:rPr lang="en-US" sz="1200" b="0" dirty="0" smtClean="0"/>
              <a:t>Second</a:t>
            </a:r>
            <a:r>
              <a:rPr lang="en-US" sz="1200" b="0" dirty="0"/>
              <a:t>: </a:t>
            </a:r>
            <a:endParaRPr lang="en-US" sz="1200" b="0" dirty="0" smtClean="0"/>
          </a:p>
          <a:p>
            <a:r>
              <a:rPr lang="en-US" sz="1200" b="0" dirty="0" smtClean="0"/>
              <a:t>Results </a:t>
            </a:r>
            <a:r>
              <a:rPr lang="en-US" sz="1200" b="0" dirty="0"/>
              <a:t>(Y/N/A</a:t>
            </a:r>
            <a:r>
              <a:rPr lang="en-US" sz="1200" b="0" dirty="0" smtClean="0"/>
              <a:t>):</a:t>
            </a:r>
            <a:endParaRPr lang="en-US" sz="1400" b="0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68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246</Words>
  <Application>Microsoft Macintosh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Arial</vt:lpstr>
      <vt:lpstr>Default Design</vt:lpstr>
      <vt:lpstr>Frame Protection for 11az</vt:lpstr>
      <vt:lpstr>Introduction</vt:lpstr>
      <vt:lpstr>Strawpoll</vt:lpstr>
      <vt:lpstr>Motion Passed from Wed Nov 8 ‘17 PM2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Nehru Bhandaru</cp:lastModifiedBy>
  <cp:revision>10</cp:revision>
  <dcterms:modified xsi:type="dcterms:W3CDTF">2017-11-09T14:27:55Z</dcterms:modified>
</cp:coreProperties>
</file>