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60" r:id="rId1"/>
  </p:sldMasterIdLst>
  <p:notesMasterIdLst>
    <p:notesMasterId r:id="rId6"/>
  </p:notesMasterIdLst>
  <p:sldIdLst>
    <p:sldId id="264" r:id="rId2"/>
    <p:sldId id="265" r:id="rId3"/>
    <p:sldId id="266" r:id="rId4"/>
    <p:sldId id="267" r:id="rId5"/>
  </p:sldIdLst>
  <p:sldSz cx="9144000" cy="6858000" type="screen4x3"/>
  <p:notesSz cx="6858000" cy="92964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D7A13733-E4F2-4DE8-82DC-1628857D585F}">
  <a:tblStyle styleId="{D7A13733-E4F2-4DE8-82DC-1628857D585F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8"/>
    <p:restoredTop sz="94643"/>
  </p:normalViewPr>
  <p:slideViewPr>
    <p:cSldViewPr snapToGrid="0" snapToObjects="1">
      <p:cViewPr>
        <p:scale>
          <a:sx n="130" d="100"/>
          <a:sy n="130" d="100"/>
        </p:scale>
        <p:origin x="1104" y="-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5572125" y="98425"/>
            <a:ext cx="641350" cy="2127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646113" y="98425"/>
            <a:ext cx="827087" cy="2127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1112838" y="701675"/>
            <a:ext cx="4635500" cy="3476625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914400" y="4416425"/>
            <a:ext cx="5029200" cy="418465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spcBef>
                <a:spcPts val="360"/>
              </a:spcBef>
              <a:spcAft>
                <a:spcPts val="0"/>
              </a:spcAft>
              <a:buChar char="●"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114300" marR="0" lvl="1" indent="0" algn="l" rtl="0">
              <a:spcBef>
                <a:spcPts val="360"/>
              </a:spcBef>
              <a:spcAft>
                <a:spcPts val="0"/>
              </a:spcAft>
              <a:buChar char="○"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228600" marR="0" lvl="2" indent="0" algn="l" rtl="0">
              <a:spcBef>
                <a:spcPts val="360"/>
              </a:spcBef>
              <a:spcAft>
                <a:spcPts val="0"/>
              </a:spcAft>
              <a:buChar char="■"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342900" marR="0" lvl="3" indent="0" algn="l" rtl="0">
              <a:spcBef>
                <a:spcPts val="360"/>
              </a:spcBef>
              <a:spcAft>
                <a:spcPts val="0"/>
              </a:spcAft>
              <a:buChar char="●"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457200" marR="0" lvl="4" indent="0" algn="l" rtl="0">
              <a:spcBef>
                <a:spcPts val="360"/>
              </a:spcBef>
              <a:spcAft>
                <a:spcPts val="0"/>
              </a:spcAft>
              <a:buChar char="○"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Char char="■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Char char="●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Char char="○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Char char="■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5287963" y="9001125"/>
            <a:ext cx="925512" cy="182563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458788" marR="0" lvl="4" indent="-1587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3181350" y="9001125"/>
            <a:ext cx="512763" cy="182563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Page </a:t>
            </a: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" name="Shape 9"/>
          <p:cNvSpPr/>
          <p:nvPr/>
        </p:nvSpPr>
        <p:spPr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Submission</a:t>
            </a:r>
          </a:p>
        </p:txBody>
      </p:sp>
      <p:cxnSp>
        <p:nvCxnSpPr>
          <p:cNvPr id="10" name="Shape 10"/>
          <p:cNvCxnSpPr/>
          <p:nvPr/>
        </p:nvCxnSpPr>
        <p:spPr>
          <a:xfrm>
            <a:off x="715963" y="8999538"/>
            <a:ext cx="5426075" cy="0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1" name="Shape 11"/>
          <p:cNvCxnSpPr/>
          <p:nvPr/>
        </p:nvCxnSpPr>
        <p:spPr>
          <a:xfrm>
            <a:off x="639763" y="296863"/>
            <a:ext cx="5578475" cy="0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</p:spTree>
    <p:extLst>
      <p:ext uri="{BB962C8B-B14F-4D97-AF65-F5344CB8AC3E}">
        <p14:creationId xmlns:p14="http://schemas.microsoft.com/office/powerpoint/2010/main" val="1318134126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 txBox="1">
            <a:spLocks noGrp="1"/>
          </p:cNvSpPr>
          <p:nvPr>
            <p:ph type="body" idx="1"/>
          </p:nvPr>
        </p:nvSpPr>
        <p:spPr>
          <a:xfrm>
            <a:off x="923925" y="4408487"/>
            <a:ext cx="5086349" cy="417671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" name="Shape 29"/>
          <p:cNvSpPr>
            <a:spLocks noGrp="1" noRot="1" noChangeAspect="1"/>
          </p:cNvSpPr>
          <p:nvPr>
            <p:ph type="sldImg" idx="2"/>
          </p:nvPr>
        </p:nvSpPr>
        <p:spPr>
          <a:xfrm>
            <a:off x="1154113" y="701675"/>
            <a:ext cx="4625975" cy="346868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"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2055475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>
            <a:spLocks noGrp="1"/>
          </p:cNvSpPr>
          <p:nvPr>
            <p:ph type="body" idx="1"/>
          </p:nvPr>
        </p:nvSpPr>
        <p:spPr>
          <a:xfrm>
            <a:off x="923925" y="4408487"/>
            <a:ext cx="5086200" cy="41765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" name="Shape 38"/>
          <p:cNvSpPr>
            <a:spLocks noGrp="1" noRot="1" noChangeAspect="1"/>
          </p:cNvSpPr>
          <p:nvPr>
            <p:ph type="sldImg" idx="2"/>
          </p:nvPr>
        </p:nvSpPr>
        <p:spPr>
          <a:xfrm>
            <a:off x="1154113" y="701675"/>
            <a:ext cx="4625975" cy="346868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"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14864829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 txBox="1">
            <a:spLocks noGrp="1"/>
          </p:cNvSpPr>
          <p:nvPr>
            <p:ph type="body" idx="1"/>
          </p:nvPr>
        </p:nvSpPr>
        <p:spPr>
          <a:xfrm>
            <a:off x="923925" y="4408487"/>
            <a:ext cx="5086200" cy="41765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" name="Shape 45"/>
          <p:cNvSpPr>
            <a:spLocks noGrp="1" noRot="1" noChangeAspect="1"/>
          </p:cNvSpPr>
          <p:nvPr>
            <p:ph type="sldImg" idx="2"/>
          </p:nvPr>
        </p:nvSpPr>
        <p:spPr>
          <a:xfrm>
            <a:off x="1154113" y="701675"/>
            <a:ext cx="4625975" cy="346868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"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2563802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 txBox="1">
            <a:spLocks noGrp="1"/>
          </p:cNvSpPr>
          <p:nvPr>
            <p:ph type="body" idx="1"/>
          </p:nvPr>
        </p:nvSpPr>
        <p:spPr>
          <a:xfrm>
            <a:off x="923925" y="4408487"/>
            <a:ext cx="5086200" cy="41765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" name="Shape 45"/>
          <p:cNvSpPr>
            <a:spLocks noGrp="1" noRot="1" noChangeAspect="1"/>
          </p:cNvSpPr>
          <p:nvPr>
            <p:ph type="sldImg" idx="2"/>
          </p:nvPr>
        </p:nvSpPr>
        <p:spPr>
          <a:xfrm>
            <a:off x="1154113" y="701675"/>
            <a:ext cx="4625975" cy="346868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"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6691711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742950" marR="0" lvl="1" indent="-1587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085850" marR="0" lvl="2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428750" marR="0" lvl="3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771650" marR="0" lvl="4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28850" marR="0" lvl="5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686050" marR="0" lvl="6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143250" marR="0" lvl="7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00450" marR="0" lvl="8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790648" cy="2769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mtClean="0"/>
              <a:t>November 2017</a:t>
            </a:r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ftr" idx="11"/>
          </p:nvPr>
        </p:nvSpPr>
        <p:spPr>
          <a:xfrm>
            <a:off x="7142899" y="6475413"/>
            <a:ext cx="1401026" cy="184666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 rot="5400000">
            <a:off x="2514600" y="152400"/>
            <a:ext cx="4114800" cy="77724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742950" marR="0" lvl="1" indent="-1587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085850" marR="0" lvl="2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428750" marR="0" lvl="3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771650" marR="0" lvl="4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28850" marR="0" lvl="5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686050" marR="0" lvl="6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143250" marR="0" lvl="7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00450" marR="0" lvl="8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81" name="Shape 81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269578" cy="2769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ftr" idx="11"/>
          </p:nvPr>
        </p:nvSpPr>
        <p:spPr>
          <a:xfrm>
            <a:off x="7104428" y="6475413"/>
            <a:ext cx="1439497" cy="184666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83" name="Shape 83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 txBox="1">
            <a:spLocks noGrp="1"/>
          </p:cNvSpPr>
          <p:nvPr>
            <p:ph type="title"/>
          </p:nvPr>
        </p:nvSpPr>
        <p:spPr>
          <a:xfrm rot="5400000">
            <a:off x="4781550" y="2419350"/>
            <a:ext cx="5410200" cy="19431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 rot="5400000">
            <a:off x="819150" y="552450"/>
            <a:ext cx="5410200" cy="56769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742950" marR="0" lvl="1" indent="-1587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085850" marR="0" lvl="2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428750" marR="0" lvl="3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771650" marR="0" lvl="4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28850" marR="0" lvl="5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686050" marR="0" lvl="6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143250" marR="0" lvl="7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00450" marR="0" lvl="8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87" name="Shape 87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269578" cy="2769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88" name="Shape 88"/>
          <p:cNvSpPr txBox="1">
            <a:spLocks noGrp="1"/>
          </p:cNvSpPr>
          <p:nvPr>
            <p:ph type="ftr" idx="11"/>
          </p:nvPr>
        </p:nvSpPr>
        <p:spPr>
          <a:xfrm>
            <a:off x="7104428" y="6475413"/>
            <a:ext cx="1439497" cy="184666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89" name="Shape 89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92" name="Shape 92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269578" cy="2769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93" name="Shape 93"/>
          <p:cNvSpPr txBox="1">
            <a:spLocks noGrp="1"/>
          </p:cNvSpPr>
          <p:nvPr>
            <p:ph type="ftr" idx="11"/>
          </p:nvPr>
        </p:nvSpPr>
        <p:spPr>
          <a:xfrm>
            <a:off x="7104428" y="6475413"/>
            <a:ext cx="1439497" cy="184666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ctr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ctr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ctr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ctr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ctr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ctr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ctr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ctr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ftr" idx="11"/>
          </p:nvPr>
        </p:nvSpPr>
        <p:spPr>
          <a:xfrm>
            <a:off x="7181373" y="6475413"/>
            <a:ext cx="1362552" cy="184666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40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20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269578" cy="2769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ftr" idx="11"/>
          </p:nvPr>
        </p:nvSpPr>
        <p:spPr>
          <a:xfrm>
            <a:off x="7142899" y="6475413"/>
            <a:ext cx="1401026" cy="184666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3810000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742950" marR="0" lvl="1" indent="-13335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085850" marR="0" lvl="2" indent="-1079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428750" marR="0" lvl="3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771650" marR="0" lvl="4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28850" marR="0" lvl="5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686050" marR="0" lvl="6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143250" marR="0" lvl="7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00450" marR="0" lvl="8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body" idx="2"/>
          </p:nvPr>
        </p:nvSpPr>
        <p:spPr>
          <a:xfrm>
            <a:off x="4648200" y="1981200"/>
            <a:ext cx="3810000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742950" marR="0" lvl="1" indent="-13335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085850" marR="0" lvl="2" indent="-1079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428750" marR="0" lvl="3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771650" marR="0" lvl="4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28850" marR="0" lvl="5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686050" marR="0" lvl="6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143250" marR="0" lvl="7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00450" marR="0" lvl="8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269578" cy="2769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ftr" idx="11"/>
          </p:nvPr>
        </p:nvSpPr>
        <p:spPr>
          <a:xfrm>
            <a:off x="7104428" y="6475413"/>
            <a:ext cx="1439497" cy="184666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20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742950" marR="0" lvl="1" indent="-1587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085850" marR="0" lvl="2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428750" marR="0" lvl="3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771650" marR="0" lvl="4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28850" marR="0" lvl="5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686050" marR="0" lvl="6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143250" marR="0" lvl="7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00450" marR="0" lvl="8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20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742950" marR="0" lvl="1" indent="-1587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085850" marR="0" lvl="2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428750" marR="0" lvl="3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771650" marR="0" lvl="4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28850" marR="0" lvl="5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686050" marR="0" lvl="6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143250" marR="0" lvl="7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00450" marR="0" lvl="8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269578" cy="2769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ftr" idx="11"/>
          </p:nvPr>
        </p:nvSpPr>
        <p:spPr>
          <a:xfrm>
            <a:off x="7104428" y="6475413"/>
            <a:ext cx="1439497" cy="184666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269578" cy="2769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ftr" idx="11"/>
          </p:nvPr>
        </p:nvSpPr>
        <p:spPr>
          <a:xfrm>
            <a:off x="7104428" y="6475413"/>
            <a:ext cx="1439497" cy="184666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269578" cy="2769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62" name="Shape 62"/>
          <p:cNvSpPr txBox="1">
            <a:spLocks noGrp="1"/>
          </p:cNvSpPr>
          <p:nvPr>
            <p:ph type="ftr" idx="11"/>
          </p:nvPr>
        </p:nvSpPr>
        <p:spPr>
          <a:xfrm>
            <a:off x="7104428" y="6475413"/>
            <a:ext cx="1439497" cy="184666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0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66" name="Shape 66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32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742950" marR="0" lvl="1" indent="-1079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085850" marR="0" lvl="2" indent="-8255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428750" marR="0" lvl="3" indent="-1079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771650" marR="0" lvl="4" indent="-1079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28850" marR="0" lvl="5" indent="-1079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686050" marR="0" lvl="6" indent="-1079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143250" marR="0" lvl="7" indent="-1079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00450" marR="0" lvl="8" indent="-1079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67" name="Shape 67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269578" cy="2769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ftr" idx="11"/>
          </p:nvPr>
        </p:nvSpPr>
        <p:spPr>
          <a:xfrm>
            <a:off x="7104428" y="6475413"/>
            <a:ext cx="1439497" cy="184666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 with Caption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0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73" name="Shape 73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32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269578" cy="2769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ftr" idx="11"/>
          </p:nvPr>
        </p:nvSpPr>
        <p:spPr>
          <a:xfrm>
            <a:off x="7104428" y="6475413"/>
            <a:ext cx="1439497" cy="184666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742950" marR="0" lvl="1" indent="-1587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085850" marR="0" lvl="2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428750" marR="0" lvl="3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771650" marR="0" lvl="4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28850" marR="0" lvl="5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686050" marR="0" lvl="6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143250" marR="0" lvl="7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00450" marR="0" lvl="8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 dirty="0"/>
          </a:p>
        </p:txBody>
      </p:sp>
      <p:sp>
        <p:nvSpPr>
          <p:cNvPr id="15" name="Shape 15"/>
          <p:cNvSpPr txBox="1">
            <a:spLocks noGrp="1"/>
          </p:cNvSpPr>
          <p:nvPr>
            <p:ph type="dt" idx="10"/>
          </p:nvPr>
        </p:nvSpPr>
        <p:spPr>
          <a:xfrm>
            <a:off x="696912" y="332601"/>
            <a:ext cx="1810313" cy="2769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mtClean="0"/>
              <a:t>November 2017</a:t>
            </a:r>
            <a:endParaRPr dirty="0"/>
          </a:p>
        </p:txBody>
      </p:sp>
      <p:sp>
        <p:nvSpPr>
          <p:cNvPr id="16" name="Shape 16"/>
          <p:cNvSpPr txBox="1">
            <a:spLocks noGrp="1"/>
          </p:cNvSpPr>
          <p:nvPr>
            <p:ph type="ftr" idx="11"/>
          </p:nvPr>
        </p:nvSpPr>
        <p:spPr>
          <a:xfrm>
            <a:off x="7104428" y="6475413"/>
            <a:ext cx="1439497" cy="184666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8" name="Shape 18"/>
          <p:cNvSpPr/>
          <p:nvPr/>
        </p:nvSpPr>
        <p:spPr>
          <a:xfrm>
            <a:off x="4648200" y="332601"/>
            <a:ext cx="3797301" cy="276999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b" anchorCtr="0">
            <a:noAutofit/>
          </a:bodyPr>
          <a:lstStyle/>
          <a:p>
            <a:pPr marL="457200" marR="0" lvl="4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800" b="1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doc.: IEEE </a:t>
            </a:r>
            <a:r>
              <a:rPr lang="en-US" sz="1800" b="1" i="0" u="none" strike="noStrike" cap="none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802.11-17/1776r0</a:t>
            </a:r>
            <a:endParaRPr lang="en-US" sz="1800" b="1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cxnSp>
        <p:nvCxnSpPr>
          <p:cNvPr id="19" name="Shape 19"/>
          <p:cNvCxnSpPr/>
          <p:nvPr/>
        </p:nvCxnSpPr>
        <p:spPr>
          <a:xfrm>
            <a:off x="685800" y="609600"/>
            <a:ext cx="7772400" cy="0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0" name="Shape 20"/>
          <p:cNvSpPr/>
          <p:nvPr/>
        </p:nvSpPr>
        <p:spPr>
          <a:xfrm>
            <a:off x="685800" y="6475425"/>
            <a:ext cx="835800" cy="182700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Submission</a:t>
            </a:r>
          </a:p>
        </p:txBody>
      </p:sp>
      <p:cxnSp>
        <p:nvCxnSpPr>
          <p:cNvPr id="21" name="Shape 21"/>
          <p:cNvCxnSpPr/>
          <p:nvPr/>
        </p:nvCxnSpPr>
        <p:spPr>
          <a:xfrm>
            <a:off x="685800" y="6477000"/>
            <a:ext cx="7848600" cy="0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 txBox="1"/>
          <p:nvPr/>
        </p:nvSpPr>
        <p:spPr>
          <a:xfrm>
            <a:off x="4344987" y="6475412"/>
            <a:ext cx="530223" cy="182561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</a:t>
            </a:fld>
            <a:endParaRPr lang="en-US"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2" name="Shape 32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wrap="square" lIns="92075" tIns="46025" rIns="92075" bIns="460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Times New Roman"/>
              <a:buNone/>
            </a:pPr>
            <a:r>
              <a:rPr lang="en-US" sz="2800" b="1" i="0" u="none" strike="noStrike" cap="none" dirty="0" smtClean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Frame Protection for 11az</a:t>
            </a:r>
            <a:endParaRPr lang="en-US" sz="2800" b="1" i="0" u="none" strike="noStrike" cap="none" dirty="0">
              <a:solidFill>
                <a:schemeClr val="dk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3" name="Shape 33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8008800" cy="4114800"/>
          </a:xfrm>
          <a:prstGeom prst="rect">
            <a:avLst/>
          </a:prstGeom>
          <a:noFill/>
          <a:ln>
            <a:noFill/>
          </a:ln>
        </p:spPr>
        <p:txBody>
          <a:bodyPr wrap="square" lIns="92075" tIns="46025" rIns="92075" bIns="46025" anchor="t" anchorCtr="0">
            <a:noAutofit/>
          </a:bodyPr>
          <a:lstStyle/>
          <a:p>
            <a:pPr marL="342900" marR="0" lvl="0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lang="en-US" sz="20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Date:</a:t>
            </a:r>
            <a:r>
              <a:rPr lang="en-US"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2</a:t>
            </a:r>
            <a:r>
              <a:rPr lang="en-US" sz="2000" b="0"/>
              <a:t>017-10-16</a:t>
            </a:r>
          </a:p>
        </p:txBody>
      </p:sp>
      <p:sp>
        <p:nvSpPr>
          <p:cNvPr id="34" name="Shape 34"/>
          <p:cNvSpPr txBox="1"/>
          <p:nvPr/>
        </p:nvSpPr>
        <p:spPr>
          <a:xfrm>
            <a:off x="521125" y="2362285"/>
            <a:ext cx="1447800" cy="381000"/>
          </a:xfrm>
          <a:prstGeom prst="rect">
            <a:avLst/>
          </a:prstGeom>
          <a:noFill/>
          <a:ln>
            <a:noFill/>
          </a:ln>
        </p:spPr>
        <p:txBody>
          <a:bodyPr wrap="square" lIns="92075" tIns="46025" rIns="92075" bIns="46025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lang="en-US" sz="20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Authors:</a:t>
            </a:r>
          </a:p>
        </p:txBody>
      </p:sp>
      <p:graphicFrame>
        <p:nvGraphicFramePr>
          <p:cNvPr id="35" name="Shape 35"/>
          <p:cNvGraphicFramePr/>
          <p:nvPr>
            <p:extLst>
              <p:ext uri="{D42A27DB-BD31-4B8C-83A1-F6EECF244321}">
                <p14:modId xmlns:p14="http://schemas.microsoft.com/office/powerpoint/2010/main" val="681348796"/>
              </p:ext>
            </p:extLst>
          </p:nvPr>
        </p:nvGraphicFramePr>
        <p:xfrm>
          <a:off x="617585" y="2816900"/>
          <a:ext cx="8077015" cy="94482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1615403"/>
                <a:gridCol w="1615403"/>
                <a:gridCol w="1531683"/>
                <a:gridCol w="1201479"/>
                <a:gridCol w="2113047"/>
              </a:tblGrid>
              <a:tr h="381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800" b="1" u="none" strike="noStrike" cap="none"/>
                        <a:t>Name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800" b="1" u="none" strike="noStrike" cap="none"/>
                        <a:t>Affiliations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800" b="1" u="none" strike="noStrike" cap="none"/>
                        <a:t>Address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800" b="1" u="none" strike="noStrike" cap="none"/>
                        <a:t>Phone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800" b="1" u="none" strike="noStrike" cap="none"/>
                        <a:t>email</a:t>
                      </a:r>
                    </a:p>
                  </a:txBody>
                  <a:tcPr marL="91425" marR="91425" marT="91425" marB="91425"/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000" u="none" strike="noStrike" cap="none" dirty="0">
                          <a:latin typeface="+mn-lt"/>
                        </a:rPr>
                        <a:t>Nehru Bhandaru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000" u="none" strike="noStrike" cap="none">
                          <a:latin typeface="+mn-lt"/>
                        </a:rPr>
                        <a:t>Broadcom Ltd.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000" u="none" strike="noStrike" cap="none">
                          <a:latin typeface="+mn-lt"/>
                        </a:rPr>
                        <a:t>190 Mathilda Place, Sunnyvale CA 94086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000" u="none" strike="noStrike" cap="none">
                          <a:latin typeface="+mn-lt"/>
                        </a:rPr>
                        <a:t>+1 408-922-5924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000" u="none" strike="noStrike" cap="none" dirty="0" err="1">
                          <a:latin typeface="+mn-lt"/>
                        </a:rPr>
                        <a:t>nehru.bhandaru@broadcom.com</a:t>
                      </a:r>
                      <a:endParaRPr lang="en-US" sz="1000" u="none" strike="noStrike" cap="none" dirty="0">
                        <a:latin typeface="+mn-lt"/>
                      </a:endParaRPr>
                    </a:p>
                  </a:txBody>
                  <a:tcPr marL="91425" marR="91425" marT="91425" marB="91425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3100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wrap="square" lIns="92075" tIns="46025" rIns="92075" bIns="460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Times New Roman"/>
              <a:buNone/>
            </a:pPr>
            <a:r>
              <a:rPr lang="en-US" sz="28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Introduction</a:t>
            </a:r>
          </a:p>
        </p:txBody>
      </p:sp>
      <p:sp>
        <p:nvSpPr>
          <p:cNvPr id="41" name="Shape 41"/>
          <p:cNvSpPr txBox="1">
            <a:spLocks noGrp="1"/>
          </p:cNvSpPr>
          <p:nvPr>
            <p:ph type="body" idx="1"/>
          </p:nvPr>
        </p:nvSpPr>
        <p:spPr>
          <a:xfrm>
            <a:off x="468300" y="1628775"/>
            <a:ext cx="8351700" cy="4594800"/>
          </a:xfrm>
          <a:prstGeom prst="rect">
            <a:avLst/>
          </a:prstGeom>
          <a:noFill/>
          <a:ln>
            <a:noFill/>
          </a:ln>
        </p:spPr>
        <p:txBody>
          <a:bodyPr wrap="square" lIns="92075" tIns="46025" rIns="92075" bIns="46025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</a:pPr>
            <a:r>
              <a:rPr lang="en-US" sz="2400" b="1" i="0" u="none" strike="noStrike" cap="none" dirty="0" err="1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TGaz</a:t>
            </a:r>
            <a:r>
              <a:rPr lang="en-US" sz="2400" b="1" i="0" u="none" strike="noStrike" cap="none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b="1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SFD </a:t>
            </a:r>
            <a:r>
              <a:rPr lang="en-US" sz="2400" b="1" i="0" u="none" strike="noStrike" cap="none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11-17/0462r9</a:t>
            </a:r>
            <a:endParaRPr lang="en-US" sz="2400" b="1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1" indent="-349250">
              <a:spcBef>
                <a:spcPts val="0"/>
              </a:spcBef>
            </a:pPr>
            <a:r>
              <a:rPr lang="en-GB" dirty="0"/>
              <a:t>The </a:t>
            </a:r>
            <a:r>
              <a:rPr lang="en-GB" dirty="0" err="1"/>
              <a:t>REVmc</a:t>
            </a:r>
            <a:r>
              <a:rPr lang="en-GB" dirty="0"/>
              <a:t>, </a:t>
            </a:r>
            <a:r>
              <a:rPr lang="en-GB" dirty="0" err="1"/>
              <a:t>HEz</a:t>
            </a:r>
            <a:r>
              <a:rPr lang="en-GB" dirty="0"/>
              <a:t>, and </a:t>
            </a:r>
            <a:r>
              <a:rPr lang="en-GB" dirty="0" err="1"/>
              <a:t>VHTz</a:t>
            </a:r>
            <a:r>
              <a:rPr lang="en-GB" dirty="0"/>
              <a:t> FTM modes, the fields over which range measurements are performed shall be protected against a VHT/HE Type B adversary attack</a:t>
            </a:r>
            <a:r>
              <a:rPr lang="en-US" dirty="0"/>
              <a:t> </a:t>
            </a:r>
          </a:p>
          <a:p>
            <a:pPr indent="-349250">
              <a:spcBef>
                <a:spcPts val="0"/>
              </a:spcBef>
            </a:pPr>
            <a:r>
              <a:rPr lang="en-US" sz="2800" b="1" i="0" u="none" strike="noStrike" cap="none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17/1737r0</a:t>
            </a:r>
          </a:p>
          <a:p>
            <a:pPr lvl="1" indent="-349250">
              <a:spcBef>
                <a:spcPts val="0"/>
              </a:spcBef>
            </a:pPr>
            <a:r>
              <a:rPr lang="en-US" dirty="0" smtClean="0"/>
              <a:t>Pre-association security negotiation</a:t>
            </a:r>
          </a:p>
          <a:p>
            <a:pPr lvl="1" indent="-349250">
              <a:spcBef>
                <a:spcPts val="0"/>
              </a:spcBef>
            </a:pPr>
            <a:r>
              <a:rPr lang="en-US" dirty="0" smtClean="0"/>
              <a:t>Touches upon frame protection based on keys derived from negotiation</a:t>
            </a:r>
          </a:p>
          <a:p>
            <a:pPr lvl="2" indent="-349250">
              <a:spcBef>
                <a:spcPts val="0"/>
              </a:spcBef>
            </a:pPr>
            <a:r>
              <a:rPr lang="en-US" i="0" u="none" strike="noStrike" cap="none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Negotiation frames, Measurement Frames, Triggers, LMR (Feedback)</a:t>
            </a:r>
          </a:p>
          <a:p>
            <a:pPr indent="-349250">
              <a:spcBef>
                <a:spcPts val="0"/>
              </a:spcBef>
            </a:pPr>
            <a:r>
              <a:rPr lang="en-US" dirty="0" smtClean="0"/>
              <a:t>Need some high level agreement on frame protection</a:t>
            </a:r>
            <a:endParaRPr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endParaRPr sz="2400" b="1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742950" marR="0" lvl="1" indent="-2857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endParaRPr sz="20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742950" marR="0" lvl="1" indent="-2857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endParaRPr sz="20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endParaRPr sz="20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2" name="Shape 42"/>
          <p:cNvSpPr txBox="1"/>
          <p:nvPr/>
        </p:nvSpPr>
        <p:spPr>
          <a:xfrm>
            <a:off x="4344987" y="6475412"/>
            <a:ext cx="530100" cy="182699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</a:t>
            </a:fld>
            <a:endParaRPr lang="en-US"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483279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wrap="square" lIns="92075" tIns="46025" rIns="92075" bIns="460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Times New Roman"/>
              <a:buNone/>
            </a:pPr>
            <a:r>
              <a:rPr lang="en-US" sz="2800" b="1" i="0" u="none" strike="noStrike" cap="none" dirty="0" err="1" smtClean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Strawpoll</a:t>
            </a:r>
            <a:endParaRPr lang="en-US" sz="2800" b="1" i="0" u="none" strike="noStrike" cap="none" dirty="0">
              <a:solidFill>
                <a:schemeClr val="dk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8" name="Shape 48"/>
          <p:cNvSpPr txBox="1">
            <a:spLocks noGrp="1"/>
          </p:cNvSpPr>
          <p:nvPr>
            <p:ph type="body" idx="1"/>
          </p:nvPr>
        </p:nvSpPr>
        <p:spPr>
          <a:xfrm>
            <a:off x="505675" y="1535325"/>
            <a:ext cx="8351700" cy="4594800"/>
          </a:xfrm>
          <a:prstGeom prst="rect">
            <a:avLst/>
          </a:prstGeom>
          <a:noFill/>
          <a:ln>
            <a:noFill/>
          </a:ln>
        </p:spPr>
        <p:txBody>
          <a:bodyPr wrap="square" lIns="92075" tIns="46025" rIns="92075" bIns="46025" anchor="t" anchorCtr="0">
            <a:noAutofit/>
          </a:bodyPr>
          <a:lstStyle/>
          <a:p>
            <a:r>
              <a:rPr lang="en-US" b="0" dirty="0"/>
              <a:t>We agree that </a:t>
            </a:r>
            <a:endParaRPr lang="en-US" b="0" dirty="0" smtClean="0"/>
          </a:p>
          <a:p>
            <a:pPr lvl="1"/>
            <a:r>
              <a:rPr lang="en-US" b="0" dirty="0" smtClean="0"/>
              <a:t>Security </a:t>
            </a:r>
            <a:r>
              <a:rPr lang="en-US" b="0" dirty="0"/>
              <a:t>keys for </a:t>
            </a:r>
            <a:r>
              <a:rPr lang="en-US" b="0" dirty="0" smtClean="0"/>
              <a:t>11az Management Frame Protection and LTF </a:t>
            </a:r>
            <a:r>
              <a:rPr lang="en-US" b="0" dirty="0"/>
              <a:t>protection </a:t>
            </a:r>
            <a:r>
              <a:rPr lang="en-US" b="0" dirty="0" smtClean="0"/>
              <a:t>are derived based on security </a:t>
            </a:r>
            <a:r>
              <a:rPr lang="en-US" b="0" dirty="0"/>
              <a:t>negotiation and never shared OTA </a:t>
            </a:r>
            <a:r>
              <a:rPr lang="en-US" b="0" dirty="0" smtClean="0"/>
              <a:t>(associated mode or pre-association security negotiation). </a:t>
            </a:r>
            <a:endParaRPr lang="en-US" b="0" dirty="0"/>
          </a:p>
          <a:p>
            <a:pPr lvl="1"/>
            <a:r>
              <a:rPr lang="en-US" b="0" dirty="0" smtClean="0"/>
              <a:t>LTF </a:t>
            </a:r>
            <a:r>
              <a:rPr lang="en-US" b="0" dirty="0"/>
              <a:t>sequence is generated from some shared information and the derived LTF protection </a:t>
            </a:r>
            <a:r>
              <a:rPr lang="en-US" b="0" dirty="0" smtClean="0"/>
              <a:t>keys.</a:t>
            </a:r>
            <a:endParaRPr lang="en-US" b="0" dirty="0"/>
          </a:p>
          <a:p>
            <a:pPr lvl="1"/>
            <a:r>
              <a:rPr lang="en-US" b="0" dirty="0" smtClean="0"/>
              <a:t>Keys used for data </a:t>
            </a:r>
            <a:r>
              <a:rPr lang="en-US" b="0" dirty="0"/>
              <a:t>exchange and </a:t>
            </a:r>
            <a:r>
              <a:rPr lang="en-US" b="0" dirty="0" smtClean="0"/>
              <a:t>11az management protection may be different from keys used for LTF </a:t>
            </a:r>
            <a:r>
              <a:rPr lang="en-US" b="0" dirty="0"/>
              <a:t>sequence protection </a:t>
            </a:r>
            <a:endParaRPr lang="en-US" b="0" dirty="0" smtClean="0"/>
          </a:p>
          <a:p>
            <a:pPr lvl="1"/>
            <a:r>
              <a:rPr lang="en-US" b="0" dirty="0" smtClean="0"/>
              <a:t>PMF </a:t>
            </a:r>
            <a:r>
              <a:rPr lang="en-US" b="0" dirty="0"/>
              <a:t>framework is used for FTM management frames, the key may either derived from associated or pre-associated security negotiation.</a:t>
            </a:r>
          </a:p>
          <a:p>
            <a:pPr marL="742950" marR="0" lvl="1" indent="-3492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</a:pPr>
            <a:endParaRPr sz="20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</a:pPr>
            <a:endParaRPr sz="2400" b="1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742950" marR="0" lvl="1" indent="-2857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endParaRPr sz="20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742950" marR="0" lvl="1" indent="-2857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endParaRPr sz="20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endParaRPr sz="20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9" name="Shape 49"/>
          <p:cNvSpPr txBox="1"/>
          <p:nvPr/>
        </p:nvSpPr>
        <p:spPr>
          <a:xfrm>
            <a:off x="4344987" y="6475412"/>
            <a:ext cx="530100" cy="182699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</a:t>
            </a:fld>
            <a:endParaRPr lang="en-US"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641389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wrap="square" lIns="92075" tIns="46025" rIns="92075" bIns="460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Times New Roman"/>
              <a:buNone/>
            </a:pPr>
            <a:r>
              <a:rPr lang="en-US" sz="2800" b="1" i="0" u="none" strike="noStrike" cap="none" smtClean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Motion</a:t>
            </a:r>
            <a:endParaRPr lang="en-US" sz="2800" b="1" i="0" u="none" strike="noStrike" cap="none" dirty="0">
              <a:solidFill>
                <a:schemeClr val="dk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8" name="Shape 48"/>
          <p:cNvSpPr txBox="1">
            <a:spLocks noGrp="1"/>
          </p:cNvSpPr>
          <p:nvPr>
            <p:ph type="body" idx="1"/>
          </p:nvPr>
        </p:nvSpPr>
        <p:spPr>
          <a:xfrm>
            <a:off x="505675" y="1535325"/>
            <a:ext cx="8351700" cy="4594800"/>
          </a:xfrm>
          <a:prstGeom prst="rect">
            <a:avLst/>
          </a:prstGeom>
          <a:noFill/>
          <a:ln>
            <a:noFill/>
          </a:ln>
        </p:spPr>
        <p:txBody>
          <a:bodyPr wrap="square" lIns="92075" tIns="46025" rIns="92075" bIns="46025" anchor="t" anchorCtr="0">
            <a:noAutofit/>
          </a:bodyPr>
          <a:lstStyle/>
          <a:p>
            <a:r>
              <a:rPr lang="en-US" sz="2000" b="0" dirty="0"/>
              <a:t>Move to adopt the following text in the </a:t>
            </a:r>
            <a:r>
              <a:rPr lang="en-US" sz="2000" b="0" dirty="0" err="1"/>
              <a:t>TGaz</a:t>
            </a:r>
            <a:r>
              <a:rPr lang="en-US" sz="2000" b="0" dirty="0"/>
              <a:t> SFD under Section </a:t>
            </a:r>
            <a:r>
              <a:rPr lang="en-US" sz="2000" b="0" dirty="0" smtClean="0"/>
              <a:t>6 – Security - and </a:t>
            </a:r>
            <a:r>
              <a:rPr lang="en-US" sz="2000" b="0" dirty="0"/>
              <a:t>grant the SFD editor editorial license</a:t>
            </a:r>
            <a:r>
              <a:rPr lang="en-US" sz="2000" b="0" dirty="0" smtClean="0"/>
              <a:t>:</a:t>
            </a:r>
          </a:p>
          <a:p>
            <a:pPr lvl="1"/>
            <a:r>
              <a:rPr lang="en-US" b="0" dirty="0" smtClean="0"/>
              <a:t>Security </a:t>
            </a:r>
            <a:r>
              <a:rPr lang="en-US" b="0" dirty="0"/>
              <a:t>keys for </a:t>
            </a:r>
            <a:r>
              <a:rPr lang="en-US" b="0" dirty="0" smtClean="0"/>
              <a:t>11az Management Frame Protection and LTF </a:t>
            </a:r>
            <a:r>
              <a:rPr lang="en-US" b="0" dirty="0"/>
              <a:t>protection </a:t>
            </a:r>
            <a:r>
              <a:rPr lang="en-US" b="0" dirty="0" smtClean="0"/>
              <a:t>are derived based on security </a:t>
            </a:r>
            <a:r>
              <a:rPr lang="en-US" b="0" dirty="0"/>
              <a:t>negotiation and never shared OTA </a:t>
            </a:r>
            <a:r>
              <a:rPr lang="en-US" b="0" dirty="0" smtClean="0"/>
              <a:t>(associated mode or pre-association security negotiation). </a:t>
            </a:r>
            <a:endParaRPr lang="en-US" b="0" dirty="0"/>
          </a:p>
          <a:p>
            <a:pPr lvl="1"/>
            <a:r>
              <a:rPr lang="en-US" b="0" dirty="0" smtClean="0"/>
              <a:t>LTF </a:t>
            </a:r>
            <a:r>
              <a:rPr lang="en-US" b="0" dirty="0"/>
              <a:t>sequence is generated from some shared information and the derived LTF protection </a:t>
            </a:r>
            <a:r>
              <a:rPr lang="en-US" b="0" dirty="0" smtClean="0"/>
              <a:t>keys.</a:t>
            </a:r>
            <a:endParaRPr lang="en-US" b="0" dirty="0"/>
          </a:p>
          <a:p>
            <a:pPr lvl="1"/>
            <a:r>
              <a:rPr lang="en-US" b="0" dirty="0" smtClean="0"/>
              <a:t>Keys used for data </a:t>
            </a:r>
            <a:r>
              <a:rPr lang="en-US" b="0" dirty="0"/>
              <a:t>exchange and </a:t>
            </a:r>
            <a:r>
              <a:rPr lang="en-US" b="0" dirty="0" smtClean="0"/>
              <a:t>11az management protection may be different from keys used for LTF </a:t>
            </a:r>
            <a:r>
              <a:rPr lang="en-US" b="0" dirty="0"/>
              <a:t>sequence protection </a:t>
            </a:r>
            <a:endParaRPr lang="en-US" b="0" dirty="0" smtClean="0"/>
          </a:p>
          <a:p>
            <a:pPr lvl="1"/>
            <a:r>
              <a:rPr lang="en-US" b="0" dirty="0" smtClean="0"/>
              <a:t>PMF </a:t>
            </a:r>
            <a:r>
              <a:rPr lang="en-US" b="0" dirty="0"/>
              <a:t>framework is used for FTM management frames, the key may either derived from associated or pre-associated security negotiation.</a:t>
            </a:r>
          </a:p>
          <a:p>
            <a:pPr marL="742950" marR="0" lvl="1" indent="-3492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</a:pPr>
            <a:endParaRPr sz="20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</a:pPr>
            <a:endParaRPr sz="2400" b="1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742950" marR="0" lvl="1" indent="-2857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endParaRPr sz="20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742950" marR="0" lvl="1" indent="-2857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endParaRPr sz="20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endParaRPr sz="20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9" name="Shape 49"/>
          <p:cNvSpPr txBox="1"/>
          <p:nvPr/>
        </p:nvSpPr>
        <p:spPr>
          <a:xfrm>
            <a:off x="4344987" y="6475412"/>
            <a:ext cx="530100" cy="182699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4</a:t>
            </a:fld>
            <a:endParaRPr lang="en-US"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14315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295</Words>
  <Application>Microsoft Macintosh PowerPoint</Application>
  <PresentationFormat>On-screen Show (4:3)</PresentationFormat>
  <Paragraphs>45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Times New Roman</vt:lpstr>
      <vt:lpstr>Arial</vt:lpstr>
      <vt:lpstr>Default Design</vt:lpstr>
      <vt:lpstr>Frame Protection for 11az</vt:lpstr>
      <vt:lpstr>Introduction</vt:lpstr>
      <vt:lpstr>Strawpoll</vt:lpstr>
      <vt:lpstr>Motion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Pre-Association Security Negotiation (PASN) for 11az</dc:title>
  <cp:lastModifiedBy>Nehru Bhandaru</cp:lastModifiedBy>
  <cp:revision>8</cp:revision>
  <dcterms:modified xsi:type="dcterms:W3CDTF">2017-11-08T14:53:56Z</dcterms:modified>
</cp:coreProperties>
</file>