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85" r:id="rId2"/>
    <p:sldId id="391" r:id="rId3"/>
    <p:sldId id="392" r:id="rId4"/>
    <p:sldId id="393" r:id="rId5"/>
    <p:sldId id="394" r:id="rId6"/>
    <p:sldId id="395" r:id="rId7"/>
    <p:sldId id="396" r:id="rId8"/>
    <p:sldId id="397" r:id="rId9"/>
    <p:sldId id="398" r:id="rId10"/>
    <p:sldId id="399" r:id="rId11"/>
    <p:sldId id="400" r:id="rId12"/>
  </p:sldIdLst>
  <p:sldSz cx="9144000" cy="6858000" type="screen4x3"/>
  <p:notesSz cx="7023100" cy="93091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ian Hart (brianh)2" initials="BDH2" lastIdx="1" clrIdx="0"/>
  <p:cmAuthor id="1" name="Segev, Jonathan" initials="SJ" lastIdx="16"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FF9999"/>
    <a:srgbClr val="0000FF"/>
    <a:srgbClr val="FF9966"/>
    <a:srgbClr val="CCFF99"/>
    <a:srgbClr val="FF0000"/>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807" autoAdjust="0"/>
    <p:restoredTop sz="84983" autoAdjust="0"/>
  </p:normalViewPr>
  <p:slideViewPr>
    <p:cSldViewPr>
      <p:cViewPr varScale="1">
        <p:scale>
          <a:sx n="96" d="100"/>
          <a:sy n="96" d="100"/>
        </p:scale>
        <p:origin x="1565" y="7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varScale="1">
        <p:scale>
          <a:sx n="77" d="100"/>
          <a:sy n="77" d="100"/>
        </p:scale>
        <p:origin x="-2442" y="-90"/>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23002" y="176284"/>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40171">
              <a:defRPr sz="1400" b="1"/>
            </a:lvl1pPr>
          </a:lstStyle>
          <a:p>
            <a:pPr>
              <a:defRPr/>
            </a:pPr>
            <a:r>
              <a:rPr lang="en-GB"/>
              <a:t>doc.: IEEE 802.11-yy/xxxxr0</a:t>
            </a:r>
          </a:p>
        </p:txBody>
      </p:sp>
      <p:sp>
        <p:nvSpPr>
          <p:cNvPr id="3075" name="Rectangle 3"/>
          <p:cNvSpPr>
            <a:spLocks noGrp="1" noChangeArrowheads="1"/>
          </p:cNvSpPr>
          <p:nvPr>
            <p:ph type="dt" sz="quarter" idx="1"/>
          </p:nvPr>
        </p:nvSpPr>
        <p:spPr bwMode="auto">
          <a:xfrm>
            <a:off x="704239" y="176284"/>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40171">
              <a:defRPr sz="1400" b="1"/>
            </a:lvl1pPr>
          </a:lstStyle>
          <a:p>
            <a:pPr>
              <a:defRPr/>
            </a:pPr>
            <a:r>
              <a:rPr lang="en-GB"/>
              <a:t>Month Year</a:t>
            </a:r>
          </a:p>
        </p:txBody>
      </p:sp>
      <p:sp>
        <p:nvSpPr>
          <p:cNvPr id="3076" name="Rectangle 4"/>
          <p:cNvSpPr>
            <a:spLocks noGrp="1" noChangeArrowheads="1"/>
          </p:cNvSpPr>
          <p:nvPr>
            <p:ph type="ftr" sz="quarter" idx="2"/>
          </p:nvPr>
        </p:nvSpPr>
        <p:spPr bwMode="auto">
          <a:xfrm>
            <a:off x="5067951" y="9009731"/>
            <a:ext cx="1331302" cy="184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40171">
              <a:defRPr/>
            </a:lvl1pPr>
          </a:lstStyle>
          <a:p>
            <a:pPr>
              <a:defRPr/>
            </a:pPr>
            <a:r>
              <a:rPr lang="en-GB" smtClean="0"/>
              <a:t>Santosh Pandey, Cisco</a:t>
            </a:r>
            <a:endParaRPr lang="en-GB"/>
          </a:p>
        </p:txBody>
      </p:sp>
      <p:sp>
        <p:nvSpPr>
          <p:cNvPr id="3077" name="Rectangle 5"/>
          <p:cNvSpPr>
            <a:spLocks noGrp="1" noChangeArrowheads="1"/>
          </p:cNvSpPr>
          <p:nvPr>
            <p:ph type="sldNum" sz="quarter" idx="3"/>
          </p:nvPr>
        </p:nvSpPr>
        <p:spPr bwMode="auto">
          <a:xfrm>
            <a:off x="3173901" y="9009732"/>
            <a:ext cx="519337"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40171">
              <a:defRPr/>
            </a:lvl1pPr>
          </a:lstStyle>
          <a:p>
            <a:pPr>
              <a:defRPr/>
            </a:pPr>
            <a:r>
              <a:rPr lang="en-GB"/>
              <a:t>Page </a:t>
            </a:r>
            <a:fld id="{50DA7F37-5871-4D08-9AD8-0EC62C959605}" type="slidenum">
              <a:rPr lang="en-GB"/>
              <a:pPr>
                <a:defRPr/>
              </a:pPr>
              <a:t>‹#›</a:t>
            </a:fld>
            <a:endParaRPr lang="en-GB"/>
          </a:p>
        </p:txBody>
      </p:sp>
      <p:sp>
        <p:nvSpPr>
          <p:cNvPr id="15366" name="Line 6"/>
          <p:cNvSpPr>
            <a:spLocks noChangeShapeType="1"/>
          </p:cNvSpPr>
          <p:nvPr/>
        </p:nvSpPr>
        <p:spPr bwMode="auto">
          <a:xfrm>
            <a:off x="702633" y="388543"/>
            <a:ext cx="56178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a:p>
        </p:txBody>
      </p:sp>
      <p:sp>
        <p:nvSpPr>
          <p:cNvPr id="15367" name="Rectangle 7"/>
          <p:cNvSpPr>
            <a:spLocks noChangeArrowheads="1"/>
          </p:cNvSpPr>
          <p:nvPr/>
        </p:nvSpPr>
        <p:spPr bwMode="auto">
          <a:xfrm>
            <a:off x="702632" y="9009732"/>
            <a:ext cx="720318"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40171"/>
            <a:r>
              <a:rPr lang="en-GB"/>
              <a:t>Submission</a:t>
            </a:r>
          </a:p>
        </p:txBody>
      </p:sp>
      <p:sp>
        <p:nvSpPr>
          <p:cNvPr id="15368" name="Line 8"/>
          <p:cNvSpPr>
            <a:spLocks noChangeShapeType="1"/>
          </p:cNvSpPr>
          <p:nvPr/>
        </p:nvSpPr>
        <p:spPr bwMode="auto">
          <a:xfrm>
            <a:off x="702632" y="8998585"/>
            <a:ext cx="577379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a:p>
        </p:txBody>
      </p:sp>
    </p:spTree>
    <p:extLst>
      <p:ext uri="{BB962C8B-B14F-4D97-AF65-F5344CB8AC3E}">
        <p14:creationId xmlns:p14="http://schemas.microsoft.com/office/powerpoint/2010/main" val="1981851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66415" y="96665"/>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40171">
              <a:defRPr sz="1400" b="1"/>
            </a:lvl1pPr>
          </a:lstStyle>
          <a:p>
            <a:pPr>
              <a:defRPr/>
            </a:pPr>
            <a:r>
              <a:rPr lang="en-GB"/>
              <a:t>doc.: IEEE 802.11-yy/xxxxr0</a:t>
            </a:r>
          </a:p>
        </p:txBody>
      </p:sp>
      <p:sp>
        <p:nvSpPr>
          <p:cNvPr id="2051" name="Rectangle 3"/>
          <p:cNvSpPr>
            <a:spLocks noGrp="1" noChangeArrowheads="1"/>
          </p:cNvSpPr>
          <p:nvPr>
            <p:ph type="dt" idx="1"/>
          </p:nvPr>
        </p:nvSpPr>
        <p:spPr bwMode="auto">
          <a:xfrm>
            <a:off x="662435" y="96665"/>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40171">
              <a:defRPr sz="1400" b="1"/>
            </a:lvl1pPr>
          </a:lstStyle>
          <a:p>
            <a:pPr>
              <a:defRPr/>
            </a:pPr>
            <a:r>
              <a:rPr lang="en-GB"/>
              <a:t>Month Year</a:t>
            </a:r>
          </a:p>
        </p:txBody>
      </p:sp>
      <p:sp>
        <p:nvSpPr>
          <p:cNvPr id="13316" name="Rectangle 4"/>
          <p:cNvSpPr>
            <a:spLocks noGrp="1" noRot="1" noChangeAspect="1" noChangeArrowheads="1" noTextEdit="1"/>
          </p:cNvSpPr>
          <p:nvPr>
            <p:ph type="sldImg" idx="2"/>
          </p:nvPr>
        </p:nvSpPr>
        <p:spPr bwMode="auto">
          <a:xfrm>
            <a:off x="1192213" y="703263"/>
            <a:ext cx="4638675" cy="34798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5770" y="4422062"/>
            <a:ext cx="5151560" cy="4189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36" tIns="46369" rIns="94336" bIns="4636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4563086" y="9012916"/>
            <a:ext cx="1799188" cy="184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60492" lvl="4" algn="r" defTabSz="940171">
              <a:defRPr/>
            </a:lvl5pPr>
          </a:lstStyle>
          <a:p>
            <a:pPr lvl="4">
              <a:defRPr/>
            </a:pPr>
            <a:r>
              <a:rPr lang="en-GB" smtClean="0"/>
              <a:t>Santosh Pandey, Cisco</a:t>
            </a:r>
            <a:endParaRPr lang="en-GB"/>
          </a:p>
        </p:txBody>
      </p:sp>
      <p:sp>
        <p:nvSpPr>
          <p:cNvPr id="2055" name="Rectangle 7"/>
          <p:cNvSpPr>
            <a:spLocks noGrp="1" noChangeArrowheads="1"/>
          </p:cNvSpPr>
          <p:nvPr>
            <p:ph type="sldNum" sz="quarter" idx="5"/>
          </p:nvPr>
        </p:nvSpPr>
        <p:spPr bwMode="auto">
          <a:xfrm>
            <a:off x="3263941" y="9012916"/>
            <a:ext cx="519337"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40171">
              <a:defRPr/>
            </a:lvl1pPr>
          </a:lstStyle>
          <a:p>
            <a:pPr>
              <a:defRPr/>
            </a:pPr>
            <a:r>
              <a:rPr lang="en-GB"/>
              <a:t>Page </a:t>
            </a:r>
            <a:fld id="{D2D11A6C-B4D3-4B35-9488-F1E9620A2584}" type="slidenum">
              <a:rPr lang="en-GB"/>
              <a:pPr>
                <a:defRPr/>
              </a:pPr>
              <a:t>‹#›</a:t>
            </a:fld>
            <a:endParaRPr lang="en-GB"/>
          </a:p>
        </p:txBody>
      </p:sp>
      <p:sp>
        <p:nvSpPr>
          <p:cNvPr id="13320" name="Rectangle 8"/>
          <p:cNvSpPr>
            <a:spLocks noChangeArrowheads="1"/>
          </p:cNvSpPr>
          <p:nvPr/>
        </p:nvSpPr>
        <p:spPr bwMode="auto">
          <a:xfrm>
            <a:off x="733181" y="9012916"/>
            <a:ext cx="720318"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t>Submission</a:t>
            </a:r>
          </a:p>
        </p:txBody>
      </p:sp>
      <p:sp>
        <p:nvSpPr>
          <p:cNvPr id="13321" name="Line 9"/>
          <p:cNvSpPr>
            <a:spLocks noChangeShapeType="1"/>
          </p:cNvSpPr>
          <p:nvPr/>
        </p:nvSpPr>
        <p:spPr bwMode="auto">
          <a:xfrm>
            <a:off x="733181" y="9011324"/>
            <a:ext cx="555673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a:p>
        </p:txBody>
      </p:sp>
      <p:sp>
        <p:nvSpPr>
          <p:cNvPr id="13322" name="Line 10"/>
          <p:cNvSpPr>
            <a:spLocks noChangeShapeType="1"/>
          </p:cNvSpPr>
          <p:nvPr/>
        </p:nvSpPr>
        <p:spPr bwMode="auto">
          <a:xfrm>
            <a:off x="656004" y="297777"/>
            <a:ext cx="571109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a:p>
        </p:txBody>
      </p:sp>
    </p:spTree>
    <p:extLst>
      <p:ext uri="{BB962C8B-B14F-4D97-AF65-F5344CB8AC3E}">
        <p14:creationId xmlns:p14="http://schemas.microsoft.com/office/powerpoint/2010/main" val="42539087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GB" sz="1400" smtClean="0"/>
              <a:t>doc.: IEEE 802.11-yy/xxxxr0</a:t>
            </a:r>
          </a:p>
        </p:txBody>
      </p:sp>
      <p:sp>
        <p:nvSpPr>
          <p:cNvPr id="14339"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GB" sz="1400" smtClean="0"/>
              <a:t>Month Year</a:t>
            </a:r>
          </a:p>
        </p:txBody>
      </p:sp>
      <p:sp>
        <p:nvSpPr>
          <p:cNvPr id="1434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GB" dirty="0" smtClean="0"/>
              <a:t>Jonathan Segev, Intel</a:t>
            </a:r>
          </a:p>
        </p:txBody>
      </p:sp>
      <p:sp>
        <p:nvSpPr>
          <p:cNvPr id="1434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GB" smtClean="0"/>
              <a:t>Page </a:t>
            </a:r>
            <a:fld id="{84EAE0F3-2EDE-462F-B412-67CDAA37783B}" type="slidenum">
              <a:rPr lang="en-GB" smtClean="0"/>
              <a:pPr/>
              <a:t>1</a:t>
            </a:fld>
            <a:endParaRPr lang="en-GB" smtClean="0"/>
          </a:p>
        </p:txBody>
      </p:sp>
      <p:sp>
        <p:nvSpPr>
          <p:cNvPr id="14342" name="Rectangle 2"/>
          <p:cNvSpPr>
            <a:spLocks noGrp="1" noRot="1" noChangeAspect="1" noChangeArrowheads="1" noTextEdit="1"/>
          </p:cNvSpPr>
          <p:nvPr>
            <p:ph type="sldImg"/>
          </p:nvPr>
        </p:nvSpPr>
        <p:spPr>
          <a:xfrm>
            <a:off x="1154113" y="701675"/>
            <a:ext cx="4625975" cy="3468688"/>
          </a:xfrm>
          <a:ln/>
        </p:spPr>
      </p:sp>
      <p:sp>
        <p:nvSpPr>
          <p:cNvPr id="14343" name="Rectangle 3"/>
          <p:cNvSpPr>
            <a:spLocks noGrp="1" noChangeArrowheads="1"/>
          </p:cNvSpPr>
          <p:nvPr>
            <p:ph type="body" idx="1"/>
          </p:nvPr>
        </p:nvSpPr>
        <p:spPr>
          <a:noFill/>
        </p:spPr>
        <p:txBody>
          <a:bodyPr/>
          <a:lstStyle/>
          <a:p>
            <a:endParaRPr lang="en-US" smtClean="0"/>
          </a:p>
        </p:txBody>
      </p:sp>
    </p:spTree>
    <p:extLst>
      <p:ext uri="{BB962C8B-B14F-4D97-AF65-F5344CB8AC3E}">
        <p14:creationId xmlns:p14="http://schemas.microsoft.com/office/powerpoint/2010/main" val="162526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a:xfrm>
            <a:off x="4332485" y="8985250"/>
            <a:ext cx="1949253" cy="184666"/>
          </a:xfrm>
        </p:spPr>
        <p:txBody>
          <a:bodyPr/>
          <a:lstStyle/>
          <a:p>
            <a:pPr lvl="4">
              <a:defRPr/>
            </a:pPr>
            <a:r>
              <a:rPr lang="en-GB" dirty="0" smtClean="0"/>
              <a:t>Chittabrata Ghosh, Intel</a:t>
            </a:r>
            <a:endParaRPr lang="en-GB" dirty="0"/>
          </a:p>
        </p:txBody>
      </p:sp>
      <p:sp>
        <p:nvSpPr>
          <p:cNvPr id="7" name="Slide Number Placeholder 6"/>
          <p:cNvSpPr>
            <a:spLocks noGrp="1"/>
          </p:cNvSpPr>
          <p:nvPr>
            <p:ph type="sldNum" sz="quarter" idx="13"/>
          </p:nvPr>
        </p:nvSpPr>
        <p:spPr/>
        <p:txBody>
          <a:bodyPr/>
          <a:lstStyle/>
          <a:p>
            <a:pPr>
              <a:defRPr/>
            </a:pPr>
            <a:r>
              <a:rPr lang="en-GB" smtClean="0"/>
              <a:t>Page </a:t>
            </a:r>
            <a:fld id="{D2D11A6C-B4D3-4B35-9488-F1E9620A2584}" type="slidenum">
              <a:rPr lang="en-GB" smtClean="0"/>
              <a:pPr>
                <a:defRPr/>
              </a:pPr>
              <a:t>3</a:t>
            </a:fld>
            <a:endParaRPr lang="en-GB"/>
          </a:p>
        </p:txBody>
      </p:sp>
    </p:spTree>
    <p:extLst>
      <p:ext uri="{BB962C8B-B14F-4D97-AF65-F5344CB8AC3E}">
        <p14:creationId xmlns:p14="http://schemas.microsoft.com/office/powerpoint/2010/main" val="3513426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smtClean="0"/>
              <a:t>With PMF a STA does not use the same PN twice,</a:t>
            </a:r>
            <a:r>
              <a:rPr lang="en-US" baseline="0" dirty="0" smtClean="0"/>
              <a:t> and continuously increasing </a:t>
            </a:r>
            <a:r>
              <a:rPr lang="en-US" baseline="0" dirty="0" err="1" smtClean="0"/>
              <a:t>Pn</a:t>
            </a:r>
            <a:r>
              <a:rPr lang="en-US" baseline="0" dirty="0" smtClean="0"/>
              <a:t>. Once </a:t>
            </a:r>
            <a:r>
              <a:rPr lang="en-US" baseline="0" dirty="0" err="1" smtClean="0"/>
              <a:t>Pn</a:t>
            </a:r>
            <a:r>
              <a:rPr lang="en-US" baseline="0" dirty="0" smtClean="0"/>
              <a:t> space is exhausted key refresh is done. </a:t>
            </a:r>
          </a:p>
          <a:p>
            <a:r>
              <a:rPr lang="en-US" dirty="0" smtClean="0"/>
              <a:t>So</a:t>
            </a:r>
            <a:r>
              <a:rPr lang="en-US" baseline="0" dirty="0" smtClean="0"/>
              <a:t> its replay protected </a:t>
            </a:r>
          </a:p>
          <a:p>
            <a:r>
              <a:rPr lang="en-US" baseline="0" dirty="0" smtClean="0"/>
              <a:t>In the above proposal the keys needs to keep changing – used only once. </a:t>
            </a:r>
            <a:endParaRPr lang="en-US" dirty="0"/>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Chittabrata Ghosh, Intel</a:t>
            </a:r>
            <a:endParaRPr lang="en-GB" dirty="0"/>
          </a:p>
        </p:txBody>
      </p:sp>
      <p:sp>
        <p:nvSpPr>
          <p:cNvPr id="7" name="Slide Number Placeholder 6"/>
          <p:cNvSpPr>
            <a:spLocks noGrp="1"/>
          </p:cNvSpPr>
          <p:nvPr>
            <p:ph type="sldNum" sz="quarter" idx="13"/>
          </p:nvPr>
        </p:nvSpPr>
        <p:spPr/>
        <p:txBody>
          <a:bodyPr/>
          <a:lstStyle/>
          <a:p>
            <a:pPr>
              <a:defRPr/>
            </a:pPr>
            <a:r>
              <a:rPr lang="en-GB" smtClean="0"/>
              <a:t>Page </a:t>
            </a:r>
            <a:fld id="{D2D11A6C-B4D3-4B35-9488-F1E9620A2584}" type="slidenum">
              <a:rPr lang="en-GB" smtClean="0"/>
              <a:pPr>
                <a:defRPr/>
              </a:pPr>
              <a:t>5</a:t>
            </a:fld>
            <a:endParaRPr lang="en-GB"/>
          </a:p>
        </p:txBody>
      </p:sp>
    </p:spTree>
    <p:extLst>
      <p:ext uri="{BB962C8B-B14F-4D97-AF65-F5344CB8AC3E}">
        <p14:creationId xmlns:p14="http://schemas.microsoft.com/office/powerpoint/2010/main" val="21764136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Santosh Pandey, Cisco</a:t>
            </a:r>
            <a:endParaRPr lang="en-GB"/>
          </a:p>
        </p:txBody>
      </p:sp>
      <p:sp>
        <p:nvSpPr>
          <p:cNvPr id="7" name="Slide Number Placeholder 6"/>
          <p:cNvSpPr>
            <a:spLocks noGrp="1"/>
          </p:cNvSpPr>
          <p:nvPr>
            <p:ph type="sldNum" sz="quarter" idx="13"/>
          </p:nvPr>
        </p:nvSpPr>
        <p:spPr/>
        <p:txBody>
          <a:bodyPr/>
          <a:lstStyle/>
          <a:p>
            <a:pPr>
              <a:defRPr/>
            </a:pPr>
            <a:r>
              <a:rPr lang="en-GB" smtClean="0"/>
              <a:t>Page </a:t>
            </a:r>
            <a:fld id="{D2D11A6C-B4D3-4B35-9488-F1E9620A2584}" type="slidenum">
              <a:rPr lang="en-GB" smtClean="0"/>
              <a:pPr>
                <a:defRPr/>
              </a:pPr>
              <a:t>6</a:t>
            </a:fld>
            <a:endParaRPr lang="en-GB"/>
          </a:p>
        </p:txBody>
      </p:sp>
    </p:spTree>
    <p:extLst>
      <p:ext uri="{BB962C8B-B14F-4D97-AF65-F5344CB8AC3E}">
        <p14:creationId xmlns:p14="http://schemas.microsoft.com/office/powerpoint/2010/main" val="14595410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Santosh Pandey, Cisco</a:t>
            </a:r>
            <a:endParaRPr lang="en-GB"/>
          </a:p>
        </p:txBody>
      </p:sp>
      <p:sp>
        <p:nvSpPr>
          <p:cNvPr id="7" name="Slide Number Placeholder 6"/>
          <p:cNvSpPr>
            <a:spLocks noGrp="1"/>
          </p:cNvSpPr>
          <p:nvPr>
            <p:ph type="sldNum" sz="quarter" idx="13"/>
          </p:nvPr>
        </p:nvSpPr>
        <p:spPr/>
        <p:txBody>
          <a:bodyPr/>
          <a:lstStyle/>
          <a:p>
            <a:pPr>
              <a:defRPr/>
            </a:pPr>
            <a:r>
              <a:rPr lang="en-GB" smtClean="0"/>
              <a:t>Page </a:t>
            </a:r>
            <a:fld id="{D2D11A6C-B4D3-4B35-9488-F1E9620A2584}" type="slidenum">
              <a:rPr lang="en-GB" smtClean="0"/>
              <a:pPr>
                <a:defRPr/>
              </a:pPr>
              <a:t>8</a:t>
            </a:fld>
            <a:endParaRPr lang="en-GB"/>
          </a:p>
        </p:txBody>
      </p:sp>
    </p:spTree>
    <p:extLst>
      <p:ext uri="{BB962C8B-B14F-4D97-AF65-F5344CB8AC3E}">
        <p14:creationId xmlns:p14="http://schemas.microsoft.com/office/powerpoint/2010/main" val="3814894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400" dirty="0" smtClean="0"/>
              <a:t>Advantages:</a:t>
            </a:r>
          </a:p>
          <a:p>
            <a:pPr marL="628650" lvl="1" indent="-171450">
              <a:buFont typeface="Arial" panose="020B0604020202020204" pitchFamily="34" charset="0"/>
              <a:buChar char="•"/>
            </a:pPr>
            <a:r>
              <a:rPr lang="en-US" sz="1400" dirty="0" smtClean="0"/>
              <a:t>Longer processing time available for sequence generation.</a:t>
            </a:r>
          </a:p>
          <a:p>
            <a:pPr marL="628650" lvl="1" indent="-171450">
              <a:buFont typeface="Arial" panose="020B0604020202020204" pitchFamily="34" charset="0"/>
              <a:buChar char="•"/>
            </a:pPr>
            <a:r>
              <a:rPr lang="en-US" sz="1400" dirty="0" smtClean="0"/>
              <a:t>Extension to existing PMF scheme, reduces complexity for key generation, exchange and refresh protocol.</a:t>
            </a:r>
          </a:p>
          <a:p>
            <a:pPr marL="628650" lvl="1" indent="-171450">
              <a:buFont typeface="Arial" panose="020B0604020202020204" pitchFamily="34" charset="0"/>
              <a:buChar char="•"/>
            </a:pPr>
            <a:r>
              <a:rPr lang="en-US" sz="1400" dirty="0" smtClean="0"/>
              <a:t>No encryption in control frame – uses same frame formats.</a:t>
            </a:r>
          </a:p>
          <a:p>
            <a:endParaRPr lang="en-US" dirty="0"/>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Chittabrata Ghosh, Intel</a:t>
            </a:r>
            <a:endParaRPr lang="en-GB" dirty="0"/>
          </a:p>
        </p:txBody>
      </p:sp>
      <p:sp>
        <p:nvSpPr>
          <p:cNvPr id="7" name="Slide Number Placeholder 6"/>
          <p:cNvSpPr>
            <a:spLocks noGrp="1"/>
          </p:cNvSpPr>
          <p:nvPr>
            <p:ph type="sldNum" sz="quarter" idx="13"/>
          </p:nvPr>
        </p:nvSpPr>
        <p:spPr/>
        <p:txBody>
          <a:bodyPr/>
          <a:lstStyle/>
          <a:p>
            <a:pPr>
              <a:defRPr/>
            </a:pPr>
            <a:r>
              <a:rPr lang="en-GB" smtClean="0"/>
              <a:t>Page </a:t>
            </a:r>
            <a:fld id="{D2D11A6C-B4D3-4B35-9488-F1E9620A2584}" type="slidenum">
              <a:rPr lang="en-GB" smtClean="0"/>
              <a:pPr>
                <a:defRPr/>
              </a:pPr>
              <a:t>9</a:t>
            </a:fld>
            <a:endParaRPr lang="en-GB"/>
          </a:p>
        </p:txBody>
      </p:sp>
    </p:spTree>
    <p:extLst>
      <p:ext uri="{BB962C8B-B14F-4D97-AF65-F5344CB8AC3E}">
        <p14:creationId xmlns:p14="http://schemas.microsoft.com/office/powerpoint/2010/main" val="3898539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4BB4356B-64A4-49A3-9180-D4060259403F}" type="slidenum">
              <a:rPr lang="en-GB"/>
              <a:pPr>
                <a:defRPr/>
              </a:pPr>
              <a:t>‹#›</a:t>
            </a:fld>
            <a:endParaRPr lang="en-GB"/>
          </a:p>
        </p:txBody>
      </p:sp>
    </p:spTree>
    <p:extLst>
      <p:ext uri="{BB962C8B-B14F-4D97-AF65-F5344CB8AC3E}">
        <p14:creationId xmlns:p14="http://schemas.microsoft.com/office/powerpoint/2010/main" val="3061354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xfrm>
            <a:off x="8260193" y="6475413"/>
            <a:ext cx="283732" cy="184666"/>
          </a:xfrm>
          <a:ln/>
        </p:spPr>
        <p:txBody>
          <a:bodyPr/>
          <a:lstStyle>
            <a:lvl1pPr>
              <a:defRPr/>
            </a:lvl1pPr>
          </a:lstStyle>
          <a:p>
            <a:pPr>
              <a:defRPr/>
            </a:pPr>
            <a:r>
              <a:rPr lang="en-GB" dirty="0" smtClean="0"/>
              <a:t>Intel</a:t>
            </a: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291230A6-1ED8-40C7-B3D0-82B1B9814FDB}" type="slidenum">
              <a:rPr lang="en-GB"/>
              <a:pPr>
                <a:defRPr/>
              </a:pPr>
              <a:t>‹#›</a:t>
            </a:fld>
            <a:endParaRPr lang="en-GB"/>
          </a:p>
        </p:txBody>
      </p:sp>
      <p:sp>
        <p:nvSpPr>
          <p:cNvPr id="7" name="Date Placeholder 3"/>
          <p:cNvSpPr txBox="1">
            <a:spLocks/>
          </p:cNvSpPr>
          <p:nvPr userDrawn="1"/>
        </p:nvSpPr>
        <p:spPr bwMode="auto">
          <a:xfrm>
            <a:off x="696913" y="332601"/>
            <a:ext cx="91691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dirty="0" smtClean="0">
                <a:ln>
                  <a:noFill/>
                </a:ln>
                <a:solidFill>
                  <a:srgbClr val="000000"/>
                </a:solidFill>
                <a:effectLst/>
                <a:uLnTx/>
                <a:uFillTx/>
                <a:latin typeface="Times New Roman" pitchFamily="18" charset="0"/>
                <a:ea typeface="+mn-ea"/>
                <a:cs typeface="+mn-cs"/>
              </a:rPr>
              <a:t>Nov 2017</a:t>
            </a:r>
            <a:endParaRPr kumimoji="0" lang="en-US" sz="18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8" name="Rectangle 7"/>
          <p:cNvSpPr>
            <a:spLocks noChangeArrowheads="1"/>
          </p:cNvSpPr>
          <p:nvPr userDrawn="1"/>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802.11-17/1770r0</a:t>
            </a:r>
            <a:endParaRPr lang="en-US" sz="1800" b="1" dirty="0"/>
          </a:p>
        </p:txBody>
      </p:sp>
    </p:spTree>
    <p:extLst>
      <p:ext uri="{BB962C8B-B14F-4D97-AF65-F5344CB8AC3E}">
        <p14:creationId xmlns:p14="http://schemas.microsoft.com/office/powerpoint/2010/main" val="3557852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ftr" sz="quarter" idx="10"/>
          </p:nvPr>
        </p:nvSpPr>
        <p:spPr>
          <a:xfrm>
            <a:off x="6204758" y="6475413"/>
            <a:ext cx="2339167" cy="184666"/>
          </a:xfrm>
          <a:ln/>
        </p:spPr>
        <p:txBody>
          <a:bodyPr/>
          <a:lstStyle>
            <a:lvl1pPr>
              <a:defRPr/>
            </a:lvl1pPr>
          </a:lstStyle>
          <a:p>
            <a:pPr>
              <a:defRPr/>
            </a:pPr>
            <a:endParaRPr lang="en-GB" dirty="0" smtClean="0"/>
          </a:p>
        </p:txBody>
      </p:sp>
      <p:sp>
        <p:nvSpPr>
          <p:cNvPr id="6" name="Rectangle 6"/>
          <p:cNvSpPr>
            <a:spLocks noGrp="1" noChangeArrowheads="1"/>
          </p:cNvSpPr>
          <p:nvPr>
            <p:ph type="sldNum" sz="quarter" idx="11"/>
          </p:nvPr>
        </p:nvSpPr>
        <p:spPr>
          <a:ln/>
        </p:spPr>
        <p:txBody>
          <a:bodyPr/>
          <a:lstStyle>
            <a:lvl1pPr>
              <a:defRPr/>
            </a:lvl1pPr>
          </a:lstStyle>
          <a:p>
            <a:pPr>
              <a:defRPr/>
            </a:pPr>
            <a:r>
              <a:rPr lang="en-GB"/>
              <a:t>Slide </a:t>
            </a:r>
            <a:fld id="{F117D05D-D0C9-4B34-B1ED-C9E95193EB2E}" type="slidenum">
              <a:rPr lang="en-GB"/>
              <a:pPr>
                <a:defRPr/>
              </a:pPr>
              <a:t>‹#›</a:t>
            </a:fld>
            <a:endParaRPr lang="en-GB"/>
          </a:p>
        </p:txBody>
      </p:sp>
    </p:spTree>
    <p:extLst>
      <p:ext uri="{BB962C8B-B14F-4D97-AF65-F5344CB8AC3E}">
        <p14:creationId xmlns:p14="http://schemas.microsoft.com/office/powerpoint/2010/main" val="124454021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1029" name="Rectangle 5"/>
          <p:cNvSpPr>
            <a:spLocks noGrp="1" noChangeArrowheads="1"/>
          </p:cNvSpPr>
          <p:nvPr>
            <p:ph type="ftr" sz="quarter" idx="3"/>
          </p:nvPr>
        </p:nvSpPr>
        <p:spPr bwMode="auto">
          <a:xfrm>
            <a:off x="7262869" y="6475413"/>
            <a:ext cx="128105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GB" dirty="0" smtClean="0"/>
              <a:t>Assaf Kasher, (Intel)</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GB"/>
              <a:t>Slide </a:t>
            </a:r>
            <a:fld id="{C229C781-9868-4EAE-9E92-FD9A8F450C8C}" type="slidenum">
              <a:rPr lang="en-GB"/>
              <a:pPr>
                <a:defRPr/>
              </a:pPr>
              <a:t>‹#›</a:t>
            </a:fld>
            <a:endParaRPr lang="en-GB"/>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2" name="Rectangle 9"/>
          <p:cNvSpPr>
            <a:spLocks noChangeArrowheads="1"/>
          </p:cNvSpPr>
          <p:nvPr/>
        </p:nvSpPr>
        <p:spPr bwMode="auto">
          <a:xfrm>
            <a:off x="685800" y="6475413"/>
            <a:ext cx="87203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baseline="0" dirty="0" smtClean="0"/>
              <a:t> Submission   </a:t>
            </a:r>
            <a:endParaRPr lang="en-GB"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GB" dirty="0" smtClean="0"/>
              <a:t>Slide </a:t>
            </a:r>
            <a:fld id="{09260846-F612-4166-AE8A-DF99C3DBA102}" type="slidenum">
              <a:rPr lang="en-GB" smtClean="0"/>
              <a:pPr/>
              <a:t>1</a:t>
            </a:fld>
            <a:endParaRPr lang="en-GB" dirty="0" smtClean="0"/>
          </a:p>
        </p:txBody>
      </p:sp>
      <p:sp>
        <p:nvSpPr>
          <p:cNvPr id="3076" name="Rectangle 2"/>
          <p:cNvSpPr>
            <a:spLocks noGrp="1" noChangeArrowheads="1"/>
          </p:cNvSpPr>
          <p:nvPr>
            <p:ph type="title"/>
          </p:nvPr>
        </p:nvSpPr>
        <p:spPr>
          <a:xfrm>
            <a:off x="107504" y="764704"/>
            <a:ext cx="8856984" cy="1066800"/>
          </a:xfrm>
          <a:noFill/>
        </p:spPr>
        <p:txBody>
          <a:bodyPr/>
          <a:lstStyle/>
          <a:p>
            <a:r>
              <a:rPr lang="en-US" dirty="0"/>
              <a:t>Protected LTF Using PMF in SU and MU Modes</a:t>
            </a:r>
            <a:endParaRPr lang="en-GB" dirty="0" smtClean="0"/>
          </a:p>
        </p:txBody>
      </p:sp>
      <p:sp>
        <p:nvSpPr>
          <p:cNvPr id="3077" name="Rectangle 6"/>
          <p:cNvSpPr>
            <a:spLocks noGrp="1" noChangeArrowheads="1"/>
          </p:cNvSpPr>
          <p:nvPr>
            <p:ph type="body" idx="1"/>
          </p:nvPr>
        </p:nvSpPr>
        <p:spPr>
          <a:xfrm>
            <a:off x="685800" y="1844824"/>
            <a:ext cx="7772400" cy="381000"/>
          </a:xfrm>
          <a:noFill/>
        </p:spPr>
        <p:txBody>
          <a:bodyPr/>
          <a:lstStyle/>
          <a:p>
            <a:pPr algn="ctr">
              <a:buFontTx/>
              <a:buNone/>
            </a:pPr>
            <a:r>
              <a:rPr lang="en-GB" sz="2000" dirty="0" smtClean="0"/>
              <a:t>Date:</a:t>
            </a:r>
            <a:r>
              <a:rPr lang="en-GB" sz="2000" b="0" dirty="0" smtClean="0"/>
              <a:t> </a:t>
            </a:r>
            <a:r>
              <a:rPr lang="en-GB" sz="2000" b="0" dirty="0" smtClean="0"/>
              <a:t>2017-11-08</a:t>
            </a:r>
            <a:endParaRPr lang="en-GB" sz="2000" b="0" dirty="0" smtClean="0"/>
          </a:p>
        </p:txBody>
      </p:sp>
      <p:graphicFrame>
        <p:nvGraphicFramePr>
          <p:cNvPr id="3078" name="Object 11"/>
          <p:cNvGraphicFramePr>
            <a:graphicFrameLocks noChangeAspect="1"/>
          </p:cNvGraphicFramePr>
          <p:nvPr>
            <p:extLst/>
          </p:nvPr>
        </p:nvGraphicFramePr>
        <p:xfrm>
          <a:off x="979488" y="2947988"/>
          <a:ext cx="6840537" cy="1376362"/>
        </p:xfrm>
        <a:graphic>
          <a:graphicData uri="http://schemas.openxmlformats.org/presentationml/2006/ole">
            <mc:AlternateContent xmlns:mc="http://schemas.openxmlformats.org/markup-compatibility/2006">
              <mc:Choice xmlns:v="urn:schemas-microsoft-com:vml" Requires="v">
                <p:oleObj spid="_x0000_s9268" name="Document" r:id="rId4" imgW="9172161" imgH="1989590" progId="Word.Document.8">
                  <p:embed/>
                </p:oleObj>
              </mc:Choice>
              <mc:Fallback>
                <p:oleObj name="Document" r:id="rId4" imgW="9172161" imgH="1989590" progId="Word.Document.8">
                  <p:embed/>
                  <p:pic>
                    <p:nvPicPr>
                      <p:cNvPr id="0" name=""/>
                      <p:cNvPicPr>
                        <a:picLocks noChangeAspect="1" noChangeArrowheads="1"/>
                      </p:cNvPicPr>
                      <p:nvPr/>
                    </p:nvPicPr>
                    <p:blipFill>
                      <a:blip r:embed="rId5"/>
                      <a:srcRect/>
                      <a:stretch>
                        <a:fillRect/>
                      </a:stretch>
                    </p:blipFill>
                    <p:spPr bwMode="auto">
                      <a:xfrm>
                        <a:off x="979488" y="2947988"/>
                        <a:ext cx="6840537" cy="13763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9" name="Rectangle 12"/>
          <p:cNvSpPr>
            <a:spLocks noChangeArrowheads="1"/>
          </p:cNvSpPr>
          <p:nvPr/>
        </p:nvSpPr>
        <p:spPr bwMode="auto">
          <a:xfrm>
            <a:off x="533400" y="2300288"/>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GB" sz="2000" b="1" dirty="0"/>
              <a:t>Authors:</a:t>
            </a:r>
            <a:endParaRPr lang="en-GB" sz="2000" dirty="0"/>
          </a:p>
        </p:txBody>
      </p:sp>
      <p:sp>
        <p:nvSpPr>
          <p:cNvPr id="7" name="Slide Number Placeholder 4"/>
          <p:cNvSpPr txBox="1">
            <a:spLocks/>
          </p:cNvSpPr>
          <p:nvPr/>
        </p:nvSpPr>
        <p:spPr bwMode="auto">
          <a:xfrm>
            <a:off x="7334997" y="6513927"/>
            <a:ext cx="148758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GB"/>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9pPr>
          </a:lstStyle>
          <a:p>
            <a:r>
              <a:rPr lang="en-GB" dirty="0" smtClean="0"/>
              <a:t>Chittabrata Ghosh, Intel</a:t>
            </a:r>
          </a:p>
        </p:txBody>
      </p:sp>
    </p:spTree>
    <p:extLst>
      <p:ext uri="{BB962C8B-B14F-4D97-AF65-F5344CB8AC3E}">
        <p14:creationId xmlns:p14="http://schemas.microsoft.com/office/powerpoint/2010/main" val="37833256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endParaRPr lang="en-US" dirty="0"/>
          </a:p>
        </p:txBody>
      </p:sp>
      <p:sp>
        <p:nvSpPr>
          <p:cNvPr id="3" name="Content Placeholder 2"/>
          <p:cNvSpPr>
            <a:spLocks noGrp="1"/>
          </p:cNvSpPr>
          <p:nvPr>
            <p:ph sz="half" idx="1"/>
          </p:nvPr>
        </p:nvSpPr>
        <p:spPr>
          <a:xfrm>
            <a:off x="685800" y="1981200"/>
            <a:ext cx="7702624" cy="4114800"/>
          </a:xfrm>
        </p:spPr>
        <p:txBody>
          <a:bodyPr/>
          <a:lstStyle/>
          <a:p>
            <a:r>
              <a:rPr lang="en-US" sz="1800" dirty="0" smtClean="0"/>
              <a:t>In this contribution, we have presented the existing proposal on key exchange for PHY level security</a:t>
            </a:r>
          </a:p>
          <a:p>
            <a:r>
              <a:rPr lang="en-US" sz="1800" dirty="0" smtClean="0"/>
              <a:t>We have proposed a new mechanism of key exchange by reusing the PMF scheme</a:t>
            </a:r>
          </a:p>
          <a:p>
            <a:pPr lvl="1"/>
            <a:r>
              <a:rPr lang="en-US" sz="1600" dirty="0" smtClean="0"/>
              <a:t>The key exchange and establishment are executed in the negotiation phase</a:t>
            </a:r>
          </a:p>
          <a:p>
            <a:pPr lvl="1"/>
            <a:r>
              <a:rPr lang="en-US" sz="1600" dirty="0" smtClean="0"/>
              <a:t>Initialization vector or PN for UL and DL are signaled in the measurement phase</a:t>
            </a:r>
          </a:p>
          <a:p>
            <a:pPr lvl="2"/>
            <a:r>
              <a:rPr lang="en-US" sz="1400" dirty="0" smtClean="0"/>
              <a:t>In SU mode, the UL and DL PNs are indicated in the NDPA frame by the </a:t>
            </a:r>
            <a:r>
              <a:rPr lang="en-US" sz="1400" dirty="0" err="1" smtClean="0"/>
              <a:t>iSTA</a:t>
            </a:r>
            <a:endParaRPr lang="en-US" sz="1400" dirty="0" smtClean="0"/>
          </a:p>
          <a:p>
            <a:pPr lvl="2"/>
            <a:r>
              <a:rPr lang="en-US" sz="1400" dirty="0" smtClean="0"/>
              <a:t>In MU mode, the UL and DL PNs are either indicated in the Trigger frame in one option and in another option, UL PN indicated in TF and DL PN indicated in NDPA frame </a:t>
            </a:r>
            <a:endParaRPr lang="en-US" sz="1400" dirty="0"/>
          </a:p>
        </p:txBody>
      </p:sp>
      <p:sp>
        <p:nvSpPr>
          <p:cNvPr id="5" name="Slide Number Placeholder 4"/>
          <p:cNvSpPr>
            <a:spLocks noGrp="1"/>
          </p:cNvSpPr>
          <p:nvPr>
            <p:ph type="sldNum" sz="quarter" idx="11"/>
          </p:nvPr>
        </p:nvSpPr>
        <p:spPr/>
        <p:txBody>
          <a:bodyPr/>
          <a:lstStyle/>
          <a:p>
            <a:pPr>
              <a:defRPr/>
            </a:pPr>
            <a:r>
              <a:rPr lang="en-GB" smtClean="0"/>
              <a:t>Slide </a:t>
            </a:r>
            <a:fld id="{F117D05D-D0C9-4B34-B1ED-C9E95193EB2E}" type="slidenum">
              <a:rPr lang="en-GB" smtClean="0"/>
              <a:pPr>
                <a:defRPr/>
              </a:pPr>
              <a:t>10</a:t>
            </a:fld>
            <a:endParaRPr lang="en-GB"/>
          </a:p>
        </p:txBody>
      </p:sp>
      <p:sp>
        <p:nvSpPr>
          <p:cNvPr id="6" name="Slide Number Placeholder 4"/>
          <p:cNvSpPr txBox="1">
            <a:spLocks/>
          </p:cNvSpPr>
          <p:nvPr/>
        </p:nvSpPr>
        <p:spPr bwMode="auto">
          <a:xfrm>
            <a:off x="7334999" y="6513927"/>
            <a:ext cx="14875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GB"/>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9pPr>
          </a:lstStyle>
          <a:p>
            <a:r>
              <a:rPr lang="en-GB" dirty="0" smtClean="0"/>
              <a:t>Chittabrata Ghosh, Intel</a:t>
            </a:r>
          </a:p>
        </p:txBody>
      </p:sp>
      <p:sp>
        <p:nvSpPr>
          <p:cNvPr id="7" name="Date Placeholder 5"/>
          <p:cNvSpPr txBox="1">
            <a:spLocks/>
          </p:cNvSpPr>
          <p:nvPr/>
        </p:nvSpPr>
        <p:spPr>
          <a:xfrm>
            <a:off x="659106" y="267873"/>
            <a:ext cx="1176590" cy="273050"/>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800" b="1" dirty="0" smtClean="0"/>
              <a:t>Nov 2017</a:t>
            </a:r>
            <a:endParaRPr lang="en-GB" sz="1800" b="1" dirty="0"/>
          </a:p>
        </p:txBody>
      </p:sp>
      <p:sp>
        <p:nvSpPr>
          <p:cNvPr id="8"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802.11-17/1770r0</a:t>
            </a:r>
            <a:endParaRPr lang="en-US" sz="1800" b="1" dirty="0"/>
          </a:p>
        </p:txBody>
      </p:sp>
    </p:spTree>
    <p:extLst>
      <p:ext uri="{BB962C8B-B14F-4D97-AF65-F5344CB8AC3E}">
        <p14:creationId xmlns:p14="http://schemas.microsoft.com/office/powerpoint/2010/main" val="9847728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sz="half" idx="1"/>
          </p:nvPr>
        </p:nvSpPr>
        <p:spPr>
          <a:xfrm>
            <a:off x="685799" y="1981200"/>
            <a:ext cx="7858125" cy="4114800"/>
          </a:xfrm>
        </p:spPr>
        <p:txBody>
          <a:bodyPr/>
          <a:lstStyle/>
          <a:p>
            <a:pPr marL="0" indent="0">
              <a:buNone/>
            </a:pPr>
            <a:r>
              <a:rPr lang="en-US" dirty="0" smtClean="0"/>
              <a:t>[1] 11-17-1726r0, “Secure ranging measurement,” Yongho Seok </a:t>
            </a:r>
            <a:endParaRPr lang="en-US" dirty="0"/>
          </a:p>
        </p:txBody>
      </p:sp>
      <p:sp>
        <p:nvSpPr>
          <p:cNvPr id="6" name="Slide Number Placeholder 5"/>
          <p:cNvSpPr>
            <a:spLocks noGrp="1"/>
          </p:cNvSpPr>
          <p:nvPr>
            <p:ph type="sldNum" sz="quarter" idx="11"/>
          </p:nvPr>
        </p:nvSpPr>
        <p:spPr/>
        <p:txBody>
          <a:bodyPr/>
          <a:lstStyle/>
          <a:p>
            <a:pPr>
              <a:defRPr/>
            </a:pPr>
            <a:r>
              <a:rPr lang="en-GB" smtClean="0"/>
              <a:t>Slide </a:t>
            </a:r>
            <a:fld id="{F117D05D-D0C9-4B34-B1ED-C9E95193EB2E}" type="slidenum">
              <a:rPr lang="en-GB" smtClean="0"/>
              <a:pPr>
                <a:defRPr/>
              </a:pPr>
              <a:t>11</a:t>
            </a:fld>
            <a:endParaRPr lang="en-GB"/>
          </a:p>
        </p:txBody>
      </p:sp>
      <p:sp>
        <p:nvSpPr>
          <p:cNvPr id="7" name="Slide Number Placeholder 4"/>
          <p:cNvSpPr txBox="1">
            <a:spLocks/>
          </p:cNvSpPr>
          <p:nvPr/>
        </p:nvSpPr>
        <p:spPr bwMode="auto">
          <a:xfrm>
            <a:off x="7334999" y="6513927"/>
            <a:ext cx="14875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GB"/>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9pPr>
          </a:lstStyle>
          <a:p>
            <a:r>
              <a:rPr lang="en-GB" dirty="0" smtClean="0"/>
              <a:t>Chittabrata Ghosh, Intel</a:t>
            </a:r>
          </a:p>
        </p:txBody>
      </p:sp>
      <p:sp>
        <p:nvSpPr>
          <p:cNvPr id="8"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802.11-17/1770r0</a:t>
            </a:r>
            <a:endParaRPr lang="en-US" sz="1800" b="1" dirty="0"/>
          </a:p>
        </p:txBody>
      </p:sp>
      <p:sp>
        <p:nvSpPr>
          <p:cNvPr id="9" name="Date Placeholder 5"/>
          <p:cNvSpPr txBox="1">
            <a:spLocks/>
          </p:cNvSpPr>
          <p:nvPr/>
        </p:nvSpPr>
        <p:spPr>
          <a:xfrm>
            <a:off x="659106" y="267873"/>
            <a:ext cx="1176590" cy="273050"/>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800" b="1" dirty="0" smtClean="0"/>
              <a:t>Nov 2017</a:t>
            </a:r>
            <a:endParaRPr lang="en-GB" sz="1800" b="1" dirty="0"/>
          </a:p>
        </p:txBody>
      </p:sp>
    </p:spTree>
    <p:extLst>
      <p:ext uri="{BB962C8B-B14F-4D97-AF65-F5344CB8AC3E}">
        <p14:creationId xmlns:p14="http://schemas.microsoft.com/office/powerpoint/2010/main" val="634296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sz="half" idx="1"/>
          </p:nvPr>
        </p:nvSpPr>
        <p:spPr>
          <a:xfrm>
            <a:off x="685800" y="1981200"/>
            <a:ext cx="7918648" cy="4114800"/>
          </a:xfrm>
        </p:spPr>
        <p:txBody>
          <a:bodyPr/>
          <a:lstStyle/>
          <a:p>
            <a:r>
              <a:rPr lang="en-US" dirty="0" smtClean="0"/>
              <a:t>In this presentation, we discuss about the LTF protection for both SU and MU ranging and its relation to the MAC security and security negotiation</a:t>
            </a:r>
          </a:p>
          <a:p>
            <a:pPr lvl="1"/>
            <a:r>
              <a:rPr lang="en-US" dirty="0" smtClean="0"/>
              <a:t>Key exchange in negotiation phase</a:t>
            </a:r>
          </a:p>
          <a:p>
            <a:pPr lvl="1"/>
            <a:r>
              <a:rPr lang="en-US" dirty="0" smtClean="0"/>
              <a:t>Randomization seed in measurement phase</a:t>
            </a:r>
            <a:endParaRPr lang="en-US" dirty="0"/>
          </a:p>
        </p:txBody>
      </p:sp>
      <p:sp>
        <p:nvSpPr>
          <p:cNvPr id="5" name="Slide Number Placeholder 4"/>
          <p:cNvSpPr>
            <a:spLocks noGrp="1"/>
          </p:cNvSpPr>
          <p:nvPr>
            <p:ph type="sldNum" sz="quarter" idx="11"/>
          </p:nvPr>
        </p:nvSpPr>
        <p:spPr/>
        <p:txBody>
          <a:bodyPr/>
          <a:lstStyle/>
          <a:p>
            <a:pPr>
              <a:defRPr/>
            </a:pPr>
            <a:r>
              <a:rPr lang="en-GB" smtClean="0"/>
              <a:t>Slide </a:t>
            </a:r>
            <a:fld id="{F117D05D-D0C9-4B34-B1ED-C9E95193EB2E}" type="slidenum">
              <a:rPr lang="en-GB" smtClean="0"/>
              <a:pPr>
                <a:defRPr/>
              </a:pPr>
              <a:t>2</a:t>
            </a:fld>
            <a:endParaRPr lang="en-GB"/>
          </a:p>
        </p:txBody>
      </p:sp>
      <p:sp>
        <p:nvSpPr>
          <p:cNvPr id="7" name="Slide Number Placeholder 4"/>
          <p:cNvSpPr txBox="1">
            <a:spLocks/>
          </p:cNvSpPr>
          <p:nvPr/>
        </p:nvSpPr>
        <p:spPr bwMode="auto">
          <a:xfrm>
            <a:off x="7334999" y="6513927"/>
            <a:ext cx="14875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GB"/>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9pPr>
          </a:lstStyle>
          <a:p>
            <a:r>
              <a:rPr lang="en-GB" dirty="0" smtClean="0"/>
              <a:t>Chittabrata Ghosh, Intel</a:t>
            </a:r>
          </a:p>
        </p:txBody>
      </p:sp>
      <p:sp>
        <p:nvSpPr>
          <p:cNvPr id="6" name="Date Placeholder 5"/>
          <p:cNvSpPr txBox="1">
            <a:spLocks/>
          </p:cNvSpPr>
          <p:nvPr/>
        </p:nvSpPr>
        <p:spPr>
          <a:xfrm>
            <a:off x="659106" y="267873"/>
            <a:ext cx="1176590" cy="273050"/>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800" b="1" dirty="0" smtClean="0"/>
              <a:t>Nov 2017</a:t>
            </a:r>
            <a:endParaRPr lang="en-GB" sz="1800" b="1" dirty="0"/>
          </a:p>
        </p:txBody>
      </p:sp>
      <p:sp>
        <p:nvSpPr>
          <p:cNvPr id="8"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802.11-17/1770r0</a:t>
            </a:r>
            <a:endParaRPr lang="en-US" sz="1800" b="1" dirty="0"/>
          </a:p>
        </p:txBody>
      </p:sp>
    </p:spTree>
    <p:extLst>
      <p:ext uri="{BB962C8B-B14F-4D97-AF65-F5344CB8AC3E}">
        <p14:creationId xmlns:p14="http://schemas.microsoft.com/office/powerpoint/2010/main" val="20099583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Introduction</a:t>
            </a:r>
            <a:endParaRPr lang="en-US"/>
          </a:p>
        </p:txBody>
      </p:sp>
      <p:sp>
        <p:nvSpPr>
          <p:cNvPr id="3" name="Content Placeholder 2"/>
          <p:cNvSpPr>
            <a:spLocks noGrp="1"/>
          </p:cNvSpPr>
          <p:nvPr>
            <p:ph sz="half" idx="1"/>
          </p:nvPr>
        </p:nvSpPr>
        <p:spPr>
          <a:xfrm>
            <a:off x="685800" y="1981200"/>
            <a:ext cx="7630616" cy="4114800"/>
          </a:xfrm>
        </p:spPr>
        <p:txBody>
          <a:bodyPr/>
          <a:lstStyle/>
          <a:p>
            <a:r>
              <a:rPr lang="en-US" sz="1800" dirty="0" smtClean="0"/>
              <a:t>In previous discussions we agree on the following:</a:t>
            </a:r>
          </a:p>
          <a:p>
            <a:pPr lvl="1"/>
            <a:r>
              <a:rPr lang="en-US" sz="1400" dirty="0"/>
              <a:t>The </a:t>
            </a:r>
            <a:r>
              <a:rPr lang="en-US" sz="1400" dirty="0" err="1"/>
              <a:t>HEz</a:t>
            </a:r>
            <a:r>
              <a:rPr lang="en-US" sz="1400" dirty="0"/>
              <a:t> and </a:t>
            </a:r>
            <a:r>
              <a:rPr lang="en-US" sz="1400" dirty="0" err="1"/>
              <a:t>VHTz</a:t>
            </a:r>
            <a:r>
              <a:rPr lang="en-US" sz="1400" dirty="0"/>
              <a:t> FTM modes, the fields over which range measurements are performed   </a:t>
            </a:r>
            <a:r>
              <a:rPr lang="en-US" sz="1400" dirty="0" smtClean="0"/>
              <a:t>shall </a:t>
            </a:r>
            <a:r>
              <a:rPr lang="en-US" sz="1400" dirty="0"/>
              <a:t>be protected against a VHT/HE Type B adversary </a:t>
            </a:r>
            <a:r>
              <a:rPr lang="en-US" sz="1400" dirty="0" smtClean="0"/>
              <a:t>attack.</a:t>
            </a:r>
            <a:endParaRPr lang="en-US" sz="1400" dirty="0"/>
          </a:p>
          <a:p>
            <a:pPr lvl="1"/>
            <a:r>
              <a:rPr lang="en-US" sz="1400" dirty="0" smtClean="0"/>
              <a:t>For </a:t>
            </a:r>
            <a:r>
              <a:rPr lang="en-US" sz="1400" dirty="0"/>
              <a:t>the purpose of PHY Security Mode, the field used for channel/</a:t>
            </a:r>
            <a:r>
              <a:rPr lang="en-US" sz="1400" dirty="0" err="1"/>
              <a:t>ToA</a:t>
            </a:r>
            <a:r>
              <a:rPr lang="en-US" sz="1400" dirty="0"/>
              <a:t> measurement shall not include any form of repetition in time domain or structure that is predictable.</a:t>
            </a:r>
          </a:p>
          <a:p>
            <a:r>
              <a:rPr lang="en-US" sz="1800" dirty="0" smtClean="0"/>
              <a:t>In this submission we will review possibilities of </a:t>
            </a:r>
            <a:r>
              <a:rPr lang="en-US" sz="1800" dirty="0" smtClean="0"/>
              <a:t>signaling </a:t>
            </a:r>
            <a:r>
              <a:rPr lang="en-US" sz="1800" dirty="0" smtClean="0"/>
              <a:t>between </a:t>
            </a:r>
            <a:r>
              <a:rPr lang="en-US" sz="1800" dirty="0" err="1" smtClean="0"/>
              <a:t>iSTA</a:t>
            </a:r>
            <a:r>
              <a:rPr lang="en-US" sz="1800" dirty="0"/>
              <a:t> </a:t>
            </a:r>
            <a:r>
              <a:rPr lang="en-US" sz="1800" dirty="0" smtClean="0"/>
              <a:t>and </a:t>
            </a:r>
            <a:r>
              <a:rPr lang="en-US" sz="1800" dirty="0" err="1" smtClean="0"/>
              <a:t>rSTA</a:t>
            </a:r>
            <a:r>
              <a:rPr lang="en-US" sz="1800" dirty="0" smtClean="0"/>
              <a:t> that enables LTF protection.</a:t>
            </a:r>
          </a:p>
          <a:p>
            <a:endParaRPr lang="en-US" sz="1800" dirty="0" smtClean="0"/>
          </a:p>
        </p:txBody>
      </p:sp>
      <p:sp>
        <p:nvSpPr>
          <p:cNvPr id="5" name="Slide Number Placeholder 4"/>
          <p:cNvSpPr>
            <a:spLocks noGrp="1"/>
          </p:cNvSpPr>
          <p:nvPr>
            <p:ph type="sldNum" sz="quarter" idx="11"/>
          </p:nvPr>
        </p:nvSpPr>
        <p:spPr/>
        <p:txBody>
          <a:bodyPr/>
          <a:lstStyle/>
          <a:p>
            <a:pPr>
              <a:defRPr/>
            </a:pPr>
            <a:r>
              <a:rPr lang="en-GB" smtClean="0"/>
              <a:t>Slide </a:t>
            </a:r>
            <a:fld id="{F117D05D-D0C9-4B34-B1ED-C9E95193EB2E}" type="slidenum">
              <a:rPr lang="en-GB" smtClean="0"/>
              <a:pPr>
                <a:defRPr/>
              </a:pPr>
              <a:t>3</a:t>
            </a:fld>
            <a:endParaRPr lang="en-GB"/>
          </a:p>
        </p:txBody>
      </p:sp>
      <p:sp>
        <p:nvSpPr>
          <p:cNvPr id="7" name="Slide Number Placeholder 4"/>
          <p:cNvSpPr txBox="1">
            <a:spLocks/>
          </p:cNvSpPr>
          <p:nvPr/>
        </p:nvSpPr>
        <p:spPr bwMode="auto">
          <a:xfrm>
            <a:off x="7334999" y="6513927"/>
            <a:ext cx="14875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GB"/>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9pPr>
          </a:lstStyle>
          <a:p>
            <a:r>
              <a:rPr lang="en-GB" dirty="0" smtClean="0"/>
              <a:t>Chittabrata Ghosh, Intel</a:t>
            </a:r>
          </a:p>
        </p:txBody>
      </p:sp>
      <p:sp>
        <p:nvSpPr>
          <p:cNvPr id="6" name="Date Placeholder 5"/>
          <p:cNvSpPr txBox="1">
            <a:spLocks/>
          </p:cNvSpPr>
          <p:nvPr/>
        </p:nvSpPr>
        <p:spPr>
          <a:xfrm>
            <a:off x="659106" y="267873"/>
            <a:ext cx="1176590" cy="273050"/>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800" b="1" dirty="0" smtClean="0"/>
              <a:t>Nov 2017</a:t>
            </a:r>
            <a:endParaRPr lang="en-GB" sz="1800" b="1" dirty="0"/>
          </a:p>
        </p:txBody>
      </p:sp>
      <p:sp>
        <p:nvSpPr>
          <p:cNvPr id="8"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802.11-17/1770r0</a:t>
            </a:r>
            <a:endParaRPr lang="en-US" sz="1800" b="1" dirty="0"/>
          </a:p>
        </p:txBody>
      </p:sp>
    </p:spTree>
    <p:extLst>
      <p:ext uri="{BB962C8B-B14F-4D97-AF65-F5344CB8AC3E}">
        <p14:creationId xmlns:p14="http://schemas.microsoft.com/office/powerpoint/2010/main" val="6869169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Existing Proposal 1: Exchanging Keys in UL and DL NDP </a:t>
            </a:r>
            <a:r>
              <a:rPr lang="en-US" dirty="0" smtClean="0"/>
              <a:t>[1]  </a:t>
            </a:r>
            <a:endParaRPr lang="en-US" dirty="0"/>
          </a:p>
        </p:txBody>
      </p:sp>
      <p:sp>
        <p:nvSpPr>
          <p:cNvPr id="5" name="Slide Number Placeholder 4"/>
          <p:cNvSpPr>
            <a:spLocks noGrp="1"/>
          </p:cNvSpPr>
          <p:nvPr>
            <p:ph type="sldNum" sz="quarter" idx="11"/>
          </p:nvPr>
        </p:nvSpPr>
        <p:spPr/>
        <p:txBody>
          <a:bodyPr/>
          <a:lstStyle/>
          <a:p>
            <a:pPr>
              <a:defRPr/>
            </a:pPr>
            <a:r>
              <a:rPr lang="en-GB" smtClean="0"/>
              <a:t>Slide </a:t>
            </a:r>
            <a:fld id="{F117D05D-D0C9-4B34-B1ED-C9E95193EB2E}" type="slidenum">
              <a:rPr lang="en-GB" smtClean="0"/>
              <a:pPr>
                <a:defRPr/>
              </a:pPr>
              <a:t>4</a:t>
            </a:fld>
            <a:endParaRPr lang="en-GB"/>
          </a:p>
        </p:txBody>
      </p:sp>
      <p:pic>
        <p:nvPicPr>
          <p:cNvPr id="14" name="Picture 13"/>
          <p:cNvPicPr/>
          <p:nvPr/>
        </p:nvPicPr>
        <p:blipFill>
          <a:blip r:embed="rId2">
            <a:extLst>
              <a:ext uri="{28A0092B-C50C-407E-A947-70E740481C1C}">
                <a14:useLocalDpi xmlns:a14="http://schemas.microsoft.com/office/drawing/2010/main" val="0"/>
              </a:ext>
            </a:extLst>
          </a:blip>
          <a:srcRect/>
          <a:stretch>
            <a:fillRect/>
          </a:stretch>
        </p:blipFill>
        <p:spPr bwMode="auto">
          <a:xfrm>
            <a:off x="1187624" y="2132856"/>
            <a:ext cx="6696744" cy="1152128"/>
          </a:xfrm>
          <a:prstGeom prst="rect">
            <a:avLst/>
          </a:prstGeom>
          <a:noFill/>
        </p:spPr>
      </p:pic>
      <p:sp>
        <p:nvSpPr>
          <p:cNvPr id="15" name="TextBox 14"/>
          <p:cNvSpPr txBox="1"/>
          <p:nvPr/>
        </p:nvSpPr>
        <p:spPr>
          <a:xfrm>
            <a:off x="491363" y="3769866"/>
            <a:ext cx="8352928" cy="2308324"/>
          </a:xfrm>
          <a:prstGeom prst="rect">
            <a:avLst/>
          </a:prstGeom>
          <a:noFill/>
        </p:spPr>
        <p:txBody>
          <a:bodyPr wrap="square" rtlCol="0">
            <a:spAutoFit/>
          </a:bodyPr>
          <a:lstStyle/>
          <a:p>
            <a:pPr marL="285750" indent="-285750">
              <a:buFont typeface="Arial" panose="020B0604020202020204" pitchFamily="34" charset="0"/>
              <a:buChar char="•"/>
            </a:pPr>
            <a:r>
              <a:rPr lang="en-US" sz="1600" b="1" dirty="0" err="1" smtClean="0"/>
              <a:t>iSTA</a:t>
            </a:r>
            <a:r>
              <a:rPr lang="en-US" sz="1600" b="1" dirty="0" smtClean="0"/>
              <a:t> indicates Key 1 in UL NDP frame and </a:t>
            </a:r>
            <a:r>
              <a:rPr lang="en-US" sz="1600" b="1" dirty="0" err="1" smtClean="0"/>
              <a:t>rSTA</a:t>
            </a:r>
            <a:r>
              <a:rPr lang="en-US" sz="1600" b="1" dirty="0" smtClean="0"/>
              <a:t> indicates Key 2 in DL NDP frame</a:t>
            </a:r>
          </a:p>
          <a:p>
            <a:pPr marL="285750" indent="-285750">
              <a:buFont typeface="Arial" panose="020B0604020202020204" pitchFamily="34" charset="0"/>
              <a:buChar char="•"/>
            </a:pPr>
            <a:r>
              <a:rPr lang="en-US" sz="1600" b="1" dirty="0"/>
              <a:t>E</a:t>
            </a:r>
            <a:r>
              <a:rPr lang="en-US" sz="1600" b="1" dirty="0" smtClean="0"/>
              <a:t>xisting proposal has following limitations</a:t>
            </a:r>
            <a:r>
              <a:rPr lang="en-US" sz="1400" dirty="0" smtClean="0"/>
              <a:t>: </a:t>
            </a:r>
          </a:p>
          <a:p>
            <a:pPr marL="628650" lvl="1" indent="-171450">
              <a:buFont typeface="Arial" panose="020B0604020202020204" pitchFamily="34" charset="0"/>
              <a:buChar char="•"/>
            </a:pPr>
            <a:r>
              <a:rPr lang="en-US" sz="1400" dirty="0" smtClean="0"/>
              <a:t>Requires intended </a:t>
            </a:r>
            <a:r>
              <a:rPr lang="en-US" sz="1400" dirty="0"/>
              <a:t>receiver to buffer the samples of the sounding (UL NDP and DL NDP) till results of the decoded key complete the entire Rx </a:t>
            </a:r>
            <a:r>
              <a:rPr lang="en-US" sz="1400" dirty="0" smtClean="0"/>
              <a:t>path:</a:t>
            </a:r>
          </a:p>
          <a:p>
            <a:pPr marL="1085850" lvl="2" indent="-171450">
              <a:buFont typeface="Arial" panose="020B0604020202020204" pitchFamily="34" charset="0"/>
              <a:buChar char="•"/>
            </a:pPr>
            <a:r>
              <a:rPr lang="en-US" sz="1400" dirty="0"/>
              <a:t>C</a:t>
            </a:r>
            <a:r>
              <a:rPr lang="en-US" sz="1400" dirty="0" smtClean="0"/>
              <a:t>reates </a:t>
            </a:r>
            <a:r>
              <a:rPr lang="en-US" sz="1400" dirty="0"/>
              <a:t>a bottle neck and large buffers at the </a:t>
            </a:r>
            <a:r>
              <a:rPr lang="en-US" sz="1400" dirty="0" smtClean="0"/>
              <a:t>receiver side.</a:t>
            </a:r>
          </a:p>
          <a:p>
            <a:pPr marL="1085850" lvl="2" indent="-171450">
              <a:buFont typeface="Arial" panose="020B0604020202020204" pitchFamily="34" charset="0"/>
              <a:buChar char="•"/>
            </a:pPr>
            <a:r>
              <a:rPr lang="en-US" sz="1400" dirty="0" smtClean="0"/>
              <a:t>Especially problematic for “Immediate RSTA” as LMR results generation now have shorter time (time is cut down by LTF processing time following the Key1 decoding).</a:t>
            </a:r>
          </a:p>
          <a:p>
            <a:pPr marL="628650" lvl="1" indent="-171450">
              <a:buFont typeface="Arial" panose="020B0604020202020204" pitchFamily="34" charset="0"/>
              <a:buChar char="•"/>
            </a:pPr>
            <a:r>
              <a:rPr lang="en-US" sz="1400" dirty="0"/>
              <a:t>R</a:t>
            </a:r>
            <a:r>
              <a:rPr lang="en-US" sz="1400" dirty="0" smtClean="0"/>
              <a:t>equirement </a:t>
            </a:r>
            <a:r>
              <a:rPr lang="en-US" sz="1400" dirty="0"/>
              <a:t>to have a separate Rx path for key and sounding creates </a:t>
            </a:r>
            <a:r>
              <a:rPr lang="en-US" sz="1400" dirty="0" smtClean="0"/>
              <a:t>complexity</a:t>
            </a:r>
          </a:p>
          <a:p>
            <a:pPr marL="628650" lvl="1" indent="-171450">
              <a:buFont typeface="Arial" panose="020B0604020202020204" pitchFamily="34" charset="0"/>
              <a:buChar char="•"/>
            </a:pPr>
            <a:r>
              <a:rPr lang="en-US" sz="1400" dirty="0" smtClean="0"/>
              <a:t>Limits ability </a:t>
            </a:r>
            <a:r>
              <a:rPr lang="en-US" sz="1400" dirty="0"/>
              <a:t>to reuse existing baseband as the 802.11ax and 802.11ac sounding waveforms </a:t>
            </a:r>
            <a:r>
              <a:rPr lang="en-US" sz="1400" dirty="0" smtClean="0"/>
              <a:t>(DL NDP frame) </a:t>
            </a:r>
            <a:r>
              <a:rPr lang="en-US" sz="1400" dirty="0"/>
              <a:t>does not include </a:t>
            </a:r>
            <a:r>
              <a:rPr lang="en-US" sz="1400" dirty="0" smtClean="0"/>
              <a:t>data field.</a:t>
            </a:r>
            <a:endParaRPr lang="en-US" sz="1400" dirty="0"/>
          </a:p>
        </p:txBody>
      </p:sp>
      <p:sp>
        <p:nvSpPr>
          <p:cNvPr id="16" name="Slide Number Placeholder 4"/>
          <p:cNvSpPr txBox="1">
            <a:spLocks/>
          </p:cNvSpPr>
          <p:nvPr/>
        </p:nvSpPr>
        <p:spPr bwMode="auto">
          <a:xfrm>
            <a:off x="7334999" y="6513927"/>
            <a:ext cx="148758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GB"/>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9pPr>
          </a:lstStyle>
          <a:p>
            <a:r>
              <a:rPr lang="en-GB" dirty="0" smtClean="0"/>
              <a:t>Ghosh Chittabrata, Intel</a:t>
            </a:r>
          </a:p>
        </p:txBody>
      </p:sp>
      <p:sp>
        <p:nvSpPr>
          <p:cNvPr id="7" name="Date Placeholder 5"/>
          <p:cNvSpPr txBox="1">
            <a:spLocks/>
          </p:cNvSpPr>
          <p:nvPr/>
        </p:nvSpPr>
        <p:spPr>
          <a:xfrm>
            <a:off x="659106" y="267873"/>
            <a:ext cx="1176590" cy="273050"/>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800" b="1" dirty="0" smtClean="0"/>
              <a:t>Nov 2017</a:t>
            </a:r>
            <a:endParaRPr lang="en-GB" sz="1800" b="1" dirty="0"/>
          </a:p>
        </p:txBody>
      </p:sp>
      <p:sp>
        <p:nvSpPr>
          <p:cNvPr id="8"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802.11-17/1770r0</a:t>
            </a:r>
            <a:endParaRPr lang="en-US" sz="1800" b="1" dirty="0"/>
          </a:p>
        </p:txBody>
      </p:sp>
    </p:spTree>
    <p:extLst>
      <p:ext uri="{BB962C8B-B14F-4D97-AF65-F5344CB8AC3E}">
        <p14:creationId xmlns:p14="http://schemas.microsoft.com/office/powerpoint/2010/main" val="35285449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Existing Proposal </a:t>
            </a:r>
            <a:r>
              <a:rPr lang="en-US" dirty="0" smtClean="0"/>
              <a:t>2: Inserting Keys in NDPA </a:t>
            </a:r>
            <a:r>
              <a:rPr lang="en-US" dirty="0" smtClean="0"/>
              <a:t>frame [1] </a:t>
            </a:r>
            <a:endParaRPr lang="en-US" dirty="0"/>
          </a:p>
        </p:txBody>
      </p:sp>
      <p:sp>
        <p:nvSpPr>
          <p:cNvPr id="5" name="Slide Number Placeholder 4"/>
          <p:cNvSpPr>
            <a:spLocks noGrp="1"/>
          </p:cNvSpPr>
          <p:nvPr>
            <p:ph type="sldNum" sz="quarter" idx="11"/>
          </p:nvPr>
        </p:nvSpPr>
        <p:spPr/>
        <p:txBody>
          <a:bodyPr/>
          <a:lstStyle/>
          <a:p>
            <a:pPr>
              <a:defRPr/>
            </a:pPr>
            <a:r>
              <a:rPr lang="en-GB" smtClean="0"/>
              <a:t>Slide </a:t>
            </a:r>
            <a:fld id="{F117D05D-D0C9-4B34-B1ED-C9E95193EB2E}" type="slidenum">
              <a:rPr lang="en-GB" smtClean="0"/>
              <a:pPr>
                <a:defRPr/>
              </a:pPr>
              <a:t>5</a:t>
            </a:fld>
            <a:endParaRPr lang="en-GB"/>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547664" y="2276872"/>
            <a:ext cx="5892502" cy="1143625"/>
          </a:xfrm>
          <a:prstGeom prst="rect">
            <a:avLst/>
          </a:prstGeom>
          <a:noFill/>
        </p:spPr>
      </p:pic>
      <p:sp>
        <p:nvSpPr>
          <p:cNvPr id="8" name="TextBox 7"/>
          <p:cNvSpPr txBox="1"/>
          <p:nvPr/>
        </p:nvSpPr>
        <p:spPr>
          <a:xfrm>
            <a:off x="798780" y="3717032"/>
            <a:ext cx="7805667" cy="2554545"/>
          </a:xfrm>
          <a:prstGeom prst="rect">
            <a:avLst/>
          </a:prstGeom>
          <a:noFill/>
        </p:spPr>
        <p:txBody>
          <a:bodyPr wrap="square" rtlCol="0">
            <a:spAutoFit/>
          </a:bodyPr>
          <a:lstStyle/>
          <a:p>
            <a:pPr marL="171450" indent="-171450">
              <a:buFont typeface="Arial" panose="020B0604020202020204" pitchFamily="34" charset="0"/>
              <a:buChar char="•"/>
            </a:pPr>
            <a:r>
              <a:rPr lang="en-US" sz="1600" b="1" dirty="0" err="1" smtClean="0"/>
              <a:t>rSTA</a:t>
            </a:r>
            <a:r>
              <a:rPr lang="en-US" sz="1600" b="1" dirty="0" smtClean="0"/>
              <a:t> indicates Key 1 and Key 2 in the NDPA frame</a:t>
            </a:r>
          </a:p>
          <a:p>
            <a:pPr marL="628650" lvl="1" indent="-171450">
              <a:buFont typeface="Arial" panose="020B0604020202020204" pitchFamily="34" charset="0"/>
              <a:buChar char="•"/>
            </a:pPr>
            <a:r>
              <a:rPr lang="en-US" sz="1600" dirty="0" smtClean="0"/>
              <a:t>However, 802.11 </a:t>
            </a:r>
            <a:r>
              <a:rPr lang="en-US" sz="1600" dirty="0"/>
              <a:t>control frames does not support </a:t>
            </a:r>
            <a:r>
              <a:rPr lang="en-US" sz="1600" dirty="0" smtClean="0"/>
              <a:t>encryption</a:t>
            </a:r>
          </a:p>
          <a:p>
            <a:pPr marL="171450" indent="-171450">
              <a:buFont typeface="Arial" panose="020B0604020202020204" pitchFamily="34" charset="0"/>
              <a:buChar char="•"/>
            </a:pPr>
            <a:r>
              <a:rPr lang="en-US" sz="1600" b="1" dirty="0"/>
              <a:t>C</a:t>
            </a:r>
            <a:r>
              <a:rPr lang="en-US" sz="1600" b="1" dirty="0" smtClean="0"/>
              <a:t>reates </a:t>
            </a:r>
            <a:r>
              <a:rPr lang="en-US" sz="1600" b="1" dirty="0"/>
              <a:t>critical path at the receiver side between the decryption process (normally involved bit crunching) and likely to require the sounding waveform (UL NDP) samples to be buffered until the decryption process </a:t>
            </a:r>
            <a:r>
              <a:rPr lang="en-US" sz="1600" b="1" dirty="0" smtClean="0"/>
              <a:t>completes</a:t>
            </a:r>
          </a:p>
          <a:p>
            <a:pPr marL="171450" indent="-171450">
              <a:buFont typeface="Arial" panose="020B0604020202020204" pitchFamily="34" charset="0"/>
              <a:buChar char="•"/>
            </a:pPr>
            <a:r>
              <a:rPr lang="en-US" sz="1600" b="1" dirty="0" smtClean="0"/>
              <a:t>Layer boundary violation (PHY needs to do decryption) to meet the timing constraints. </a:t>
            </a:r>
          </a:p>
          <a:p>
            <a:pPr marL="628650" lvl="1" indent="-171450">
              <a:buFont typeface="Arial" panose="020B0604020202020204" pitchFamily="34" charset="0"/>
              <a:buChar char="•"/>
            </a:pPr>
            <a:r>
              <a:rPr lang="en-US" sz="1600" b="1" dirty="0" smtClean="0"/>
              <a:t>Hard on immediate RSTA that will need to decrypt prior to CE – not good for the technology and market.</a:t>
            </a:r>
          </a:p>
          <a:p>
            <a:pPr marL="171450" indent="-171450">
              <a:buFont typeface="Arial" panose="020B0604020202020204" pitchFamily="34" charset="0"/>
              <a:buChar char="•"/>
            </a:pPr>
            <a:r>
              <a:rPr lang="en-US" sz="1600" b="1" dirty="0" smtClean="0"/>
              <a:t>Not replay attack protected – unlike PMF.</a:t>
            </a:r>
            <a:endParaRPr lang="en-US" sz="1600" b="1" dirty="0"/>
          </a:p>
        </p:txBody>
      </p:sp>
      <p:sp>
        <p:nvSpPr>
          <p:cNvPr id="9" name="Slide Number Placeholder 4"/>
          <p:cNvSpPr txBox="1">
            <a:spLocks/>
          </p:cNvSpPr>
          <p:nvPr/>
        </p:nvSpPr>
        <p:spPr bwMode="auto">
          <a:xfrm>
            <a:off x="7334999" y="6513927"/>
            <a:ext cx="14875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GB"/>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9pPr>
          </a:lstStyle>
          <a:p>
            <a:r>
              <a:rPr lang="en-GB" dirty="0" smtClean="0"/>
              <a:t>Chittabrata Ghosh, Intel</a:t>
            </a:r>
          </a:p>
        </p:txBody>
      </p:sp>
      <p:sp>
        <p:nvSpPr>
          <p:cNvPr id="7" name="Date Placeholder 5"/>
          <p:cNvSpPr txBox="1">
            <a:spLocks/>
          </p:cNvSpPr>
          <p:nvPr/>
        </p:nvSpPr>
        <p:spPr>
          <a:xfrm>
            <a:off x="659106" y="267873"/>
            <a:ext cx="1176590" cy="273050"/>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800" b="1" dirty="0" smtClean="0"/>
              <a:t>Nov 2017</a:t>
            </a:r>
            <a:endParaRPr lang="en-GB" sz="1800" b="1" dirty="0"/>
          </a:p>
        </p:txBody>
      </p:sp>
      <p:sp>
        <p:nvSpPr>
          <p:cNvPr id="10" name="Rectangle 9"/>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802.11-17/1770r0</a:t>
            </a:r>
            <a:endParaRPr lang="en-US" sz="1800" b="1" dirty="0"/>
          </a:p>
        </p:txBody>
      </p:sp>
    </p:spTree>
    <p:extLst>
      <p:ext uri="{BB962C8B-B14F-4D97-AF65-F5344CB8AC3E}">
        <p14:creationId xmlns:p14="http://schemas.microsoft.com/office/powerpoint/2010/main" val="2745858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503" y="941593"/>
            <a:ext cx="7772400" cy="1066800"/>
          </a:xfrm>
        </p:spPr>
        <p:txBody>
          <a:bodyPr/>
          <a:lstStyle/>
          <a:p>
            <a:r>
              <a:rPr lang="en-US" dirty="0" smtClean="0"/>
              <a:t>Proposed Key Exchange in Negotiation and LTF Randomization in Measurement Phases in SU Mode</a:t>
            </a:r>
            <a:endParaRPr lang="en-US" dirty="0"/>
          </a:p>
        </p:txBody>
      </p:sp>
      <p:sp>
        <p:nvSpPr>
          <p:cNvPr id="5" name="Slide Number Placeholder 4"/>
          <p:cNvSpPr>
            <a:spLocks noGrp="1"/>
          </p:cNvSpPr>
          <p:nvPr>
            <p:ph type="sldNum" sz="quarter" idx="11"/>
          </p:nvPr>
        </p:nvSpPr>
        <p:spPr/>
        <p:txBody>
          <a:bodyPr/>
          <a:lstStyle/>
          <a:p>
            <a:pPr>
              <a:defRPr/>
            </a:pPr>
            <a:r>
              <a:rPr lang="en-GB" smtClean="0"/>
              <a:t>Slide </a:t>
            </a:r>
            <a:fld id="{F117D05D-D0C9-4B34-B1ED-C9E95193EB2E}" type="slidenum">
              <a:rPr lang="en-GB" smtClean="0"/>
              <a:pPr>
                <a:defRPr/>
              </a:pPr>
              <a:t>6</a:t>
            </a:fld>
            <a:endParaRPr lang="en-GB"/>
          </a:p>
        </p:txBody>
      </p:sp>
      <p:grpSp>
        <p:nvGrpSpPr>
          <p:cNvPr id="6" name="Group 5"/>
          <p:cNvGrpSpPr/>
          <p:nvPr/>
        </p:nvGrpSpPr>
        <p:grpSpPr>
          <a:xfrm>
            <a:off x="6012160" y="2414705"/>
            <a:ext cx="3449222" cy="2958511"/>
            <a:chOff x="2109792" y="432315"/>
            <a:chExt cx="4027396" cy="3530085"/>
          </a:xfrm>
        </p:grpSpPr>
        <p:grpSp>
          <p:nvGrpSpPr>
            <p:cNvPr id="7" name="Group 6"/>
            <p:cNvGrpSpPr/>
            <p:nvPr/>
          </p:nvGrpSpPr>
          <p:grpSpPr>
            <a:xfrm>
              <a:off x="2383780" y="724930"/>
              <a:ext cx="3144552" cy="3237470"/>
              <a:chOff x="2383780" y="724930"/>
              <a:chExt cx="3144552" cy="4518454"/>
            </a:xfrm>
          </p:grpSpPr>
          <p:cxnSp>
            <p:nvCxnSpPr>
              <p:cNvPr id="19" name="Straight Connector 18"/>
              <p:cNvCxnSpPr/>
              <p:nvPr/>
            </p:nvCxnSpPr>
            <p:spPr>
              <a:xfrm>
                <a:off x="2383780" y="724930"/>
                <a:ext cx="0" cy="4431957"/>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5528332" y="811427"/>
                <a:ext cx="0" cy="4431957"/>
              </a:xfrm>
              <a:prstGeom prst="line">
                <a:avLst/>
              </a:prstGeom>
            </p:spPr>
            <p:style>
              <a:lnRef idx="1">
                <a:schemeClr val="accent1"/>
              </a:lnRef>
              <a:fillRef idx="0">
                <a:schemeClr val="accent1"/>
              </a:fillRef>
              <a:effectRef idx="0">
                <a:schemeClr val="accent1"/>
              </a:effectRef>
              <a:fontRef idx="minor">
                <a:schemeClr val="tx1"/>
              </a:fontRef>
            </p:style>
          </p:cxnSp>
        </p:grpSp>
        <p:sp>
          <p:nvSpPr>
            <p:cNvPr id="8" name="Left-Right Arrow 7"/>
            <p:cNvSpPr/>
            <p:nvPr/>
          </p:nvSpPr>
          <p:spPr>
            <a:xfrm>
              <a:off x="2398106" y="1095632"/>
              <a:ext cx="3108739" cy="41189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Negotiation/key exchange</a:t>
              </a:r>
              <a:endParaRPr lang="en-US" sz="1200" dirty="0">
                <a:solidFill>
                  <a:schemeClr val="tx1"/>
                </a:solidFill>
              </a:endParaRPr>
            </a:p>
          </p:txBody>
        </p:sp>
        <p:cxnSp>
          <p:nvCxnSpPr>
            <p:cNvPr id="9" name="Straight Arrow Connector 8"/>
            <p:cNvCxnSpPr/>
            <p:nvPr/>
          </p:nvCxnSpPr>
          <p:spPr>
            <a:xfrm>
              <a:off x="2383780" y="1977081"/>
              <a:ext cx="3123065" cy="2471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2383778" y="2397897"/>
              <a:ext cx="3123065" cy="2471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2398104" y="2818713"/>
              <a:ext cx="3123065" cy="2471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2376613" y="3302287"/>
              <a:ext cx="3123065" cy="2471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028449" y="1851967"/>
              <a:ext cx="3108739" cy="276999"/>
            </a:xfrm>
            <a:prstGeom prst="rect">
              <a:avLst/>
            </a:prstGeom>
            <a:noFill/>
          </p:spPr>
          <p:txBody>
            <a:bodyPr wrap="square" rtlCol="0">
              <a:spAutoFit/>
            </a:bodyPr>
            <a:lstStyle/>
            <a:p>
              <a:r>
                <a:rPr lang="en-US" sz="1200" dirty="0" smtClean="0"/>
                <a:t>NDPA (UL PN, DL PN)</a:t>
              </a:r>
              <a:endParaRPr lang="en-US" sz="1200" dirty="0"/>
            </a:p>
          </p:txBody>
        </p:sp>
        <p:sp>
          <p:nvSpPr>
            <p:cNvPr id="14" name="TextBox 13"/>
            <p:cNvSpPr txBox="1"/>
            <p:nvPr/>
          </p:nvSpPr>
          <p:spPr>
            <a:xfrm>
              <a:off x="2566432" y="2319292"/>
              <a:ext cx="3416750" cy="276999"/>
            </a:xfrm>
            <a:prstGeom prst="rect">
              <a:avLst/>
            </a:prstGeom>
            <a:noFill/>
          </p:spPr>
          <p:txBody>
            <a:bodyPr wrap="square" rtlCol="0">
              <a:spAutoFit/>
            </a:bodyPr>
            <a:lstStyle/>
            <a:p>
              <a:r>
                <a:rPr lang="en-US" sz="1200" dirty="0" smtClean="0"/>
                <a:t>UL NDP LTF = f(key, UL PN)</a:t>
              </a:r>
              <a:endParaRPr lang="en-US" sz="1200" dirty="0"/>
            </a:p>
          </p:txBody>
        </p:sp>
        <p:sp>
          <p:nvSpPr>
            <p:cNvPr id="15" name="TextBox 14"/>
            <p:cNvSpPr txBox="1"/>
            <p:nvPr/>
          </p:nvSpPr>
          <p:spPr>
            <a:xfrm>
              <a:off x="2566434" y="2750406"/>
              <a:ext cx="2933245" cy="330514"/>
            </a:xfrm>
            <a:prstGeom prst="rect">
              <a:avLst/>
            </a:prstGeom>
            <a:noFill/>
          </p:spPr>
          <p:txBody>
            <a:bodyPr wrap="square" rtlCol="0">
              <a:spAutoFit/>
            </a:bodyPr>
            <a:lstStyle/>
            <a:p>
              <a:r>
                <a:rPr lang="en-US" sz="1200" dirty="0" smtClean="0"/>
                <a:t>DL NDP LTF = f(key, DL PN)</a:t>
              </a:r>
              <a:endParaRPr lang="en-US" sz="1200" dirty="0"/>
            </a:p>
          </p:txBody>
        </p:sp>
        <p:sp>
          <p:nvSpPr>
            <p:cNvPr id="16" name="TextBox 15"/>
            <p:cNvSpPr txBox="1"/>
            <p:nvPr/>
          </p:nvSpPr>
          <p:spPr>
            <a:xfrm>
              <a:off x="3499413" y="3144279"/>
              <a:ext cx="918657" cy="276999"/>
            </a:xfrm>
            <a:prstGeom prst="rect">
              <a:avLst/>
            </a:prstGeom>
            <a:noFill/>
          </p:spPr>
          <p:txBody>
            <a:bodyPr wrap="square" rtlCol="0">
              <a:spAutoFit/>
            </a:bodyPr>
            <a:lstStyle/>
            <a:p>
              <a:r>
                <a:rPr lang="en-US" sz="1200" dirty="0" smtClean="0"/>
                <a:t>LMR</a:t>
              </a:r>
              <a:endParaRPr lang="en-US" sz="1200" dirty="0"/>
            </a:p>
          </p:txBody>
        </p:sp>
        <p:sp>
          <p:nvSpPr>
            <p:cNvPr id="17" name="TextBox 16"/>
            <p:cNvSpPr txBox="1"/>
            <p:nvPr/>
          </p:nvSpPr>
          <p:spPr>
            <a:xfrm>
              <a:off x="2109792" y="432315"/>
              <a:ext cx="918657" cy="276999"/>
            </a:xfrm>
            <a:prstGeom prst="rect">
              <a:avLst/>
            </a:prstGeom>
            <a:noFill/>
          </p:spPr>
          <p:txBody>
            <a:bodyPr wrap="square" rtlCol="0">
              <a:spAutoFit/>
            </a:bodyPr>
            <a:lstStyle/>
            <a:p>
              <a:r>
                <a:rPr lang="en-US" sz="1200" dirty="0" smtClean="0"/>
                <a:t>ISTA</a:t>
              </a:r>
              <a:endParaRPr lang="en-US" sz="1200" dirty="0"/>
            </a:p>
          </p:txBody>
        </p:sp>
        <p:sp>
          <p:nvSpPr>
            <p:cNvPr id="18" name="TextBox 17"/>
            <p:cNvSpPr txBox="1"/>
            <p:nvPr/>
          </p:nvSpPr>
          <p:spPr>
            <a:xfrm>
              <a:off x="5194940" y="454627"/>
              <a:ext cx="675094" cy="330514"/>
            </a:xfrm>
            <a:prstGeom prst="rect">
              <a:avLst/>
            </a:prstGeom>
            <a:noFill/>
          </p:spPr>
          <p:txBody>
            <a:bodyPr wrap="square" rtlCol="0">
              <a:spAutoFit/>
            </a:bodyPr>
            <a:lstStyle/>
            <a:p>
              <a:r>
                <a:rPr lang="en-US" sz="1200" dirty="0"/>
                <a:t>R</a:t>
              </a:r>
              <a:r>
                <a:rPr lang="en-US" sz="1200" dirty="0" smtClean="0"/>
                <a:t>STA</a:t>
              </a:r>
              <a:endParaRPr lang="en-US" sz="1200" dirty="0"/>
            </a:p>
          </p:txBody>
        </p:sp>
      </p:grpSp>
      <p:sp>
        <p:nvSpPr>
          <p:cNvPr id="21" name="TextBox 20"/>
          <p:cNvSpPr txBox="1"/>
          <p:nvPr/>
        </p:nvSpPr>
        <p:spPr>
          <a:xfrm>
            <a:off x="283331" y="2465128"/>
            <a:ext cx="5827268" cy="2677656"/>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Key exchange and establishment between </a:t>
            </a:r>
            <a:r>
              <a:rPr lang="en-US" sz="1400" dirty="0" err="1" smtClean="0"/>
              <a:t>iSTA</a:t>
            </a:r>
            <a:r>
              <a:rPr lang="en-US" sz="1400" dirty="0" smtClean="0"/>
              <a:t> and </a:t>
            </a:r>
            <a:r>
              <a:rPr lang="en-US" sz="1400" dirty="0" err="1" smtClean="0"/>
              <a:t>rSTA</a:t>
            </a:r>
            <a:r>
              <a:rPr lang="en-US" sz="1400" dirty="0" smtClean="0"/>
              <a:t> in the non-time critical negotiation phase reusing PMF scheme.</a:t>
            </a:r>
          </a:p>
          <a:p>
            <a:pPr marL="171450" indent="-171450">
              <a:buFont typeface="Arial" panose="020B0604020202020204" pitchFamily="34" charset="0"/>
              <a:buChar char="•"/>
            </a:pPr>
            <a:r>
              <a:rPr lang="en-US" sz="1400" dirty="0" smtClean="0"/>
              <a:t>Initialization vector or Packet Number (PN) for both UL and DL in NDPA frame by the </a:t>
            </a:r>
            <a:r>
              <a:rPr lang="en-US" sz="1400" dirty="0" err="1" smtClean="0"/>
              <a:t>iSTA</a:t>
            </a:r>
            <a:endParaRPr lang="en-US" sz="1400" dirty="0" smtClean="0"/>
          </a:p>
          <a:p>
            <a:pPr marL="628650" lvl="1" indent="-171450">
              <a:buFont typeface="Arial" panose="020B0604020202020204" pitchFamily="34" charset="0"/>
              <a:buChar char="•"/>
            </a:pPr>
            <a:r>
              <a:rPr lang="en-US" sz="1400" dirty="0" smtClean="0"/>
              <a:t>The </a:t>
            </a:r>
            <a:r>
              <a:rPr lang="en-US" sz="1400" dirty="0" err="1" smtClean="0"/>
              <a:t>iSTA</a:t>
            </a:r>
            <a:r>
              <a:rPr lang="en-US" sz="1400" dirty="0" smtClean="0"/>
              <a:t> LTF sequence in UL NDP is derived out of the established key in negotiation phase and the UL PN in NDPA frame </a:t>
            </a:r>
          </a:p>
          <a:p>
            <a:pPr marL="628650" lvl="1" indent="-171450">
              <a:buFont typeface="Arial" panose="020B0604020202020204" pitchFamily="34" charset="0"/>
              <a:buChar char="•"/>
            </a:pPr>
            <a:r>
              <a:rPr lang="en-US" sz="1400" dirty="0"/>
              <a:t>The </a:t>
            </a:r>
            <a:r>
              <a:rPr lang="en-US" sz="1400" dirty="0" err="1" smtClean="0"/>
              <a:t>rSTA</a:t>
            </a:r>
            <a:r>
              <a:rPr lang="en-US" sz="1400" dirty="0" smtClean="0"/>
              <a:t> </a:t>
            </a:r>
            <a:r>
              <a:rPr lang="en-US" sz="1400" dirty="0"/>
              <a:t>LTF sequence in </a:t>
            </a:r>
            <a:r>
              <a:rPr lang="en-US" sz="1400" dirty="0" smtClean="0"/>
              <a:t>DL </a:t>
            </a:r>
            <a:r>
              <a:rPr lang="en-US" sz="1400" dirty="0"/>
              <a:t>NDP is derived out of the established key in negotiation phase and the </a:t>
            </a:r>
            <a:r>
              <a:rPr lang="en-US" sz="1400" dirty="0" smtClean="0"/>
              <a:t>DL </a:t>
            </a:r>
            <a:r>
              <a:rPr lang="en-US" sz="1400" dirty="0"/>
              <a:t>PN in NDPA frame </a:t>
            </a:r>
            <a:endParaRPr lang="en-US" sz="1400" dirty="0" smtClean="0"/>
          </a:p>
          <a:p>
            <a:pPr marL="628650" lvl="1" indent="-171450">
              <a:buFont typeface="Arial" panose="020B0604020202020204" pitchFamily="34" charset="0"/>
              <a:buChar char="•"/>
            </a:pPr>
            <a:r>
              <a:rPr lang="en-US" sz="1400" dirty="0" smtClean="0"/>
              <a:t>PN is transmitted in the clear – no encryption in control frames.</a:t>
            </a:r>
          </a:p>
          <a:p>
            <a:pPr marL="628650" lvl="1" indent="-171450">
              <a:buFont typeface="Arial" panose="020B0604020202020204" pitchFamily="34" charset="0"/>
              <a:buChar char="•"/>
            </a:pPr>
            <a:r>
              <a:rPr lang="en-US" sz="1400" dirty="0" smtClean="0"/>
              <a:t>PN selection follows same rules as PMF.</a:t>
            </a:r>
            <a:endParaRPr lang="en-US" sz="1400" dirty="0"/>
          </a:p>
          <a:p>
            <a:pPr marL="171450" indent="-171450">
              <a:buFont typeface="Arial" panose="020B0604020202020204" pitchFamily="34" charset="0"/>
              <a:buChar char="•"/>
            </a:pPr>
            <a:endParaRPr lang="en-US" sz="1400" dirty="0" smtClean="0"/>
          </a:p>
          <a:p>
            <a:pPr marL="171450" indent="-171450">
              <a:buFont typeface="Arial" panose="020B0604020202020204" pitchFamily="34" charset="0"/>
              <a:buChar char="•"/>
            </a:pPr>
            <a:endParaRPr lang="en-US" sz="1400" dirty="0"/>
          </a:p>
        </p:txBody>
      </p:sp>
      <p:sp>
        <p:nvSpPr>
          <p:cNvPr id="22" name="Slide Number Placeholder 4"/>
          <p:cNvSpPr txBox="1">
            <a:spLocks/>
          </p:cNvSpPr>
          <p:nvPr/>
        </p:nvSpPr>
        <p:spPr bwMode="auto">
          <a:xfrm>
            <a:off x="7334999" y="6513927"/>
            <a:ext cx="14875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GB"/>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9pPr>
          </a:lstStyle>
          <a:p>
            <a:r>
              <a:rPr lang="en-GB" dirty="0" smtClean="0"/>
              <a:t>Chittabrata Ghosh, Intel</a:t>
            </a:r>
          </a:p>
        </p:txBody>
      </p:sp>
      <p:sp>
        <p:nvSpPr>
          <p:cNvPr id="23" name="Date Placeholder 5"/>
          <p:cNvSpPr txBox="1">
            <a:spLocks/>
          </p:cNvSpPr>
          <p:nvPr/>
        </p:nvSpPr>
        <p:spPr>
          <a:xfrm>
            <a:off x="659106" y="267873"/>
            <a:ext cx="1176590" cy="273050"/>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800" b="1" dirty="0" smtClean="0"/>
              <a:t>Nov 2017</a:t>
            </a:r>
            <a:endParaRPr lang="en-GB" sz="1800" b="1" dirty="0"/>
          </a:p>
        </p:txBody>
      </p:sp>
      <p:sp>
        <p:nvSpPr>
          <p:cNvPr id="24" name="Rectangle 23"/>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802.11-17/1770r0</a:t>
            </a:r>
            <a:endParaRPr lang="en-US" sz="1800" b="1" dirty="0"/>
          </a:p>
        </p:txBody>
      </p:sp>
    </p:spTree>
    <p:extLst>
      <p:ext uri="{BB962C8B-B14F-4D97-AF65-F5344CB8AC3E}">
        <p14:creationId xmlns:p14="http://schemas.microsoft.com/office/powerpoint/2010/main" val="28594563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r>
              <a:rPr lang="en-GB" smtClean="0"/>
              <a:t>Slide </a:t>
            </a:r>
            <a:fld id="{F117D05D-D0C9-4B34-B1ED-C9E95193EB2E}" type="slidenum">
              <a:rPr lang="en-GB" smtClean="0"/>
              <a:pPr>
                <a:defRPr/>
              </a:pPr>
              <a:t>7</a:t>
            </a:fld>
            <a:endParaRPr lang="en-GB"/>
          </a:p>
        </p:txBody>
      </p:sp>
      <p:sp>
        <p:nvSpPr>
          <p:cNvPr id="41" name="Title 1"/>
          <p:cNvSpPr>
            <a:spLocks noGrp="1"/>
          </p:cNvSpPr>
          <p:nvPr>
            <p:ph type="title"/>
          </p:nvPr>
        </p:nvSpPr>
        <p:spPr>
          <a:xfrm>
            <a:off x="182724" y="660997"/>
            <a:ext cx="8854752" cy="1066800"/>
          </a:xfrm>
        </p:spPr>
        <p:txBody>
          <a:bodyPr/>
          <a:lstStyle/>
          <a:p>
            <a:pPr algn="l"/>
            <a:r>
              <a:rPr lang="en-US" dirty="0" smtClean="0"/>
              <a:t>Option 1: </a:t>
            </a:r>
            <a:r>
              <a:rPr lang="en-US" dirty="0" smtClean="0"/>
              <a:t>UL </a:t>
            </a:r>
            <a:r>
              <a:rPr lang="en-US" dirty="0" smtClean="0"/>
              <a:t>and DL PNs in </a:t>
            </a:r>
            <a:r>
              <a:rPr lang="en-US" dirty="0" smtClean="0"/>
              <a:t>TF in MU Mode</a:t>
            </a:r>
            <a:endParaRPr lang="en-US" dirty="0"/>
          </a:p>
        </p:txBody>
      </p:sp>
      <p:sp>
        <p:nvSpPr>
          <p:cNvPr id="42" name="TextBox 41"/>
          <p:cNvSpPr txBox="1"/>
          <p:nvPr/>
        </p:nvSpPr>
        <p:spPr>
          <a:xfrm>
            <a:off x="323528" y="1646016"/>
            <a:ext cx="8499058" cy="2462213"/>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Same key exchange and establishment as SU between </a:t>
            </a:r>
            <a:r>
              <a:rPr lang="en-US" sz="1400" dirty="0" err="1" smtClean="0"/>
              <a:t>iSTA</a:t>
            </a:r>
            <a:r>
              <a:rPr lang="en-US" sz="1400" dirty="0" smtClean="0"/>
              <a:t> and </a:t>
            </a:r>
            <a:r>
              <a:rPr lang="en-US" sz="1400" dirty="0" err="1" smtClean="0"/>
              <a:t>rSTA</a:t>
            </a:r>
            <a:r>
              <a:rPr lang="en-US" sz="1400" dirty="0" smtClean="0"/>
              <a:t> in negotiation phase again reusing PMF scheme for key generation, establishment and refresh.</a:t>
            </a:r>
          </a:p>
          <a:p>
            <a:pPr marL="171450" indent="-171450">
              <a:buFont typeface="Arial" panose="020B0604020202020204" pitchFamily="34" charset="0"/>
              <a:buChar char="•"/>
            </a:pPr>
            <a:r>
              <a:rPr lang="en-US" sz="1400" dirty="0" smtClean="0"/>
              <a:t>Initialization vector or Packet Number (PN) for both UL and DL are included in the Trigger frame transmitted by the RSTA</a:t>
            </a:r>
          </a:p>
          <a:p>
            <a:pPr marL="628650" lvl="1" indent="-171450">
              <a:buFont typeface="Arial" panose="020B0604020202020204" pitchFamily="34" charset="0"/>
              <a:buChar char="•"/>
            </a:pPr>
            <a:r>
              <a:rPr lang="en-US" sz="1400" dirty="0" smtClean="0"/>
              <a:t>The </a:t>
            </a:r>
            <a:r>
              <a:rPr lang="en-US" sz="1400" dirty="0" err="1" smtClean="0"/>
              <a:t>iSTA</a:t>
            </a:r>
            <a:r>
              <a:rPr lang="en-US" sz="1400" dirty="0" smtClean="0"/>
              <a:t> LTF sequence in UL NDP is derived out of the established key in negotiation phase and the UL PN in TF frame for UL sounding.</a:t>
            </a:r>
          </a:p>
          <a:p>
            <a:pPr marL="628650" lvl="1" indent="-171450">
              <a:buFont typeface="Arial" panose="020B0604020202020204" pitchFamily="34" charset="0"/>
              <a:buChar char="•"/>
            </a:pPr>
            <a:r>
              <a:rPr lang="en-US" sz="1400" dirty="0"/>
              <a:t>The </a:t>
            </a:r>
            <a:r>
              <a:rPr lang="en-US" sz="1400" dirty="0" err="1" smtClean="0"/>
              <a:t>rSTA</a:t>
            </a:r>
            <a:r>
              <a:rPr lang="en-US" sz="1400" dirty="0" smtClean="0"/>
              <a:t> </a:t>
            </a:r>
            <a:r>
              <a:rPr lang="en-US" sz="1400" dirty="0"/>
              <a:t>LTF sequence in </a:t>
            </a:r>
            <a:r>
              <a:rPr lang="en-US" sz="1400" dirty="0" smtClean="0"/>
              <a:t>DL </a:t>
            </a:r>
            <a:r>
              <a:rPr lang="en-US" sz="1400" dirty="0"/>
              <a:t>NDP is derived out of the established key in negotiation phase and the </a:t>
            </a:r>
            <a:r>
              <a:rPr lang="en-US" sz="1400" dirty="0" smtClean="0"/>
              <a:t>DL </a:t>
            </a:r>
            <a:r>
              <a:rPr lang="en-US" sz="1400" dirty="0"/>
              <a:t>PN in </a:t>
            </a:r>
            <a:r>
              <a:rPr lang="en-US" sz="1400" dirty="0" smtClean="0"/>
              <a:t>TF.</a:t>
            </a:r>
          </a:p>
          <a:p>
            <a:pPr marL="171450" indent="-171450">
              <a:buFont typeface="Arial" panose="020B0604020202020204" pitchFamily="34" charset="0"/>
              <a:buChar char="•"/>
            </a:pPr>
            <a:endParaRPr lang="en-US" sz="1400" dirty="0"/>
          </a:p>
          <a:p>
            <a:pPr marL="628650" lvl="1" indent="-171450">
              <a:buFont typeface="Arial" panose="020B0604020202020204" pitchFamily="34" charset="0"/>
              <a:buChar char="•"/>
            </a:pPr>
            <a:endParaRPr lang="en-US" sz="1400" dirty="0" smtClean="0"/>
          </a:p>
          <a:p>
            <a:pPr marL="171450" indent="-171450">
              <a:buFont typeface="Arial" panose="020B0604020202020204" pitchFamily="34" charset="0"/>
              <a:buChar char="•"/>
            </a:pPr>
            <a:endParaRPr lang="en-US" sz="1400" dirty="0"/>
          </a:p>
        </p:txBody>
      </p:sp>
      <p:sp>
        <p:nvSpPr>
          <p:cNvPr id="43" name="Slide Number Placeholder 4"/>
          <p:cNvSpPr txBox="1">
            <a:spLocks/>
          </p:cNvSpPr>
          <p:nvPr/>
        </p:nvSpPr>
        <p:spPr bwMode="auto">
          <a:xfrm>
            <a:off x="7334999" y="6513927"/>
            <a:ext cx="14875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GB"/>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9pPr>
          </a:lstStyle>
          <a:p>
            <a:r>
              <a:rPr lang="en-GB" dirty="0" smtClean="0"/>
              <a:t>Chittabrata Ghosh, Intel</a:t>
            </a:r>
          </a:p>
        </p:txBody>
      </p:sp>
      <p:pic>
        <p:nvPicPr>
          <p:cNvPr id="2" name="Picture 1"/>
          <p:cNvPicPr>
            <a:picLocks noChangeAspect="1"/>
          </p:cNvPicPr>
          <p:nvPr/>
        </p:nvPicPr>
        <p:blipFill>
          <a:blip r:embed="rId2"/>
          <a:stretch>
            <a:fillRect/>
          </a:stretch>
        </p:blipFill>
        <p:spPr>
          <a:xfrm>
            <a:off x="2339752" y="3861048"/>
            <a:ext cx="4877074" cy="2068929"/>
          </a:xfrm>
          <a:prstGeom prst="rect">
            <a:avLst/>
          </a:prstGeom>
        </p:spPr>
      </p:pic>
      <p:sp>
        <p:nvSpPr>
          <p:cNvPr id="7" name="Date Placeholder 5"/>
          <p:cNvSpPr txBox="1">
            <a:spLocks/>
          </p:cNvSpPr>
          <p:nvPr/>
        </p:nvSpPr>
        <p:spPr>
          <a:xfrm>
            <a:off x="659106" y="267873"/>
            <a:ext cx="1176590" cy="273050"/>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800" b="1" dirty="0" smtClean="0"/>
              <a:t>Nov 2017</a:t>
            </a:r>
            <a:endParaRPr lang="en-GB" sz="1800" b="1" dirty="0"/>
          </a:p>
        </p:txBody>
      </p:sp>
      <p:sp>
        <p:nvSpPr>
          <p:cNvPr id="8"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802.11-17/1770r0</a:t>
            </a:r>
            <a:endParaRPr lang="en-US" sz="1800" b="1" dirty="0"/>
          </a:p>
        </p:txBody>
      </p:sp>
    </p:spTree>
    <p:extLst>
      <p:ext uri="{BB962C8B-B14F-4D97-AF65-F5344CB8AC3E}">
        <p14:creationId xmlns:p14="http://schemas.microsoft.com/office/powerpoint/2010/main" val="31863183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r>
              <a:rPr lang="en-GB" smtClean="0"/>
              <a:t>Slide </a:t>
            </a:r>
            <a:fld id="{F117D05D-D0C9-4B34-B1ED-C9E95193EB2E}" type="slidenum">
              <a:rPr lang="en-GB" smtClean="0"/>
              <a:pPr>
                <a:defRPr/>
              </a:pPr>
              <a:t>8</a:t>
            </a:fld>
            <a:endParaRPr lang="en-GB"/>
          </a:p>
        </p:txBody>
      </p:sp>
      <p:sp>
        <p:nvSpPr>
          <p:cNvPr id="41" name="Title 1"/>
          <p:cNvSpPr>
            <a:spLocks noGrp="1"/>
          </p:cNvSpPr>
          <p:nvPr>
            <p:ph type="title"/>
          </p:nvPr>
        </p:nvSpPr>
        <p:spPr>
          <a:xfrm>
            <a:off x="182724" y="660997"/>
            <a:ext cx="8854752" cy="1066800"/>
          </a:xfrm>
        </p:spPr>
        <p:txBody>
          <a:bodyPr/>
          <a:lstStyle/>
          <a:p>
            <a:pPr algn="l"/>
            <a:r>
              <a:rPr lang="en-US" dirty="0" smtClean="0"/>
              <a:t>Op</a:t>
            </a:r>
            <a:r>
              <a:rPr lang="en-US" dirty="0" smtClean="0"/>
              <a:t>tion 2: UL PN </a:t>
            </a:r>
            <a:r>
              <a:rPr lang="en-US" dirty="0" smtClean="0"/>
              <a:t>in TF / DL </a:t>
            </a:r>
            <a:r>
              <a:rPr lang="en-US" dirty="0" smtClean="0"/>
              <a:t>PN </a:t>
            </a:r>
            <a:r>
              <a:rPr lang="en-US" dirty="0" smtClean="0"/>
              <a:t>in </a:t>
            </a:r>
            <a:r>
              <a:rPr lang="en-US" dirty="0" smtClean="0"/>
              <a:t>NDPA </a:t>
            </a:r>
            <a:endParaRPr lang="en-US" dirty="0"/>
          </a:p>
        </p:txBody>
      </p:sp>
      <p:sp>
        <p:nvSpPr>
          <p:cNvPr id="42" name="TextBox 41"/>
          <p:cNvSpPr txBox="1"/>
          <p:nvPr/>
        </p:nvSpPr>
        <p:spPr>
          <a:xfrm>
            <a:off x="323528" y="1646016"/>
            <a:ext cx="8499058" cy="2462213"/>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Same key exchange and establishment as SU between </a:t>
            </a:r>
            <a:r>
              <a:rPr lang="en-US" sz="1400" dirty="0" err="1" smtClean="0"/>
              <a:t>iSTA</a:t>
            </a:r>
            <a:r>
              <a:rPr lang="en-US" sz="1400" dirty="0" smtClean="0"/>
              <a:t> and </a:t>
            </a:r>
            <a:r>
              <a:rPr lang="en-US" sz="1400" dirty="0" err="1" smtClean="0"/>
              <a:t>rSTA</a:t>
            </a:r>
            <a:r>
              <a:rPr lang="en-US" sz="1400" dirty="0" smtClean="0"/>
              <a:t> in negotiation phase again reusing PMF scheme for key generation, establishment and refresh.</a:t>
            </a:r>
          </a:p>
          <a:p>
            <a:pPr marL="171450" indent="-171450">
              <a:buFont typeface="Arial" panose="020B0604020202020204" pitchFamily="34" charset="0"/>
              <a:buChar char="•"/>
            </a:pPr>
            <a:r>
              <a:rPr lang="en-US" sz="1400" dirty="0" smtClean="0"/>
              <a:t>Initialization </a:t>
            </a:r>
            <a:r>
              <a:rPr lang="en-US" sz="1400" dirty="0"/>
              <a:t>vector or Packet Number (PN) for UL in TF and for DL in NDPA frame by the </a:t>
            </a:r>
            <a:r>
              <a:rPr lang="en-US" sz="1400" dirty="0" err="1"/>
              <a:t>iSTA</a:t>
            </a:r>
            <a:endParaRPr lang="en-US" sz="1400" dirty="0"/>
          </a:p>
          <a:p>
            <a:pPr marL="628650" lvl="1" indent="-171450">
              <a:buFont typeface="Arial" panose="020B0604020202020204" pitchFamily="34" charset="0"/>
              <a:buChar char="•"/>
            </a:pPr>
            <a:r>
              <a:rPr lang="en-US" sz="1400" dirty="0"/>
              <a:t>The </a:t>
            </a:r>
            <a:r>
              <a:rPr lang="en-US" sz="1400" dirty="0" err="1"/>
              <a:t>iSTA</a:t>
            </a:r>
            <a:r>
              <a:rPr lang="en-US" sz="1400" dirty="0"/>
              <a:t> LTF sequence in UL NDP is derived out of the established key in negotiation phase and the UL PN in NDPA frame </a:t>
            </a:r>
          </a:p>
          <a:p>
            <a:pPr marL="628650" lvl="1" indent="-171450">
              <a:buFont typeface="Arial" panose="020B0604020202020204" pitchFamily="34" charset="0"/>
              <a:buChar char="•"/>
            </a:pPr>
            <a:r>
              <a:rPr lang="en-US" sz="1400" dirty="0"/>
              <a:t>The </a:t>
            </a:r>
            <a:r>
              <a:rPr lang="en-US" sz="1400" dirty="0" err="1"/>
              <a:t>rSTA</a:t>
            </a:r>
            <a:r>
              <a:rPr lang="en-US" sz="1400" dirty="0"/>
              <a:t> LTF sequence in DL NDP is derived out of the established key in negotiation phase and the DL PN in NDPA frame </a:t>
            </a:r>
          </a:p>
          <a:p>
            <a:pPr marL="171450" indent="-171450">
              <a:buFont typeface="Arial" panose="020B0604020202020204" pitchFamily="34" charset="0"/>
              <a:buChar char="•"/>
            </a:pPr>
            <a:endParaRPr lang="en-US" sz="1400" dirty="0" smtClean="0"/>
          </a:p>
          <a:p>
            <a:pPr marL="171450" indent="-171450">
              <a:buFont typeface="Arial" panose="020B0604020202020204" pitchFamily="34" charset="0"/>
              <a:buChar char="•"/>
            </a:pPr>
            <a:endParaRPr lang="en-US" sz="1400" dirty="0"/>
          </a:p>
          <a:p>
            <a:pPr marL="628650" lvl="1" indent="-171450">
              <a:buFont typeface="Arial" panose="020B0604020202020204" pitchFamily="34" charset="0"/>
              <a:buChar char="•"/>
            </a:pPr>
            <a:endParaRPr lang="en-US" sz="1400" dirty="0" smtClean="0"/>
          </a:p>
          <a:p>
            <a:pPr marL="171450" indent="-171450">
              <a:buFont typeface="Arial" panose="020B0604020202020204" pitchFamily="34" charset="0"/>
              <a:buChar char="•"/>
            </a:pPr>
            <a:endParaRPr lang="en-US" sz="1400" dirty="0"/>
          </a:p>
        </p:txBody>
      </p:sp>
      <p:sp>
        <p:nvSpPr>
          <p:cNvPr id="43" name="Slide Number Placeholder 4"/>
          <p:cNvSpPr txBox="1">
            <a:spLocks/>
          </p:cNvSpPr>
          <p:nvPr/>
        </p:nvSpPr>
        <p:spPr bwMode="auto">
          <a:xfrm>
            <a:off x="7334999" y="6513927"/>
            <a:ext cx="14875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GB"/>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9pPr>
          </a:lstStyle>
          <a:p>
            <a:r>
              <a:rPr lang="en-GB" dirty="0" smtClean="0"/>
              <a:t>Chittabrata Ghosh, Intel</a:t>
            </a:r>
          </a:p>
        </p:txBody>
      </p:sp>
      <p:grpSp>
        <p:nvGrpSpPr>
          <p:cNvPr id="61" name="Group 60"/>
          <p:cNvGrpSpPr/>
          <p:nvPr/>
        </p:nvGrpSpPr>
        <p:grpSpPr>
          <a:xfrm>
            <a:off x="955866" y="3509652"/>
            <a:ext cx="6778244" cy="2736304"/>
            <a:chOff x="197712" y="420968"/>
            <a:chExt cx="7440000" cy="3198695"/>
          </a:xfrm>
        </p:grpSpPr>
        <p:sp>
          <p:nvSpPr>
            <p:cNvPr id="62" name="TextBox 61"/>
            <p:cNvSpPr txBox="1"/>
            <p:nvPr/>
          </p:nvSpPr>
          <p:spPr>
            <a:xfrm>
              <a:off x="518312" y="420968"/>
              <a:ext cx="940691" cy="2904313"/>
            </a:xfrm>
            <a:prstGeom prst="rect">
              <a:avLst/>
            </a:prstGeom>
            <a:noFill/>
            <a:ln>
              <a:solidFill>
                <a:srgbClr val="FF0000"/>
              </a:solidFill>
              <a:prstDash val="dash"/>
            </a:ln>
          </p:spPr>
          <p:txBody>
            <a:bodyPr wrap="square" lIns="0" tIns="0" rIns="0" bIns="0" rtlCol="0">
              <a:noAutofit/>
            </a:bodyPr>
            <a:lstStyle/>
            <a:p>
              <a:pPr marL="120648"/>
              <a:r>
                <a:rPr lang="en-US" sz="933" b="1" dirty="0" smtClean="0">
                  <a:cs typeface="Neo Sans Intel"/>
                </a:rPr>
                <a:t>Polling part</a:t>
              </a:r>
              <a:endParaRPr lang="en-US" sz="933" b="1" dirty="0">
                <a:cs typeface="Neo Sans Intel"/>
              </a:endParaRPr>
            </a:p>
          </p:txBody>
        </p:sp>
        <p:sp>
          <p:nvSpPr>
            <p:cNvPr id="63" name="TextBox 62"/>
            <p:cNvSpPr txBox="1"/>
            <p:nvPr/>
          </p:nvSpPr>
          <p:spPr>
            <a:xfrm>
              <a:off x="1671349" y="437250"/>
              <a:ext cx="5724187" cy="2888032"/>
            </a:xfrm>
            <a:prstGeom prst="rect">
              <a:avLst/>
            </a:prstGeom>
            <a:noFill/>
            <a:ln w="34925">
              <a:solidFill>
                <a:srgbClr val="FF0000"/>
              </a:solidFill>
              <a:prstDash val="dash"/>
            </a:ln>
          </p:spPr>
          <p:txBody>
            <a:bodyPr wrap="square" lIns="0" tIns="0" rIns="0" bIns="0" rtlCol="0">
              <a:noAutofit/>
            </a:bodyPr>
            <a:lstStyle>
              <a:defPPr>
                <a:defRPr lang="en-US"/>
              </a:defPPr>
              <a:lvl1pPr marL="120648" algn="ctr">
                <a:defRPr sz="1200" b="1">
                  <a:cs typeface="Neo Sans Intel"/>
                </a:defRPr>
              </a:lvl1pPr>
            </a:lstStyle>
            <a:p>
              <a:r>
                <a:rPr lang="en-US" dirty="0"/>
                <a:t>Position (FTM) Sounding part</a:t>
              </a:r>
            </a:p>
          </p:txBody>
        </p:sp>
        <p:cxnSp>
          <p:nvCxnSpPr>
            <p:cNvPr id="64" name="Straight Arrow Connector 63"/>
            <p:cNvCxnSpPr/>
            <p:nvPr/>
          </p:nvCxnSpPr>
          <p:spPr>
            <a:xfrm flipV="1">
              <a:off x="1320187" y="2877873"/>
              <a:ext cx="480000" cy="1080"/>
            </a:xfrm>
            <a:prstGeom prst="straightConnector1">
              <a:avLst/>
            </a:prstGeom>
            <a:ln w="9525">
              <a:solidFill>
                <a:schemeClr val="tx2"/>
              </a:solidFill>
              <a:headEnd type="stealth"/>
              <a:tailEnd type="stealth"/>
            </a:ln>
            <a:effectLst/>
          </p:spPr>
          <p:style>
            <a:lnRef idx="2">
              <a:schemeClr val="accent1"/>
            </a:lnRef>
            <a:fillRef idx="0">
              <a:schemeClr val="accent1"/>
            </a:fillRef>
            <a:effectRef idx="1">
              <a:schemeClr val="accent1"/>
            </a:effectRef>
            <a:fontRef idx="minor">
              <a:schemeClr val="tx1"/>
            </a:fontRef>
          </p:style>
        </p:cxnSp>
        <p:sp>
          <p:nvSpPr>
            <p:cNvPr id="65" name="TextBox 64"/>
            <p:cNvSpPr txBox="1"/>
            <p:nvPr/>
          </p:nvSpPr>
          <p:spPr>
            <a:xfrm>
              <a:off x="1296409" y="2902538"/>
              <a:ext cx="472537" cy="136384"/>
            </a:xfrm>
            <a:prstGeom prst="rect">
              <a:avLst/>
            </a:prstGeom>
            <a:noFill/>
            <a:ln>
              <a:noFill/>
              <a:prstDash val="dash"/>
            </a:ln>
          </p:spPr>
          <p:txBody>
            <a:bodyPr wrap="square" lIns="0" tIns="0" rIns="0" bIns="0" rtlCol="0">
              <a:noAutofit/>
            </a:bodyPr>
            <a:lstStyle/>
            <a:p>
              <a:pPr marL="120648"/>
              <a:r>
                <a:rPr lang="en-US" sz="933" dirty="0">
                  <a:cs typeface="Neo Sans Intel"/>
                </a:rPr>
                <a:t>SIFS</a:t>
              </a:r>
            </a:p>
          </p:txBody>
        </p:sp>
        <p:cxnSp>
          <p:nvCxnSpPr>
            <p:cNvPr id="66" name="Straight Connector 65"/>
            <p:cNvCxnSpPr/>
            <p:nvPr/>
          </p:nvCxnSpPr>
          <p:spPr>
            <a:xfrm flipV="1">
              <a:off x="1320187" y="2659085"/>
              <a:ext cx="0" cy="288000"/>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67" name="Straight Connector 66"/>
            <p:cNvCxnSpPr/>
            <p:nvPr/>
          </p:nvCxnSpPr>
          <p:spPr>
            <a:xfrm flipV="1">
              <a:off x="1803532" y="2674929"/>
              <a:ext cx="0" cy="288000"/>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p:nvPr/>
          </p:nvCxnSpPr>
          <p:spPr>
            <a:xfrm flipV="1">
              <a:off x="2462852" y="2885503"/>
              <a:ext cx="480000" cy="1080"/>
            </a:xfrm>
            <a:prstGeom prst="straightConnector1">
              <a:avLst/>
            </a:prstGeom>
            <a:ln w="9525">
              <a:solidFill>
                <a:schemeClr val="tx2"/>
              </a:solidFill>
              <a:headEnd type="stealth"/>
              <a:tailEnd type="stealth"/>
            </a:ln>
            <a:effectLst/>
          </p:spPr>
          <p:style>
            <a:lnRef idx="2">
              <a:schemeClr val="accent1"/>
            </a:lnRef>
            <a:fillRef idx="0">
              <a:schemeClr val="accent1"/>
            </a:fillRef>
            <a:effectRef idx="1">
              <a:schemeClr val="accent1"/>
            </a:effectRef>
            <a:fontRef idx="minor">
              <a:schemeClr val="tx1"/>
            </a:fontRef>
          </p:style>
        </p:cxnSp>
        <p:sp>
          <p:nvSpPr>
            <p:cNvPr id="69" name="TextBox 68"/>
            <p:cNvSpPr txBox="1"/>
            <p:nvPr/>
          </p:nvSpPr>
          <p:spPr>
            <a:xfrm>
              <a:off x="2439074" y="2910169"/>
              <a:ext cx="472537" cy="136384"/>
            </a:xfrm>
            <a:prstGeom prst="rect">
              <a:avLst/>
            </a:prstGeom>
            <a:noFill/>
            <a:ln>
              <a:noFill/>
              <a:prstDash val="dash"/>
            </a:ln>
          </p:spPr>
          <p:txBody>
            <a:bodyPr wrap="square" lIns="0" tIns="0" rIns="0" bIns="0" rtlCol="0">
              <a:noAutofit/>
            </a:bodyPr>
            <a:lstStyle/>
            <a:p>
              <a:pPr marL="120648"/>
              <a:r>
                <a:rPr lang="en-US" sz="933" dirty="0">
                  <a:cs typeface="Neo Sans Intel"/>
                </a:rPr>
                <a:t>SIFS</a:t>
              </a:r>
            </a:p>
          </p:txBody>
        </p:sp>
        <p:cxnSp>
          <p:nvCxnSpPr>
            <p:cNvPr id="70" name="Straight Connector 69"/>
            <p:cNvCxnSpPr/>
            <p:nvPr/>
          </p:nvCxnSpPr>
          <p:spPr>
            <a:xfrm flipV="1">
              <a:off x="2471499" y="2666715"/>
              <a:ext cx="0" cy="288000"/>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flipV="1">
              <a:off x="2946197" y="2682559"/>
              <a:ext cx="0" cy="288000"/>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72" name="Straight Arrow Connector 71"/>
            <p:cNvCxnSpPr/>
            <p:nvPr/>
          </p:nvCxnSpPr>
          <p:spPr>
            <a:xfrm flipV="1">
              <a:off x="3618033" y="2890898"/>
              <a:ext cx="480000" cy="1080"/>
            </a:xfrm>
            <a:prstGeom prst="straightConnector1">
              <a:avLst/>
            </a:prstGeom>
            <a:ln w="9525">
              <a:solidFill>
                <a:schemeClr val="tx2"/>
              </a:solidFill>
              <a:headEnd type="stealth"/>
              <a:tailEnd type="stealth"/>
            </a:ln>
            <a:effectLst/>
          </p:spPr>
          <p:style>
            <a:lnRef idx="2">
              <a:schemeClr val="accent1"/>
            </a:lnRef>
            <a:fillRef idx="0">
              <a:schemeClr val="accent1"/>
            </a:fillRef>
            <a:effectRef idx="1">
              <a:schemeClr val="accent1"/>
            </a:effectRef>
            <a:fontRef idx="minor">
              <a:schemeClr val="tx1"/>
            </a:fontRef>
          </p:style>
        </p:cxnSp>
        <p:sp>
          <p:nvSpPr>
            <p:cNvPr id="73" name="TextBox 72"/>
            <p:cNvSpPr txBox="1"/>
            <p:nvPr/>
          </p:nvSpPr>
          <p:spPr>
            <a:xfrm>
              <a:off x="3594256" y="2915563"/>
              <a:ext cx="472537" cy="136384"/>
            </a:xfrm>
            <a:prstGeom prst="rect">
              <a:avLst/>
            </a:prstGeom>
            <a:noFill/>
            <a:ln>
              <a:noFill/>
              <a:prstDash val="dash"/>
            </a:ln>
          </p:spPr>
          <p:txBody>
            <a:bodyPr wrap="square" lIns="0" tIns="0" rIns="0" bIns="0" rtlCol="0">
              <a:noAutofit/>
            </a:bodyPr>
            <a:lstStyle/>
            <a:p>
              <a:pPr marL="120648"/>
              <a:r>
                <a:rPr lang="en-US" sz="933" dirty="0">
                  <a:cs typeface="Neo Sans Intel"/>
                </a:rPr>
                <a:t>SIFS</a:t>
              </a:r>
            </a:p>
          </p:txBody>
        </p:sp>
        <p:cxnSp>
          <p:nvCxnSpPr>
            <p:cNvPr id="74" name="Straight Connector 73"/>
            <p:cNvCxnSpPr/>
            <p:nvPr/>
          </p:nvCxnSpPr>
          <p:spPr>
            <a:xfrm flipV="1">
              <a:off x="3618033" y="2672110"/>
              <a:ext cx="0" cy="288000"/>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flipV="1">
              <a:off x="4101379" y="2687954"/>
              <a:ext cx="0" cy="288000"/>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76" name="Straight Arrow Connector 75"/>
            <p:cNvCxnSpPr/>
            <p:nvPr/>
          </p:nvCxnSpPr>
          <p:spPr>
            <a:xfrm flipV="1">
              <a:off x="4802293" y="2926506"/>
              <a:ext cx="480000" cy="1080"/>
            </a:xfrm>
            <a:prstGeom prst="straightConnector1">
              <a:avLst/>
            </a:prstGeom>
            <a:ln w="9525">
              <a:solidFill>
                <a:schemeClr val="tx2"/>
              </a:solidFill>
              <a:headEnd type="stealth"/>
              <a:tailEnd type="stealth"/>
            </a:ln>
            <a:effectLst/>
          </p:spPr>
          <p:style>
            <a:lnRef idx="2">
              <a:schemeClr val="accent1"/>
            </a:lnRef>
            <a:fillRef idx="0">
              <a:schemeClr val="accent1"/>
            </a:fillRef>
            <a:effectRef idx="1">
              <a:schemeClr val="accent1"/>
            </a:effectRef>
            <a:fontRef idx="minor">
              <a:schemeClr val="tx1"/>
            </a:fontRef>
          </p:style>
        </p:cxnSp>
        <p:sp>
          <p:nvSpPr>
            <p:cNvPr id="77" name="TextBox 76"/>
            <p:cNvSpPr txBox="1"/>
            <p:nvPr/>
          </p:nvSpPr>
          <p:spPr>
            <a:xfrm>
              <a:off x="4778516" y="2951171"/>
              <a:ext cx="472537" cy="136384"/>
            </a:xfrm>
            <a:prstGeom prst="rect">
              <a:avLst/>
            </a:prstGeom>
            <a:noFill/>
            <a:ln>
              <a:noFill/>
              <a:prstDash val="dash"/>
            </a:ln>
          </p:spPr>
          <p:txBody>
            <a:bodyPr wrap="square" lIns="0" tIns="0" rIns="0" bIns="0" rtlCol="0">
              <a:noAutofit/>
            </a:bodyPr>
            <a:lstStyle/>
            <a:p>
              <a:pPr marL="120648"/>
              <a:r>
                <a:rPr lang="en-US" sz="933" dirty="0">
                  <a:cs typeface="Neo Sans Intel"/>
                </a:rPr>
                <a:t>SIFS</a:t>
              </a:r>
            </a:p>
          </p:txBody>
        </p:sp>
        <p:cxnSp>
          <p:nvCxnSpPr>
            <p:cNvPr id="78" name="Straight Connector 77"/>
            <p:cNvCxnSpPr/>
            <p:nvPr/>
          </p:nvCxnSpPr>
          <p:spPr>
            <a:xfrm flipV="1">
              <a:off x="4810940" y="2707718"/>
              <a:ext cx="0" cy="288000"/>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p:nvCxnSpPr>
          <p:spPr>
            <a:xfrm flipV="1">
              <a:off x="5285639" y="2723562"/>
              <a:ext cx="0" cy="288000"/>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grpSp>
          <p:nvGrpSpPr>
            <p:cNvPr id="80" name="Group 79"/>
            <p:cNvGrpSpPr/>
            <p:nvPr/>
          </p:nvGrpSpPr>
          <p:grpSpPr>
            <a:xfrm>
              <a:off x="650059" y="671824"/>
              <a:ext cx="6531864" cy="2051801"/>
              <a:chOff x="3170492" y="2406808"/>
              <a:chExt cx="4898898" cy="1538851"/>
            </a:xfrm>
            <a:gradFill>
              <a:gsLst>
                <a:gs pos="0">
                  <a:schemeClr val="bg2"/>
                </a:gs>
                <a:gs pos="74000">
                  <a:schemeClr val="bg2">
                    <a:lumMod val="20000"/>
                    <a:lumOff val="80000"/>
                  </a:schemeClr>
                </a:gs>
                <a:gs pos="83000">
                  <a:schemeClr val="accent1">
                    <a:lumMod val="45000"/>
                    <a:lumOff val="55000"/>
                  </a:schemeClr>
                </a:gs>
                <a:gs pos="100000">
                  <a:schemeClr val="accent1">
                    <a:lumMod val="30000"/>
                    <a:lumOff val="70000"/>
                  </a:schemeClr>
                </a:gs>
              </a:gsLst>
              <a:lin ang="5400000" scaled="1"/>
            </a:gradFill>
          </p:grpSpPr>
          <p:sp>
            <p:nvSpPr>
              <p:cNvPr id="88" name="TextBox 87"/>
              <p:cNvSpPr txBox="1"/>
              <p:nvPr/>
            </p:nvSpPr>
            <p:spPr>
              <a:xfrm>
                <a:off x="3170492" y="2657316"/>
                <a:ext cx="502596" cy="1284052"/>
              </a:xfrm>
              <a:prstGeom prst="rect">
                <a:avLst/>
              </a:prstGeom>
              <a:solidFill>
                <a:schemeClr val="bg2">
                  <a:lumMod val="40000"/>
                  <a:lumOff val="60000"/>
                </a:schemeClr>
              </a:solidFill>
              <a:ln w="12700">
                <a:solidFill>
                  <a:srgbClr val="FF0000"/>
                </a:solidFill>
                <a:prstDash val="solid"/>
              </a:ln>
            </p:spPr>
            <p:txBody>
              <a:bodyPr wrap="square" lIns="0" tIns="0" rIns="0" bIns="0" rtlCol="0">
                <a:noAutofit/>
              </a:bodyPr>
              <a:lstStyle/>
              <a:p>
                <a:pPr marL="120648"/>
                <a:r>
                  <a:rPr lang="en-US" sz="933" dirty="0">
                    <a:cs typeface="Neo Sans Intel"/>
                  </a:rPr>
                  <a:t>Polling larger # of STA for </a:t>
                </a:r>
              </a:p>
              <a:p>
                <a:pPr marL="120648"/>
                <a:r>
                  <a:rPr lang="en-US" sz="933" dirty="0">
                    <a:cs typeface="Neo Sans Intel"/>
                  </a:rPr>
                  <a:t>resource request.</a:t>
                </a:r>
              </a:p>
              <a:p>
                <a:pPr marL="120648"/>
                <a:r>
                  <a:rPr lang="en-US" sz="933" dirty="0">
                    <a:cs typeface="Neo Sans Intel"/>
                  </a:rPr>
                  <a:t>Identify the STA require meas.</a:t>
                </a:r>
              </a:p>
              <a:p>
                <a:pPr marL="120648"/>
                <a:endParaRPr lang="en-US" sz="933" dirty="0">
                  <a:cs typeface="Neo Sans Intel"/>
                </a:endParaRPr>
              </a:p>
            </p:txBody>
          </p:sp>
          <p:sp>
            <p:nvSpPr>
              <p:cNvPr id="89" name="TextBox 88"/>
              <p:cNvSpPr txBox="1"/>
              <p:nvPr/>
            </p:nvSpPr>
            <p:spPr>
              <a:xfrm>
                <a:off x="4036321" y="2651025"/>
                <a:ext cx="502596" cy="1284052"/>
              </a:xfrm>
              <a:prstGeom prst="rect">
                <a:avLst/>
              </a:prstGeom>
              <a:grpFill/>
              <a:ln w="12700">
                <a:solidFill>
                  <a:srgbClr val="FF0000"/>
                </a:solidFill>
                <a:prstDash val="solid"/>
              </a:ln>
            </p:spPr>
            <p:txBody>
              <a:bodyPr wrap="square" lIns="0" tIns="0" rIns="0" bIns="0" rtlCol="0">
                <a:noAutofit/>
              </a:bodyPr>
              <a:lstStyle/>
              <a:p>
                <a:pPr marL="120648"/>
                <a:endParaRPr lang="en-US" sz="1600" dirty="0">
                  <a:cs typeface="Neo Sans Intel"/>
                </a:endParaRPr>
              </a:p>
              <a:p>
                <a:pPr marL="120648"/>
                <a:endParaRPr lang="en-US" sz="1600" dirty="0">
                  <a:cs typeface="Neo Sans Intel"/>
                </a:endParaRPr>
              </a:p>
              <a:p>
                <a:pPr algn="ctr"/>
                <a:r>
                  <a:rPr lang="en-US" sz="1600" dirty="0">
                    <a:cs typeface="Neo Sans Intel"/>
                  </a:rPr>
                  <a:t>TF</a:t>
                </a:r>
              </a:p>
              <a:p>
                <a:pPr marL="120648"/>
                <a:r>
                  <a:rPr lang="en-US" sz="800" dirty="0">
                    <a:cs typeface="Neo Sans Intel"/>
                  </a:rPr>
                  <a:t>(location</a:t>
                </a:r>
                <a:r>
                  <a:rPr lang="en-US" sz="800" dirty="0" smtClean="0">
                    <a:cs typeface="Neo Sans Intel"/>
                  </a:rPr>
                  <a:t>)</a:t>
                </a:r>
              </a:p>
              <a:p>
                <a:pPr marL="120648"/>
                <a:r>
                  <a:rPr lang="en-US" sz="800" dirty="0" smtClean="0">
                    <a:cs typeface="Neo Sans Intel"/>
                  </a:rPr>
                  <a:t>Per STA Info ([RID STA 1, UL PN]….[RID STA n UL PN])</a:t>
                </a:r>
                <a:endParaRPr lang="en-US" sz="800" dirty="0">
                  <a:cs typeface="Neo Sans Intel"/>
                </a:endParaRPr>
              </a:p>
            </p:txBody>
          </p:sp>
          <p:sp>
            <p:nvSpPr>
              <p:cNvPr id="90" name="TextBox 89"/>
              <p:cNvSpPr txBox="1"/>
              <p:nvPr/>
            </p:nvSpPr>
            <p:spPr>
              <a:xfrm>
                <a:off x="4890087" y="2661607"/>
                <a:ext cx="502596" cy="1284052"/>
              </a:xfrm>
              <a:prstGeom prst="rect">
                <a:avLst/>
              </a:prstGeom>
              <a:grpFill/>
              <a:ln w="12700">
                <a:solidFill>
                  <a:srgbClr val="FF0000"/>
                </a:solidFill>
                <a:prstDash val="solid"/>
              </a:ln>
            </p:spPr>
            <p:txBody>
              <a:bodyPr wrap="square" lIns="0" tIns="0" rIns="0" bIns="0" rtlCol="0">
                <a:noAutofit/>
              </a:bodyPr>
              <a:lstStyle/>
              <a:p>
                <a:pPr marL="120648"/>
                <a:endParaRPr lang="en-US" sz="1600" dirty="0">
                  <a:cs typeface="Neo Sans Intel"/>
                </a:endParaRPr>
              </a:p>
              <a:p>
                <a:pPr marL="120648"/>
                <a:endParaRPr lang="en-US" sz="1600" dirty="0">
                  <a:cs typeface="Neo Sans Intel"/>
                </a:endParaRPr>
              </a:p>
              <a:p>
                <a:pPr marL="120648"/>
                <a:r>
                  <a:rPr lang="en-US" sz="1600" dirty="0">
                    <a:cs typeface="Neo Sans Intel"/>
                  </a:rPr>
                  <a:t>UL NDP</a:t>
                </a:r>
                <a:endParaRPr lang="en-US" sz="800" dirty="0">
                  <a:cs typeface="Neo Sans Intel"/>
                </a:endParaRPr>
              </a:p>
            </p:txBody>
          </p:sp>
          <p:sp>
            <p:nvSpPr>
              <p:cNvPr id="91" name="TextBox 90"/>
              <p:cNvSpPr txBox="1"/>
              <p:nvPr/>
            </p:nvSpPr>
            <p:spPr>
              <a:xfrm>
                <a:off x="4989949" y="2540198"/>
                <a:ext cx="502596" cy="1234134"/>
              </a:xfrm>
              <a:prstGeom prst="rect">
                <a:avLst/>
              </a:prstGeom>
              <a:grpFill/>
              <a:ln w="12700">
                <a:solidFill>
                  <a:srgbClr val="FF0000"/>
                </a:solidFill>
                <a:prstDash val="solid"/>
              </a:ln>
            </p:spPr>
            <p:txBody>
              <a:bodyPr wrap="square" lIns="0" tIns="0" rIns="0" bIns="0" rtlCol="0">
                <a:noAutofit/>
              </a:bodyPr>
              <a:lstStyle/>
              <a:p>
                <a:pPr marL="120648"/>
                <a:endParaRPr lang="en-US" sz="800" dirty="0">
                  <a:cs typeface="Neo Sans Intel"/>
                </a:endParaRPr>
              </a:p>
            </p:txBody>
          </p:sp>
          <p:sp>
            <p:nvSpPr>
              <p:cNvPr id="92" name="TextBox 91"/>
              <p:cNvSpPr txBox="1"/>
              <p:nvPr/>
            </p:nvSpPr>
            <p:spPr>
              <a:xfrm>
                <a:off x="5079761" y="2406808"/>
                <a:ext cx="535681" cy="1172971"/>
              </a:xfrm>
              <a:prstGeom prst="rect">
                <a:avLst/>
              </a:prstGeom>
              <a:grpFill/>
              <a:ln w="12700">
                <a:solidFill>
                  <a:srgbClr val="FF0000"/>
                </a:solidFill>
                <a:prstDash val="solid"/>
              </a:ln>
            </p:spPr>
            <p:txBody>
              <a:bodyPr wrap="square" lIns="0" tIns="0" rIns="0" bIns="0" rtlCol="0">
                <a:noAutofit/>
              </a:bodyPr>
              <a:lstStyle/>
              <a:p>
                <a:pPr marL="120648"/>
                <a:endParaRPr lang="en-US" sz="1200" dirty="0">
                  <a:cs typeface="Neo Sans Intel"/>
                </a:endParaRPr>
              </a:p>
              <a:p>
                <a:pPr marL="120648"/>
                <a:endParaRPr lang="en-US" sz="1200" dirty="0">
                  <a:cs typeface="Neo Sans Intel"/>
                </a:endParaRPr>
              </a:p>
              <a:p>
                <a:pPr marL="120648"/>
                <a:r>
                  <a:rPr lang="en-US" sz="1200" dirty="0">
                    <a:cs typeface="Neo Sans Intel"/>
                  </a:rPr>
                  <a:t>UL NDP </a:t>
                </a:r>
              </a:p>
              <a:p>
                <a:pPr marL="120648"/>
                <a:r>
                  <a:rPr lang="en-US" sz="1200" dirty="0">
                    <a:cs typeface="Neo Sans Intel"/>
                  </a:rPr>
                  <a:t>STA n</a:t>
                </a:r>
              </a:p>
              <a:p>
                <a:pPr marL="120648"/>
                <a:r>
                  <a:rPr lang="en-US" sz="1200" dirty="0" err="1">
                    <a:cs typeface="Neo Sans Intel"/>
                  </a:rPr>
                  <a:t>Tx</a:t>
                </a:r>
                <a:r>
                  <a:rPr lang="en-US" sz="1200" dirty="0">
                    <a:cs typeface="Neo Sans Intel"/>
                  </a:rPr>
                  <a:t> m</a:t>
                </a:r>
                <a:endParaRPr lang="en-US" sz="800" dirty="0">
                  <a:cs typeface="Neo Sans Intel"/>
                </a:endParaRPr>
              </a:p>
            </p:txBody>
          </p:sp>
          <p:sp>
            <p:nvSpPr>
              <p:cNvPr id="93" name="TextBox 92"/>
              <p:cNvSpPr txBox="1"/>
              <p:nvPr/>
            </p:nvSpPr>
            <p:spPr>
              <a:xfrm>
                <a:off x="5756473" y="2661608"/>
                <a:ext cx="535681" cy="1284051"/>
              </a:xfrm>
              <a:prstGeom prst="rect">
                <a:avLst/>
              </a:prstGeom>
              <a:grpFill/>
              <a:ln w="12700">
                <a:solidFill>
                  <a:srgbClr val="FF0000"/>
                </a:solidFill>
                <a:prstDash val="solid"/>
              </a:ln>
            </p:spPr>
            <p:txBody>
              <a:bodyPr wrap="square" lIns="0" tIns="0" rIns="0" bIns="0" rtlCol="0">
                <a:noAutofit/>
              </a:bodyPr>
              <a:lstStyle/>
              <a:p>
                <a:pPr marL="120648"/>
                <a:endParaRPr lang="en-US" sz="1200" dirty="0">
                  <a:cs typeface="Neo Sans Intel"/>
                </a:endParaRPr>
              </a:p>
              <a:p>
                <a:pPr marL="120648"/>
                <a:endParaRPr lang="en-US" sz="667" dirty="0">
                  <a:cs typeface="Neo Sans Intel"/>
                </a:endParaRPr>
              </a:p>
              <a:p>
                <a:pPr marL="120648"/>
                <a:endParaRPr lang="en-US" sz="1067" dirty="0">
                  <a:cs typeface="Neo Sans Intel"/>
                </a:endParaRPr>
              </a:p>
              <a:p>
                <a:pPr marL="120648"/>
                <a:r>
                  <a:rPr lang="en-US" sz="1333" dirty="0">
                    <a:cs typeface="Neo Sans Intel"/>
                  </a:rPr>
                  <a:t>NDPA</a:t>
                </a:r>
              </a:p>
              <a:p>
                <a:pPr marL="120648"/>
                <a:r>
                  <a:rPr lang="en-US" sz="800" dirty="0">
                    <a:cs typeface="Neo Sans Intel"/>
                  </a:rPr>
                  <a:t>(location</a:t>
                </a:r>
                <a:r>
                  <a:rPr lang="en-US" sz="800" dirty="0" smtClean="0">
                    <a:cs typeface="Neo Sans Intel"/>
                  </a:rPr>
                  <a:t>)</a:t>
                </a:r>
              </a:p>
              <a:p>
                <a:pPr marL="120648"/>
                <a:r>
                  <a:rPr lang="en-US" sz="800" dirty="0" smtClean="0">
                    <a:cs typeface="Neo Sans Intel"/>
                  </a:rPr>
                  <a:t>Per STA Info ([RID STA 1, DL PN]….[RID STA n DL PN])</a:t>
                </a:r>
              </a:p>
            </p:txBody>
          </p:sp>
          <p:sp>
            <p:nvSpPr>
              <p:cNvPr id="94" name="TextBox 93"/>
              <p:cNvSpPr txBox="1"/>
              <p:nvPr/>
            </p:nvSpPr>
            <p:spPr>
              <a:xfrm>
                <a:off x="6644668" y="2657478"/>
                <a:ext cx="535681" cy="1284051"/>
              </a:xfrm>
              <a:prstGeom prst="rect">
                <a:avLst/>
              </a:prstGeom>
              <a:grpFill/>
              <a:ln w="12700">
                <a:solidFill>
                  <a:srgbClr val="FF0000"/>
                </a:solidFill>
                <a:prstDash val="solid"/>
              </a:ln>
            </p:spPr>
            <p:txBody>
              <a:bodyPr wrap="square" lIns="0" tIns="0" rIns="0" bIns="0" rtlCol="0">
                <a:noAutofit/>
              </a:bodyPr>
              <a:lstStyle/>
              <a:p>
                <a:pPr marL="120648"/>
                <a:endParaRPr lang="en-US" sz="1200" dirty="0">
                  <a:cs typeface="Neo Sans Intel"/>
                </a:endParaRPr>
              </a:p>
              <a:p>
                <a:pPr marL="120648"/>
                <a:endParaRPr lang="en-US" sz="667" dirty="0">
                  <a:cs typeface="Neo Sans Intel"/>
                </a:endParaRPr>
              </a:p>
              <a:p>
                <a:pPr marL="120648"/>
                <a:endParaRPr lang="en-US" sz="1067" dirty="0">
                  <a:cs typeface="Neo Sans Intel"/>
                </a:endParaRPr>
              </a:p>
              <a:p>
                <a:pPr marL="120648"/>
                <a:r>
                  <a:rPr lang="en-US" sz="1333" dirty="0">
                    <a:cs typeface="Neo Sans Intel"/>
                  </a:rPr>
                  <a:t>DL NDP</a:t>
                </a:r>
              </a:p>
            </p:txBody>
          </p:sp>
          <p:sp>
            <p:nvSpPr>
              <p:cNvPr id="95" name="TextBox 94"/>
              <p:cNvSpPr txBox="1"/>
              <p:nvPr/>
            </p:nvSpPr>
            <p:spPr>
              <a:xfrm>
                <a:off x="7533709" y="2661553"/>
                <a:ext cx="535681" cy="1284051"/>
              </a:xfrm>
              <a:prstGeom prst="rect">
                <a:avLst/>
              </a:prstGeom>
              <a:grpFill/>
              <a:ln w="12700">
                <a:solidFill>
                  <a:srgbClr val="FF0000"/>
                </a:solidFill>
                <a:prstDash val="solid"/>
              </a:ln>
            </p:spPr>
            <p:txBody>
              <a:bodyPr wrap="square" lIns="0" tIns="0" rIns="0" bIns="0" rtlCol="0">
                <a:noAutofit/>
              </a:bodyPr>
              <a:lstStyle/>
              <a:p>
                <a:pPr marL="120648"/>
                <a:endParaRPr lang="en-US" sz="1400" dirty="0">
                  <a:cs typeface="Neo Sans Intel"/>
                </a:endParaRPr>
              </a:p>
              <a:p>
                <a:pPr marL="120648"/>
                <a:endParaRPr lang="en-US" sz="800" dirty="0">
                  <a:cs typeface="Neo Sans Intel"/>
                </a:endParaRPr>
              </a:p>
              <a:p>
                <a:pPr marL="120648"/>
                <a:r>
                  <a:rPr lang="en-US" sz="1100" dirty="0">
                    <a:cs typeface="Neo Sans Intel"/>
                  </a:rPr>
                  <a:t>Location </a:t>
                </a:r>
              </a:p>
              <a:p>
                <a:pPr marL="120648"/>
                <a:r>
                  <a:rPr lang="en-US" sz="1100" dirty="0">
                    <a:cs typeface="Neo Sans Intel"/>
                  </a:rPr>
                  <a:t>Meas.</a:t>
                </a:r>
              </a:p>
              <a:p>
                <a:pPr marL="120648"/>
                <a:r>
                  <a:rPr lang="en-US" sz="1100" dirty="0">
                    <a:cs typeface="Neo Sans Intel"/>
                  </a:rPr>
                  <a:t>Report</a:t>
                </a:r>
              </a:p>
            </p:txBody>
          </p:sp>
        </p:grpSp>
        <p:cxnSp>
          <p:nvCxnSpPr>
            <p:cNvPr id="81" name="Straight Arrow Connector 80"/>
            <p:cNvCxnSpPr/>
            <p:nvPr/>
          </p:nvCxnSpPr>
          <p:spPr>
            <a:xfrm flipV="1">
              <a:off x="5984336" y="2930362"/>
              <a:ext cx="480000" cy="1080"/>
            </a:xfrm>
            <a:prstGeom prst="straightConnector1">
              <a:avLst/>
            </a:prstGeom>
            <a:ln w="9525">
              <a:solidFill>
                <a:schemeClr val="tx2"/>
              </a:solidFill>
              <a:headEnd type="stealth"/>
              <a:tailEnd type="stealth"/>
            </a:ln>
            <a:effectLst/>
          </p:spPr>
          <p:style>
            <a:lnRef idx="2">
              <a:schemeClr val="accent1"/>
            </a:lnRef>
            <a:fillRef idx="0">
              <a:schemeClr val="accent1"/>
            </a:fillRef>
            <a:effectRef idx="1">
              <a:schemeClr val="accent1"/>
            </a:effectRef>
            <a:fontRef idx="minor">
              <a:schemeClr val="tx1"/>
            </a:fontRef>
          </p:style>
        </p:cxnSp>
        <p:sp>
          <p:nvSpPr>
            <p:cNvPr id="82" name="TextBox 81"/>
            <p:cNvSpPr txBox="1"/>
            <p:nvPr/>
          </p:nvSpPr>
          <p:spPr>
            <a:xfrm>
              <a:off x="5960558" y="2955027"/>
              <a:ext cx="541710" cy="130844"/>
            </a:xfrm>
            <a:prstGeom prst="rect">
              <a:avLst/>
            </a:prstGeom>
            <a:noFill/>
            <a:ln>
              <a:noFill/>
              <a:prstDash val="dash"/>
            </a:ln>
          </p:spPr>
          <p:txBody>
            <a:bodyPr wrap="square" lIns="0" tIns="0" rIns="0" bIns="0" rtlCol="0">
              <a:noAutofit/>
            </a:bodyPr>
            <a:lstStyle/>
            <a:p>
              <a:pPr marL="120648"/>
              <a:r>
                <a:rPr lang="en-US" sz="933" dirty="0" smtClean="0">
                  <a:cs typeface="Neo Sans Intel"/>
                </a:rPr>
                <a:t>SIFS</a:t>
              </a:r>
              <a:endParaRPr lang="en-US" sz="933" dirty="0">
                <a:cs typeface="Neo Sans Intel"/>
              </a:endParaRPr>
            </a:p>
          </p:txBody>
        </p:sp>
        <p:cxnSp>
          <p:nvCxnSpPr>
            <p:cNvPr id="83" name="Straight Connector 82"/>
            <p:cNvCxnSpPr/>
            <p:nvPr/>
          </p:nvCxnSpPr>
          <p:spPr>
            <a:xfrm flipV="1">
              <a:off x="5992983" y="2711574"/>
              <a:ext cx="0" cy="288000"/>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84" name="Straight Connector 83"/>
            <p:cNvCxnSpPr/>
            <p:nvPr/>
          </p:nvCxnSpPr>
          <p:spPr>
            <a:xfrm flipV="1">
              <a:off x="6467681" y="2727418"/>
              <a:ext cx="0" cy="288000"/>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85" name="Straight Arrow Connector 84"/>
            <p:cNvCxnSpPr/>
            <p:nvPr/>
          </p:nvCxnSpPr>
          <p:spPr>
            <a:xfrm>
              <a:off x="538920" y="3619662"/>
              <a:ext cx="6877224" cy="1"/>
            </a:xfrm>
            <a:prstGeom prst="straightConnector1">
              <a:avLst/>
            </a:prstGeom>
            <a:ln w="9525">
              <a:solidFill>
                <a:schemeClr val="tx2"/>
              </a:solidFill>
              <a:headEnd type="stealth"/>
              <a:tailEnd type="stealth"/>
            </a:ln>
            <a:effectLst/>
          </p:spPr>
          <p:style>
            <a:lnRef idx="2">
              <a:schemeClr val="accent1"/>
            </a:lnRef>
            <a:fillRef idx="0">
              <a:schemeClr val="accent1"/>
            </a:fillRef>
            <a:effectRef idx="1">
              <a:schemeClr val="accent1"/>
            </a:effectRef>
            <a:fontRef idx="minor">
              <a:schemeClr val="tx1"/>
            </a:fontRef>
          </p:style>
        </p:cxnSp>
        <p:sp>
          <p:nvSpPr>
            <p:cNvPr id="86" name="TextBox 85"/>
            <p:cNvSpPr txBox="1"/>
            <p:nvPr/>
          </p:nvSpPr>
          <p:spPr>
            <a:xfrm>
              <a:off x="3573892" y="3425113"/>
              <a:ext cx="2386667" cy="185249"/>
            </a:xfrm>
            <a:prstGeom prst="rect">
              <a:avLst/>
            </a:prstGeom>
            <a:noFill/>
            <a:ln>
              <a:noFill/>
              <a:prstDash val="dash"/>
            </a:ln>
          </p:spPr>
          <p:txBody>
            <a:bodyPr wrap="square" lIns="0" tIns="0" rIns="0" bIns="0" rtlCol="0">
              <a:noAutofit/>
            </a:bodyPr>
            <a:lstStyle/>
            <a:p>
              <a:pPr marL="120648"/>
              <a:r>
                <a:rPr lang="en-US" sz="1200" dirty="0">
                  <a:cs typeface="Neo Sans Intel"/>
                </a:rPr>
                <a:t>Single </a:t>
              </a:r>
              <a:r>
                <a:rPr lang="en-US" dirty="0" smtClean="0">
                  <a:cs typeface="Neo Sans Intel"/>
                </a:rPr>
                <a:t>availability window</a:t>
              </a:r>
              <a:endParaRPr lang="en-US" sz="1200" dirty="0">
                <a:cs typeface="Neo Sans Intel"/>
              </a:endParaRPr>
            </a:p>
          </p:txBody>
        </p:sp>
        <p:cxnSp>
          <p:nvCxnSpPr>
            <p:cNvPr id="87" name="Straight Arrow Connector 86"/>
            <p:cNvCxnSpPr/>
            <p:nvPr/>
          </p:nvCxnSpPr>
          <p:spPr>
            <a:xfrm>
              <a:off x="197712" y="2724322"/>
              <a:ext cx="7440000" cy="3097"/>
            </a:xfrm>
            <a:prstGeom prst="straightConnector1">
              <a:avLst/>
            </a:prstGeom>
            <a:ln w="9525">
              <a:solidFill>
                <a:schemeClr val="tx2"/>
              </a:solidFill>
              <a:headEnd type="none"/>
              <a:tailEnd type="stealth" w="med" len="lg"/>
            </a:ln>
            <a:effectLst/>
          </p:spPr>
          <p:style>
            <a:lnRef idx="2">
              <a:schemeClr val="accent1"/>
            </a:lnRef>
            <a:fillRef idx="0">
              <a:schemeClr val="accent1"/>
            </a:fillRef>
            <a:effectRef idx="1">
              <a:schemeClr val="accent1"/>
            </a:effectRef>
            <a:fontRef idx="minor">
              <a:schemeClr val="tx1"/>
            </a:fontRef>
          </p:style>
        </p:cxnSp>
      </p:grpSp>
      <p:sp>
        <p:nvSpPr>
          <p:cNvPr id="44" name="Date Placeholder 5"/>
          <p:cNvSpPr txBox="1">
            <a:spLocks/>
          </p:cNvSpPr>
          <p:nvPr/>
        </p:nvSpPr>
        <p:spPr>
          <a:xfrm>
            <a:off x="659106" y="267873"/>
            <a:ext cx="1176590" cy="273050"/>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800" b="1" dirty="0" smtClean="0"/>
              <a:t>Nov 2017</a:t>
            </a:r>
            <a:endParaRPr lang="en-GB" sz="1800" b="1" dirty="0"/>
          </a:p>
        </p:txBody>
      </p:sp>
      <p:sp>
        <p:nvSpPr>
          <p:cNvPr id="45" name="Rectangle 44"/>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802.11-17/1770r0</a:t>
            </a:r>
            <a:endParaRPr lang="en-US" sz="1800" b="1" dirty="0"/>
          </a:p>
        </p:txBody>
      </p:sp>
    </p:spTree>
    <p:extLst>
      <p:ext uri="{BB962C8B-B14F-4D97-AF65-F5344CB8AC3E}">
        <p14:creationId xmlns:p14="http://schemas.microsoft.com/office/powerpoint/2010/main" val="42854382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the Proposed Mechanism of Key Exchange</a:t>
            </a:r>
            <a:endParaRPr lang="en-US" dirty="0"/>
          </a:p>
        </p:txBody>
      </p:sp>
      <p:sp>
        <p:nvSpPr>
          <p:cNvPr id="5" name="Slide Number Placeholder 4"/>
          <p:cNvSpPr>
            <a:spLocks noGrp="1"/>
          </p:cNvSpPr>
          <p:nvPr>
            <p:ph type="sldNum" sz="quarter" idx="11"/>
          </p:nvPr>
        </p:nvSpPr>
        <p:spPr/>
        <p:txBody>
          <a:bodyPr/>
          <a:lstStyle/>
          <a:p>
            <a:pPr>
              <a:defRPr/>
            </a:pPr>
            <a:r>
              <a:rPr lang="en-GB" smtClean="0"/>
              <a:t>Slide </a:t>
            </a:r>
            <a:fld id="{F117D05D-D0C9-4B34-B1ED-C9E95193EB2E}" type="slidenum">
              <a:rPr lang="en-GB" smtClean="0"/>
              <a:pPr>
                <a:defRPr/>
              </a:pPr>
              <a:t>9</a:t>
            </a:fld>
            <a:endParaRPr lang="en-GB"/>
          </a:p>
        </p:txBody>
      </p:sp>
      <p:sp>
        <p:nvSpPr>
          <p:cNvPr id="7" name="TextBox 6"/>
          <p:cNvSpPr txBox="1"/>
          <p:nvPr/>
        </p:nvSpPr>
        <p:spPr>
          <a:xfrm>
            <a:off x="685800" y="2060848"/>
            <a:ext cx="7772400" cy="3385542"/>
          </a:xfrm>
          <a:prstGeom prst="rect">
            <a:avLst/>
          </a:prstGeom>
          <a:noFill/>
        </p:spPr>
        <p:txBody>
          <a:bodyPr wrap="square" rtlCol="0">
            <a:spAutoFit/>
          </a:bodyPr>
          <a:lstStyle/>
          <a:p>
            <a:pPr marL="171450" indent="-171450">
              <a:buFont typeface="Arial" panose="020B0604020202020204" pitchFamily="34" charset="0"/>
              <a:buChar char="•"/>
            </a:pPr>
            <a:r>
              <a:rPr lang="en-US" sz="1400" dirty="0"/>
              <a:t>Security context negotiation and establishment using PMF in the unassociated mode </a:t>
            </a:r>
            <a:r>
              <a:rPr lang="en-US" sz="1400" dirty="0" smtClean="0"/>
              <a:t>already </a:t>
            </a:r>
            <a:r>
              <a:rPr lang="en-US" sz="1400" dirty="0"/>
              <a:t>agreed </a:t>
            </a:r>
            <a:r>
              <a:rPr lang="en-US" sz="1400" dirty="0" smtClean="0"/>
              <a:t>for </a:t>
            </a:r>
            <a:r>
              <a:rPr lang="en-US" sz="1400" dirty="0"/>
              <a:t>MAC level </a:t>
            </a:r>
            <a:r>
              <a:rPr lang="en-US" sz="1400" dirty="0" smtClean="0"/>
              <a:t>security</a:t>
            </a:r>
          </a:p>
          <a:p>
            <a:pPr marL="628650" lvl="1" indent="-171450">
              <a:buFont typeface="Arial" panose="020B0604020202020204" pitchFamily="34" charset="0"/>
              <a:buChar char="•"/>
            </a:pPr>
            <a:r>
              <a:rPr lang="en-US" sz="1400" dirty="0" smtClean="0"/>
              <a:t>Extending PMY scheme </a:t>
            </a:r>
            <a:r>
              <a:rPr lang="en-US" sz="1400" dirty="0"/>
              <a:t>for PHY </a:t>
            </a:r>
            <a:r>
              <a:rPr lang="en-US" sz="1400" dirty="0" smtClean="0"/>
              <a:t>level </a:t>
            </a:r>
            <a:r>
              <a:rPr lang="en-US" sz="1400" dirty="0"/>
              <a:t>security and generation of LTFs are simple and straight </a:t>
            </a:r>
            <a:r>
              <a:rPr lang="en-US" sz="1400" dirty="0" smtClean="0"/>
              <a:t>forward</a:t>
            </a:r>
          </a:p>
          <a:p>
            <a:pPr marL="171450" indent="-171450">
              <a:buFont typeface="Arial" panose="020B0604020202020204" pitchFamily="34" charset="0"/>
              <a:buChar char="•"/>
            </a:pPr>
            <a:r>
              <a:rPr lang="en-US" sz="1400" dirty="0"/>
              <a:t>Use of Packet Number (PN) as a seed for LTF sequence/secured property generation </a:t>
            </a:r>
            <a:r>
              <a:rPr lang="en-US" sz="1400" dirty="0" smtClean="0"/>
              <a:t>allows </a:t>
            </a:r>
            <a:r>
              <a:rPr lang="en-US" sz="1400" dirty="0"/>
              <a:t>use of control frames (</a:t>
            </a:r>
            <a:r>
              <a:rPr lang="en-US" sz="1400" dirty="0" smtClean="0"/>
              <a:t>NDPA or Trigger frame) avoiding encryption </a:t>
            </a:r>
            <a:r>
              <a:rPr lang="en-US" sz="1400" dirty="0"/>
              <a:t>of control </a:t>
            </a:r>
            <a:r>
              <a:rPr lang="en-US" sz="1400" dirty="0" smtClean="0"/>
              <a:t>frames.</a:t>
            </a:r>
          </a:p>
          <a:p>
            <a:pPr marL="171450" lvl="4" indent="-171450">
              <a:buFont typeface="Arial" panose="020B0604020202020204" pitchFamily="34" charset="0"/>
              <a:buChar char="•"/>
            </a:pPr>
            <a:r>
              <a:rPr lang="en-US" sz="1400" dirty="0"/>
              <a:t>Inclusion of both the UL and DL PN in the preceding control frame allows for use of existing frame types and formats without the need of introducing a new frame format for the NDP (inclusion of PN without data field</a:t>
            </a:r>
            <a:r>
              <a:rPr lang="en-US" sz="1400" dirty="0" smtClean="0"/>
              <a:t>)</a:t>
            </a:r>
          </a:p>
          <a:p>
            <a:pPr marL="171450" lvl="4" indent="-171450">
              <a:buFont typeface="Arial" panose="020B0604020202020204" pitchFamily="34" charset="0"/>
              <a:buChar char="•"/>
            </a:pPr>
            <a:r>
              <a:rPr lang="en-US" sz="1400" dirty="0"/>
              <a:t>The Location Measurement Reporting (LMR) can still use the PMF </a:t>
            </a:r>
            <a:r>
              <a:rPr lang="en-US" sz="1400" dirty="0" smtClean="0"/>
              <a:t>protection</a:t>
            </a:r>
            <a:r>
              <a:rPr lang="en-US" sz="1400" dirty="0"/>
              <a:t> </a:t>
            </a:r>
            <a:r>
              <a:rPr lang="en-US" sz="1400" dirty="0" smtClean="0"/>
              <a:t>that </a:t>
            </a:r>
            <a:r>
              <a:rPr lang="en-US" sz="1400" dirty="0"/>
              <a:t>11az expects to extend to the unassociated </a:t>
            </a:r>
            <a:r>
              <a:rPr lang="en-US" sz="1400" dirty="0" smtClean="0"/>
              <a:t>mode</a:t>
            </a:r>
          </a:p>
          <a:p>
            <a:pPr marL="171450" lvl="4" indent="-171450">
              <a:buFont typeface="Arial" panose="020B0604020202020204" pitchFamily="34" charset="0"/>
              <a:buChar char="•"/>
            </a:pPr>
            <a:r>
              <a:rPr lang="en-US" sz="1400" dirty="0"/>
              <a:t>Fits well to both SU and MU protect </a:t>
            </a:r>
            <a:r>
              <a:rPr lang="en-US" sz="1400" dirty="0" smtClean="0"/>
              <a:t>schemes </a:t>
            </a:r>
          </a:p>
          <a:p>
            <a:pPr marL="171450" lvl="4" indent="-171450">
              <a:buFont typeface="Arial" panose="020B0604020202020204" pitchFamily="34" charset="0"/>
              <a:buChar char="•"/>
            </a:pPr>
            <a:endParaRPr lang="en-US" sz="1400" b="1" dirty="0"/>
          </a:p>
          <a:p>
            <a:pPr marL="171450" indent="-171450">
              <a:buFont typeface="Arial" panose="020B0604020202020204" pitchFamily="34" charset="0"/>
              <a:buChar char="•"/>
            </a:pPr>
            <a:endParaRPr lang="en-US" sz="1600" dirty="0" smtClean="0"/>
          </a:p>
          <a:p>
            <a:endParaRPr lang="en-US" sz="1600" dirty="0"/>
          </a:p>
        </p:txBody>
      </p:sp>
      <p:sp>
        <p:nvSpPr>
          <p:cNvPr id="8" name="Slide Number Placeholder 4"/>
          <p:cNvSpPr txBox="1">
            <a:spLocks/>
          </p:cNvSpPr>
          <p:nvPr/>
        </p:nvSpPr>
        <p:spPr bwMode="auto">
          <a:xfrm>
            <a:off x="7334999" y="6513927"/>
            <a:ext cx="14875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GB"/>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9pPr>
          </a:lstStyle>
          <a:p>
            <a:r>
              <a:rPr lang="en-GB" dirty="0" smtClean="0"/>
              <a:t>Chittabrata Ghosh, Intel</a:t>
            </a:r>
          </a:p>
        </p:txBody>
      </p:sp>
      <p:sp>
        <p:nvSpPr>
          <p:cNvPr id="6" name="Date Placeholder 5"/>
          <p:cNvSpPr txBox="1">
            <a:spLocks/>
          </p:cNvSpPr>
          <p:nvPr/>
        </p:nvSpPr>
        <p:spPr>
          <a:xfrm>
            <a:off x="659106" y="267873"/>
            <a:ext cx="1176590" cy="273050"/>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800" b="1" dirty="0" smtClean="0"/>
              <a:t>Nov 2017</a:t>
            </a:r>
            <a:endParaRPr lang="en-GB" sz="1800" b="1" dirty="0"/>
          </a:p>
        </p:txBody>
      </p:sp>
      <p:sp>
        <p:nvSpPr>
          <p:cNvPr id="9" name="Rectangle 8"/>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802.11-17/1770r0</a:t>
            </a:r>
            <a:endParaRPr lang="en-US" sz="1800" b="1" dirty="0"/>
          </a:p>
        </p:txBody>
      </p:sp>
    </p:spTree>
    <p:extLst>
      <p:ext uri="{BB962C8B-B14F-4D97-AF65-F5344CB8AC3E}">
        <p14:creationId xmlns:p14="http://schemas.microsoft.com/office/powerpoint/2010/main" val="3274672056"/>
      </p:ext>
    </p:extLst>
  </p:cSld>
  <p:clrMapOvr>
    <a:masterClrMapping/>
  </p:clrMapOvr>
  <p:timing>
    <p:tnLst>
      <p:par>
        <p:cTn id="1" dur="indefinite" restart="never" nodeType="tmRoot"/>
      </p:par>
    </p:tnLst>
  </p:timing>
</p:sld>
</file>

<file path=ppt/theme/theme1.xml><?xml version="1.0" encoding="utf-8"?>
<a:theme xmlns:a="http://schemas.openxmlformats.org/drawingml/2006/main" name="ACcord-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85941</TotalTime>
  <Words>1403</Words>
  <Application>Microsoft Office PowerPoint</Application>
  <PresentationFormat>On-screen Show (4:3)</PresentationFormat>
  <Paragraphs>183</Paragraphs>
  <Slides>11</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Arial</vt:lpstr>
      <vt:lpstr>Neo Sans Intel</vt:lpstr>
      <vt:lpstr>Times New Roman</vt:lpstr>
      <vt:lpstr>ACcord-Submission</vt:lpstr>
      <vt:lpstr>Document</vt:lpstr>
      <vt:lpstr>Protected LTF Using PMF in SU and MU Modes</vt:lpstr>
      <vt:lpstr>Abstract</vt:lpstr>
      <vt:lpstr>Introduction</vt:lpstr>
      <vt:lpstr>Existing Proposal 1: Exchanging Keys in UL and DL NDP [1]  </vt:lpstr>
      <vt:lpstr>Existing Proposal 2: Inserting Keys in NDPA frame [1] </vt:lpstr>
      <vt:lpstr>Proposed Key Exchange in Negotiation and LTF Randomization in Measurement Phases in SU Mode</vt:lpstr>
      <vt:lpstr>Option 1: UL and DL PNs in TF in MU Mode</vt:lpstr>
      <vt:lpstr>Option 2: UL PN in TF / DL PN in NDPA </vt:lpstr>
      <vt:lpstr>Advantages of the Proposed Mechanism of Key Exchange</vt:lpstr>
      <vt:lpstr>Summary </vt:lpstr>
      <vt:lpstr>Reference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NGP Use Case Template</dc:title>
  <dc:creator>caldana@qca.qualcomm.com</dc:creator>
  <cp:keywords>CTPClassification=CTP_PUBLIC:VisualMarkings=</cp:keywords>
  <cp:lastModifiedBy>Ghosh, Chittabrata</cp:lastModifiedBy>
  <cp:revision>241</cp:revision>
  <cp:lastPrinted>2013-07-10T22:27:23Z</cp:lastPrinted>
  <dcterms:created xsi:type="dcterms:W3CDTF">2009-11-13T19:11:16Z</dcterms:created>
  <dcterms:modified xsi:type="dcterms:W3CDTF">2017-11-08T05:13:36Z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a4ac761e-5ac4-4ab6-8c6e-a074f521daf7</vt:lpwstr>
  </property>
  <property fmtid="{D5CDD505-2E9C-101B-9397-08002B2CF9AE}" pid="4" name="CTP_TimeStamp">
    <vt:lpwstr>2017-11-08 05:13:36Z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CTP_PUBLIC</vt:lpwstr>
  </property>
</Properties>
</file>