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555" r:id="rId3"/>
    <p:sldId id="556" r:id="rId4"/>
    <p:sldId id="557" r:id="rId5"/>
    <p:sldId id="558" r:id="rId6"/>
    <p:sldId id="560" r:id="rId7"/>
    <p:sldId id="559" r:id="rId8"/>
    <p:sldId id="561" r:id="rId9"/>
    <p:sldId id="562" r:id="rId10"/>
    <p:sldId id="595" r:id="rId11"/>
    <p:sldId id="568" r:id="rId12"/>
    <p:sldId id="569" r:id="rId13"/>
    <p:sldId id="572" r:id="rId14"/>
    <p:sldId id="573" r:id="rId15"/>
    <p:sldId id="574" r:id="rId16"/>
    <p:sldId id="576" r:id="rId17"/>
    <p:sldId id="577" r:id="rId18"/>
    <p:sldId id="578" r:id="rId19"/>
    <p:sldId id="579" r:id="rId20"/>
    <p:sldId id="580" r:id="rId21"/>
    <p:sldId id="581" r:id="rId22"/>
    <p:sldId id="583" r:id="rId23"/>
    <p:sldId id="584" r:id="rId24"/>
    <p:sldId id="585" r:id="rId25"/>
    <p:sldId id="586" r:id="rId26"/>
    <p:sldId id="597" r:id="rId27"/>
    <p:sldId id="596"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k Lindskog" initials="EL" lastIdx="6" clrIdx="0">
    <p:extLst>
      <p:ext uri="{19B8F6BF-5375-455C-9EA6-DF929625EA0E}">
        <p15:presenceInfo xmlns:p15="http://schemas.microsoft.com/office/powerpoint/2012/main" userId="S-1-5-21-945540591-4024260831-3861152641-10886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98" autoAdjust="0"/>
    <p:restoredTop sz="94660"/>
  </p:normalViewPr>
  <p:slideViewPr>
    <p:cSldViewPr>
      <p:cViewPr varScale="1">
        <p:scale>
          <a:sx n="90" d="100"/>
          <a:sy n="90" d="100"/>
        </p:scale>
        <p:origin x="546"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8" d="100"/>
          <a:sy n="68" d="100"/>
        </p:scale>
        <p:origin x="3270"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11-01T06:55:09.314" idx="6">
    <p:pos x="1422" y="3780"/>
    <p:text>[res, lpar] = run_locsim({'arg.sim_case = ''APs in circle''',
'arg.nAP = 6', 'arg.AP_circle_radius = 15'},
{'lpar.multipath_err_std = 1.0', 'lpar.clock_err_std_s = 1e-9',
'lpar.nClient_drops = 100', 'lpar.client_pos = 15/50*[60 0 0]',
'lpar.rtt.method = ''fmin''', 'lpar.rxonly.connectivity =
''All-to-all''', 'lpar.jcl.residual_clock_offset_std_s = 0.33*1e-9',
'lpar.jcl.nr_jcl_clock_estimates = 10',
'lpar.jcl.nr_jcl_position_estimates = 1'})</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7-10-31T06:44:04.520" idx="4">
    <p:pos x="1420" y="3776"/>
    <p:text>[res, lpar] = run_locsim({'arg.sim_case = ''APs in circle''',
'arg.nAP = 6', 'arg.AP_circle_radius = 15'},
{'lpar.multipath_err_std = 1.0', 'lpar.clock_err_std_s = 1e-9',
'lpar.nClient_drops = 300', 'lpar.client_pos = 15/50*[60 0 0]',
''lpar.rxonly.connectivity = ''All-to-all''',
'lpar.jcl.residual_clock_offset_std_s = 0.33*1e-9',
'lpar.jcl.nr_jcl_clock_estimates = 10',
'lpar.jcl.nr_jcl_position_estimates = 10', 'lpar.multipath_err_type
= ''Abs of Gaussian'''})</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4" Type="http://schemas.openxmlformats.org/officeDocument/2006/relationships/image" Target="../media/image3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28.wmf"/><Relationship Id="rId1" Type="http://schemas.openxmlformats.org/officeDocument/2006/relationships/image" Target="../media/image3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1.wmf"/><Relationship Id="rId5" Type="http://schemas.openxmlformats.org/officeDocument/2006/relationships/image" Target="../media/image13.wmf"/><Relationship Id="rId4"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1.wmf"/><Relationship Id="rId5" Type="http://schemas.openxmlformats.org/officeDocument/2006/relationships/image" Target="../media/image13.wmf"/><Relationship Id="rId4" Type="http://schemas.openxmlformats.org/officeDocument/2006/relationships/image" Target="../media/image2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5" Type="http://schemas.openxmlformats.org/officeDocument/2006/relationships/image" Target="../media/image26.wmf"/><Relationship Id="rId4" Type="http://schemas.openxmlformats.org/officeDocument/2006/relationships/image" Target="../media/image2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8.wmf"/><Relationship Id="rId4" Type="http://schemas.openxmlformats.org/officeDocument/2006/relationships/image" Target="../media/image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1.wmf"/><Relationship Id="rId5" Type="http://schemas.openxmlformats.org/officeDocument/2006/relationships/image" Target="../media/image13.wmf"/><Relationship Id="rId4"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2017</a:t>
            </a:r>
            <a:endParaRPr lang="en-GB" dirty="0"/>
          </a:p>
        </p:txBody>
      </p:sp>
      <p:sp>
        <p:nvSpPr>
          <p:cNvPr id="5" name="Footer Placeholder 4"/>
          <p:cNvSpPr>
            <a:spLocks noGrp="1"/>
          </p:cNvSpPr>
          <p:nvPr>
            <p:ph type="ftr" idx="11"/>
          </p:nvPr>
        </p:nvSpPr>
        <p:spPr/>
        <p:txBody>
          <a:bodyPr/>
          <a:lstStyle>
            <a:lvl1pPr>
              <a:defRPr/>
            </a:lvl1pPr>
          </a:lstStyle>
          <a:p>
            <a:r>
              <a:rPr lang="da-DK"/>
              <a:t>Erik Lindskog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p:spPr>
        <p:txBody>
          <a:bodyPr/>
          <a:lstStyle>
            <a:lvl1pPr>
              <a:defRPr/>
            </a:lvl1pPr>
          </a:lstStyle>
          <a:p>
            <a:r>
              <a:rPr lang="en-US"/>
              <a:t>Nov 2017</a:t>
            </a:r>
            <a:endParaRPr lang="en-GB" dirty="0"/>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da-DK"/>
              <a:t>Erik Lindskog (Qualcomm)</a:t>
            </a:r>
            <a:endParaRPr lang="en-GB"/>
          </a:p>
        </p:txBody>
      </p:sp>
    </p:spTree>
    <p:extLst>
      <p:ext uri="{BB962C8B-B14F-4D97-AF65-F5344CB8AC3E}">
        <p14:creationId xmlns:p14="http://schemas.microsoft.com/office/powerpoint/2010/main" val="4204004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075738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640169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2017</a:t>
            </a:r>
            <a:endParaRPr lang="en-GB" dirty="0"/>
          </a:p>
        </p:txBody>
      </p:sp>
      <p:sp>
        <p:nvSpPr>
          <p:cNvPr id="5" name="Footer Placeholder 4"/>
          <p:cNvSpPr>
            <a:spLocks noGrp="1"/>
          </p:cNvSpPr>
          <p:nvPr>
            <p:ph type="ftr" idx="11"/>
          </p:nvPr>
        </p:nvSpPr>
        <p:spPr/>
        <p:txBody>
          <a:bodyPr/>
          <a:lstStyle>
            <a:lvl1pPr>
              <a:defRPr/>
            </a:lvl1pPr>
          </a:lstStyle>
          <a:p>
            <a:r>
              <a:rPr lang="da-DK"/>
              <a:t>Erik Lindskog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2017</a:t>
            </a:r>
            <a:endParaRPr lang="en-GB" dirty="0"/>
          </a:p>
        </p:txBody>
      </p:sp>
      <p:sp>
        <p:nvSpPr>
          <p:cNvPr id="6" name="Footer Placeholder 5"/>
          <p:cNvSpPr>
            <a:spLocks noGrp="1"/>
          </p:cNvSpPr>
          <p:nvPr>
            <p:ph type="ftr" idx="11"/>
          </p:nvPr>
        </p:nvSpPr>
        <p:spPr/>
        <p:txBody>
          <a:bodyPr/>
          <a:lstStyle>
            <a:lvl1pPr>
              <a:defRPr/>
            </a:lvl1pPr>
          </a:lstStyle>
          <a:p>
            <a:r>
              <a:rPr lang="da-DK"/>
              <a:t>Erik Lindskog (Qualcomm)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a-DK"/>
              <a:t>Erik Lindskog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2017</a:t>
            </a:r>
            <a:endParaRPr lang="en-GB" dirty="0"/>
          </a:p>
        </p:txBody>
      </p:sp>
      <p:sp>
        <p:nvSpPr>
          <p:cNvPr id="4" name="Footer Placeholder 3"/>
          <p:cNvSpPr>
            <a:spLocks noGrp="1"/>
          </p:cNvSpPr>
          <p:nvPr>
            <p:ph type="ftr" idx="11"/>
          </p:nvPr>
        </p:nvSpPr>
        <p:spPr/>
        <p:txBody>
          <a:bodyPr/>
          <a:lstStyle>
            <a:lvl1pPr>
              <a:defRPr/>
            </a:lvl1pPr>
          </a:lstStyle>
          <a:p>
            <a:r>
              <a:rPr lang="da-DK"/>
              <a:t>Erik Lindskog (Qualcomm)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2017</a:t>
            </a:r>
            <a:endParaRPr lang="en-GB" dirty="0"/>
          </a:p>
        </p:txBody>
      </p:sp>
      <p:sp>
        <p:nvSpPr>
          <p:cNvPr id="3" name="Footer Placeholder 2"/>
          <p:cNvSpPr>
            <a:spLocks noGrp="1"/>
          </p:cNvSpPr>
          <p:nvPr>
            <p:ph type="ftr" idx="11"/>
          </p:nvPr>
        </p:nvSpPr>
        <p:spPr/>
        <p:txBody>
          <a:bodyPr/>
          <a:lstStyle>
            <a:lvl1pPr>
              <a:defRPr/>
            </a:lvl1pPr>
          </a:lstStyle>
          <a:p>
            <a:r>
              <a:rPr lang="da-DK"/>
              <a:t>Erik Lindskog (Qualcomm)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2017</a:t>
            </a:r>
            <a:endParaRPr lang="en-GB" dirty="0"/>
          </a:p>
        </p:txBody>
      </p:sp>
      <p:sp>
        <p:nvSpPr>
          <p:cNvPr id="5" name="Footer Placeholder 4"/>
          <p:cNvSpPr>
            <a:spLocks noGrp="1"/>
          </p:cNvSpPr>
          <p:nvPr>
            <p:ph type="ftr" idx="11"/>
          </p:nvPr>
        </p:nvSpPr>
        <p:spPr/>
        <p:txBody>
          <a:bodyPr/>
          <a:lstStyle>
            <a:lvl1pPr>
              <a:defRPr/>
            </a:lvl1pPr>
          </a:lstStyle>
          <a:p>
            <a:r>
              <a:rPr lang="da-DK"/>
              <a:t>Erik Lindskog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2017</a:t>
            </a:r>
            <a:endParaRPr lang="en-GB" dirty="0"/>
          </a:p>
        </p:txBody>
      </p:sp>
      <p:sp>
        <p:nvSpPr>
          <p:cNvPr id="5" name="Footer Placeholder 4"/>
          <p:cNvSpPr>
            <a:spLocks noGrp="1"/>
          </p:cNvSpPr>
          <p:nvPr>
            <p:ph type="ftr" idx="11"/>
          </p:nvPr>
        </p:nvSpPr>
        <p:spPr/>
        <p:txBody>
          <a:bodyPr/>
          <a:lstStyle>
            <a:lvl1pPr>
              <a:defRPr/>
            </a:lvl1pPr>
          </a:lstStyle>
          <a:p>
            <a:r>
              <a:rPr lang="da-DK"/>
              <a:t>Erik Lindskog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802.11-17/1758r0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71" r:id="rId10"/>
    <p:sldLayoutId id="2147483682" r:id="rId11"/>
    <p:sldLayoutId id="2147483693" r:id="rId1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14.wmf"/><Relationship Id="rId11" Type="http://schemas.openxmlformats.org/officeDocument/2006/relationships/oleObject" Target="../embeddings/oleObject13.bin"/><Relationship Id="rId5" Type="http://schemas.openxmlformats.org/officeDocument/2006/relationships/oleObject" Target="../embeddings/oleObject10.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2.bin"/></Relationships>
</file>

<file path=ppt/slides/_rels/slide12.xml.rels><?xml version="1.0" encoding="UTF-8" standalone="yes"?>
<Relationships xmlns="http://schemas.openxmlformats.org/package/2006/relationships"><Relationship Id="rId8" Type="http://schemas.openxmlformats.org/officeDocument/2006/relationships/image" Target="../media/image19.wmf"/><Relationship Id="rId13" Type="http://schemas.openxmlformats.org/officeDocument/2006/relationships/oleObject" Target="../embeddings/oleObject19.bin"/><Relationship Id="rId3" Type="http://schemas.openxmlformats.org/officeDocument/2006/relationships/oleObject" Target="../embeddings/oleObject14.bin"/><Relationship Id="rId7" Type="http://schemas.openxmlformats.org/officeDocument/2006/relationships/oleObject" Target="../embeddings/oleObject16.bin"/><Relationship Id="rId12" Type="http://schemas.openxmlformats.org/officeDocument/2006/relationships/image" Target="../media/image13.wmf"/><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18.wmf"/><Relationship Id="rId11" Type="http://schemas.openxmlformats.org/officeDocument/2006/relationships/oleObject" Target="../embeddings/oleObject18.bin"/><Relationship Id="rId5" Type="http://schemas.openxmlformats.org/officeDocument/2006/relationships/oleObject" Target="../embeddings/oleObject15.bin"/><Relationship Id="rId10" Type="http://schemas.openxmlformats.org/officeDocument/2006/relationships/image" Target="../media/image20.wmf"/><Relationship Id="rId4" Type="http://schemas.openxmlformats.org/officeDocument/2006/relationships/image" Target="../media/image17.wmf"/><Relationship Id="rId9" Type="http://schemas.openxmlformats.org/officeDocument/2006/relationships/oleObject" Target="../embeddings/oleObject17.bin"/><Relationship Id="rId14" Type="http://schemas.openxmlformats.org/officeDocument/2006/relationships/image" Target="../media/image21.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8" Type="http://schemas.openxmlformats.org/officeDocument/2006/relationships/image" Target="../media/image19.wmf"/><Relationship Id="rId13" Type="http://schemas.openxmlformats.org/officeDocument/2006/relationships/oleObject" Target="../embeddings/oleObject25.bin"/><Relationship Id="rId3" Type="http://schemas.openxmlformats.org/officeDocument/2006/relationships/oleObject" Target="../embeddings/oleObject20.bin"/><Relationship Id="rId7" Type="http://schemas.openxmlformats.org/officeDocument/2006/relationships/oleObject" Target="../embeddings/oleObject22.bin"/><Relationship Id="rId12" Type="http://schemas.openxmlformats.org/officeDocument/2006/relationships/image" Target="../media/image13.wmf"/><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18.wmf"/><Relationship Id="rId11" Type="http://schemas.openxmlformats.org/officeDocument/2006/relationships/oleObject" Target="../embeddings/oleObject24.bin"/><Relationship Id="rId5" Type="http://schemas.openxmlformats.org/officeDocument/2006/relationships/oleObject" Target="../embeddings/oleObject21.bin"/><Relationship Id="rId10" Type="http://schemas.openxmlformats.org/officeDocument/2006/relationships/image" Target="../media/image20.wmf"/><Relationship Id="rId4" Type="http://schemas.openxmlformats.org/officeDocument/2006/relationships/image" Target="../media/image17.wmf"/><Relationship Id="rId9" Type="http://schemas.openxmlformats.org/officeDocument/2006/relationships/oleObject" Target="../embeddings/oleObject23.bin"/><Relationship Id="rId14" Type="http://schemas.openxmlformats.org/officeDocument/2006/relationships/image" Target="../media/image21.wmf"/></Relationships>
</file>

<file path=ppt/slides/_rels/slide18.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26.bin"/><Relationship Id="rId7" Type="http://schemas.openxmlformats.org/officeDocument/2006/relationships/oleObject" Target="../embeddings/oleObject28.bin"/><Relationship Id="rId12" Type="http://schemas.openxmlformats.org/officeDocument/2006/relationships/image" Target="../media/image26.wmf"/><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23.wmf"/><Relationship Id="rId11" Type="http://schemas.openxmlformats.org/officeDocument/2006/relationships/oleObject" Target="../embeddings/oleObject30.bin"/><Relationship Id="rId5" Type="http://schemas.openxmlformats.org/officeDocument/2006/relationships/oleObject" Target="../embeddings/oleObject27.bin"/><Relationship Id="rId10" Type="http://schemas.openxmlformats.org/officeDocument/2006/relationships/image" Target="../media/image25.wmf"/><Relationship Id="rId4" Type="http://schemas.openxmlformats.org/officeDocument/2006/relationships/image" Target="../media/image22.wmf"/><Relationship Id="rId9" Type="http://schemas.openxmlformats.org/officeDocument/2006/relationships/oleObject" Target="../embeddings/oleObject29.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28.wmf"/><Relationship Id="rId5" Type="http://schemas.openxmlformats.org/officeDocument/2006/relationships/oleObject" Target="../embeddings/oleObject32.bin"/><Relationship Id="rId4" Type="http://schemas.openxmlformats.org/officeDocument/2006/relationships/image" Target="../media/image27.wmf"/></Relationships>
</file>

<file path=ppt/slides/_rels/slide2.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6.wmf"/><Relationship Id="rId2" Type="http://schemas.openxmlformats.org/officeDocument/2006/relationships/slideLayout" Target="../slideLayouts/slideLayout10.xml"/><Relationship Id="rId16" Type="http://schemas.openxmlformats.org/officeDocument/2006/relationships/image" Target="../media/image8.wmf"/><Relationship Id="rId1" Type="http://schemas.openxmlformats.org/officeDocument/2006/relationships/vmlDrawing" Target="../drawings/vmlDrawing2.vml"/><Relationship Id="rId6" Type="http://schemas.openxmlformats.org/officeDocument/2006/relationships/image" Target="../media/image3.wmf"/><Relationship Id="rId11" Type="http://schemas.openxmlformats.org/officeDocument/2006/relationships/oleObject" Target="../embeddings/oleObject6.bin"/><Relationship Id="rId5" Type="http://schemas.openxmlformats.org/officeDocument/2006/relationships/oleObject" Target="../embeddings/oleObject3.bin"/><Relationship Id="rId15" Type="http://schemas.openxmlformats.org/officeDocument/2006/relationships/oleObject" Target="../embeddings/oleObject8.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5.bin"/><Relationship Id="rId14" Type="http://schemas.openxmlformats.org/officeDocument/2006/relationships/image" Target="../media/image7.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33.bin"/><Relationship Id="rId7" Type="http://schemas.openxmlformats.org/officeDocument/2006/relationships/oleObject" Target="../embeddings/oleObject35.bin"/><Relationship Id="rId2" Type="http://schemas.openxmlformats.org/officeDocument/2006/relationships/slideLayout" Target="../slideLayouts/slideLayout10.xml"/><Relationship Id="rId1" Type="http://schemas.openxmlformats.org/officeDocument/2006/relationships/vmlDrawing" Target="../drawings/vmlDrawing8.vml"/><Relationship Id="rId6" Type="http://schemas.openxmlformats.org/officeDocument/2006/relationships/image" Target="../media/image29.wmf"/><Relationship Id="rId5" Type="http://schemas.openxmlformats.org/officeDocument/2006/relationships/oleObject" Target="../embeddings/oleObject34.bin"/><Relationship Id="rId10" Type="http://schemas.openxmlformats.org/officeDocument/2006/relationships/image" Target="../media/image5.wmf"/><Relationship Id="rId4" Type="http://schemas.openxmlformats.org/officeDocument/2006/relationships/image" Target="../media/image8.wmf"/><Relationship Id="rId9" Type="http://schemas.openxmlformats.org/officeDocument/2006/relationships/oleObject" Target="../embeddings/oleObject36.bin"/></Relationships>
</file>

<file path=ppt/slides/_rels/slide23.xml.rels><?xml version="1.0" encoding="UTF-8" standalone="yes"?>
<Relationships xmlns="http://schemas.openxmlformats.org/package/2006/relationships"><Relationship Id="rId8" Type="http://schemas.openxmlformats.org/officeDocument/2006/relationships/image" Target="../media/image19.wmf"/><Relationship Id="rId13" Type="http://schemas.openxmlformats.org/officeDocument/2006/relationships/oleObject" Target="../embeddings/oleObject42.bin"/><Relationship Id="rId3" Type="http://schemas.openxmlformats.org/officeDocument/2006/relationships/oleObject" Target="../embeddings/oleObject37.bin"/><Relationship Id="rId7" Type="http://schemas.openxmlformats.org/officeDocument/2006/relationships/oleObject" Target="../embeddings/oleObject39.bin"/><Relationship Id="rId12" Type="http://schemas.openxmlformats.org/officeDocument/2006/relationships/image" Target="../media/image13.wmf"/><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image" Target="../media/image18.wmf"/><Relationship Id="rId11" Type="http://schemas.openxmlformats.org/officeDocument/2006/relationships/oleObject" Target="../embeddings/oleObject41.bin"/><Relationship Id="rId5" Type="http://schemas.openxmlformats.org/officeDocument/2006/relationships/oleObject" Target="../embeddings/oleObject38.bin"/><Relationship Id="rId10" Type="http://schemas.openxmlformats.org/officeDocument/2006/relationships/image" Target="../media/image20.wmf"/><Relationship Id="rId4" Type="http://schemas.openxmlformats.org/officeDocument/2006/relationships/image" Target="../media/image17.wmf"/><Relationship Id="rId9" Type="http://schemas.openxmlformats.org/officeDocument/2006/relationships/oleObject" Target="../embeddings/oleObject40.bin"/><Relationship Id="rId14" Type="http://schemas.openxmlformats.org/officeDocument/2006/relationships/image" Target="../media/image21.wmf"/></Relationships>
</file>

<file path=ppt/slides/_rels/slide24.x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oleObject" Target="../embeddings/oleObject43.bin"/><Relationship Id="rId7" Type="http://schemas.openxmlformats.org/officeDocument/2006/relationships/oleObject" Target="../embeddings/oleObject45.bin"/><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image" Target="../media/image32.wmf"/><Relationship Id="rId5" Type="http://schemas.openxmlformats.org/officeDocument/2006/relationships/oleObject" Target="../embeddings/oleObject44.bin"/><Relationship Id="rId10" Type="http://schemas.openxmlformats.org/officeDocument/2006/relationships/image" Target="../media/image34.wmf"/><Relationship Id="rId4" Type="http://schemas.openxmlformats.org/officeDocument/2006/relationships/image" Target="../media/image31.wmf"/><Relationship Id="rId9" Type="http://schemas.openxmlformats.org/officeDocument/2006/relationships/oleObject" Target="../embeddings/oleObject46.bin"/></Relationships>
</file>

<file path=ppt/slides/_rels/slide25.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47.bin"/><Relationship Id="rId7" Type="http://schemas.openxmlformats.org/officeDocument/2006/relationships/oleObject" Target="../embeddings/oleObject49.bin"/><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image" Target="../media/image28.wmf"/><Relationship Id="rId5" Type="http://schemas.openxmlformats.org/officeDocument/2006/relationships/oleObject" Target="../embeddings/oleObject48.bin"/><Relationship Id="rId4" Type="http://schemas.openxmlformats.org/officeDocument/2006/relationships/image" Target="../media/image35.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Nov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a-DK"/>
              <a:t>Erik Lindskog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Further Scalable Location </a:t>
            </a:r>
            <a:br>
              <a:rPr lang="en-GB" dirty="0"/>
            </a:br>
            <a:r>
              <a:rPr lang="en-GB" dirty="0"/>
              <a:t>Performance Analysis</a:t>
            </a:r>
          </a:p>
        </p:txBody>
      </p:sp>
      <p:sp>
        <p:nvSpPr>
          <p:cNvPr id="3074" name="Rectangle 2"/>
          <p:cNvSpPr>
            <a:spLocks noGrp="1" noChangeArrowheads="1"/>
          </p:cNvSpPr>
          <p:nvPr>
            <p:ph type="body" idx="1"/>
          </p:nvPr>
        </p:nvSpPr>
        <p:spPr>
          <a:xfrm>
            <a:off x="696912" y="1613786"/>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2017-11-08</a:t>
            </a:r>
          </a:p>
        </p:txBody>
      </p:sp>
      <p:graphicFrame>
        <p:nvGraphicFramePr>
          <p:cNvPr id="3075" name="Object 3"/>
          <p:cNvGraphicFramePr>
            <a:graphicFrameLocks noChangeAspect="1"/>
          </p:cNvGraphicFramePr>
          <p:nvPr>
            <p:extLst>
              <p:ext uri="{D42A27DB-BD31-4B8C-83A1-F6EECF244321}">
                <p14:modId xmlns:p14="http://schemas.microsoft.com/office/powerpoint/2010/main" val="4024454368"/>
              </p:ext>
            </p:extLst>
          </p:nvPr>
        </p:nvGraphicFramePr>
        <p:xfrm>
          <a:off x="533400" y="2601119"/>
          <a:ext cx="7797800" cy="2400300"/>
        </p:xfrm>
        <a:graphic>
          <a:graphicData uri="http://schemas.openxmlformats.org/presentationml/2006/ole">
            <mc:AlternateContent xmlns:mc="http://schemas.openxmlformats.org/markup-compatibility/2006">
              <mc:Choice xmlns:v="urn:schemas-microsoft-com:vml" Requires="v">
                <p:oleObj spid="_x0000_s3413" name="Document" r:id="rId4" imgW="8267030" imgH="2537736" progId="Word.Document.8">
                  <p:embed/>
                </p:oleObj>
              </mc:Choice>
              <mc:Fallback>
                <p:oleObj name="Document" r:id="rId4" imgW="8267030" imgH="2537736" progId="Word.Document.8">
                  <p:embed/>
                  <p:pic>
                    <p:nvPicPr>
                      <p:cNvPr id="0" name="Picture 3"/>
                      <p:cNvPicPr>
                        <a:picLocks noChangeAspect="1" noChangeArrowheads="1"/>
                      </p:cNvPicPr>
                      <p:nvPr/>
                    </p:nvPicPr>
                    <p:blipFill>
                      <a:blip r:embed="rId5"/>
                      <a:srcRect/>
                      <a:stretch>
                        <a:fillRect/>
                      </a:stretch>
                    </p:blipFill>
                    <p:spPr bwMode="auto">
                      <a:xfrm>
                        <a:off x="533400" y="2601119"/>
                        <a:ext cx="7797800" cy="2400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06687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r>
              <a:rPr lang="en-GB"/>
              <a:t>Slide </a:t>
            </a:r>
            <a:fld id="{C229C781-9868-4EAE-9E92-FD9A8F450C8C}" type="slidenum">
              <a:rPr lang="en-GB" smtClean="0"/>
              <a:pPr>
                <a:defRPr/>
              </a:pPr>
              <a:t>10</a:t>
            </a:fld>
            <a:endParaRPr lang="en-GB" dirty="0"/>
          </a:p>
        </p:txBody>
      </p:sp>
      <p:sp>
        <p:nvSpPr>
          <p:cNvPr id="5" name="TextBox 4"/>
          <p:cNvSpPr txBox="1"/>
          <p:nvPr/>
        </p:nvSpPr>
        <p:spPr>
          <a:xfrm>
            <a:off x="1292225" y="2667000"/>
            <a:ext cx="7162800" cy="830997"/>
          </a:xfrm>
          <a:prstGeom prst="rect">
            <a:avLst/>
          </a:prstGeom>
          <a:solidFill>
            <a:srgbClr val="FFFF00"/>
          </a:solidFill>
        </p:spPr>
        <p:txBody>
          <a:bodyPr wrap="square" rtlCol="0">
            <a:spAutoFit/>
          </a:bodyPr>
          <a:lstStyle/>
          <a:p>
            <a:pPr algn="ctr"/>
            <a:r>
              <a:rPr lang="en-US" sz="4800" dirty="0">
                <a:solidFill>
                  <a:schemeClr val="tx1"/>
                </a:solidFill>
              </a:rPr>
              <a:t>Appendix</a:t>
            </a:r>
          </a:p>
        </p:txBody>
      </p:sp>
      <p:sp>
        <p:nvSpPr>
          <p:cNvPr id="6" name="Footer Placeholder 5"/>
          <p:cNvSpPr>
            <a:spLocks noGrp="1"/>
          </p:cNvSpPr>
          <p:nvPr>
            <p:ph type="ftr" idx="11"/>
          </p:nvPr>
        </p:nvSpPr>
        <p:spPr/>
        <p:txBody>
          <a:bodyPr/>
          <a:lstStyle/>
          <a:p>
            <a:r>
              <a:rPr lang="da-DK"/>
              <a:t>Erik Lindskog (Qualcomm)</a:t>
            </a:r>
            <a:endParaRPr lang="en-GB"/>
          </a:p>
        </p:txBody>
      </p:sp>
      <p:sp>
        <p:nvSpPr>
          <p:cNvPr id="2" name="Date Placeholder 1">
            <a:extLst>
              <a:ext uri="{FF2B5EF4-FFF2-40B4-BE49-F238E27FC236}">
                <a16:creationId xmlns:a16="http://schemas.microsoft.com/office/drawing/2014/main" id="{7D68196C-9C58-4B15-93D9-BDA96B628271}"/>
              </a:ext>
            </a:extLst>
          </p:cNvPr>
          <p:cNvSpPr>
            <a:spLocks noGrp="1"/>
          </p:cNvSpPr>
          <p:nvPr>
            <p:ph type="dt" idx="10"/>
          </p:nvPr>
        </p:nvSpPr>
        <p:spPr/>
        <p:txBody>
          <a:bodyPr/>
          <a:lstStyle/>
          <a:p>
            <a:r>
              <a:rPr lang="en-US"/>
              <a:t>Nov 2017</a:t>
            </a:r>
            <a:endParaRPr lang="en-GB" dirty="0"/>
          </a:p>
        </p:txBody>
      </p:sp>
    </p:spTree>
    <p:extLst>
      <p:ext uri="{BB962C8B-B14F-4D97-AF65-F5344CB8AC3E}">
        <p14:creationId xmlns:p14="http://schemas.microsoft.com/office/powerpoint/2010/main" val="2107902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1020904"/>
          </a:xfrm>
        </p:spPr>
        <p:txBody>
          <a:bodyPr/>
          <a:lstStyle/>
          <a:p>
            <a:r>
              <a:rPr lang="en-US" dirty="0"/>
              <a:t>Newton’s method for solving non-linear equation</a:t>
            </a:r>
          </a:p>
        </p:txBody>
      </p:sp>
      <p:sp>
        <p:nvSpPr>
          <p:cNvPr id="72" name="Footer Placeholder 7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pSp>
        <p:nvGrpSpPr>
          <p:cNvPr id="63" name="Group 62"/>
          <p:cNvGrpSpPr/>
          <p:nvPr/>
        </p:nvGrpSpPr>
        <p:grpSpPr>
          <a:xfrm>
            <a:off x="858838" y="1981200"/>
            <a:ext cx="7846278" cy="4271963"/>
            <a:chOff x="-759330" y="1777566"/>
            <a:chExt cx="8147131" cy="4424388"/>
          </a:xfrm>
        </p:grpSpPr>
        <p:cxnSp>
          <p:nvCxnSpPr>
            <p:cNvPr id="7" name="Straight Arrow Connector 6"/>
            <p:cNvCxnSpPr/>
            <p:nvPr/>
          </p:nvCxnSpPr>
          <p:spPr bwMode="auto">
            <a:xfrm flipV="1">
              <a:off x="1981200" y="2438400"/>
              <a:ext cx="0" cy="27432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 name="Straight Arrow Connector 9"/>
            <p:cNvCxnSpPr/>
            <p:nvPr/>
          </p:nvCxnSpPr>
          <p:spPr bwMode="auto">
            <a:xfrm>
              <a:off x="1981200" y="5181600"/>
              <a:ext cx="4953000" cy="69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Freeform 10"/>
            <p:cNvSpPr/>
            <p:nvPr/>
          </p:nvSpPr>
          <p:spPr bwMode="auto">
            <a:xfrm>
              <a:off x="2524991" y="2369127"/>
              <a:ext cx="3190009" cy="2400300"/>
            </a:xfrm>
            <a:custGeom>
              <a:avLst/>
              <a:gdLst>
                <a:gd name="connsiteX0" fmla="*/ 0 w 1745673"/>
                <a:gd name="connsiteY0" fmla="*/ 2400300 h 2400300"/>
                <a:gd name="connsiteX1" fmla="*/ 540327 w 1745673"/>
                <a:gd name="connsiteY1" fmla="*/ 2161309 h 2400300"/>
                <a:gd name="connsiteX2" fmla="*/ 1039091 w 1745673"/>
                <a:gd name="connsiteY2" fmla="*/ 1683328 h 2400300"/>
                <a:gd name="connsiteX3" fmla="*/ 1381991 w 1745673"/>
                <a:gd name="connsiteY3" fmla="*/ 1163782 h 2400300"/>
                <a:gd name="connsiteX4" fmla="*/ 1600200 w 1745673"/>
                <a:gd name="connsiteY4" fmla="*/ 623455 h 2400300"/>
                <a:gd name="connsiteX5" fmla="*/ 1704109 w 1745673"/>
                <a:gd name="connsiteY5" fmla="*/ 249382 h 2400300"/>
                <a:gd name="connsiteX6" fmla="*/ 1704109 w 1745673"/>
                <a:gd name="connsiteY6" fmla="*/ 249382 h 2400300"/>
                <a:gd name="connsiteX7" fmla="*/ 1745673 w 1745673"/>
                <a:gd name="connsiteY7" fmla="*/ 0 h 2400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45673" h="2400300">
                  <a:moveTo>
                    <a:pt x="0" y="2400300"/>
                  </a:moveTo>
                  <a:cubicBezTo>
                    <a:pt x="183572" y="2340552"/>
                    <a:pt x="367145" y="2280804"/>
                    <a:pt x="540327" y="2161309"/>
                  </a:cubicBezTo>
                  <a:cubicBezTo>
                    <a:pt x="713509" y="2041814"/>
                    <a:pt x="898814" y="1849582"/>
                    <a:pt x="1039091" y="1683328"/>
                  </a:cubicBezTo>
                  <a:cubicBezTo>
                    <a:pt x="1179368" y="1517074"/>
                    <a:pt x="1288473" y="1340427"/>
                    <a:pt x="1381991" y="1163782"/>
                  </a:cubicBezTo>
                  <a:cubicBezTo>
                    <a:pt x="1475509" y="987137"/>
                    <a:pt x="1546514" y="775855"/>
                    <a:pt x="1600200" y="623455"/>
                  </a:cubicBezTo>
                  <a:cubicBezTo>
                    <a:pt x="1653886" y="471055"/>
                    <a:pt x="1704109" y="249382"/>
                    <a:pt x="1704109" y="249382"/>
                  </a:cubicBezTo>
                  <a:lnTo>
                    <a:pt x="1704109" y="249382"/>
                  </a:lnTo>
                  <a:lnTo>
                    <a:pt x="1745673" y="0"/>
                  </a:lnTo>
                </a:path>
              </a:pathLst>
            </a:cu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2" name="TextBox 11"/>
            <p:cNvSpPr txBox="1"/>
            <p:nvPr/>
          </p:nvSpPr>
          <p:spPr>
            <a:xfrm>
              <a:off x="7049247" y="4926521"/>
              <a:ext cx="338554"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p>
          </p:txBody>
        </p:sp>
        <p:cxnSp>
          <p:nvCxnSpPr>
            <p:cNvPr id="15" name="Straight Connector 14"/>
            <p:cNvCxnSpPr/>
            <p:nvPr/>
          </p:nvCxnSpPr>
          <p:spPr bwMode="auto">
            <a:xfrm>
              <a:off x="4038599" y="4097482"/>
              <a:ext cx="0" cy="111998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6" name="TextBox 15"/>
            <p:cNvSpPr txBox="1"/>
            <p:nvPr/>
          </p:nvSpPr>
          <p:spPr>
            <a:xfrm>
              <a:off x="3881868" y="5145961"/>
              <a:ext cx="441146"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24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cxnSp>
          <p:nvCxnSpPr>
            <p:cNvPr id="18" name="Straight Connector 17"/>
            <p:cNvCxnSpPr/>
            <p:nvPr/>
          </p:nvCxnSpPr>
          <p:spPr bwMode="auto">
            <a:xfrm flipH="1">
              <a:off x="2971801" y="3220469"/>
              <a:ext cx="3124200" cy="16197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a:off x="1981200" y="3505200"/>
              <a:ext cx="4572000" cy="0"/>
            </a:xfrm>
            <a:prstGeom prst="line">
              <a:avLst/>
            </a:prstGeom>
            <a:solidFill>
              <a:srgbClr val="00B8FF"/>
            </a:solidFill>
            <a:ln w="9525" cap="flat" cmpd="sng" algn="ctr">
              <a:solidFill>
                <a:schemeClr val="tx1"/>
              </a:solidFill>
              <a:prstDash val="sysDot"/>
              <a:round/>
              <a:headEnd type="none" w="med" len="med"/>
              <a:tailEnd type="none" w="med" len="med"/>
            </a:ln>
            <a:effectLst/>
          </p:spPr>
        </p:cxnSp>
        <p:cxnSp>
          <p:nvCxnSpPr>
            <p:cNvPr id="22" name="Straight Connector 21"/>
            <p:cNvCxnSpPr/>
            <p:nvPr/>
          </p:nvCxnSpPr>
          <p:spPr bwMode="auto">
            <a:xfrm flipH="1">
              <a:off x="5533533" y="2342574"/>
              <a:ext cx="39457" cy="2845953"/>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3" name="TextBox 22"/>
            <p:cNvSpPr txBox="1"/>
            <p:nvPr/>
          </p:nvSpPr>
          <p:spPr>
            <a:xfrm>
              <a:off x="5001484" y="5168993"/>
              <a:ext cx="441146"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24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cxnSp>
          <p:nvCxnSpPr>
            <p:cNvPr id="28" name="Straight Connector 27"/>
            <p:cNvCxnSpPr/>
            <p:nvPr/>
          </p:nvCxnSpPr>
          <p:spPr bwMode="auto">
            <a:xfrm flipH="1">
              <a:off x="4762441" y="1777566"/>
              <a:ext cx="1375266" cy="248963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flipH="1">
              <a:off x="5146962" y="3054927"/>
              <a:ext cx="65795" cy="211319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0" name="TextBox 29"/>
            <p:cNvSpPr txBox="1"/>
            <p:nvPr/>
          </p:nvSpPr>
          <p:spPr>
            <a:xfrm>
              <a:off x="5358125" y="5168121"/>
              <a:ext cx="441146"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24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2</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
          <p:nvSpPr>
            <p:cNvPr id="31" name="TextBox 30"/>
            <p:cNvSpPr txBox="1"/>
            <p:nvPr/>
          </p:nvSpPr>
          <p:spPr>
            <a:xfrm>
              <a:off x="1881666" y="5665507"/>
              <a:ext cx="619080"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etc.</a:t>
              </a:r>
            </a:p>
          </p:txBody>
        </p:sp>
        <p:graphicFrame>
          <p:nvGraphicFramePr>
            <p:cNvPr id="42" name="Object 41"/>
            <p:cNvGraphicFramePr>
              <a:graphicFrameLocks noChangeAspect="1"/>
            </p:cNvGraphicFramePr>
            <p:nvPr>
              <p:extLst/>
            </p:nvPr>
          </p:nvGraphicFramePr>
          <p:xfrm>
            <a:off x="-759330" y="3229345"/>
            <a:ext cx="1289025" cy="445562"/>
          </p:xfrm>
          <a:graphic>
            <a:graphicData uri="http://schemas.openxmlformats.org/presentationml/2006/ole">
              <mc:AlternateContent xmlns:mc="http://schemas.openxmlformats.org/markup-compatibility/2006">
                <mc:Choice xmlns:v="urn:schemas-microsoft-com:vml" Requires="v">
                  <p:oleObj spid="_x0000_s62616" name="Equation" r:id="rId3" imgW="660240" imgH="228600" progId="Equation.3">
                    <p:embed/>
                  </p:oleObj>
                </mc:Choice>
                <mc:Fallback>
                  <p:oleObj name="Equation" r:id="rId3" imgW="660240" imgH="228600" progId="Equation.3">
                    <p:embed/>
                    <p:pic>
                      <p:nvPicPr>
                        <p:cNvPr id="42" name="Object 41"/>
                        <p:cNvPicPr/>
                        <p:nvPr/>
                      </p:nvPicPr>
                      <p:blipFill>
                        <a:blip r:embed="rId4"/>
                        <a:stretch>
                          <a:fillRect/>
                        </a:stretch>
                      </p:blipFill>
                      <p:spPr>
                        <a:xfrm>
                          <a:off x="-759330" y="3229345"/>
                          <a:ext cx="1289025" cy="445562"/>
                        </a:xfrm>
                        <a:prstGeom prst="rect">
                          <a:avLst/>
                        </a:prstGeom>
                      </p:spPr>
                    </p:pic>
                  </p:oleObj>
                </mc:Fallback>
              </mc:AlternateContent>
            </a:graphicData>
          </a:graphic>
        </p:graphicFrame>
        <p:graphicFrame>
          <p:nvGraphicFramePr>
            <p:cNvPr id="43" name="Object 42"/>
            <p:cNvGraphicFramePr>
              <a:graphicFrameLocks noChangeAspect="1"/>
            </p:cNvGraphicFramePr>
            <p:nvPr>
              <p:extLst/>
            </p:nvPr>
          </p:nvGraphicFramePr>
          <p:xfrm>
            <a:off x="1720851" y="2035744"/>
            <a:ext cx="517776" cy="306830"/>
          </p:xfrm>
          <a:graphic>
            <a:graphicData uri="http://schemas.openxmlformats.org/presentationml/2006/ole">
              <mc:AlternateContent xmlns:mc="http://schemas.openxmlformats.org/markup-compatibility/2006">
                <mc:Choice xmlns:v="urn:schemas-microsoft-com:vml" Requires="v">
                  <p:oleObj spid="_x0000_s62617" name="Equation" r:id="rId5" imgW="342720" imgH="203040" progId="Equation.3">
                    <p:embed/>
                  </p:oleObj>
                </mc:Choice>
                <mc:Fallback>
                  <p:oleObj name="Equation" r:id="rId5" imgW="342720" imgH="203040" progId="Equation.3">
                    <p:embed/>
                    <p:pic>
                      <p:nvPicPr>
                        <p:cNvPr id="43" name="Object 42"/>
                        <p:cNvPicPr/>
                        <p:nvPr/>
                      </p:nvPicPr>
                      <p:blipFill>
                        <a:blip r:embed="rId6"/>
                        <a:stretch>
                          <a:fillRect/>
                        </a:stretch>
                      </p:blipFill>
                      <p:spPr>
                        <a:xfrm>
                          <a:off x="1720851" y="2035744"/>
                          <a:ext cx="517776" cy="306830"/>
                        </a:xfrm>
                        <a:prstGeom prst="rect">
                          <a:avLst/>
                        </a:prstGeom>
                      </p:spPr>
                    </p:pic>
                  </p:oleObj>
                </mc:Fallback>
              </mc:AlternateContent>
            </a:graphicData>
          </a:graphic>
        </p:graphicFrame>
        <p:cxnSp>
          <p:nvCxnSpPr>
            <p:cNvPr id="56" name="Straight Connector 55"/>
            <p:cNvCxnSpPr/>
            <p:nvPr/>
          </p:nvCxnSpPr>
          <p:spPr bwMode="auto">
            <a:xfrm flipH="1">
              <a:off x="5029196" y="3082635"/>
              <a:ext cx="65795" cy="2113194"/>
            </a:xfrm>
            <a:prstGeom prst="line">
              <a:avLst/>
            </a:prstGeom>
            <a:solidFill>
              <a:srgbClr val="00B8FF"/>
            </a:solidFill>
            <a:ln w="9525" cap="flat" cmpd="sng" algn="ctr">
              <a:solidFill>
                <a:schemeClr val="tx1"/>
              </a:solidFill>
              <a:prstDash val="dash"/>
              <a:round/>
              <a:headEnd type="none" w="med" len="med"/>
              <a:tailEnd type="none" w="med" len="med"/>
            </a:ln>
            <a:effectLst/>
          </p:spPr>
        </p:cxnSp>
        <p:graphicFrame>
          <p:nvGraphicFramePr>
            <p:cNvPr id="58" name="Object 57"/>
            <p:cNvGraphicFramePr>
              <a:graphicFrameLocks noChangeAspect="1"/>
            </p:cNvGraphicFramePr>
            <p:nvPr>
              <p:extLst/>
            </p:nvPr>
          </p:nvGraphicFramePr>
          <p:xfrm>
            <a:off x="4342375" y="5789274"/>
            <a:ext cx="875285" cy="412680"/>
          </p:xfrm>
          <a:graphic>
            <a:graphicData uri="http://schemas.openxmlformats.org/presentationml/2006/ole">
              <mc:AlternateContent xmlns:mc="http://schemas.openxmlformats.org/markup-compatibility/2006">
                <mc:Choice xmlns:v="urn:schemas-microsoft-com:vml" Requires="v">
                  <p:oleObj spid="_x0000_s62618" name="Equation" r:id="rId7" imgW="482400" imgH="228600" progId="Equation.3">
                    <p:embed/>
                  </p:oleObj>
                </mc:Choice>
                <mc:Fallback>
                  <p:oleObj name="Equation" r:id="rId7" imgW="482400" imgH="228600" progId="Equation.3">
                    <p:embed/>
                    <p:pic>
                      <p:nvPicPr>
                        <p:cNvPr id="58" name="Object 57"/>
                        <p:cNvPicPr/>
                        <p:nvPr/>
                      </p:nvPicPr>
                      <p:blipFill>
                        <a:blip r:embed="rId8"/>
                        <a:stretch>
                          <a:fillRect/>
                        </a:stretch>
                      </p:blipFill>
                      <p:spPr>
                        <a:xfrm>
                          <a:off x="4342375" y="5789274"/>
                          <a:ext cx="875285" cy="412680"/>
                        </a:xfrm>
                        <a:prstGeom prst="rect">
                          <a:avLst/>
                        </a:prstGeom>
                      </p:spPr>
                    </p:pic>
                  </p:oleObj>
                </mc:Fallback>
              </mc:AlternateContent>
            </a:graphicData>
          </a:graphic>
        </p:graphicFrame>
        <p:cxnSp>
          <p:nvCxnSpPr>
            <p:cNvPr id="60" name="Straight Arrow Connector 59"/>
            <p:cNvCxnSpPr/>
            <p:nvPr/>
          </p:nvCxnSpPr>
          <p:spPr bwMode="auto">
            <a:xfrm flipV="1">
              <a:off x="4609306" y="5259389"/>
              <a:ext cx="392178" cy="4507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64" name="TextBox 63"/>
          <p:cNvSpPr txBox="1"/>
          <p:nvPr/>
        </p:nvSpPr>
        <p:spPr>
          <a:xfrm>
            <a:off x="446073" y="2517109"/>
            <a:ext cx="2105063"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Solve equation:</a:t>
            </a:r>
          </a:p>
        </p:txBody>
      </p:sp>
      <p:graphicFrame>
        <p:nvGraphicFramePr>
          <p:cNvPr id="67" name="Object 66"/>
          <p:cNvGraphicFramePr>
            <a:graphicFrameLocks noChangeAspect="1"/>
          </p:cNvGraphicFramePr>
          <p:nvPr>
            <p:extLst/>
          </p:nvPr>
        </p:nvGraphicFramePr>
        <p:xfrm>
          <a:off x="3063827" y="3473145"/>
          <a:ext cx="282184" cy="282184"/>
        </p:xfrm>
        <a:graphic>
          <a:graphicData uri="http://schemas.openxmlformats.org/presentationml/2006/ole">
            <mc:AlternateContent xmlns:mc="http://schemas.openxmlformats.org/markup-compatibility/2006">
              <mc:Choice xmlns:v="urn:schemas-microsoft-com:vml" Requires="v">
                <p:oleObj spid="_x0000_s62619" name="Equation" r:id="rId9" imgW="164880" imgH="164880" progId="Equation.3">
                  <p:embed/>
                </p:oleObj>
              </mc:Choice>
              <mc:Fallback>
                <p:oleObj name="Equation" r:id="rId9" imgW="164880" imgH="164880" progId="Equation.3">
                  <p:embed/>
                  <p:pic>
                    <p:nvPicPr>
                      <p:cNvPr id="67" name="Object 66"/>
                      <p:cNvPicPr/>
                      <p:nvPr/>
                    </p:nvPicPr>
                    <p:blipFill>
                      <a:blip r:embed="rId10"/>
                      <a:stretch>
                        <a:fillRect/>
                      </a:stretch>
                    </p:blipFill>
                    <p:spPr>
                      <a:xfrm>
                        <a:off x="3063827" y="3473145"/>
                        <a:ext cx="282184" cy="282184"/>
                      </a:xfrm>
                      <a:prstGeom prst="rect">
                        <a:avLst/>
                      </a:prstGeom>
                    </p:spPr>
                  </p:pic>
                </p:oleObj>
              </mc:Fallback>
            </mc:AlternateContent>
          </a:graphicData>
        </a:graphic>
      </p:graphicFrame>
      <p:graphicFrame>
        <p:nvGraphicFramePr>
          <p:cNvPr id="68" name="Object 67"/>
          <p:cNvGraphicFramePr>
            <a:graphicFrameLocks noChangeAspect="1"/>
          </p:cNvGraphicFramePr>
          <p:nvPr>
            <p:extLst/>
          </p:nvPr>
        </p:nvGraphicFramePr>
        <p:xfrm>
          <a:off x="3690860" y="4058297"/>
          <a:ext cx="498656" cy="296259"/>
        </p:xfrm>
        <a:graphic>
          <a:graphicData uri="http://schemas.openxmlformats.org/presentationml/2006/ole">
            <mc:AlternateContent xmlns:mc="http://schemas.openxmlformats.org/markup-compatibility/2006">
              <mc:Choice xmlns:v="urn:schemas-microsoft-com:vml" Requires="v">
                <p:oleObj spid="_x0000_s62620" name="Equation" r:id="rId11" imgW="342720" imgH="203040" progId="Equation.3">
                  <p:embed/>
                </p:oleObj>
              </mc:Choice>
              <mc:Fallback>
                <p:oleObj name="Equation" r:id="rId11" imgW="342720" imgH="203040" progId="Equation.3">
                  <p:embed/>
                  <p:pic>
                    <p:nvPicPr>
                      <p:cNvPr id="68" name="Object 67"/>
                      <p:cNvPicPr/>
                      <p:nvPr/>
                    </p:nvPicPr>
                    <p:blipFill>
                      <a:blip r:embed="rId6"/>
                      <a:stretch>
                        <a:fillRect/>
                      </a:stretch>
                    </p:blipFill>
                    <p:spPr>
                      <a:xfrm>
                        <a:off x="3690860" y="4058297"/>
                        <a:ext cx="498656" cy="296259"/>
                      </a:xfrm>
                      <a:prstGeom prst="rect">
                        <a:avLst/>
                      </a:prstGeom>
                    </p:spPr>
                  </p:pic>
                </p:oleObj>
              </mc:Fallback>
            </mc:AlternateContent>
          </a:graphicData>
        </a:graphic>
      </p:graphicFrame>
      <p:cxnSp>
        <p:nvCxnSpPr>
          <p:cNvPr id="70" name="Straight Arrow Connector 69"/>
          <p:cNvCxnSpPr/>
          <p:nvPr/>
        </p:nvCxnSpPr>
        <p:spPr bwMode="auto">
          <a:xfrm>
            <a:off x="4137589" y="4388967"/>
            <a:ext cx="264546" cy="2989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 name="Date Placeholder 1"/>
          <p:cNvSpPr>
            <a:spLocks noGrp="1"/>
          </p:cNvSpPr>
          <p:nvPr>
            <p:ph type="dt" idx="10"/>
          </p:nvPr>
        </p:nvSpPr>
        <p:spPr/>
        <p:txBody>
          <a:bodyPr/>
          <a:lstStyle/>
          <a:p>
            <a:r>
              <a:rPr lang="en-US"/>
              <a:t>Nov 2017</a:t>
            </a:r>
            <a:endParaRPr lang="en-GB" dirty="0"/>
          </a:p>
        </p:txBody>
      </p:sp>
    </p:spTree>
    <p:extLst>
      <p:ext uri="{BB962C8B-B14F-4D97-AF65-F5344CB8AC3E}">
        <p14:creationId xmlns:p14="http://schemas.microsoft.com/office/powerpoint/2010/main" val="1339895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3143" y="671582"/>
            <a:ext cx="7770813" cy="675247"/>
          </a:xfrm>
        </p:spPr>
        <p:txBody>
          <a:bodyPr/>
          <a:lstStyle/>
          <a:p>
            <a:r>
              <a:rPr lang="en-US" dirty="0"/>
              <a:t>Solving of non-linear system of equations</a:t>
            </a:r>
          </a:p>
        </p:txBody>
      </p:sp>
      <p:sp>
        <p:nvSpPr>
          <p:cNvPr id="12" name="Footer Placeholder 1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Slide Number Placeholder 1"/>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5" name="Object 4"/>
          <p:cNvGraphicFramePr>
            <a:graphicFrameLocks noChangeAspect="1"/>
          </p:cNvGraphicFramePr>
          <p:nvPr>
            <p:extLst/>
          </p:nvPr>
        </p:nvGraphicFramePr>
        <p:xfrm>
          <a:off x="2438400" y="2365770"/>
          <a:ext cx="3506301" cy="444546"/>
        </p:xfrm>
        <a:graphic>
          <a:graphicData uri="http://schemas.openxmlformats.org/presentationml/2006/ole">
            <mc:AlternateContent xmlns:mc="http://schemas.openxmlformats.org/markup-compatibility/2006">
              <mc:Choice xmlns:v="urn:schemas-microsoft-com:vml" Requires="v">
                <p:oleObj spid="_x0000_s63670" name="Equation" r:id="rId3" imgW="1904760" imgH="241200" progId="Equation.3">
                  <p:embed/>
                </p:oleObj>
              </mc:Choice>
              <mc:Fallback>
                <p:oleObj name="Equation" r:id="rId3" imgW="1904760" imgH="241200" progId="Equation.3">
                  <p:embed/>
                  <p:pic>
                    <p:nvPicPr>
                      <p:cNvPr id="5" name="Object 4"/>
                      <p:cNvPicPr/>
                      <p:nvPr/>
                    </p:nvPicPr>
                    <p:blipFill>
                      <a:blip r:embed="rId4"/>
                      <a:stretch>
                        <a:fillRect/>
                      </a:stretch>
                    </p:blipFill>
                    <p:spPr>
                      <a:xfrm>
                        <a:off x="2438400" y="2365770"/>
                        <a:ext cx="3506301" cy="444546"/>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1371600" y="4370508"/>
          <a:ext cx="6240030" cy="515412"/>
        </p:xfrm>
        <a:graphic>
          <a:graphicData uri="http://schemas.openxmlformats.org/presentationml/2006/ole">
            <mc:AlternateContent xmlns:mc="http://schemas.openxmlformats.org/markup-compatibility/2006">
              <mc:Choice xmlns:v="urn:schemas-microsoft-com:vml" Requires="v">
                <p:oleObj spid="_x0000_s63671" name="Equation" r:id="rId5" imgW="3377880" imgH="279360" progId="Equation.3">
                  <p:embed/>
                </p:oleObj>
              </mc:Choice>
              <mc:Fallback>
                <p:oleObj name="Equation" r:id="rId5" imgW="3377880" imgH="279360" progId="Equation.3">
                  <p:embed/>
                  <p:pic>
                    <p:nvPicPr>
                      <p:cNvPr id="7" name="Object 6"/>
                      <p:cNvPicPr/>
                      <p:nvPr/>
                    </p:nvPicPr>
                    <p:blipFill>
                      <a:blip r:embed="rId6"/>
                      <a:stretch>
                        <a:fillRect/>
                      </a:stretch>
                    </p:blipFill>
                    <p:spPr>
                      <a:xfrm>
                        <a:off x="1371600" y="4370508"/>
                        <a:ext cx="6240030" cy="515412"/>
                      </a:xfrm>
                      <a:prstGeom prst="rect">
                        <a:avLst/>
                      </a:prstGeom>
                    </p:spPr>
                  </p:pic>
                </p:oleObj>
              </mc:Fallback>
            </mc:AlternateContent>
          </a:graphicData>
        </a:graphic>
      </p:graphicFrame>
      <p:sp>
        <p:nvSpPr>
          <p:cNvPr id="8" name="TextBox 7"/>
          <p:cNvSpPr txBox="1"/>
          <p:nvPr/>
        </p:nvSpPr>
        <p:spPr>
          <a:xfrm>
            <a:off x="580514" y="1887122"/>
            <a:ext cx="5058116"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Use Newton’s method for multiple variables:</a:t>
            </a:r>
          </a:p>
        </p:txBody>
      </p:sp>
      <p:graphicFrame>
        <p:nvGraphicFramePr>
          <p:cNvPr id="11" name="Object 10"/>
          <p:cNvGraphicFramePr>
            <a:graphicFrameLocks noChangeAspect="1"/>
          </p:cNvGraphicFramePr>
          <p:nvPr>
            <p:extLst/>
          </p:nvPr>
        </p:nvGraphicFramePr>
        <p:xfrm>
          <a:off x="1346930" y="5459178"/>
          <a:ext cx="6524752" cy="596242"/>
        </p:xfrm>
        <a:graphic>
          <a:graphicData uri="http://schemas.openxmlformats.org/presentationml/2006/ole">
            <mc:AlternateContent xmlns:mc="http://schemas.openxmlformats.org/markup-compatibility/2006">
              <mc:Choice xmlns:v="urn:schemas-microsoft-com:vml" Requires="v">
                <p:oleObj spid="_x0000_s63672" name="Equation" r:id="rId7" imgW="3060360" imgH="279360" progId="Equation.3">
                  <p:embed/>
                </p:oleObj>
              </mc:Choice>
              <mc:Fallback>
                <p:oleObj name="Equation" r:id="rId7" imgW="3060360" imgH="279360" progId="Equation.3">
                  <p:embed/>
                  <p:pic>
                    <p:nvPicPr>
                      <p:cNvPr id="11" name="Object 10"/>
                      <p:cNvPicPr/>
                      <p:nvPr/>
                    </p:nvPicPr>
                    <p:blipFill>
                      <a:blip r:embed="rId8"/>
                      <a:stretch>
                        <a:fillRect/>
                      </a:stretch>
                    </p:blipFill>
                    <p:spPr>
                      <a:xfrm>
                        <a:off x="1346930" y="5459178"/>
                        <a:ext cx="6524752" cy="596242"/>
                      </a:xfrm>
                      <a:prstGeom prst="rect">
                        <a:avLst/>
                      </a:prstGeom>
                      <a:solidFill>
                        <a:srgbClr val="FFFF00"/>
                      </a:solidFill>
                    </p:spPr>
                  </p:pic>
                </p:oleObj>
              </mc:Fallback>
            </mc:AlternateContent>
          </a:graphicData>
        </a:graphic>
      </p:graphicFrame>
      <p:sp>
        <p:nvSpPr>
          <p:cNvPr id="9" name="TextBox 8"/>
          <p:cNvSpPr txBox="1"/>
          <p:nvPr/>
        </p:nvSpPr>
        <p:spPr>
          <a:xfrm>
            <a:off x="634637" y="4985387"/>
            <a:ext cx="2244525"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Iterate according to:</a:t>
            </a:r>
          </a:p>
        </p:txBody>
      </p:sp>
      <p:graphicFrame>
        <p:nvGraphicFramePr>
          <p:cNvPr id="10" name="Object 9"/>
          <p:cNvGraphicFramePr>
            <a:graphicFrameLocks noChangeAspect="1"/>
          </p:cNvGraphicFramePr>
          <p:nvPr>
            <p:extLst/>
          </p:nvPr>
        </p:nvGraphicFramePr>
        <p:xfrm>
          <a:off x="6820236" y="2170916"/>
          <a:ext cx="1451686" cy="795445"/>
        </p:xfrm>
        <a:graphic>
          <a:graphicData uri="http://schemas.openxmlformats.org/presentationml/2006/ole">
            <mc:AlternateContent xmlns:mc="http://schemas.openxmlformats.org/markup-compatibility/2006">
              <mc:Choice xmlns:v="urn:schemas-microsoft-com:vml" Requires="v">
                <p:oleObj spid="_x0000_s63673" name="Equation" r:id="rId9" imgW="927000" imgH="507960" progId="Equation.3">
                  <p:embed/>
                </p:oleObj>
              </mc:Choice>
              <mc:Fallback>
                <p:oleObj name="Equation" r:id="rId9" imgW="927000" imgH="507960" progId="Equation.3">
                  <p:embed/>
                  <p:pic>
                    <p:nvPicPr>
                      <p:cNvPr id="10" name="Object 9"/>
                      <p:cNvPicPr/>
                      <p:nvPr/>
                    </p:nvPicPr>
                    <p:blipFill>
                      <a:blip r:embed="rId10"/>
                      <a:stretch>
                        <a:fillRect/>
                      </a:stretch>
                    </p:blipFill>
                    <p:spPr>
                      <a:xfrm>
                        <a:off x="6820236" y="2170916"/>
                        <a:ext cx="1451686" cy="795445"/>
                      </a:xfrm>
                      <a:prstGeom prst="rect">
                        <a:avLst/>
                      </a:prstGeom>
                    </p:spPr>
                  </p:pic>
                </p:oleObj>
              </mc:Fallback>
            </mc:AlternateContent>
          </a:graphicData>
        </a:graphic>
      </p:graphicFrame>
      <p:graphicFrame>
        <p:nvGraphicFramePr>
          <p:cNvPr id="15" name="Object 14"/>
          <p:cNvGraphicFramePr>
            <a:graphicFrameLocks noChangeAspect="1"/>
          </p:cNvGraphicFramePr>
          <p:nvPr>
            <p:extLst/>
          </p:nvPr>
        </p:nvGraphicFramePr>
        <p:xfrm>
          <a:off x="4724400" y="1339077"/>
          <a:ext cx="1334806" cy="462573"/>
        </p:xfrm>
        <a:graphic>
          <a:graphicData uri="http://schemas.openxmlformats.org/presentationml/2006/ole">
            <mc:AlternateContent xmlns:mc="http://schemas.openxmlformats.org/markup-compatibility/2006">
              <mc:Choice xmlns:v="urn:schemas-microsoft-com:vml" Requires="v">
                <p:oleObj spid="_x0000_s63674" name="Equation" r:id="rId11" imgW="660240" imgH="228600" progId="Equation.3">
                  <p:embed/>
                </p:oleObj>
              </mc:Choice>
              <mc:Fallback>
                <p:oleObj name="Equation" r:id="rId11" imgW="660240" imgH="228600" progId="Equation.3">
                  <p:embed/>
                  <p:pic>
                    <p:nvPicPr>
                      <p:cNvPr id="15" name="Object 14"/>
                      <p:cNvPicPr/>
                      <p:nvPr/>
                    </p:nvPicPr>
                    <p:blipFill>
                      <a:blip r:embed="rId12"/>
                      <a:stretch>
                        <a:fillRect/>
                      </a:stretch>
                    </p:blipFill>
                    <p:spPr>
                      <a:xfrm>
                        <a:off x="4724400" y="1339077"/>
                        <a:ext cx="1334806" cy="462573"/>
                      </a:xfrm>
                      <a:prstGeom prst="rect">
                        <a:avLst/>
                      </a:prstGeom>
                      <a:solidFill>
                        <a:srgbClr val="FFFF00"/>
                      </a:solidFill>
                    </p:spPr>
                  </p:pic>
                </p:oleObj>
              </mc:Fallback>
            </mc:AlternateContent>
          </a:graphicData>
        </a:graphic>
      </p:graphicFrame>
      <p:sp>
        <p:nvSpPr>
          <p:cNvPr id="16" name="TextBox 15"/>
          <p:cNvSpPr txBox="1"/>
          <p:nvPr/>
        </p:nvSpPr>
        <p:spPr>
          <a:xfrm>
            <a:off x="571208" y="1365083"/>
            <a:ext cx="3440365"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Non linear system of equations:</a:t>
            </a:r>
          </a:p>
        </p:txBody>
      </p:sp>
      <p:graphicFrame>
        <p:nvGraphicFramePr>
          <p:cNvPr id="13" name="Object 12"/>
          <p:cNvGraphicFramePr>
            <a:graphicFrameLocks noChangeAspect="1"/>
          </p:cNvGraphicFramePr>
          <p:nvPr>
            <p:extLst/>
          </p:nvPr>
        </p:nvGraphicFramePr>
        <p:xfrm>
          <a:off x="3599318" y="3440530"/>
          <a:ext cx="2521684" cy="387628"/>
        </p:xfrm>
        <a:graphic>
          <a:graphicData uri="http://schemas.openxmlformats.org/presentationml/2006/ole">
            <mc:AlternateContent xmlns:mc="http://schemas.openxmlformats.org/markup-compatibility/2006">
              <mc:Choice xmlns:v="urn:schemas-microsoft-com:vml" Requires="v">
                <p:oleObj spid="_x0000_s63675" name="Equation" r:id="rId13" imgW="1485720" imgH="228600" progId="Equation.3">
                  <p:embed/>
                </p:oleObj>
              </mc:Choice>
              <mc:Fallback>
                <p:oleObj name="Equation" r:id="rId13" imgW="1485720" imgH="228600" progId="Equation.3">
                  <p:embed/>
                  <p:pic>
                    <p:nvPicPr>
                      <p:cNvPr id="13" name="Object 12"/>
                      <p:cNvPicPr/>
                      <p:nvPr/>
                    </p:nvPicPr>
                    <p:blipFill>
                      <a:blip r:embed="rId14"/>
                      <a:stretch>
                        <a:fillRect/>
                      </a:stretch>
                    </p:blipFill>
                    <p:spPr>
                      <a:xfrm>
                        <a:off x="3599318" y="3440530"/>
                        <a:ext cx="2521684" cy="387628"/>
                      </a:xfrm>
                      <a:prstGeom prst="rect">
                        <a:avLst/>
                      </a:prstGeom>
                    </p:spPr>
                  </p:pic>
                </p:oleObj>
              </mc:Fallback>
            </mc:AlternateContent>
          </a:graphicData>
        </a:graphic>
      </p:graphicFrame>
      <p:sp>
        <p:nvSpPr>
          <p:cNvPr id="4" name="TextBox 3"/>
          <p:cNvSpPr txBox="1"/>
          <p:nvPr/>
        </p:nvSpPr>
        <p:spPr>
          <a:xfrm>
            <a:off x="623451" y="2397224"/>
            <a:ext cx="1619354"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Linearization:</a:t>
            </a:r>
          </a:p>
        </p:txBody>
      </p:sp>
      <p:sp>
        <p:nvSpPr>
          <p:cNvPr id="6" name="TextBox 5"/>
          <p:cNvSpPr txBox="1"/>
          <p:nvPr/>
        </p:nvSpPr>
        <p:spPr>
          <a:xfrm>
            <a:off x="5976748" y="2357456"/>
            <a:ext cx="811441"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where</a:t>
            </a:r>
          </a:p>
        </p:txBody>
      </p:sp>
      <p:sp>
        <p:nvSpPr>
          <p:cNvPr id="14" name="TextBox 13"/>
          <p:cNvSpPr txBox="1"/>
          <p:nvPr/>
        </p:nvSpPr>
        <p:spPr>
          <a:xfrm>
            <a:off x="596953" y="2926739"/>
            <a:ext cx="6690934"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Over-determined non-linear system of equation to solve for </a:t>
            </a:r>
            <a:r>
              <a:rPr kumimoji="0" lang="en-US" sz="2000" b="0" i="0" u="none" strike="noStrike" kern="1200" cap="none" spc="0" normalizeH="0" baseline="0" noProof="0" dirty="0" err="1">
                <a:ln>
                  <a:noFill/>
                </a:ln>
                <a:solidFill>
                  <a:srgbClr val="000000"/>
                </a:solidFill>
                <a:effectLst/>
                <a:uLnTx/>
                <a:uFillTx/>
                <a:latin typeface="Symbol" panose="05050102010706020507" pitchFamily="18" charset="2"/>
                <a:ea typeface="MS Gothic" charset="-128"/>
                <a:cs typeface="+mn-cs"/>
              </a:rPr>
              <a:t>D</a:t>
            </a:r>
            <a:r>
              <a:rPr kumimoji="0" lang="en-US" sz="2000" b="0" i="0" u="none" strike="noStrike" kern="1200" cap="none" spc="0" normalizeH="0" baseline="0" noProof="0" dirty="0" err="1">
                <a:ln>
                  <a:noFill/>
                </a:ln>
                <a:solidFill>
                  <a:srgbClr val="000000"/>
                </a:solidFill>
                <a:effectLst/>
                <a:uLnTx/>
                <a:uFillTx/>
                <a:latin typeface="Times New Roman" panose="02020603050405020304" pitchFamily="18" charset="0"/>
                <a:ea typeface="MS Gothic" charset="-128"/>
                <a:cs typeface="+mn-cs"/>
              </a:rPr>
              <a:t>x</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17" name="TextBox 16"/>
          <p:cNvSpPr txBox="1"/>
          <p:nvPr/>
        </p:nvSpPr>
        <p:spPr>
          <a:xfrm>
            <a:off x="596953" y="3836555"/>
            <a:ext cx="4269117"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Least squares solution for iterative step:</a:t>
            </a:r>
          </a:p>
        </p:txBody>
      </p:sp>
      <p:sp>
        <p:nvSpPr>
          <p:cNvPr id="18" name="TextBox 17"/>
          <p:cNvSpPr txBox="1"/>
          <p:nvPr/>
        </p:nvSpPr>
        <p:spPr>
          <a:xfrm>
            <a:off x="6059207" y="1345027"/>
            <a:ext cx="2090637" cy="461665"/>
          </a:xfrm>
          <a:prstGeom prst="rect">
            <a:avLst/>
          </a:prstGeom>
          <a:solidFill>
            <a:srgbClr val="FFFF00"/>
          </a:solid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 solve for x</a:t>
            </a:r>
            <a:r>
              <a:rPr kumimoji="0" lang="en-US" sz="2400" b="0" i="0" u="none" strike="noStrike" kern="1200" cap="none" spc="0" normalizeH="0" baseline="30000" noProof="0" dirty="0">
                <a:ln>
                  <a:noFill/>
                </a:ln>
                <a:solidFill>
                  <a:srgbClr val="000000"/>
                </a:solidFill>
                <a:effectLst/>
                <a:uLnTx/>
                <a:uFillTx/>
                <a:latin typeface="Times New Roman" pitchFamily="16" charset="0"/>
                <a:ea typeface="MS Gothic" charset="-128"/>
                <a:cs typeface="+mn-cs"/>
              </a:rPr>
              <a:t>*</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
        <p:nvSpPr>
          <p:cNvPr id="19" name="Date Placeholder 18"/>
          <p:cNvSpPr>
            <a:spLocks noGrp="1"/>
          </p:cNvSpPr>
          <p:nvPr>
            <p:ph type="dt" idx="10"/>
          </p:nvPr>
        </p:nvSpPr>
        <p:spPr/>
        <p:txBody>
          <a:bodyPr/>
          <a:lstStyle/>
          <a:p>
            <a:r>
              <a:rPr lang="en-US"/>
              <a:t>Nov 2017</a:t>
            </a:r>
            <a:endParaRPr lang="en-GB" dirty="0"/>
          </a:p>
        </p:txBody>
      </p:sp>
    </p:spTree>
    <p:extLst>
      <p:ext uri="{BB962C8B-B14F-4D97-AF65-F5344CB8AC3E}">
        <p14:creationId xmlns:p14="http://schemas.microsoft.com/office/powerpoint/2010/main" val="471757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TextBox 4"/>
          <p:cNvSpPr txBox="1"/>
          <p:nvPr/>
        </p:nvSpPr>
        <p:spPr>
          <a:xfrm>
            <a:off x="761206" y="1905000"/>
            <a:ext cx="7696200" cy="2308324"/>
          </a:xfrm>
          <a:prstGeom prst="rect">
            <a:avLst/>
          </a:prstGeom>
          <a:solidFill>
            <a:srgbClr val="FFFF00"/>
          </a:solid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4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DToA </a:t>
            </a:r>
          </a:p>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4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‘Differential Time-of-Arrival’</a:t>
            </a:r>
          </a:p>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4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Location</a:t>
            </a:r>
          </a:p>
        </p:txBody>
      </p:sp>
      <p:sp>
        <p:nvSpPr>
          <p:cNvPr id="7" name="TextBox 6"/>
          <p:cNvSpPr txBox="1"/>
          <p:nvPr/>
        </p:nvSpPr>
        <p:spPr>
          <a:xfrm>
            <a:off x="3771106" y="5005814"/>
            <a:ext cx="1676400" cy="338554"/>
          </a:xfrm>
          <a:prstGeom prst="rect">
            <a:avLst/>
          </a:prstGeom>
          <a:solidFill>
            <a:srgbClr val="FFFF00"/>
          </a:solid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See [1,2</a:t>
            </a:r>
            <a:r>
              <a:rPr kumimoji="0" lang="en-US" sz="1600" b="1" i="0" u="none" strike="noStrike" kern="1200" cap="none" spc="0" normalizeH="0" noProof="0" dirty="0">
                <a:ln>
                  <a:noFill/>
                </a:ln>
                <a:solidFill>
                  <a:srgbClr val="000000"/>
                </a:solidFill>
                <a:effectLst/>
                <a:uLnTx/>
                <a:uFillTx/>
                <a:latin typeface="Times New Roman" pitchFamily="16" charset="0"/>
                <a:ea typeface="MS Gothic" charset="-128"/>
                <a:cs typeface="+mn-cs"/>
              </a:rPr>
              <a:t> and </a:t>
            </a:r>
            <a:r>
              <a:rPr kumimoji="0" lang="en-US" sz="16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3]</a:t>
            </a:r>
          </a:p>
        </p:txBody>
      </p:sp>
      <p:sp>
        <p:nvSpPr>
          <p:cNvPr id="2" name="Date Placeholder 1"/>
          <p:cNvSpPr>
            <a:spLocks noGrp="1"/>
          </p:cNvSpPr>
          <p:nvPr>
            <p:ph type="dt" idx="10"/>
          </p:nvPr>
        </p:nvSpPr>
        <p:spPr/>
        <p:txBody>
          <a:bodyPr/>
          <a:lstStyle/>
          <a:p>
            <a:r>
              <a:rPr lang="en-US"/>
              <a:t>Nov 2017</a:t>
            </a:r>
            <a:endParaRPr lang="en-GB" dirty="0"/>
          </a:p>
        </p:txBody>
      </p:sp>
    </p:spTree>
    <p:extLst>
      <p:ext uri="{BB962C8B-B14F-4D97-AF65-F5344CB8AC3E}">
        <p14:creationId xmlns:p14="http://schemas.microsoft.com/office/powerpoint/2010/main" val="206214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Propagation paths and time stamps </a:t>
            </a:r>
          </a:p>
        </p:txBody>
      </p:sp>
      <p:sp>
        <p:nvSpPr>
          <p:cNvPr id="3" name="Footer Placeholder 2"/>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pSp>
        <p:nvGrpSpPr>
          <p:cNvPr id="5" name="Group 4"/>
          <p:cNvGrpSpPr/>
          <p:nvPr/>
        </p:nvGrpSpPr>
        <p:grpSpPr>
          <a:xfrm>
            <a:off x="1447800" y="1768105"/>
            <a:ext cx="6004793" cy="3820341"/>
            <a:chOff x="998601" y="1749221"/>
            <a:chExt cx="6004793" cy="3820341"/>
          </a:xfrm>
        </p:grpSpPr>
        <p:sp>
          <p:nvSpPr>
            <p:cNvPr id="6" name="Rectangle 20"/>
            <p:cNvSpPr>
              <a:spLocks noChangeArrowheads="1"/>
            </p:cNvSpPr>
            <p:nvPr/>
          </p:nvSpPr>
          <p:spPr bwMode="auto">
            <a:xfrm>
              <a:off x="2609710" y="2463709"/>
              <a:ext cx="525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srgbClr val="FF0000"/>
                  </a:solidFill>
                  <a:effectLst/>
                  <a:uLnTx/>
                  <a:uFillTx/>
                  <a:latin typeface="Times New Roman" panose="02020603050405020304" pitchFamily="18" charset="0"/>
                  <a:ea typeface="MS Gothic"/>
                  <a:cs typeface="+mn-cs"/>
                </a:rPr>
                <a:t>AP1</a:t>
              </a:r>
            </a:p>
          </p:txBody>
        </p:sp>
        <p:sp>
          <p:nvSpPr>
            <p:cNvPr id="7" name="Rectangle 20"/>
            <p:cNvSpPr>
              <a:spLocks noChangeArrowheads="1"/>
            </p:cNvSpPr>
            <p:nvPr/>
          </p:nvSpPr>
          <p:spPr bwMode="auto">
            <a:xfrm>
              <a:off x="4415131" y="2451257"/>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srgbClr val="0070C0"/>
                  </a:solidFill>
                  <a:effectLst/>
                  <a:uLnTx/>
                  <a:uFillTx/>
                  <a:latin typeface="Times New Roman" panose="02020603050405020304" pitchFamily="18" charset="0"/>
                  <a:ea typeface="MS Gothic"/>
                  <a:cs typeface="+mn-cs"/>
                </a:rPr>
                <a:t>AP2</a:t>
              </a:r>
            </a:p>
          </p:txBody>
        </p:sp>
        <p:sp>
          <p:nvSpPr>
            <p:cNvPr id="8" name="Rectangle 20"/>
            <p:cNvSpPr>
              <a:spLocks noChangeArrowheads="1"/>
            </p:cNvSpPr>
            <p:nvPr/>
          </p:nvSpPr>
          <p:spPr bwMode="auto">
            <a:xfrm>
              <a:off x="6138173" y="2424482"/>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srgbClr val="00B050"/>
                  </a:solidFill>
                  <a:effectLst/>
                  <a:uLnTx/>
                  <a:uFillTx/>
                  <a:latin typeface="Times New Roman" panose="02020603050405020304" pitchFamily="18" charset="0"/>
                  <a:ea typeface="MS Gothic"/>
                  <a:cs typeface="+mn-cs"/>
                </a:rPr>
                <a:t>Client</a:t>
              </a:r>
            </a:p>
          </p:txBody>
        </p:sp>
        <p:sp>
          <p:nvSpPr>
            <p:cNvPr id="9" name="TextBox 8"/>
            <p:cNvSpPr txBox="1"/>
            <p:nvPr/>
          </p:nvSpPr>
          <p:spPr>
            <a:xfrm>
              <a:off x="998601" y="1749221"/>
              <a:ext cx="5933034"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Times New Roman" pitchFamily="18" charset="0"/>
                  <a:ea typeface="MS Gothic"/>
                  <a:cs typeface="+mn-cs"/>
                </a:rPr>
                <a:t>Illustrating timing diagram showing double sided feedback of time-stamps:</a:t>
              </a:r>
            </a:p>
          </p:txBody>
        </p:sp>
        <p:grpSp>
          <p:nvGrpSpPr>
            <p:cNvPr id="10" name="Group 9"/>
            <p:cNvGrpSpPr/>
            <p:nvPr/>
          </p:nvGrpSpPr>
          <p:grpSpPr>
            <a:xfrm>
              <a:off x="1037241" y="2816021"/>
              <a:ext cx="5966153" cy="2753541"/>
              <a:chOff x="528931" y="3222133"/>
              <a:chExt cx="5966153" cy="2753541"/>
            </a:xfrm>
          </p:grpSpPr>
          <p:sp>
            <p:nvSpPr>
              <p:cNvPr id="11" name="Line 4"/>
              <p:cNvSpPr>
                <a:spLocks noChangeShapeType="1"/>
              </p:cNvSpPr>
              <p:nvPr/>
            </p:nvSpPr>
            <p:spPr bwMode="auto">
              <a:xfrm>
                <a:off x="2331390" y="3308549"/>
                <a:ext cx="21503" cy="26671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2" name="Line 5"/>
              <p:cNvSpPr>
                <a:spLocks noChangeShapeType="1"/>
              </p:cNvSpPr>
              <p:nvPr/>
            </p:nvSpPr>
            <p:spPr bwMode="auto">
              <a:xfrm>
                <a:off x="4156205" y="3258235"/>
                <a:ext cx="27425" cy="26671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3" name="Rectangle 10"/>
              <p:cNvSpPr>
                <a:spLocks noChangeArrowheads="1"/>
              </p:cNvSpPr>
              <p:nvPr/>
            </p:nvSpPr>
            <p:spPr bwMode="auto">
              <a:xfrm>
                <a:off x="1850443" y="3695638"/>
                <a:ext cx="33771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FF0000"/>
                    </a:solidFill>
                    <a:effectLst/>
                    <a:uLnTx/>
                    <a:uFillTx/>
                    <a:latin typeface="Times New Roman" panose="02020603050405020304" pitchFamily="18" charset="0"/>
                    <a:ea typeface="MS Gothic"/>
                    <a:cs typeface="+mn-cs"/>
                  </a:rPr>
                  <a:t>t2</a:t>
                </a:r>
              </a:p>
            </p:txBody>
          </p:sp>
          <p:sp>
            <p:nvSpPr>
              <p:cNvPr id="14" name="Rectangle 11"/>
              <p:cNvSpPr>
                <a:spLocks noChangeArrowheads="1"/>
              </p:cNvSpPr>
              <p:nvPr/>
            </p:nvSpPr>
            <p:spPr bwMode="auto">
              <a:xfrm>
                <a:off x="4216909" y="3222133"/>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S Gothic"/>
                    <a:cs typeface="+mn-cs"/>
                  </a:rPr>
                  <a:t>t1</a:t>
                </a:r>
              </a:p>
            </p:txBody>
          </p:sp>
          <p:sp>
            <p:nvSpPr>
              <p:cNvPr id="15" name="Rectangle 12"/>
              <p:cNvSpPr>
                <a:spLocks noChangeArrowheads="1"/>
              </p:cNvSpPr>
              <p:nvPr/>
            </p:nvSpPr>
            <p:spPr bwMode="auto">
              <a:xfrm>
                <a:off x="4210569" y="4535789"/>
                <a:ext cx="6466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S Gothic"/>
                    <a:cs typeface="+mn-cs"/>
                  </a:rPr>
                  <a:t>t4</a:t>
                </a:r>
              </a:p>
            </p:txBody>
          </p:sp>
          <p:sp>
            <p:nvSpPr>
              <p:cNvPr id="16" name="Rectangle 13"/>
              <p:cNvSpPr>
                <a:spLocks noChangeArrowheads="1"/>
              </p:cNvSpPr>
              <p:nvPr/>
            </p:nvSpPr>
            <p:spPr bwMode="auto">
              <a:xfrm>
                <a:off x="1854481" y="4226181"/>
                <a:ext cx="3772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FF0000"/>
                    </a:solidFill>
                    <a:effectLst/>
                    <a:uLnTx/>
                    <a:uFillTx/>
                    <a:latin typeface="Times New Roman" panose="02020603050405020304" pitchFamily="18" charset="0"/>
                    <a:ea typeface="MS Gothic"/>
                    <a:cs typeface="+mn-cs"/>
                  </a:rPr>
                  <a:t>t3</a:t>
                </a:r>
              </a:p>
            </p:txBody>
          </p:sp>
          <p:sp>
            <p:nvSpPr>
              <p:cNvPr id="17" name="Line 17"/>
              <p:cNvSpPr>
                <a:spLocks noChangeShapeType="1"/>
              </p:cNvSpPr>
              <p:nvPr/>
            </p:nvSpPr>
            <p:spPr bwMode="auto">
              <a:xfrm flipV="1">
                <a:off x="2330160" y="3395560"/>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8" name="Content Placeholder 2"/>
              <p:cNvSpPr txBox="1">
                <a:spLocks/>
              </p:cNvSpPr>
              <p:nvPr/>
            </p:nvSpPr>
            <p:spPr bwMode="auto">
              <a:xfrm>
                <a:off x="2840605" y="4202196"/>
                <a:ext cx="812613" cy="287778"/>
              </a:xfrm>
              <a:prstGeom prst="rect">
                <a:avLst/>
              </a:prstGeom>
              <a:noFill/>
              <a:ln w="9525">
                <a:noFill/>
                <a:round/>
                <a:headEnd/>
                <a:tailEnd/>
              </a:ln>
            </p:spPr>
            <p:txBody>
              <a:bodyPr lIns="82440" tIns="41400" rIns="82440" bIns="41400"/>
              <a:lstStyle/>
              <a:p>
                <a:pPr marL="342900" marR="0" lvl="0" indent="-342900" algn="l" defTabSz="914400" rtl="0" eaLnBrk="1" fontAlgn="auto" latinLnBrk="0" hangingPunct="1">
                  <a:lnSpc>
                    <a:spcPct val="90000"/>
                  </a:lnSpc>
                  <a:spcBef>
                    <a:spcPts val="100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DL NDP</a:t>
                </a:r>
              </a:p>
            </p:txBody>
          </p:sp>
          <p:sp>
            <p:nvSpPr>
              <p:cNvPr id="19" name="Line 6"/>
              <p:cNvSpPr>
                <a:spLocks noChangeShapeType="1"/>
              </p:cNvSpPr>
              <p:nvPr/>
            </p:nvSpPr>
            <p:spPr bwMode="auto">
              <a:xfrm>
                <a:off x="2346530" y="4360252"/>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20" name="TextBox 19"/>
              <p:cNvSpPr txBox="1"/>
              <p:nvPr/>
            </p:nvSpPr>
            <p:spPr>
              <a:xfrm>
                <a:off x="2800750" y="3246235"/>
                <a:ext cx="108673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rPr>
                  <a:t>UL MU NDP</a:t>
                </a:r>
              </a:p>
            </p:txBody>
          </p:sp>
          <p:sp>
            <p:nvSpPr>
              <p:cNvPr id="21" name="Line 5"/>
              <p:cNvSpPr>
                <a:spLocks noChangeShapeType="1"/>
              </p:cNvSpPr>
              <p:nvPr/>
            </p:nvSpPr>
            <p:spPr bwMode="auto">
              <a:xfrm>
                <a:off x="5920845" y="3272817"/>
                <a:ext cx="27425" cy="26671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cxnSp>
            <p:nvCxnSpPr>
              <p:cNvPr id="22" name="Straight Arrow Connector 21"/>
              <p:cNvCxnSpPr/>
              <p:nvPr/>
            </p:nvCxnSpPr>
            <p:spPr>
              <a:xfrm>
                <a:off x="2346530" y="4360260"/>
                <a:ext cx="3601740" cy="793924"/>
              </a:xfrm>
              <a:prstGeom prst="straightConnector1">
                <a:avLst/>
              </a:prstGeom>
              <a:noFill/>
              <a:ln w="9525" cap="flat" cmpd="sng" algn="ctr">
                <a:solidFill>
                  <a:srgbClr val="000000"/>
                </a:solidFill>
                <a:prstDash val="dash"/>
                <a:tailEnd type="triangle"/>
              </a:ln>
              <a:effectLst/>
            </p:spPr>
          </p:cxnSp>
          <p:cxnSp>
            <p:nvCxnSpPr>
              <p:cNvPr id="23" name="Straight Arrow Connector 22"/>
              <p:cNvCxnSpPr/>
              <p:nvPr/>
            </p:nvCxnSpPr>
            <p:spPr>
              <a:xfrm>
                <a:off x="4169917" y="3383550"/>
                <a:ext cx="1750928" cy="369263"/>
              </a:xfrm>
              <a:prstGeom prst="straightConnector1">
                <a:avLst/>
              </a:prstGeom>
              <a:noFill/>
              <a:ln w="9525" cap="flat" cmpd="sng" algn="ctr">
                <a:solidFill>
                  <a:srgbClr val="000000"/>
                </a:solidFill>
                <a:prstDash val="dash"/>
                <a:tailEnd type="triangle"/>
              </a:ln>
              <a:effectLst/>
            </p:spPr>
          </p:cxnSp>
          <p:sp>
            <p:nvSpPr>
              <p:cNvPr id="24" name="Rectangle 11"/>
              <p:cNvSpPr>
                <a:spLocks noChangeArrowheads="1"/>
              </p:cNvSpPr>
              <p:nvPr/>
            </p:nvSpPr>
            <p:spPr bwMode="auto">
              <a:xfrm>
                <a:off x="6015659" y="3687762"/>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B050"/>
                    </a:solidFill>
                    <a:effectLst/>
                    <a:uLnTx/>
                    <a:uFillTx/>
                    <a:latin typeface="Times New Roman" panose="02020603050405020304" pitchFamily="18" charset="0"/>
                    <a:ea typeface="MS Gothic"/>
                    <a:cs typeface="+mn-cs"/>
                  </a:rPr>
                  <a:t>t5</a:t>
                </a:r>
              </a:p>
            </p:txBody>
          </p:sp>
          <p:sp>
            <p:nvSpPr>
              <p:cNvPr id="25" name="Rectangle 11"/>
              <p:cNvSpPr>
                <a:spLocks noChangeArrowheads="1"/>
              </p:cNvSpPr>
              <p:nvPr/>
            </p:nvSpPr>
            <p:spPr bwMode="auto">
              <a:xfrm>
                <a:off x="6032101" y="5031073"/>
                <a:ext cx="3697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B050"/>
                    </a:solidFill>
                    <a:effectLst/>
                    <a:uLnTx/>
                    <a:uFillTx/>
                    <a:latin typeface="Times New Roman" panose="02020603050405020304" pitchFamily="18" charset="0"/>
                    <a:ea typeface="MS Gothic"/>
                    <a:cs typeface="+mn-cs"/>
                  </a:rPr>
                  <a:t>t6</a:t>
                </a:r>
              </a:p>
            </p:txBody>
          </p:sp>
          <p:sp>
            <p:nvSpPr>
              <p:cNvPr id="26" name="Line 6"/>
              <p:cNvSpPr>
                <a:spLocks noChangeShapeType="1"/>
              </p:cNvSpPr>
              <p:nvPr/>
            </p:nvSpPr>
            <p:spPr bwMode="auto">
              <a:xfrm>
                <a:off x="2342514" y="4825484"/>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7" name="Rectangle 10"/>
              <p:cNvSpPr>
                <a:spLocks noChangeArrowheads="1"/>
              </p:cNvSpPr>
              <p:nvPr/>
            </p:nvSpPr>
            <p:spPr bwMode="auto">
              <a:xfrm>
                <a:off x="2856469" y="4714129"/>
                <a:ext cx="6434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FF0000"/>
                    </a:solidFill>
                    <a:effectLst/>
                    <a:uLnTx/>
                    <a:uFillTx/>
                    <a:latin typeface="Times New Roman" panose="02020603050405020304" pitchFamily="18" charset="0"/>
                    <a:ea typeface="MS Gothic"/>
                    <a:cs typeface="+mn-cs"/>
                  </a:rPr>
                  <a:t>t2, t3</a:t>
                </a:r>
              </a:p>
            </p:txBody>
          </p:sp>
          <p:cxnSp>
            <p:nvCxnSpPr>
              <p:cNvPr id="28" name="Straight Arrow Connector 27"/>
              <p:cNvCxnSpPr/>
              <p:nvPr/>
            </p:nvCxnSpPr>
            <p:spPr bwMode="auto">
              <a:xfrm flipH="1">
                <a:off x="2352893" y="5445224"/>
                <a:ext cx="1817024" cy="288032"/>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Rectangle 11"/>
              <p:cNvSpPr>
                <a:spLocks noChangeArrowheads="1"/>
              </p:cNvSpPr>
              <p:nvPr/>
            </p:nvSpPr>
            <p:spPr bwMode="auto">
              <a:xfrm>
                <a:off x="2849313" y="5353933"/>
                <a:ext cx="80390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S Gothic"/>
                    <a:cs typeface="+mn-cs"/>
                  </a:rPr>
                  <a:t>t1, t4</a:t>
                </a:r>
              </a:p>
            </p:txBody>
          </p:sp>
          <p:sp>
            <p:nvSpPr>
              <p:cNvPr id="30" name="TextBox 29"/>
              <p:cNvSpPr txBox="1"/>
              <p:nvPr/>
            </p:nvSpPr>
            <p:spPr>
              <a:xfrm>
                <a:off x="528931" y="4714129"/>
                <a:ext cx="1539973"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rPr>
                  <a:t>‘AP to STA feedback’</a:t>
                </a:r>
              </a:p>
            </p:txBody>
          </p:sp>
          <p:sp>
            <p:nvSpPr>
              <p:cNvPr id="31" name="TextBox 30"/>
              <p:cNvSpPr txBox="1"/>
              <p:nvPr/>
            </p:nvSpPr>
            <p:spPr>
              <a:xfrm>
                <a:off x="569890" y="5559772"/>
                <a:ext cx="1531510"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rPr>
                  <a:t>‘STA to AP feedback’</a:t>
                </a:r>
              </a:p>
            </p:txBody>
          </p:sp>
        </p:grpSp>
      </p:grpSp>
      <p:sp>
        <p:nvSpPr>
          <p:cNvPr id="32" name="Date Placeholder 31"/>
          <p:cNvSpPr>
            <a:spLocks noGrp="1"/>
          </p:cNvSpPr>
          <p:nvPr>
            <p:ph type="dt" idx="10"/>
          </p:nvPr>
        </p:nvSpPr>
        <p:spPr/>
        <p:txBody>
          <a:bodyPr/>
          <a:lstStyle/>
          <a:p>
            <a:r>
              <a:rPr lang="en-US"/>
              <a:t>Nov 2017</a:t>
            </a:r>
            <a:endParaRPr lang="en-GB" dirty="0"/>
          </a:p>
        </p:txBody>
      </p:sp>
    </p:spTree>
    <p:extLst>
      <p:ext uri="{BB962C8B-B14F-4D97-AF65-F5344CB8AC3E}">
        <p14:creationId xmlns:p14="http://schemas.microsoft.com/office/powerpoint/2010/main" val="2080669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6778" y="838200"/>
            <a:ext cx="7770813" cy="762000"/>
          </a:xfrm>
        </p:spPr>
        <p:txBody>
          <a:bodyPr/>
          <a:lstStyle/>
          <a:p>
            <a:r>
              <a:rPr lang="en-US" sz="2800" dirty="0">
                <a:latin typeface="Times New Roman" panose="02020603050405020304" pitchFamily="18" charset="0"/>
                <a:cs typeface="Times New Roman" panose="02020603050405020304" pitchFamily="18" charset="0"/>
              </a:rPr>
              <a:t>Double-Sided Differential Distance Calculation </a:t>
            </a:r>
            <a:endParaRPr lang="en-US" sz="2800" dirty="0"/>
          </a:p>
        </p:txBody>
      </p:sp>
      <p:sp>
        <p:nvSpPr>
          <p:cNvPr id="3" name="Content Placeholder 2"/>
          <p:cNvSpPr>
            <a:spLocks noGrp="1"/>
          </p:cNvSpPr>
          <p:nvPr>
            <p:ph idx="1"/>
          </p:nvPr>
        </p:nvSpPr>
        <p:spPr>
          <a:xfrm>
            <a:off x="672981" y="1751013"/>
            <a:ext cx="7770813" cy="4344987"/>
          </a:xfrm>
        </p:spPr>
        <p:txBody>
          <a:bodyPr/>
          <a:lstStyle/>
          <a:p>
            <a:pPr lvl="0" defTabSz="914400" eaLnBrk="0" hangingPunct="0">
              <a:spcBef>
                <a:spcPct val="20000"/>
              </a:spcBef>
              <a:buClrTx/>
              <a:buSzTx/>
              <a:buFontTx/>
              <a:buChar char="•"/>
              <a:defRPr/>
            </a:pPr>
            <a:r>
              <a:rPr lang="en-US" sz="1600" b="0" dirty="0">
                <a:latin typeface="Times New Roman" panose="02020603050405020304" pitchFamily="18" charset="0"/>
                <a:cs typeface="Times New Roman" panose="02020603050405020304" pitchFamily="18" charset="0"/>
              </a:rPr>
              <a:t>The client STA listens to the exchanges between the AP1 and AP2 and records the time t5 when it receives the UL MU NDP from AP2 and the time t6 when it receives the DL NDP from AP1.</a:t>
            </a:r>
          </a:p>
          <a:p>
            <a:pPr lvl="0" defTabSz="914400" eaLnBrk="0" hangingPunct="0">
              <a:spcBef>
                <a:spcPct val="20000"/>
              </a:spcBef>
              <a:buClrTx/>
              <a:buSzTx/>
              <a:buFontTx/>
              <a:buChar char="•"/>
              <a:defRPr/>
            </a:pPr>
            <a:r>
              <a:rPr lang="en-US" sz="1600" b="0" dirty="0">
                <a:latin typeface="Times New Roman" panose="02020603050405020304" pitchFamily="18" charset="0"/>
                <a:cs typeface="Times New Roman" panose="02020603050405020304" pitchFamily="18" charset="0"/>
              </a:rPr>
              <a:t>The client also listens to the relayed t2 and t3 from AP1 and the relayed t1 and t4 in the feedback from AP2.</a:t>
            </a:r>
          </a:p>
          <a:p>
            <a:pPr lvl="0" defTabSz="914400" eaLnBrk="0" hangingPunct="0">
              <a:spcBef>
                <a:spcPct val="20000"/>
              </a:spcBef>
              <a:buClrTx/>
              <a:buSzTx/>
              <a:buFontTx/>
              <a:buChar char="•"/>
              <a:defRPr/>
            </a:pPr>
            <a:r>
              <a:rPr lang="en-US" sz="1600" b="0" dirty="0">
                <a:latin typeface="Times New Roman" panose="02020603050405020304" pitchFamily="18" charset="0"/>
                <a:cs typeface="Times New Roman" panose="02020603050405020304" pitchFamily="18" charset="0"/>
              </a:rPr>
              <a:t>The differential distance between the client STA and AP1 vs. AP2 can now be calculated as follows:</a:t>
            </a:r>
          </a:p>
          <a:p>
            <a:pPr lvl="1" defTabSz="914400" eaLnBrk="0" hangingPunct="0">
              <a:spcBef>
                <a:spcPct val="20000"/>
              </a:spcBef>
              <a:buClrTx/>
              <a:buSzTx/>
              <a:buFontTx/>
              <a:buChar char="–"/>
              <a:defRPr/>
            </a:pPr>
            <a:r>
              <a:rPr lang="en-US" sz="1400" dirty="0">
                <a:latin typeface="Times New Roman" panose="02020603050405020304" pitchFamily="18" charset="0"/>
                <a:cs typeface="Times New Roman" panose="02020603050405020304" pitchFamily="18" charset="0"/>
              </a:rPr>
              <a:t>D_01 = [t6 – t5 – (t3 – t2 + T_12)] * c</a:t>
            </a:r>
          </a:p>
          <a:p>
            <a:pPr lvl="1" defTabSz="914400" eaLnBrk="0" hangingPunct="0">
              <a:spcBef>
                <a:spcPct val="20000"/>
              </a:spcBef>
              <a:buClrTx/>
              <a:buSzTx/>
              <a:buFontTx/>
              <a:buChar char="–"/>
              <a:defRPr/>
            </a:pPr>
            <a:r>
              <a:rPr lang="en-US" sz="1400" dirty="0">
                <a:latin typeface="Times New Roman" panose="02020603050405020304" pitchFamily="18" charset="0"/>
                <a:cs typeface="Times New Roman" panose="02020603050405020304" pitchFamily="18" charset="0"/>
              </a:rPr>
              <a:t>Using T_01 = [(t4 – t1) – (t3 – t2)]/2</a:t>
            </a:r>
          </a:p>
          <a:p>
            <a:pPr lvl="1" defTabSz="914400" eaLnBrk="0" hangingPunct="0">
              <a:spcBef>
                <a:spcPct val="20000"/>
              </a:spcBef>
              <a:buClrTx/>
              <a:buSzTx/>
              <a:buFontTx/>
              <a:buChar char="–"/>
              <a:defRPr/>
            </a:pPr>
            <a:r>
              <a:rPr lang="en-US" sz="1400" dirty="0">
                <a:latin typeface="Times New Roman" panose="02020603050405020304" pitchFamily="18" charset="0"/>
                <a:cs typeface="Times New Roman" panose="02020603050405020304" pitchFamily="18" charset="0"/>
              </a:rPr>
              <a:t>We get D_01 = [t6 – t5 – (t3 – t2 + 0.5*t4 – 0.5*t1 – 0.5*t3 + 0.5*t2)]*c</a:t>
            </a:r>
          </a:p>
          <a:p>
            <a:pPr lvl="1" defTabSz="914400" eaLnBrk="0" hangingPunct="0">
              <a:spcBef>
                <a:spcPct val="20000"/>
              </a:spcBef>
              <a:buClrTx/>
              <a:buSzTx/>
              <a:buFontTx/>
              <a:buChar char="–"/>
              <a:defRPr/>
            </a:pPr>
            <a:r>
              <a:rPr lang="en-US" sz="1400" dirty="0">
                <a:latin typeface="Times New Roman" panose="02020603050405020304" pitchFamily="18" charset="0"/>
                <a:cs typeface="Times New Roman" panose="02020603050405020304" pitchFamily="18" charset="0"/>
              </a:rPr>
              <a:t>Or finally: </a:t>
            </a:r>
          </a:p>
          <a:p>
            <a:pPr marL="457200" lvl="1" indent="0" defTabSz="914400" eaLnBrk="0" hangingPunct="0">
              <a:spcBef>
                <a:spcPct val="20000"/>
              </a:spcBef>
              <a:buClrTx/>
              <a:buSzTx/>
              <a:defRPr/>
            </a:pPr>
            <a:r>
              <a:rPr lang="en-US" sz="1400" dirty="0">
                <a:latin typeface="Times New Roman" panose="02020603050405020304" pitchFamily="18" charset="0"/>
                <a:cs typeface="Times New Roman" panose="02020603050405020304" pitchFamily="18" charset="0"/>
              </a:rPr>
              <a:t>                   </a:t>
            </a:r>
          </a:p>
          <a:p>
            <a:pPr lvl="0" defTabSz="914400" eaLnBrk="0" hangingPunct="0">
              <a:spcBef>
                <a:spcPct val="20000"/>
              </a:spcBef>
              <a:buClrTx/>
              <a:buSzTx/>
              <a:buFontTx/>
              <a:buChar char="•"/>
              <a:defRPr/>
            </a:pPr>
            <a:endParaRPr lang="en-US" sz="1600" b="0" dirty="0">
              <a:latin typeface="Times New Roman" panose="02020603050405020304" pitchFamily="18" charset="0"/>
              <a:cs typeface="Times New Roman" panose="02020603050405020304" pitchFamily="18" charset="0"/>
            </a:endParaRPr>
          </a:p>
          <a:p>
            <a:pPr lvl="0" defTabSz="914400" eaLnBrk="0" hangingPunct="0">
              <a:spcBef>
                <a:spcPct val="20000"/>
              </a:spcBef>
              <a:buClrTx/>
              <a:buSzTx/>
              <a:buFontTx/>
              <a:buChar char="•"/>
              <a:defRPr/>
            </a:pPr>
            <a:r>
              <a:rPr lang="en-US" sz="1600" b="0" dirty="0">
                <a:latin typeface="Times New Roman" panose="02020603050405020304" pitchFamily="18" charset="0"/>
                <a:cs typeface="Times New Roman" panose="02020603050405020304" pitchFamily="18" charset="0"/>
              </a:rPr>
              <a:t>Note that the above expression for the differential distance D_12 does not depend on the ToF, T_12, between AP1 and AP2. Thus this method of calculating D_12 is insensitive to LOS obstructions between AP1 and AP2. </a:t>
            </a:r>
          </a:p>
          <a:p>
            <a:endParaRPr lang="en-US" dirty="0"/>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TextBox 5"/>
          <p:cNvSpPr txBox="1"/>
          <p:nvPr/>
        </p:nvSpPr>
        <p:spPr>
          <a:xfrm>
            <a:off x="2133600" y="4724400"/>
            <a:ext cx="4724400" cy="338554"/>
          </a:xfrm>
          <a:prstGeom prst="rect">
            <a:avLst/>
          </a:prstGeom>
          <a:solidFill>
            <a:srgbClr val="FFFF00"/>
          </a:solidFill>
          <a:ln>
            <a:solidFill>
              <a:srgbClr val="00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pitchFamily="18" charset="0"/>
                <a:ea typeface="MS Gothic"/>
                <a:cs typeface="Times New Roman" panose="02020603050405020304" pitchFamily="18" charset="0"/>
              </a:rPr>
              <a:t>D_12 = [t6 – t5 – 0.5*t3 + 0.5*t2 – 0.5*t4 + 0.5*t1]*c</a:t>
            </a:r>
            <a:endParaRPr kumimoji="0" lang="en-US" sz="16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7" name="Date Placeholder 6"/>
          <p:cNvSpPr>
            <a:spLocks noGrp="1"/>
          </p:cNvSpPr>
          <p:nvPr>
            <p:ph type="dt" idx="15"/>
          </p:nvPr>
        </p:nvSpPr>
        <p:spPr/>
        <p:txBody>
          <a:bodyPr/>
          <a:lstStyle/>
          <a:p>
            <a:r>
              <a:rPr lang="en-US"/>
              <a:t>Nov 2017</a:t>
            </a:r>
            <a:endParaRPr lang="en-GB" dirty="0"/>
          </a:p>
        </p:txBody>
      </p:sp>
    </p:spTree>
    <p:extLst>
      <p:ext uri="{BB962C8B-B14F-4D97-AF65-F5344CB8AC3E}">
        <p14:creationId xmlns:p14="http://schemas.microsoft.com/office/powerpoint/2010/main" val="2991551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439" y="766753"/>
            <a:ext cx="8229600" cy="428475"/>
          </a:xfrm>
        </p:spPr>
        <p:txBody>
          <a:bodyPr/>
          <a:lstStyle/>
          <a:p>
            <a:r>
              <a:rPr lang="en-US" sz="2400" dirty="0"/>
              <a:t>DToA Location Estimation Calculations</a:t>
            </a:r>
          </a:p>
        </p:txBody>
      </p:sp>
      <p:sp>
        <p:nvSpPr>
          <p:cNvPr id="4" name="Slide Number Placeholder 3"/>
          <p:cNvSpPr>
            <a:spLocks noGrp="1"/>
          </p:cNvSpPr>
          <p:nvPr>
            <p:ph type="sldNum" sz="quarter" idx="4"/>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pitchFamily="34"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pitchFamily="34"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pitchFamily="34" charset="0"/>
            </a:endParaRPr>
          </a:p>
        </p:txBody>
      </p:sp>
      <p:grpSp>
        <p:nvGrpSpPr>
          <p:cNvPr id="34" name="Group 33"/>
          <p:cNvGrpSpPr/>
          <p:nvPr/>
        </p:nvGrpSpPr>
        <p:grpSpPr>
          <a:xfrm>
            <a:off x="3171897" y="1898009"/>
            <a:ext cx="5626822" cy="4361673"/>
            <a:chOff x="1767153" y="1840495"/>
            <a:chExt cx="5807464" cy="4460459"/>
          </a:xfrm>
        </p:grpSpPr>
        <p:sp>
          <p:nvSpPr>
            <p:cNvPr id="5" name="Hexagon 4"/>
            <p:cNvSpPr/>
            <p:nvPr/>
          </p:nvSpPr>
          <p:spPr bwMode="auto">
            <a:xfrm>
              <a:off x="2133600" y="2279073"/>
              <a:ext cx="228600" cy="228600"/>
            </a:xfrm>
            <a:prstGeom prst="hexagon">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6" name="Hexagon 5"/>
            <p:cNvSpPr/>
            <p:nvPr/>
          </p:nvSpPr>
          <p:spPr bwMode="auto">
            <a:xfrm>
              <a:off x="4760913" y="5562600"/>
              <a:ext cx="228600" cy="228600"/>
            </a:xfrm>
            <a:prstGeom prst="hexagon">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7" name="Hexagon 6"/>
            <p:cNvSpPr/>
            <p:nvPr/>
          </p:nvSpPr>
          <p:spPr bwMode="auto">
            <a:xfrm>
              <a:off x="7048500" y="2396837"/>
              <a:ext cx="228600" cy="228600"/>
            </a:xfrm>
            <a:prstGeom prst="hexagon">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8" name="Diamond 7"/>
            <p:cNvSpPr/>
            <p:nvPr/>
          </p:nvSpPr>
          <p:spPr bwMode="auto">
            <a:xfrm>
              <a:off x="5105400" y="3657600"/>
              <a:ext cx="228600" cy="228600"/>
            </a:xfrm>
            <a:prstGeom prst="diamond">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cxnSp>
          <p:nvCxnSpPr>
            <p:cNvPr id="10" name="Straight Arrow Connector 9"/>
            <p:cNvCxnSpPr/>
            <p:nvPr/>
          </p:nvCxnSpPr>
          <p:spPr bwMode="auto">
            <a:xfrm>
              <a:off x="2667000" y="2592098"/>
              <a:ext cx="2208213" cy="1065502"/>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13" name="Straight Arrow Connector 12"/>
            <p:cNvCxnSpPr/>
            <p:nvPr/>
          </p:nvCxnSpPr>
          <p:spPr bwMode="auto">
            <a:xfrm>
              <a:off x="2667000" y="2393373"/>
              <a:ext cx="4191000" cy="76200"/>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15" name="Straight Arrow Connector 14"/>
            <p:cNvCxnSpPr/>
            <p:nvPr/>
          </p:nvCxnSpPr>
          <p:spPr bwMode="auto">
            <a:xfrm>
              <a:off x="2590800" y="2895600"/>
              <a:ext cx="2019300" cy="2514600"/>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17" name="Straight Arrow Connector 16"/>
            <p:cNvCxnSpPr/>
            <p:nvPr/>
          </p:nvCxnSpPr>
          <p:spPr bwMode="auto">
            <a:xfrm flipH="1" flipV="1">
              <a:off x="2667000" y="2507673"/>
              <a:ext cx="4191000" cy="84425"/>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19" name="Straight Arrow Connector 18"/>
            <p:cNvCxnSpPr/>
            <p:nvPr/>
          </p:nvCxnSpPr>
          <p:spPr bwMode="auto">
            <a:xfrm flipH="1">
              <a:off x="5486400" y="2758063"/>
              <a:ext cx="1371600" cy="899537"/>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21" name="Straight Arrow Connector 20"/>
            <p:cNvCxnSpPr/>
            <p:nvPr/>
          </p:nvCxnSpPr>
          <p:spPr bwMode="auto">
            <a:xfrm flipH="1">
              <a:off x="5105400" y="2895600"/>
              <a:ext cx="1943100" cy="2438400"/>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23" name="Straight Arrow Connector 22"/>
            <p:cNvCxnSpPr/>
            <p:nvPr/>
          </p:nvCxnSpPr>
          <p:spPr bwMode="auto">
            <a:xfrm flipH="1" flipV="1">
              <a:off x="2590800" y="2758064"/>
              <a:ext cx="2132013" cy="2575936"/>
            </a:xfrm>
            <a:prstGeom prst="straightConnector1">
              <a:avLst/>
            </a:prstGeom>
            <a:solidFill>
              <a:srgbClr val="00B8FF"/>
            </a:solidFill>
            <a:ln w="19050" cap="flat" cmpd="sng" algn="ctr">
              <a:solidFill>
                <a:srgbClr val="FFC000"/>
              </a:solidFill>
              <a:prstDash val="solid"/>
              <a:round/>
              <a:headEnd type="none" w="med" len="med"/>
              <a:tailEnd type="triangle"/>
            </a:ln>
            <a:effectLst/>
          </p:spPr>
        </p:cxnSp>
        <p:cxnSp>
          <p:nvCxnSpPr>
            <p:cNvPr id="26" name="Straight Arrow Connector 25"/>
            <p:cNvCxnSpPr/>
            <p:nvPr/>
          </p:nvCxnSpPr>
          <p:spPr bwMode="auto">
            <a:xfrm flipV="1">
              <a:off x="4875213" y="3962400"/>
              <a:ext cx="230187" cy="1295400"/>
            </a:xfrm>
            <a:prstGeom prst="straightConnector1">
              <a:avLst/>
            </a:prstGeom>
            <a:solidFill>
              <a:srgbClr val="00B8FF"/>
            </a:solidFill>
            <a:ln w="19050" cap="flat" cmpd="sng" algn="ctr">
              <a:solidFill>
                <a:srgbClr val="FFC000"/>
              </a:solidFill>
              <a:prstDash val="solid"/>
              <a:round/>
              <a:headEnd type="none" w="med" len="med"/>
              <a:tailEnd type="triangle"/>
            </a:ln>
            <a:effectLst/>
          </p:spPr>
        </p:cxnSp>
        <p:cxnSp>
          <p:nvCxnSpPr>
            <p:cNvPr id="28" name="Straight Arrow Connector 27"/>
            <p:cNvCxnSpPr/>
            <p:nvPr/>
          </p:nvCxnSpPr>
          <p:spPr bwMode="auto">
            <a:xfrm flipV="1">
              <a:off x="4989513" y="2858149"/>
              <a:ext cx="1944687" cy="2429237"/>
            </a:xfrm>
            <a:prstGeom prst="straightConnector1">
              <a:avLst/>
            </a:prstGeom>
            <a:solidFill>
              <a:srgbClr val="00B8FF"/>
            </a:solidFill>
            <a:ln w="19050" cap="flat" cmpd="sng" algn="ctr">
              <a:solidFill>
                <a:srgbClr val="FFC000"/>
              </a:solidFill>
              <a:prstDash val="solid"/>
              <a:round/>
              <a:headEnd type="none" w="med" len="med"/>
              <a:tailEnd type="triangle"/>
            </a:ln>
            <a:effectLst/>
          </p:spPr>
        </p:cxnSp>
        <p:sp>
          <p:nvSpPr>
            <p:cNvPr id="29" name="TextBox 28"/>
            <p:cNvSpPr txBox="1"/>
            <p:nvPr/>
          </p:nvSpPr>
          <p:spPr>
            <a:xfrm>
              <a:off x="1767153" y="1840495"/>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AP1</a:t>
              </a:r>
            </a:p>
          </p:txBody>
        </p:sp>
        <p:sp>
          <p:nvSpPr>
            <p:cNvPr id="30" name="TextBox 29"/>
            <p:cNvSpPr txBox="1"/>
            <p:nvPr/>
          </p:nvSpPr>
          <p:spPr>
            <a:xfrm>
              <a:off x="6979582" y="1935633"/>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AP2</a:t>
              </a:r>
            </a:p>
          </p:txBody>
        </p:sp>
        <p:sp>
          <p:nvSpPr>
            <p:cNvPr id="31" name="TextBox 30"/>
            <p:cNvSpPr txBox="1"/>
            <p:nvPr/>
          </p:nvSpPr>
          <p:spPr>
            <a:xfrm>
              <a:off x="4577695" y="5931622"/>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AP3</a:t>
              </a:r>
            </a:p>
          </p:txBody>
        </p:sp>
        <p:sp>
          <p:nvSpPr>
            <p:cNvPr id="32" name="TextBox 31"/>
            <p:cNvSpPr txBox="1"/>
            <p:nvPr/>
          </p:nvSpPr>
          <p:spPr>
            <a:xfrm>
              <a:off x="4761684" y="3023119"/>
              <a:ext cx="806055" cy="660970"/>
            </a:xfrm>
            <a:prstGeom prst="rect">
              <a:avLst/>
            </a:prstGeom>
            <a:noFill/>
          </p:spPr>
          <p:txBody>
            <a:bodyPr wrap="non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a:t>
              </a:r>
            </a:p>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grpSp>
      <p:sp>
        <p:nvSpPr>
          <p:cNvPr id="33" name="TextBox 32"/>
          <p:cNvSpPr txBox="1"/>
          <p:nvPr/>
        </p:nvSpPr>
        <p:spPr>
          <a:xfrm>
            <a:off x="304453" y="2008991"/>
            <a:ext cx="2959734" cy="1015663"/>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Unknowns:</a:t>
            </a:r>
            <a:endParaRPr kumimoji="0" lang="en-US" sz="2000" b="0" i="0" u="none" strike="noStrike" kern="1200" cap="none" spc="0" normalizeH="0" baseline="-25000" noProof="0" dirty="0">
              <a:ln>
                <a:noFill/>
              </a:ln>
              <a:solidFill>
                <a:srgbClr val="000000"/>
              </a:solidFill>
              <a:effectLst/>
              <a:uLnTx/>
              <a:uFillTx/>
              <a:latin typeface="Symbol" panose="05050102010706020507" pitchFamily="18" charset="2"/>
              <a:ea typeface="MS Gothic" charset="-128"/>
              <a:cs typeface="+mn-cs"/>
            </a:endParaRP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 coordinates x</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2 unknowns</a:t>
            </a:r>
          </a:p>
        </p:txBody>
      </p:sp>
      <p:sp>
        <p:nvSpPr>
          <p:cNvPr id="35" name="TextBox 34"/>
          <p:cNvSpPr txBox="1"/>
          <p:nvPr/>
        </p:nvSpPr>
        <p:spPr>
          <a:xfrm>
            <a:off x="334194" y="3464266"/>
            <a:ext cx="4478324" cy="1938992"/>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Equations:</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Differential ToF equations</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DToA</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12</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01</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02</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DToA</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13</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01</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03</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DToA</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23</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02</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03</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3 equations</a:t>
            </a:r>
          </a:p>
        </p:txBody>
      </p:sp>
      <p:sp>
        <p:nvSpPr>
          <p:cNvPr id="39" name="Left Brace 38"/>
          <p:cNvSpPr/>
          <p:nvPr/>
        </p:nvSpPr>
        <p:spPr bwMode="auto">
          <a:xfrm rot="5400000">
            <a:off x="5920167" y="-565019"/>
            <a:ext cx="197623" cy="4681277"/>
          </a:xfrm>
          <a:prstGeom prst="leftBrac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40" name="TextBox 39"/>
          <p:cNvSpPr txBox="1"/>
          <p:nvPr/>
        </p:nvSpPr>
        <p:spPr>
          <a:xfrm>
            <a:off x="5868909" y="1267889"/>
            <a:ext cx="425116"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ij</a:t>
            </a:r>
            <a:endPar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
        <p:nvSpPr>
          <p:cNvPr id="41" name="Left Brace 40"/>
          <p:cNvSpPr/>
          <p:nvPr/>
        </p:nvSpPr>
        <p:spPr bwMode="auto">
          <a:xfrm rot="3178571" flipH="1">
            <a:off x="7640550" y="2268309"/>
            <a:ext cx="178723" cy="2191842"/>
          </a:xfrm>
          <a:prstGeom prst="leftBrac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42" name="TextBox 41"/>
          <p:cNvSpPr txBox="1"/>
          <p:nvPr/>
        </p:nvSpPr>
        <p:spPr>
          <a:xfrm>
            <a:off x="7819386" y="3427401"/>
            <a:ext cx="1108713" cy="369332"/>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02</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47" name="TextBox 46"/>
          <p:cNvSpPr txBox="1"/>
          <p:nvPr/>
        </p:nvSpPr>
        <p:spPr>
          <a:xfrm>
            <a:off x="303795" y="1373808"/>
            <a:ext cx="3374545"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In two dimensions with 3 APs: </a:t>
            </a:r>
          </a:p>
        </p:txBody>
      </p:sp>
      <p:sp>
        <p:nvSpPr>
          <p:cNvPr id="48" name="TextBox 47"/>
          <p:cNvSpPr txBox="1"/>
          <p:nvPr/>
        </p:nvSpPr>
        <p:spPr>
          <a:xfrm>
            <a:off x="6471543" y="5894176"/>
            <a:ext cx="780983"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49" name="TextBox 48"/>
          <p:cNvSpPr txBox="1"/>
          <p:nvPr/>
        </p:nvSpPr>
        <p:spPr>
          <a:xfrm>
            <a:off x="334194" y="5534357"/>
            <a:ext cx="4288431"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Solve for location, e.g. with Newton iterations – described in following slides. </a:t>
            </a:r>
          </a:p>
        </p:txBody>
      </p:sp>
      <p:sp>
        <p:nvSpPr>
          <p:cNvPr id="50" name="TextBox 49"/>
          <p:cNvSpPr txBox="1"/>
          <p:nvPr/>
        </p:nvSpPr>
        <p:spPr>
          <a:xfrm>
            <a:off x="3699878" y="2057387"/>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1</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1" name="TextBox 50"/>
          <p:cNvSpPr txBox="1"/>
          <p:nvPr/>
        </p:nvSpPr>
        <p:spPr>
          <a:xfrm>
            <a:off x="5877102" y="3208329"/>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5</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2" name="TextBox 51"/>
          <p:cNvSpPr txBox="1"/>
          <p:nvPr/>
        </p:nvSpPr>
        <p:spPr>
          <a:xfrm>
            <a:off x="7948740" y="2138821"/>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2</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3" name="TextBox 52"/>
          <p:cNvSpPr txBox="1"/>
          <p:nvPr/>
        </p:nvSpPr>
        <p:spPr>
          <a:xfrm>
            <a:off x="7807550" y="2530505"/>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3</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4" name="TextBox 53"/>
          <p:cNvSpPr txBox="1"/>
          <p:nvPr/>
        </p:nvSpPr>
        <p:spPr>
          <a:xfrm>
            <a:off x="3703527" y="2425966"/>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4</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5" name="TextBox 54"/>
          <p:cNvSpPr txBox="1"/>
          <p:nvPr/>
        </p:nvSpPr>
        <p:spPr>
          <a:xfrm>
            <a:off x="6692103" y="3215732"/>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6</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6" name="TextBox 55"/>
          <p:cNvSpPr txBox="1"/>
          <p:nvPr/>
        </p:nvSpPr>
        <p:spPr>
          <a:xfrm>
            <a:off x="4031283" y="2092648"/>
            <a:ext cx="4033446" cy="307777"/>
          </a:xfrm>
          <a:prstGeom prst="rect">
            <a:avLst/>
          </a:prstGeom>
          <a:solidFill>
            <a:schemeClr val="bg1"/>
          </a:solid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2D2DB9"/>
                </a:solidFill>
                <a:effectLst/>
                <a:uLnTx/>
                <a:uFillTx/>
                <a:latin typeface="Times New Roman" pitchFamily="18" charset="0"/>
                <a:ea typeface="MS Gothic"/>
                <a:cs typeface="Times New Roman" panose="02020603050405020304" pitchFamily="18" charset="0"/>
              </a:rPr>
              <a:t>DTOF</a:t>
            </a:r>
            <a:r>
              <a:rPr kumimoji="0" lang="en-US" sz="1400" b="0" i="0" u="none" strike="noStrike" kern="0" cap="none" spc="0" normalizeH="0" baseline="-25000" noProof="0" dirty="0">
                <a:ln>
                  <a:noFill/>
                </a:ln>
                <a:solidFill>
                  <a:srgbClr val="2D2DB9"/>
                </a:solidFill>
                <a:effectLst/>
                <a:uLnTx/>
                <a:uFillTx/>
                <a:latin typeface="Times New Roman" pitchFamily="18" charset="0"/>
                <a:ea typeface="MS Gothic"/>
                <a:cs typeface="Times New Roman" panose="02020603050405020304" pitchFamily="18" charset="0"/>
              </a:rPr>
              <a:t>12</a:t>
            </a:r>
            <a:r>
              <a:rPr kumimoji="0" lang="en-US" sz="1400" b="0" i="0" u="none" strike="noStrike" kern="0" cap="none" spc="0" normalizeH="0" baseline="0" noProof="0" dirty="0">
                <a:ln>
                  <a:noFill/>
                </a:ln>
                <a:solidFill>
                  <a:srgbClr val="2D2DB9"/>
                </a:solidFill>
                <a:effectLst/>
                <a:uLnTx/>
                <a:uFillTx/>
                <a:latin typeface="Times New Roman" pitchFamily="18" charset="0"/>
                <a:ea typeface="MS Gothic"/>
                <a:cs typeface="Times New Roman" panose="02020603050405020304" pitchFamily="18" charset="0"/>
              </a:rPr>
              <a:t> = t6 – t5 – 0.5*t3 + 0.5*t2 – 0.5*t4 + 0.5*t1</a:t>
            </a:r>
            <a:endParaRPr kumimoji="0" lang="en-US" sz="1400" b="0" i="0" u="none" strike="noStrike" kern="0" cap="none" spc="0" normalizeH="0" baseline="0" noProof="0" dirty="0">
              <a:ln>
                <a:noFill/>
              </a:ln>
              <a:solidFill>
                <a:srgbClr val="2D2DB9"/>
              </a:solidFill>
              <a:effectLst/>
              <a:uLnTx/>
              <a:uFillTx/>
              <a:latin typeface="Times New Roman" pitchFamily="18" charset="0"/>
              <a:ea typeface="MS Gothic"/>
              <a:cs typeface="+mn-cs"/>
            </a:endParaRPr>
          </a:p>
        </p:txBody>
      </p:sp>
      <p:sp>
        <p:nvSpPr>
          <p:cNvPr id="3" name="Date Placeholder 2"/>
          <p:cNvSpPr>
            <a:spLocks noGrp="1"/>
          </p:cNvSpPr>
          <p:nvPr>
            <p:ph type="dt" idx="10"/>
          </p:nvPr>
        </p:nvSpPr>
        <p:spPr/>
        <p:txBody>
          <a:bodyPr/>
          <a:lstStyle/>
          <a:p>
            <a:r>
              <a:rPr lang="en-US"/>
              <a:t>Nov 2017</a:t>
            </a:r>
            <a:endParaRPr lang="en-GB" dirty="0"/>
          </a:p>
        </p:txBody>
      </p:sp>
      <p:sp>
        <p:nvSpPr>
          <p:cNvPr id="9" name="Footer Placeholder 8"/>
          <p:cNvSpPr>
            <a:spLocks noGrp="1"/>
          </p:cNvSpPr>
          <p:nvPr>
            <p:ph type="ftr" idx="11"/>
          </p:nvPr>
        </p:nvSpPr>
        <p:spPr/>
        <p:txBody>
          <a:bodyPr/>
          <a:lstStyle/>
          <a:p>
            <a:r>
              <a:rPr lang="da-DK"/>
              <a:t>Erik Lindskog (Qualcomm)</a:t>
            </a:r>
            <a:endParaRPr lang="en-GB"/>
          </a:p>
        </p:txBody>
      </p:sp>
    </p:spTree>
    <p:extLst>
      <p:ext uri="{BB962C8B-B14F-4D97-AF65-F5344CB8AC3E}">
        <p14:creationId xmlns:p14="http://schemas.microsoft.com/office/powerpoint/2010/main" val="2127993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3143" y="671582"/>
            <a:ext cx="7770813" cy="675247"/>
          </a:xfrm>
        </p:spPr>
        <p:txBody>
          <a:bodyPr/>
          <a:lstStyle/>
          <a:p>
            <a:r>
              <a:rPr lang="en-US" dirty="0"/>
              <a:t>Solving of non-linear system of equations</a:t>
            </a:r>
          </a:p>
        </p:txBody>
      </p:sp>
      <p:sp>
        <p:nvSpPr>
          <p:cNvPr id="12" name="Footer Placeholder 1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Slide Number Placeholder 1"/>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17</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5" name="Object 4"/>
          <p:cNvGraphicFramePr>
            <a:graphicFrameLocks noChangeAspect="1"/>
          </p:cNvGraphicFramePr>
          <p:nvPr>
            <p:extLst/>
          </p:nvPr>
        </p:nvGraphicFramePr>
        <p:xfrm>
          <a:off x="2438400" y="2365770"/>
          <a:ext cx="3506301" cy="444546"/>
        </p:xfrm>
        <a:graphic>
          <a:graphicData uri="http://schemas.openxmlformats.org/presentationml/2006/ole">
            <mc:AlternateContent xmlns:mc="http://schemas.openxmlformats.org/markup-compatibility/2006">
              <mc:Choice xmlns:v="urn:schemas-microsoft-com:vml" Requires="v">
                <p:oleObj spid="_x0000_s66742" name="Equation" r:id="rId3" imgW="1904760" imgH="241200" progId="Equation.3">
                  <p:embed/>
                </p:oleObj>
              </mc:Choice>
              <mc:Fallback>
                <p:oleObj name="Equation" r:id="rId3" imgW="1904760" imgH="241200" progId="Equation.3">
                  <p:embed/>
                  <p:pic>
                    <p:nvPicPr>
                      <p:cNvPr id="5" name="Object 4"/>
                      <p:cNvPicPr/>
                      <p:nvPr/>
                    </p:nvPicPr>
                    <p:blipFill>
                      <a:blip r:embed="rId4"/>
                      <a:stretch>
                        <a:fillRect/>
                      </a:stretch>
                    </p:blipFill>
                    <p:spPr>
                      <a:xfrm>
                        <a:off x="2438400" y="2365770"/>
                        <a:ext cx="3506301" cy="444546"/>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1371600" y="4370508"/>
          <a:ext cx="6240030" cy="515412"/>
        </p:xfrm>
        <a:graphic>
          <a:graphicData uri="http://schemas.openxmlformats.org/presentationml/2006/ole">
            <mc:AlternateContent xmlns:mc="http://schemas.openxmlformats.org/markup-compatibility/2006">
              <mc:Choice xmlns:v="urn:schemas-microsoft-com:vml" Requires="v">
                <p:oleObj spid="_x0000_s66743" name="Equation" r:id="rId5" imgW="3377880" imgH="279360" progId="Equation.3">
                  <p:embed/>
                </p:oleObj>
              </mc:Choice>
              <mc:Fallback>
                <p:oleObj name="Equation" r:id="rId5" imgW="3377880" imgH="279360" progId="Equation.3">
                  <p:embed/>
                  <p:pic>
                    <p:nvPicPr>
                      <p:cNvPr id="7" name="Object 6"/>
                      <p:cNvPicPr/>
                      <p:nvPr/>
                    </p:nvPicPr>
                    <p:blipFill>
                      <a:blip r:embed="rId6"/>
                      <a:stretch>
                        <a:fillRect/>
                      </a:stretch>
                    </p:blipFill>
                    <p:spPr>
                      <a:xfrm>
                        <a:off x="1371600" y="4370508"/>
                        <a:ext cx="6240030" cy="515412"/>
                      </a:xfrm>
                      <a:prstGeom prst="rect">
                        <a:avLst/>
                      </a:prstGeom>
                    </p:spPr>
                  </p:pic>
                </p:oleObj>
              </mc:Fallback>
            </mc:AlternateContent>
          </a:graphicData>
        </a:graphic>
      </p:graphicFrame>
      <p:sp>
        <p:nvSpPr>
          <p:cNvPr id="8" name="TextBox 7"/>
          <p:cNvSpPr txBox="1"/>
          <p:nvPr/>
        </p:nvSpPr>
        <p:spPr>
          <a:xfrm>
            <a:off x="580514" y="1887122"/>
            <a:ext cx="5058116"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Use Newton’s method for multiple variables:</a:t>
            </a:r>
          </a:p>
        </p:txBody>
      </p:sp>
      <p:graphicFrame>
        <p:nvGraphicFramePr>
          <p:cNvPr id="11" name="Object 10"/>
          <p:cNvGraphicFramePr>
            <a:graphicFrameLocks noChangeAspect="1"/>
          </p:cNvGraphicFramePr>
          <p:nvPr>
            <p:extLst/>
          </p:nvPr>
        </p:nvGraphicFramePr>
        <p:xfrm>
          <a:off x="1346930" y="5459178"/>
          <a:ext cx="6524752" cy="596242"/>
        </p:xfrm>
        <a:graphic>
          <a:graphicData uri="http://schemas.openxmlformats.org/presentationml/2006/ole">
            <mc:AlternateContent xmlns:mc="http://schemas.openxmlformats.org/markup-compatibility/2006">
              <mc:Choice xmlns:v="urn:schemas-microsoft-com:vml" Requires="v">
                <p:oleObj spid="_x0000_s66744" name="Equation" r:id="rId7" imgW="3060360" imgH="279360" progId="Equation.3">
                  <p:embed/>
                </p:oleObj>
              </mc:Choice>
              <mc:Fallback>
                <p:oleObj name="Equation" r:id="rId7" imgW="3060360" imgH="279360" progId="Equation.3">
                  <p:embed/>
                  <p:pic>
                    <p:nvPicPr>
                      <p:cNvPr id="11" name="Object 10"/>
                      <p:cNvPicPr/>
                      <p:nvPr/>
                    </p:nvPicPr>
                    <p:blipFill>
                      <a:blip r:embed="rId8"/>
                      <a:stretch>
                        <a:fillRect/>
                      </a:stretch>
                    </p:blipFill>
                    <p:spPr>
                      <a:xfrm>
                        <a:off x="1346930" y="5459178"/>
                        <a:ext cx="6524752" cy="596242"/>
                      </a:xfrm>
                      <a:prstGeom prst="rect">
                        <a:avLst/>
                      </a:prstGeom>
                      <a:solidFill>
                        <a:srgbClr val="FFFF00"/>
                      </a:solidFill>
                    </p:spPr>
                  </p:pic>
                </p:oleObj>
              </mc:Fallback>
            </mc:AlternateContent>
          </a:graphicData>
        </a:graphic>
      </p:graphicFrame>
      <p:sp>
        <p:nvSpPr>
          <p:cNvPr id="9" name="TextBox 8"/>
          <p:cNvSpPr txBox="1"/>
          <p:nvPr/>
        </p:nvSpPr>
        <p:spPr>
          <a:xfrm>
            <a:off x="634637" y="4985387"/>
            <a:ext cx="2244525"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Iterate according to:</a:t>
            </a:r>
          </a:p>
        </p:txBody>
      </p:sp>
      <p:graphicFrame>
        <p:nvGraphicFramePr>
          <p:cNvPr id="10" name="Object 9"/>
          <p:cNvGraphicFramePr>
            <a:graphicFrameLocks noChangeAspect="1"/>
          </p:cNvGraphicFramePr>
          <p:nvPr>
            <p:extLst/>
          </p:nvPr>
        </p:nvGraphicFramePr>
        <p:xfrm>
          <a:off x="6820236" y="2170916"/>
          <a:ext cx="1451686" cy="795445"/>
        </p:xfrm>
        <a:graphic>
          <a:graphicData uri="http://schemas.openxmlformats.org/presentationml/2006/ole">
            <mc:AlternateContent xmlns:mc="http://schemas.openxmlformats.org/markup-compatibility/2006">
              <mc:Choice xmlns:v="urn:schemas-microsoft-com:vml" Requires="v">
                <p:oleObj spid="_x0000_s66745" name="Equation" r:id="rId9" imgW="927000" imgH="507960" progId="Equation.3">
                  <p:embed/>
                </p:oleObj>
              </mc:Choice>
              <mc:Fallback>
                <p:oleObj name="Equation" r:id="rId9" imgW="927000" imgH="507960" progId="Equation.3">
                  <p:embed/>
                  <p:pic>
                    <p:nvPicPr>
                      <p:cNvPr id="10" name="Object 9"/>
                      <p:cNvPicPr/>
                      <p:nvPr/>
                    </p:nvPicPr>
                    <p:blipFill>
                      <a:blip r:embed="rId10"/>
                      <a:stretch>
                        <a:fillRect/>
                      </a:stretch>
                    </p:blipFill>
                    <p:spPr>
                      <a:xfrm>
                        <a:off x="6820236" y="2170916"/>
                        <a:ext cx="1451686" cy="795445"/>
                      </a:xfrm>
                      <a:prstGeom prst="rect">
                        <a:avLst/>
                      </a:prstGeom>
                    </p:spPr>
                  </p:pic>
                </p:oleObj>
              </mc:Fallback>
            </mc:AlternateContent>
          </a:graphicData>
        </a:graphic>
      </p:graphicFrame>
      <p:graphicFrame>
        <p:nvGraphicFramePr>
          <p:cNvPr id="15" name="Object 14"/>
          <p:cNvGraphicFramePr>
            <a:graphicFrameLocks noChangeAspect="1"/>
          </p:cNvGraphicFramePr>
          <p:nvPr>
            <p:extLst/>
          </p:nvPr>
        </p:nvGraphicFramePr>
        <p:xfrm>
          <a:off x="4724400" y="1339077"/>
          <a:ext cx="1334806" cy="462573"/>
        </p:xfrm>
        <a:graphic>
          <a:graphicData uri="http://schemas.openxmlformats.org/presentationml/2006/ole">
            <mc:AlternateContent xmlns:mc="http://schemas.openxmlformats.org/markup-compatibility/2006">
              <mc:Choice xmlns:v="urn:schemas-microsoft-com:vml" Requires="v">
                <p:oleObj spid="_x0000_s66746" name="Equation" r:id="rId11" imgW="660240" imgH="228600" progId="Equation.3">
                  <p:embed/>
                </p:oleObj>
              </mc:Choice>
              <mc:Fallback>
                <p:oleObj name="Equation" r:id="rId11" imgW="660240" imgH="228600" progId="Equation.3">
                  <p:embed/>
                  <p:pic>
                    <p:nvPicPr>
                      <p:cNvPr id="15" name="Object 14"/>
                      <p:cNvPicPr/>
                      <p:nvPr/>
                    </p:nvPicPr>
                    <p:blipFill>
                      <a:blip r:embed="rId12"/>
                      <a:stretch>
                        <a:fillRect/>
                      </a:stretch>
                    </p:blipFill>
                    <p:spPr>
                      <a:xfrm>
                        <a:off x="4724400" y="1339077"/>
                        <a:ext cx="1334806" cy="462573"/>
                      </a:xfrm>
                      <a:prstGeom prst="rect">
                        <a:avLst/>
                      </a:prstGeom>
                      <a:solidFill>
                        <a:srgbClr val="FFFF00"/>
                      </a:solidFill>
                    </p:spPr>
                  </p:pic>
                </p:oleObj>
              </mc:Fallback>
            </mc:AlternateContent>
          </a:graphicData>
        </a:graphic>
      </p:graphicFrame>
      <p:sp>
        <p:nvSpPr>
          <p:cNvPr id="16" name="TextBox 15"/>
          <p:cNvSpPr txBox="1"/>
          <p:nvPr/>
        </p:nvSpPr>
        <p:spPr>
          <a:xfrm>
            <a:off x="571208" y="1365083"/>
            <a:ext cx="3440365"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Non linear system of equations:</a:t>
            </a:r>
          </a:p>
        </p:txBody>
      </p:sp>
      <p:graphicFrame>
        <p:nvGraphicFramePr>
          <p:cNvPr id="13" name="Object 12"/>
          <p:cNvGraphicFramePr>
            <a:graphicFrameLocks noChangeAspect="1"/>
          </p:cNvGraphicFramePr>
          <p:nvPr>
            <p:extLst/>
          </p:nvPr>
        </p:nvGraphicFramePr>
        <p:xfrm>
          <a:off x="3599318" y="3440530"/>
          <a:ext cx="2521684" cy="387628"/>
        </p:xfrm>
        <a:graphic>
          <a:graphicData uri="http://schemas.openxmlformats.org/presentationml/2006/ole">
            <mc:AlternateContent xmlns:mc="http://schemas.openxmlformats.org/markup-compatibility/2006">
              <mc:Choice xmlns:v="urn:schemas-microsoft-com:vml" Requires="v">
                <p:oleObj spid="_x0000_s66747" name="Equation" r:id="rId13" imgW="1485720" imgH="228600" progId="Equation.3">
                  <p:embed/>
                </p:oleObj>
              </mc:Choice>
              <mc:Fallback>
                <p:oleObj name="Equation" r:id="rId13" imgW="1485720" imgH="228600" progId="Equation.3">
                  <p:embed/>
                  <p:pic>
                    <p:nvPicPr>
                      <p:cNvPr id="13" name="Object 12"/>
                      <p:cNvPicPr/>
                      <p:nvPr/>
                    </p:nvPicPr>
                    <p:blipFill>
                      <a:blip r:embed="rId14"/>
                      <a:stretch>
                        <a:fillRect/>
                      </a:stretch>
                    </p:blipFill>
                    <p:spPr>
                      <a:xfrm>
                        <a:off x="3599318" y="3440530"/>
                        <a:ext cx="2521684" cy="387628"/>
                      </a:xfrm>
                      <a:prstGeom prst="rect">
                        <a:avLst/>
                      </a:prstGeom>
                    </p:spPr>
                  </p:pic>
                </p:oleObj>
              </mc:Fallback>
            </mc:AlternateContent>
          </a:graphicData>
        </a:graphic>
      </p:graphicFrame>
      <p:sp>
        <p:nvSpPr>
          <p:cNvPr id="4" name="TextBox 3"/>
          <p:cNvSpPr txBox="1"/>
          <p:nvPr/>
        </p:nvSpPr>
        <p:spPr>
          <a:xfrm>
            <a:off x="623451" y="2397224"/>
            <a:ext cx="1619354"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Linearization:</a:t>
            </a:r>
          </a:p>
        </p:txBody>
      </p:sp>
      <p:sp>
        <p:nvSpPr>
          <p:cNvPr id="6" name="TextBox 5"/>
          <p:cNvSpPr txBox="1"/>
          <p:nvPr/>
        </p:nvSpPr>
        <p:spPr>
          <a:xfrm>
            <a:off x="5976748" y="2357456"/>
            <a:ext cx="811441"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where</a:t>
            </a:r>
          </a:p>
        </p:txBody>
      </p:sp>
      <p:sp>
        <p:nvSpPr>
          <p:cNvPr id="14" name="TextBox 13"/>
          <p:cNvSpPr txBox="1"/>
          <p:nvPr/>
        </p:nvSpPr>
        <p:spPr>
          <a:xfrm>
            <a:off x="596953" y="2926739"/>
            <a:ext cx="6690934"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Over-determined non-linear system of equation to solve for </a:t>
            </a:r>
            <a:r>
              <a:rPr kumimoji="0" lang="en-US" sz="2000" b="0" i="0" u="none" strike="noStrike" kern="1200" cap="none" spc="0" normalizeH="0" baseline="0" noProof="0" dirty="0" err="1">
                <a:ln>
                  <a:noFill/>
                </a:ln>
                <a:solidFill>
                  <a:srgbClr val="000000"/>
                </a:solidFill>
                <a:effectLst/>
                <a:uLnTx/>
                <a:uFillTx/>
                <a:latin typeface="Symbol" panose="05050102010706020507" pitchFamily="18" charset="2"/>
                <a:ea typeface="MS Gothic" charset="-128"/>
                <a:cs typeface="+mn-cs"/>
              </a:rPr>
              <a:t>D</a:t>
            </a:r>
            <a:r>
              <a:rPr kumimoji="0" lang="en-US" sz="2000" b="0" i="0" u="none" strike="noStrike" kern="1200" cap="none" spc="0" normalizeH="0" baseline="0" noProof="0" dirty="0" err="1">
                <a:ln>
                  <a:noFill/>
                </a:ln>
                <a:solidFill>
                  <a:srgbClr val="000000"/>
                </a:solidFill>
                <a:effectLst/>
                <a:uLnTx/>
                <a:uFillTx/>
                <a:latin typeface="Times New Roman" panose="02020603050405020304" pitchFamily="18" charset="0"/>
                <a:ea typeface="MS Gothic" charset="-128"/>
                <a:cs typeface="+mn-cs"/>
              </a:rPr>
              <a:t>x</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17" name="TextBox 16"/>
          <p:cNvSpPr txBox="1"/>
          <p:nvPr/>
        </p:nvSpPr>
        <p:spPr>
          <a:xfrm>
            <a:off x="596953" y="3836555"/>
            <a:ext cx="4269117"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Least squares solution for iterative step:</a:t>
            </a:r>
          </a:p>
        </p:txBody>
      </p:sp>
      <p:sp>
        <p:nvSpPr>
          <p:cNvPr id="18" name="TextBox 17"/>
          <p:cNvSpPr txBox="1"/>
          <p:nvPr/>
        </p:nvSpPr>
        <p:spPr>
          <a:xfrm>
            <a:off x="6059207" y="1345027"/>
            <a:ext cx="2090637" cy="461665"/>
          </a:xfrm>
          <a:prstGeom prst="rect">
            <a:avLst/>
          </a:prstGeom>
          <a:solidFill>
            <a:srgbClr val="FFFF00"/>
          </a:solid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 solve for x</a:t>
            </a:r>
            <a:r>
              <a:rPr kumimoji="0" lang="en-US" sz="2400" b="0" i="0" u="none" strike="noStrike" kern="1200" cap="none" spc="0" normalizeH="0" baseline="30000" noProof="0" dirty="0">
                <a:ln>
                  <a:noFill/>
                </a:ln>
                <a:solidFill>
                  <a:srgbClr val="000000"/>
                </a:solidFill>
                <a:effectLst/>
                <a:uLnTx/>
                <a:uFillTx/>
                <a:latin typeface="Times New Roman" pitchFamily="16" charset="0"/>
                <a:ea typeface="MS Gothic" charset="-128"/>
                <a:cs typeface="+mn-cs"/>
              </a:rPr>
              <a:t>*</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
        <p:nvSpPr>
          <p:cNvPr id="19" name="Date Placeholder 18"/>
          <p:cNvSpPr>
            <a:spLocks noGrp="1"/>
          </p:cNvSpPr>
          <p:nvPr>
            <p:ph type="dt" idx="10"/>
          </p:nvPr>
        </p:nvSpPr>
        <p:spPr/>
        <p:txBody>
          <a:bodyPr/>
          <a:lstStyle/>
          <a:p>
            <a:r>
              <a:rPr lang="en-US"/>
              <a:t>Nov 2017</a:t>
            </a:r>
            <a:endParaRPr lang="en-GB" dirty="0"/>
          </a:p>
        </p:txBody>
      </p:sp>
    </p:spTree>
    <p:extLst>
      <p:ext uri="{BB962C8B-B14F-4D97-AF65-F5344CB8AC3E}">
        <p14:creationId xmlns:p14="http://schemas.microsoft.com/office/powerpoint/2010/main" val="3001249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derivatives</a:t>
            </a:r>
          </a:p>
        </p:txBody>
      </p:sp>
      <p:sp>
        <p:nvSpPr>
          <p:cNvPr id="3" name="Footer Placeholder 2"/>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5" name="Object 4"/>
          <p:cNvGraphicFramePr>
            <a:graphicFrameLocks noChangeAspect="1"/>
          </p:cNvGraphicFramePr>
          <p:nvPr>
            <p:extLst/>
          </p:nvPr>
        </p:nvGraphicFramePr>
        <p:xfrm>
          <a:off x="1471169" y="4154285"/>
          <a:ext cx="6690456" cy="743544"/>
        </p:xfrm>
        <a:graphic>
          <a:graphicData uri="http://schemas.openxmlformats.org/presentationml/2006/ole">
            <mc:AlternateContent xmlns:mc="http://schemas.openxmlformats.org/markup-compatibility/2006">
              <mc:Choice xmlns:v="urn:schemas-microsoft-com:vml" Requires="v">
                <p:oleObj spid="_x0000_s67736" name="Equation" r:id="rId3" imgW="4330440" imgH="482400" progId="Equation.3">
                  <p:embed/>
                </p:oleObj>
              </mc:Choice>
              <mc:Fallback>
                <p:oleObj name="Equation" r:id="rId3" imgW="4330440" imgH="482400" progId="Equation.3">
                  <p:embed/>
                  <p:pic>
                    <p:nvPicPr>
                      <p:cNvPr id="5" name="Object 4"/>
                      <p:cNvPicPr/>
                      <p:nvPr/>
                    </p:nvPicPr>
                    <p:blipFill>
                      <a:blip r:embed="rId4"/>
                      <a:stretch>
                        <a:fillRect/>
                      </a:stretch>
                    </p:blipFill>
                    <p:spPr>
                      <a:xfrm>
                        <a:off x="1471169" y="4154285"/>
                        <a:ext cx="6690456" cy="743544"/>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3188825" y="2494351"/>
          <a:ext cx="3167856" cy="427555"/>
        </p:xfrm>
        <a:graphic>
          <a:graphicData uri="http://schemas.openxmlformats.org/presentationml/2006/ole">
            <mc:AlternateContent xmlns:mc="http://schemas.openxmlformats.org/markup-compatibility/2006">
              <mc:Choice xmlns:v="urn:schemas-microsoft-com:vml" Requires="v">
                <p:oleObj spid="_x0000_s67737" name="Equation" r:id="rId5" imgW="1790640" imgH="241200" progId="Equation.3">
                  <p:embed/>
                </p:oleObj>
              </mc:Choice>
              <mc:Fallback>
                <p:oleObj name="Equation" r:id="rId5" imgW="1790640" imgH="241200" progId="Equation.3">
                  <p:embed/>
                  <p:pic>
                    <p:nvPicPr>
                      <p:cNvPr id="6" name="Object 5"/>
                      <p:cNvPicPr/>
                      <p:nvPr/>
                    </p:nvPicPr>
                    <p:blipFill>
                      <a:blip r:embed="rId6"/>
                      <a:stretch>
                        <a:fillRect/>
                      </a:stretch>
                    </p:blipFill>
                    <p:spPr>
                      <a:xfrm>
                        <a:off x="3188825" y="2494351"/>
                        <a:ext cx="3167856" cy="427555"/>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1905000" y="3233130"/>
          <a:ext cx="2567650" cy="462807"/>
        </p:xfrm>
        <a:graphic>
          <a:graphicData uri="http://schemas.openxmlformats.org/presentationml/2006/ole">
            <mc:AlternateContent xmlns:mc="http://schemas.openxmlformats.org/markup-compatibility/2006">
              <mc:Choice xmlns:v="urn:schemas-microsoft-com:vml" Requires="v">
                <p:oleObj spid="_x0000_s67738" name="Equation" r:id="rId7" imgW="1688760" imgH="304560" progId="Equation.3">
                  <p:embed/>
                </p:oleObj>
              </mc:Choice>
              <mc:Fallback>
                <p:oleObj name="Equation" r:id="rId7" imgW="1688760" imgH="304560" progId="Equation.3">
                  <p:embed/>
                  <p:pic>
                    <p:nvPicPr>
                      <p:cNvPr id="7" name="Object 6"/>
                      <p:cNvPicPr/>
                      <p:nvPr/>
                    </p:nvPicPr>
                    <p:blipFill>
                      <a:blip r:embed="rId8"/>
                      <a:stretch>
                        <a:fillRect/>
                      </a:stretch>
                    </p:blipFill>
                    <p:spPr>
                      <a:xfrm>
                        <a:off x="1905000" y="3233130"/>
                        <a:ext cx="2567650" cy="462807"/>
                      </a:xfrm>
                      <a:prstGeom prst="rect">
                        <a:avLst/>
                      </a:prstGeom>
                    </p:spPr>
                  </p:pic>
                </p:oleObj>
              </mc:Fallback>
            </mc:AlternateContent>
          </a:graphicData>
        </a:graphic>
      </p:graphicFrame>
      <p:graphicFrame>
        <p:nvGraphicFramePr>
          <p:cNvPr id="8" name="Object 7"/>
          <p:cNvGraphicFramePr>
            <a:graphicFrameLocks noChangeAspect="1"/>
          </p:cNvGraphicFramePr>
          <p:nvPr>
            <p:extLst/>
          </p:nvPr>
        </p:nvGraphicFramePr>
        <p:xfrm>
          <a:off x="5343074" y="3233130"/>
          <a:ext cx="2547822" cy="463742"/>
        </p:xfrm>
        <a:graphic>
          <a:graphicData uri="http://schemas.openxmlformats.org/presentationml/2006/ole">
            <mc:AlternateContent xmlns:mc="http://schemas.openxmlformats.org/markup-compatibility/2006">
              <mc:Choice xmlns:v="urn:schemas-microsoft-com:vml" Requires="v">
                <p:oleObj spid="_x0000_s67739" name="Equation" r:id="rId9" imgW="1739880" imgH="317160" progId="Equation.3">
                  <p:embed/>
                </p:oleObj>
              </mc:Choice>
              <mc:Fallback>
                <p:oleObj name="Equation" r:id="rId9" imgW="1739880" imgH="317160" progId="Equation.3">
                  <p:embed/>
                  <p:pic>
                    <p:nvPicPr>
                      <p:cNvPr id="8" name="Object 7"/>
                      <p:cNvPicPr/>
                      <p:nvPr/>
                    </p:nvPicPr>
                    <p:blipFill>
                      <a:blip r:embed="rId10"/>
                      <a:stretch>
                        <a:fillRect/>
                      </a:stretch>
                    </p:blipFill>
                    <p:spPr>
                      <a:xfrm>
                        <a:off x="5343074" y="3233130"/>
                        <a:ext cx="2547822" cy="463742"/>
                      </a:xfrm>
                      <a:prstGeom prst="rect">
                        <a:avLst/>
                      </a:prstGeom>
                    </p:spPr>
                  </p:pic>
                </p:oleObj>
              </mc:Fallback>
            </mc:AlternateContent>
          </a:graphicData>
        </a:graphic>
      </p:graphicFrame>
      <p:graphicFrame>
        <p:nvGraphicFramePr>
          <p:cNvPr id="9" name="Object 8"/>
          <p:cNvGraphicFramePr>
            <a:graphicFrameLocks noChangeAspect="1"/>
          </p:cNvGraphicFramePr>
          <p:nvPr>
            <p:extLst/>
          </p:nvPr>
        </p:nvGraphicFramePr>
        <p:xfrm>
          <a:off x="1371600" y="5169659"/>
          <a:ext cx="6774358" cy="851865"/>
        </p:xfrm>
        <a:graphic>
          <a:graphicData uri="http://schemas.openxmlformats.org/presentationml/2006/ole">
            <mc:AlternateContent xmlns:mc="http://schemas.openxmlformats.org/markup-compatibility/2006">
              <mc:Choice xmlns:v="urn:schemas-microsoft-com:vml" Requires="v">
                <p:oleObj spid="_x0000_s67740" name="Equation" r:id="rId11" imgW="4038480" imgH="507960" progId="Equation.3">
                  <p:embed/>
                </p:oleObj>
              </mc:Choice>
              <mc:Fallback>
                <p:oleObj name="Equation" r:id="rId11" imgW="4038480" imgH="507960" progId="Equation.3">
                  <p:embed/>
                  <p:pic>
                    <p:nvPicPr>
                      <p:cNvPr id="9" name="Object 8"/>
                      <p:cNvPicPr/>
                      <p:nvPr/>
                    </p:nvPicPr>
                    <p:blipFill>
                      <a:blip r:embed="rId12"/>
                      <a:stretch>
                        <a:fillRect/>
                      </a:stretch>
                    </p:blipFill>
                    <p:spPr>
                      <a:xfrm>
                        <a:off x="1371600" y="5169659"/>
                        <a:ext cx="6774358" cy="851865"/>
                      </a:xfrm>
                      <a:prstGeom prst="rect">
                        <a:avLst/>
                      </a:prstGeom>
                    </p:spPr>
                  </p:pic>
                </p:oleObj>
              </mc:Fallback>
            </mc:AlternateContent>
          </a:graphicData>
        </a:graphic>
      </p:graphicFrame>
      <p:sp>
        <p:nvSpPr>
          <p:cNvPr id="10" name="TextBox 9"/>
          <p:cNvSpPr txBox="1"/>
          <p:nvPr/>
        </p:nvSpPr>
        <p:spPr>
          <a:xfrm>
            <a:off x="1219200" y="1569459"/>
            <a:ext cx="6586422" cy="707886"/>
          </a:xfrm>
          <a:prstGeom prst="rect">
            <a:avLst/>
          </a:prstGeom>
          <a:no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 simplify the equations, measure time in </a:t>
            </a:r>
            <a:r>
              <a:rPr kumimoji="0" lang="en-US" sz="2000" b="0" i="1" u="none" strike="noStrike" kern="1200" cap="none" spc="0" normalizeH="0" baseline="0" noProof="0" dirty="0">
                <a:ln>
                  <a:noFill/>
                </a:ln>
                <a:solidFill>
                  <a:srgbClr val="000000"/>
                </a:solidFill>
                <a:effectLst/>
                <a:uLnTx/>
                <a:uFillTx/>
                <a:latin typeface="Times New Roman" pitchFamily="16" charset="0"/>
                <a:ea typeface="MS Gothic" charset="-128"/>
                <a:cs typeface="+mn-cs"/>
              </a:rPr>
              <a:t>light seconds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the distance light travels in one second.</a:t>
            </a:r>
          </a:p>
        </p:txBody>
      </p:sp>
      <p:sp>
        <p:nvSpPr>
          <p:cNvPr id="11" name="Date Placeholder 10"/>
          <p:cNvSpPr>
            <a:spLocks noGrp="1"/>
          </p:cNvSpPr>
          <p:nvPr>
            <p:ph type="dt" idx="10"/>
          </p:nvPr>
        </p:nvSpPr>
        <p:spPr/>
        <p:txBody>
          <a:bodyPr/>
          <a:lstStyle/>
          <a:p>
            <a:r>
              <a:rPr lang="en-US"/>
              <a:t>Nov 2017</a:t>
            </a:r>
            <a:endParaRPr lang="en-GB" dirty="0"/>
          </a:p>
        </p:txBody>
      </p:sp>
    </p:spTree>
    <p:extLst>
      <p:ext uri="{BB962C8B-B14F-4D97-AF65-F5344CB8AC3E}">
        <p14:creationId xmlns:p14="http://schemas.microsoft.com/office/powerpoint/2010/main" val="1574586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0903" y="753845"/>
            <a:ext cx="8076804" cy="465355"/>
          </a:xfrm>
        </p:spPr>
        <p:txBody>
          <a:bodyPr/>
          <a:lstStyle/>
          <a:p>
            <a:r>
              <a:rPr lang="en-US" sz="2800" dirty="0"/>
              <a:t>Iterative solution for client position </a:t>
            </a:r>
            <a:r>
              <a:rPr lang="en-US" sz="2800" dirty="0">
                <a:solidFill>
                  <a:schemeClr val="tx1"/>
                </a:solidFill>
              </a:rPr>
              <a:t>(x</a:t>
            </a:r>
            <a:r>
              <a:rPr lang="en-US" sz="2800" baseline="-25000" dirty="0">
                <a:solidFill>
                  <a:schemeClr val="tx1"/>
                </a:solidFill>
              </a:rPr>
              <a:t>0</a:t>
            </a:r>
            <a:r>
              <a:rPr lang="en-US" sz="2800" dirty="0">
                <a:solidFill>
                  <a:schemeClr val="tx1"/>
                </a:solidFill>
              </a:rPr>
              <a:t>,y</a:t>
            </a:r>
            <a:r>
              <a:rPr lang="en-US" sz="2800" baseline="-25000" dirty="0">
                <a:solidFill>
                  <a:schemeClr val="tx1"/>
                </a:solidFill>
              </a:rPr>
              <a:t>0</a:t>
            </a:r>
            <a:r>
              <a:rPr lang="en-US" sz="2800" dirty="0">
                <a:solidFill>
                  <a:schemeClr val="tx1"/>
                </a:solidFill>
              </a:rPr>
              <a:t>)</a:t>
            </a:r>
            <a:endParaRPr lang="en-US" sz="2800" dirty="0"/>
          </a:p>
        </p:txBody>
      </p:sp>
      <p:sp>
        <p:nvSpPr>
          <p:cNvPr id="15" name="Footer Placeholder 14"/>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Slide Number Placeholder 1"/>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10" name="Object 9"/>
          <p:cNvGraphicFramePr>
            <a:graphicFrameLocks noChangeAspect="1"/>
          </p:cNvGraphicFramePr>
          <p:nvPr>
            <p:extLst/>
          </p:nvPr>
        </p:nvGraphicFramePr>
        <p:xfrm>
          <a:off x="1004634" y="2254282"/>
          <a:ext cx="7350125" cy="1814512"/>
        </p:xfrm>
        <a:graphic>
          <a:graphicData uri="http://schemas.openxmlformats.org/presentationml/2006/ole">
            <mc:AlternateContent xmlns:mc="http://schemas.openxmlformats.org/markup-compatibility/2006">
              <mc:Choice xmlns:v="urn:schemas-microsoft-com:vml" Requires="v">
                <p:oleObj spid="_x0000_s68670" name="Equation" r:id="rId3" imgW="5143320" imgH="1269720" progId="Equation.3">
                  <p:embed/>
                </p:oleObj>
              </mc:Choice>
              <mc:Fallback>
                <p:oleObj name="Equation" r:id="rId3" imgW="5143320" imgH="1269720" progId="Equation.3">
                  <p:embed/>
                  <p:pic>
                    <p:nvPicPr>
                      <p:cNvPr id="10" name="Object 9"/>
                      <p:cNvPicPr/>
                      <p:nvPr/>
                    </p:nvPicPr>
                    <p:blipFill>
                      <a:blip r:embed="rId4"/>
                      <a:stretch>
                        <a:fillRect/>
                      </a:stretch>
                    </p:blipFill>
                    <p:spPr>
                      <a:xfrm>
                        <a:off x="1004634" y="2254282"/>
                        <a:ext cx="7350125" cy="1814512"/>
                      </a:xfrm>
                      <a:prstGeom prst="rect">
                        <a:avLst/>
                      </a:prstGeom>
                    </p:spPr>
                  </p:pic>
                </p:oleObj>
              </mc:Fallback>
            </mc:AlternateContent>
          </a:graphicData>
        </a:graphic>
      </p:graphicFrame>
      <p:graphicFrame>
        <p:nvGraphicFramePr>
          <p:cNvPr id="12" name="Object 11"/>
          <p:cNvGraphicFramePr>
            <a:graphicFrameLocks noChangeAspect="1"/>
          </p:cNvGraphicFramePr>
          <p:nvPr>
            <p:extLst/>
          </p:nvPr>
        </p:nvGraphicFramePr>
        <p:xfrm>
          <a:off x="3339419" y="5103876"/>
          <a:ext cx="2539771" cy="679657"/>
        </p:xfrm>
        <a:graphic>
          <a:graphicData uri="http://schemas.openxmlformats.org/presentationml/2006/ole">
            <mc:AlternateContent xmlns:mc="http://schemas.openxmlformats.org/markup-compatibility/2006">
              <mc:Choice xmlns:v="urn:schemas-microsoft-com:vml" Requires="v">
                <p:oleObj spid="_x0000_s68671" name="Equation" r:id="rId5" imgW="1803240" imgH="482400" progId="Equation.3">
                  <p:embed/>
                </p:oleObj>
              </mc:Choice>
              <mc:Fallback>
                <p:oleObj name="Equation" r:id="rId5" imgW="1803240" imgH="482400" progId="Equation.3">
                  <p:embed/>
                  <p:pic>
                    <p:nvPicPr>
                      <p:cNvPr id="12" name="Object 11"/>
                      <p:cNvPicPr/>
                      <p:nvPr/>
                    </p:nvPicPr>
                    <p:blipFill>
                      <a:blip r:embed="rId6"/>
                      <a:stretch>
                        <a:fillRect/>
                      </a:stretch>
                    </p:blipFill>
                    <p:spPr>
                      <a:xfrm>
                        <a:off x="3339419" y="5103876"/>
                        <a:ext cx="2539771" cy="679657"/>
                      </a:xfrm>
                      <a:prstGeom prst="rect">
                        <a:avLst/>
                      </a:prstGeom>
                    </p:spPr>
                  </p:pic>
                </p:oleObj>
              </mc:Fallback>
            </mc:AlternateContent>
          </a:graphicData>
        </a:graphic>
      </p:graphicFrame>
      <p:sp>
        <p:nvSpPr>
          <p:cNvPr id="13" name="TextBox 12"/>
          <p:cNvSpPr txBox="1"/>
          <p:nvPr/>
        </p:nvSpPr>
        <p:spPr>
          <a:xfrm>
            <a:off x="457200" y="4550261"/>
            <a:ext cx="1220206"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Iterations:</a:t>
            </a:r>
          </a:p>
        </p:txBody>
      </p:sp>
      <p:sp>
        <p:nvSpPr>
          <p:cNvPr id="14" name="TextBox 13"/>
          <p:cNvSpPr txBox="1"/>
          <p:nvPr/>
        </p:nvSpPr>
        <p:spPr>
          <a:xfrm>
            <a:off x="304800" y="1609621"/>
            <a:ext cx="3475631"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Step calculation. LS solution to:</a:t>
            </a:r>
          </a:p>
        </p:txBody>
      </p:sp>
      <p:sp>
        <p:nvSpPr>
          <p:cNvPr id="4" name="TextBox 3"/>
          <p:cNvSpPr txBox="1"/>
          <p:nvPr/>
        </p:nvSpPr>
        <p:spPr>
          <a:xfrm>
            <a:off x="1524000" y="4244126"/>
            <a:ext cx="2206053" cy="2616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100" b="0" i="0" u="none" strike="noStrike" kern="1200" cap="none" spc="0" normalizeH="0" baseline="0" noProof="0" dirty="0">
                <a:ln>
                  <a:noFill/>
                </a:ln>
                <a:solidFill>
                  <a:srgbClr val="FF0000"/>
                </a:solidFill>
                <a:effectLst/>
                <a:uLnTx/>
                <a:uFillTx/>
                <a:latin typeface="Times New Roman" pitchFamily="16" charset="0"/>
                <a:ea typeface="MS Gothic" charset="-128"/>
                <a:cs typeface="+mn-cs"/>
              </a:rPr>
              <a:t>Note: Time in units of </a:t>
            </a:r>
            <a:r>
              <a:rPr kumimoji="0" lang="en-US" sz="1100" b="0" i="1" u="none" strike="noStrike" kern="1200" cap="none" spc="0" normalizeH="0" baseline="0" noProof="0" dirty="0">
                <a:ln>
                  <a:noFill/>
                </a:ln>
                <a:solidFill>
                  <a:srgbClr val="FF0000"/>
                </a:solidFill>
                <a:effectLst/>
                <a:uLnTx/>
                <a:uFillTx/>
                <a:latin typeface="Times New Roman" pitchFamily="16" charset="0"/>
                <a:ea typeface="MS Gothic" charset="-128"/>
                <a:cs typeface="+mn-cs"/>
              </a:rPr>
              <a:t>light seconds</a:t>
            </a:r>
          </a:p>
        </p:txBody>
      </p:sp>
      <p:sp>
        <p:nvSpPr>
          <p:cNvPr id="5" name="Date Placeholder 4"/>
          <p:cNvSpPr>
            <a:spLocks noGrp="1"/>
          </p:cNvSpPr>
          <p:nvPr>
            <p:ph type="dt" idx="10"/>
          </p:nvPr>
        </p:nvSpPr>
        <p:spPr/>
        <p:txBody>
          <a:bodyPr/>
          <a:lstStyle/>
          <a:p>
            <a:r>
              <a:rPr lang="en-US"/>
              <a:t>Nov 2017</a:t>
            </a:r>
            <a:endParaRPr lang="en-GB" dirty="0"/>
          </a:p>
        </p:txBody>
      </p:sp>
    </p:spTree>
    <p:extLst>
      <p:ext uri="{BB962C8B-B14F-4D97-AF65-F5344CB8AC3E}">
        <p14:creationId xmlns:p14="http://schemas.microsoft.com/office/powerpoint/2010/main" val="148224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3" y="671703"/>
            <a:ext cx="8229600" cy="498749"/>
          </a:xfrm>
        </p:spPr>
        <p:txBody>
          <a:bodyPr/>
          <a:lstStyle/>
          <a:p>
            <a:r>
              <a:rPr lang="en-US" sz="2800" dirty="0"/>
              <a:t>General Simulation Procedure</a:t>
            </a:r>
          </a:p>
        </p:txBody>
      </p:sp>
      <p:sp>
        <p:nvSpPr>
          <p:cNvPr id="4" name="Slide Number Placeholder 3"/>
          <p:cNvSpPr>
            <a:spLocks noGrp="1"/>
          </p:cNvSpPr>
          <p:nvPr>
            <p:ph type="sldNum" sz="quarter" idx="4"/>
          </p:nvPr>
        </p:nvSpPr>
        <p:spPr/>
        <p:txBody>
          <a:bodyPr/>
          <a:lstStyle/>
          <a:p>
            <a:pPr>
              <a:defRPr/>
            </a:pPr>
            <a:r>
              <a:rPr lang="en-GB"/>
              <a:t>Slide </a:t>
            </a:r>
            <a:fld id="{C229C781-9868-4EAE-9E92-FD9A8F450C8C}" type="slidenum">
              <a:rPr lang="en-GB" smtClean="0"/>
              <a:pPr>
                <a:defRPr/>
              </a:pPr>
              <a:t>2</a:t>
            </a:fld>
            <a:endParaRPr lang="en-GB" dirty="0"/>
          </a:p>
        </p:txBody>
      </p:sp>
      <p:sp>
        <p:nvSpPr>
          <p:cNvPr id="5" name="Hexagon 4"/>
          <p:cNvSpPr/>
          <p:nvPr/>
        </p:nvSpPr>
        <p:spPr bwMode="auto">
          <a:xfrm>
            <a:off x="6072535" y="2088868"/>
            <a:ext cx="221489" cy="193568"/>
          </a:xfrm>
          <a:prstGeom prst="hexagon">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6" name="Hexagon 5"/>
          <p:cNvSpPr/>
          <p:nvPr/>
        </p:nvSpPr>
        <p:spPr bwMode="auto">
          <a:xfrm>
            <a:off x="6237282" y="4997660"/>
            <a:ext cx="221489" cy="197139"/>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7" name="Hexagon 6"/>
          <p:cNvSpPr/>
          <p:nvPr/>
        </p:nvSpPr>
        <p:spPr bwMode="auto">
          <a:xfrm>
            <a:off x="4618720" y="2933893"/>
            <a:ext cx="221489"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8" name="Diamond 7"/>
          <p:cNvSpPr/>
          <p:nvPr/>
        </p:nvSpPr>
        <p:spPr bwMode="auto">
          <a:xfrm>
            <a:off x="6406307" y="3674870"/>
            <a:ext cx="221489" cy="223537"/>
          </a:xfrm>
          <a:prstGeom prst="diamond">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29" name="TextBox 28"/>
          <p:cNvSpPr txBox="1"/>
          <p:nvPr/>
        </p:nvSpPr>
        <p:spPr>
          <a:xfrm>
            <a:off x="4441201" y="2514010"/>
            <a:ext cx="595035" cy="369332"/>
          </a:xfrm>
          <a:prstGeom prst="rect">
            <a:avLst/>
          </a:prstGeom>
          <a:noFill/>
        </p:spPr>
        <p:txBody>
          <a:bodyPr wrap="none" rtlCol="0">
            <a:spAutoFit/>
          </a:bodyPr>
          <a:lstStyle/>
          <a:p>
            <a:r>
              <a:rPr lang="en-US" sz="1800" dirty="0">
                <a:solidFill>
                  <a:srgbClr val="000000"/>
                </a:solidFill>
              </a:rPr>
              <a:t>AS1</a:t>
            </a:r>
          </a:p>
        </p:txBody>
      </p:sp>
      <p:sp>
        <p:nvSpPr>
          <p:cNvPr id="30" name="TextBox 29"/>
          <p:cNvSpPr txBox="1"/>
          <p:nvPr/>
        </p:nvSpPr>
        <p:spPr>
          <a:xfrm>
            <a:off x="5723495" y="1643600"/>
            <a:ext cx="1249060" cy="369332"/>
          </a:xfrm>
          <a:prstGeom prst="rect">
            <a:avLst/>
          </a:prstGeom>
          <a:noFill/>
        </p:spPr>
        <p:txBody>
          <a:bodyPr wrap="none" rtlCol="0">
            <a:spAutoFit/>
          </a:bodyPr>
          <a:lstStyle/>
          <a:p>
            <a:r>
              <a:rPr lang="en-US" sz="1800" dirty="0">
                <a:solidFill>
                  <a:srgbClr val="000000"/>
                </a:solidFill>
              </a:rPr>
              <a:t>AS2 (x</a:t>
            </a:r>
            <a:r>
              <a:rPr lang="en-US" sz="1800" baseline="-25000" dirty="0">
                <a:solidFill>
                  <a:srgbClr val="000000"/>
                </a:solidFill>
              </a:rPr>
              <a:t>2</a:t>
            </a:r>
            <a:r>
              <a:rPr lang="en-US" sz="1800" dirty="0">
                <a:solidFill>
                  <a:srgbClr val="000000"/>
                </a:solidFill>
              </a:rPr>
              <a:t>,y</a:t>
            </a:r>
            <a:r>
              <a:rPr lang="en-US" sz="1800" baseline="-25000" dirty="0">
                <a:solidFill>
                  <a:srgbClr val="000000"/>
                </a:solidFill>
              </a:rPr>
              <a:t>2</a:t>
            </a:r>
            <a:r>
              <a:rPr lang="en-US" sz="1800" dirty="0">
                <a:solidFill>
                  <a:srgbClr val="000000"/>
                </a:solidFill>
              </a:rPr>
              <a:t>)</a:t>
            </a:r>
          </a:p>
        </p:txBody>
      </p:sp>
      <p:sp>
        <p:nvSpPr>
          <p:cNvPr id="32" name="TextBox 31"/>
          <p:cNvSpPr txBox="1"/>
          <p:nvPr/>
        </p:nvSpPr>
        <p:spPr>
          <a:xfrm>
            <a:off x="6073283" y="3054441"/>
            <a:ext cx="780983" cy="646331"/>
          </a:xfrm>
          <a:prstGeom prst="rect">
            <a:avLst/>
          </a:prstGeom>
          <a:noFill/>
        </p:spPr>
        <p:txBody>
          <a:bodyPr wrap="none" rtlCol="0">
            <a:spAutoFit/>
          </a:bodyPr>
          <a:lstStyle/>
          <a:p>
            <a:pPr algn="ctr"/>
            <a:r>
              <a:rPr lang="en-US" sz="1800" dirty="0">
                <a:solidFill>
                  <a:srgbClr val="000000"/>
                </a:solidFill>
              </a:rPr>
              <a:t>Client</a:t>
            </a:r>
          </a:p>
          <a:p>
            <a:pPr algn="ctr"/>
            <a:r>
              <a:rPr lang="en-US" sz="1800" dirty="0">
                <a:solidFill>
                  <a:srgbClr val="000000"/>
                </a:solidFill>
              </a:rPr>
              <a:t>(x</a:t>
            </a:r>
            <a:r>
              <a:rPr lang="en-US" sz="1800" baseline="-25000" dirty="0">
                <a:solidFill>
                  <a:srgbClr val="000000"/>
                </a:solidFill>
              </a:rPr>
              <a:t>0</a:t>
            </a:r>
            <a:r>
              <a:rPr lang="en-US" sz="1800" dirty="0">
                <a:solidFill>
                  <a:srgbClr val="000000"/>
                </a:solidFill>
              </a:rPr>
              <a:t>,y</a:t>
            </a:r>
            <a:r>
              <a:rPr lang="en-US" sz="1800" baseline="-25000" dirty="0">
                <a:solidFill>
                  <a:srgbClr val="000000"/>
                </a:solidFill>
              </a:rPr>
              <a:t>0</a:t>
            </a:r>
            <a:r>
              <a:rPr lang="en-US" sz="1800" dirty="0">
                <a:solidFill>
                  <a:srgbClr val="000000"/>
                </a:solidFill>
              </a:rPr>
              <a:t>)</a:t>
            </a:r>
          </a:p>
        </p:txBody>
      </p:sp>
      <p:sp>
        <p:nvSpPr>
          <p:cNvPr id="33" name="TextBox 32"/>
          <p:cNvSpPr txBox="1"/>
          <p:nvPr/>
        </p:nvSpPr>
        <p:spPr>
          <a:xfrm>
            <a:off x="363091" y="2411893"/>
            <a:ext cx="3598552" cy="1200329"/>
          </a:xfrm>
          <a:prstGeom prst="rect">
            <a:avLst/>
          </a:prstGeom>
          <a:noFill/>
        </p:spPr>
        <p:txBody>
          <a:bodyPr wrap="square" rtlCol="0">
            <a:spAutoFit/>
          </a:bodyPr>
          <a:lstStyle/>
          <a:p>
            <a:r>
              <a:rPr lang="en-US" sz="1800" dirty="0">
                <a:solidFill>
                  <a:srgbClr val="000000"/>
                </a:solidFill>
              </a:rPr>
              <a:t>Unknowns:</a:t>
            </a:r>
          </a:p>
          <a:p>
            <a:pPr marL="342900" indent="-342900">
              <a:buFont typeface="Arial" panose="020B0604020202020204" pitchFamily="34" charset="0"/>
              <a:buChar char="•"/>
            </a:pPr>
            <a:r>
              <a:rPr lang="en-US" sz="1800" dirty="0">
                <a:solidFill>
                  <a:srgbClr val="000000"/>
                </a:solidFill>
              </a:rPr>
              <a:t>AS clock offsets</a:t>
            </a:r>
            <a:r>
              <a:rPr lang="en-US" sz="1800" dirty="0">
                <a:solidFill>
                  <a:srgbClr val="000000"/>
                </a:solidFill>
                <a:latin typeface="Symbol" panose="05050102010706020507" pitchFamily="18" charset="2"/>
              </a:rPr>
              <a:t> n</a:t>
            </a:r>
            <a:r>
              <a:rPr lang="en-US" sz="1800" baseline="-25000" dirty="0">
                <a:solidFill>
                  <a:srgbClr val="000000"/>
                </a:solidFill>
                <a:latin typeface="Symbol" panose="05050102010706020507" pitchFamily="18" charset="2"/>
              </a:rPr>
              <a:t>1</a:t>
            </a:r>
            <a:r>
              <a:rPr lang="en-US" sz="1800" dirty="0">
                <a:solidFill>
                  <a:srgbClr val="000000"/>
                </a:solidFill>
                <a:latin typeface="Symbol" panose="05050102010706020507" pitchFamily="18" charset="2"/>
              </a:rPr>
              <a:t>, n</a:t>
            </a:r>
            <a:r>
              <a:rPr lang="en-US" sz="1800" baseline="-25000" dirty="0">
                <a:solidFill>
                  <a:srgbClr val="000000"/>
                </a:solidFill>
                <a:latin typeface="Symbol" panose="05050102010706020507" pitchFamily="18" charset="2"/>
              </a:rPr>
              <a:t>2</a:t>
            </a:r>
            <a:r>
              <a:rPr lang="en-US" sz="1800" dirty="0">
                <a:solidFill>
                  <a:srgbClr val="000000"/>
                </a:solidFill>
                <a:latin typeface="Times New Roman" panose="02020603050405020304" pitchFamily="18" charset="0"/>
              </a:rPr>
              <a:t>, …, </a:t>
            </a:r>
            <a:r>
              <a:rPr lang="en-US" sz="1800" dirty="0">
                <a:solidFill>
                  <a:srgbClr val="000000"/>
                </a:solidFill>
                <a:latin typeface="Symbol" panose="05050102010706020507" pitchFamily="18" charset="2"/>
              </a:rPr>
              <a:t>n</a:t>
            </a:r>
            <a:r>
              <a:rPr lang="en-US" sz="1800" baseline="-25000" dirty="0">
                <a:solidFill>
                  <a:srgbClr val="000000"/>
                </a:solidFill>
                <a:latin typeface="Symbol" panose="05050102010706020507" pitchFamily="18" charset="2"/>
              </a:rPr>
              <a:t>6</a:t>
            </a:r>
            <a:r>
              <a:rPr lang="en-US" sz="1800" dirty="0">
                <a:solidFill>
                  <a:srgbClr val="000000"/>
                </a:solidFill>
                <a:latin typeface="Times New Roman" panose="02020603050405020304" pitchFamily="18" charset="0"/>
              </a:rPr>
              <a:t> (w.r.t. client clock, i.e. </a:t>
            </a:r>
            <a:r>
              <a:rPr lang="en-US" sz="1800" dirty="0">
                <a:solidFill>
                  <a:srgbClr val="000000"/>
                </a:solidFill>
                <a:latin typeface="Symbol" panose="05050102010706020507" pitchFamily="18" charset="2"/>
              </a:rPr>
              <a:t>n</a:t>
            </a:r>
            <a:r>
              <a:rPr lang="en-US" sz="1800" baseline="-25000" dirty="0">
                <a:solidFill>
                  <a:srgbClr val="000000"/>
                </a:solidFill>
                <a:latin typeface="Symbol" panose="05050102010706020507" pitchFamily="18" charset="2"/>
              </a:rPr>
              <a:t>0</a:t>
            </a:r>
            <a:r>
              <a:rPr lang="en-US" sz="1800" dirty="0">
                <a:solidFill>
                  <a:srgbClr val="000000"/>
                </a:solidFill>
                <a:latin typeface="Times New Roman" panose="02020603050405020304" pitchFamily="18" charset="0"/>
              </a:rPr>
              <a:t>=0)</a:t>
            </a:r>
            <a:endParaRPr lang="en-US" sz="1800" baseline="-25000" dirty="0">
              <a:solidFill>
                <a:srgbClr val="000000"/>
              </a:solidFill>
              <a:latin typeface="Symbol" panose="05050102010706020507" pitchFamily="18" charset="2"/>
            </a:endParaRPr>
          </a:p>
          <a:p>
            <a:pPr marL="342900" indent="-342900">
              <a:buFont typeface="Arial" panose="020B0604020202020204" pitchFamily="34" charset="0"/>
              <a:buChar char="•"/>
            </a:pPr>
            <a:r>
              <a:rPr lang="en-US" sz="1800" dirty="0">
                <a:solidFill>
                  <a:srgbClr val="000000"/>
                </a:solidFill>
              </a:rPr>
              <a:t>Client coordinates x</a:t>
            </a:r>
            <a:r>
              <a:rPr lang="en-US" sz="1800" baseline="-25000" dirty="0">
                <a:solidFill>
                  <a:srgbClr val="000000"/>
                </a:solidFill>
              </a:rPr>
              <a:t>0</a:t>
            </a:r>
            <a:r>
              <a:rPr lang="en-US" sz="1800" dirty="0">
                <a:solidFill>
                  <a:srgbClr val="000000"/>
                </a:solidFill>
              </a:rPr>
              <a:t>,y</a:t>
            </a:r>
            <a:r>
              <a:rPr lang="en-US" sz="1800" baseline="-25000" dirty="0">
                <a:solidFill>
                  <a:srgbClr val="000000"/>
                </a:solidFill>
              </a:rPr>
              <a:t>0 </a:t>
            </a:r>
            <a:endParaRPr lang="en-US" sz="1800" dirty="0">
              <a:solidFill>
                <a:srgbClr val="000000"/>
              </a:solidFill>
            </a:endParaRPr>
          </a:p>
        </p:txBody>
      </p:sp>
      <p:sp>
        <p:nvSpPr>
          <p:cNvPr id="35" name="TextBox 34"/>
          <p:cNvSpPr txBox="1"/>
          <p:nvPr/>
        </p:nvSpPr>
        <p:spPr>
          <a:xfrm>
            <a:off x="313237" y="3720061"/>
            <a:ext cx="4478324" cy="2585323"/>
          </a:xfrm>
          <a:prstGeom prst="rect">
            <a:avLst/>
          </a:prstGeom>
          <a:noFill/>
        </p:spPr>
        <p:txBody>
          <a:bodyPr wrap="square" rtlCol="0">
            <a:spAutoFit/>
          </a:bodyPr>
          <a:lstStyle/>
          <a:p>
            <a:r>
              <a:rPr lang="en-US" sz="1800" dirty="0">
                <a:solidFill>
                  <a:srgbClr val="000000"/>
                </a:solidFill>
              </a:rPr>
              <a:t>Modeling of imperfections:</a:t>
            </a:r>
          </a:p>
          <a:p>
            <a:pPr marL="342900" indent="-342900">
              <a:buFont typeface="Arial" panose="020B0604020202020204" pitchFamily="34" charset="0"/>
              <a:buChar char="•"/>
            </a:pPr>
            <a:r>
              <a:rPr lang="en-US" sz="1800" dirty="0">
                <a:solidFill>
                  <a:srgbClr val="000000"/>
                </a:solidFill>
              </a:rPr>
              <a:t>For simplicity</a:t>
            </a:r>
          </a:p>
          <a:p>
            <a:pPr marL="1085850" lvl="1" indent="-342900">
              <a:buFont typeface="Arial" panose="020B0604020202020204" pitchFamily="34" charset="0"/>
              <a:buChar char="•"/>
            </a:pPr>
            <a:r>
              <a:rPr lang="en-US" sz="1800" dirty="0">
                <a:solidFill>
                  <a:srgbClr val="000000"/>
                </a:solidFill>
              </a:rPr>
              <a:t>Clock offsets </a:t>
            </a:r>
            <a:r>
              <a:rPr lang="en-US" sz="1800" dirty="0" err="1">
                <a:solidFill>
                  <a:srgbClr val="000000"/>
                </a:solidFill>
                <a:latin typeface="Symbol" panose="05050102010706020507" pitchFamily="18" charset="2"/>
              </a:rPr>
              <a:t>n</a:t>
            </a:r>
            <a:r>
              <a:rPr lang="en-US" sz="1800" baseline="-25000" dirty="0" err="1">
                <a:solidFill>
                  <a:srgbClr val="000000"/>
                </a:solidFill>
                <a:latin typeface="Times New Roman" panose="02020603050405020304" pitchFamily="18" charset="0"/>
              </a:rPr>
              <a:t>i</a:t>
            </a:r>
            <a:r>
              <a:rPr lang="en-US" sz="1800" baseline="-25000" dirty="0">
                <a:solidFill>
                  <a:srgbClr val="000000"/>
                </a:solidFill>
                <a:latin typeface="Symbol" panose="05050102010706020507" pitchFamily="18" charset="2"/>
              </a:rPr>
              <a:t> </a:t>
            </a:r>
            <a:r>
              <a:rPr lang="en-US" sz="1800" dirty="0">
                <a:solidFill>
                  <a:srgbClr val="000000"/>
                </a:solidFill>
              </a:rPr>
              <a:t>=0 but unknown</a:t>
            </a:r>
          </a:p>
          <a:p>
            <a:pPr marL="1085850" lvl="1" indent="-342900">
              <a:buFont typeface="Arial" panose="020B0604020202020204" pitchFamily="34" charset="0"/>
              <a:buChar char="•"/>
            </a:pPr>
            <a:r>
              <a:rPr lang="en-US" sz="1800" dirty="0">
                <a:solidFill>
                  <a:srgbClr val="000000"/>
                </a:solidFill>
              </a:rPr>
              <a:t>No clock drifts modeled</a:t>
            </a:r>
          </a:p>
          <a:p>
            <a:pPr marL="342900" indent="-342900">
              <a:buFont typeface="Arial" panose="020B0604020202020204" pitchFamily="34" charset="0"/>
              <a:buChar char="•"/>
            </a:pPr>
            <a:r>
              <a:rPr lang="en-US" sz="1800" dirty="0">
                <a:solidFill>
                  <a:srgbClr val="000000"/>
                </a:solidFill>
              </a:rPr>
              <a:t>1 ns </a:t>
            </a:r>
            <a:r>
              <a:rPr lang="en-US" sz="1800" dirty="0" err="1">
                <a:solidFill>
                  <a:srgbClr val="000000"/>
                </a:solidFill>
              </a:rPr>
              <a:t>stdev</a:t>
            </a:r>
            <a:r>
              <a:rPr lang="en-US" sz="1800" dirty="0">
                <a:solidFill>
                  <a:srgbClr val="000000"/>
                </a:solidFill>
              </a:rPr>
              <a:t> Gaussian clock </a:t>
            </a:r>
            <a:r>
              <a:rPr lang="en-US" sz="1800" dirty="0" err="1">
                <a:solidFill>
                  <a:srgbClr val="000000"/>
                </a:solidFill>
              </a:rPr>
              <a:t>gitter</a:t>
            </a:r>
            <a:endParaRPr lang="en-US" sz="1800" dirty="0">
              <a:solidFill>
                <a:srgbClr val="000000"/>
              </a:solidFill>
            </a:endParaRPr>
          </a:p>
          <a:p>
            <a:pPr marL="342900" indent="-342900">
              <a:buFont typeface="Arial" panose="020B0604020202020204" pitchFamily="34" charset="0"/>
              <a:buChar char="•"/>
            </a:pPr>
            <a:r>
              <a:rPr lang="en-US" sz="1800" dirty="0">
                <a:solidFill>
                  <a:srgbClr val="000000"/>
                </a:solidFill>
              </a:rPr>
              <a:t>Abs of (1 m </a:t>
            </a:r>
            <a:r>
              <a:rPr lang="en-US" sz="1800" dirty="0" err="1">
                <a:solidFill>
                  <a:srgbClr val="000000"/>
                </a:solidFill>
              </a:rPr>
              <a:t>stdev</a:t>
            </a:r>
            <a:r>
              <a:rPr lang="en-US" sz="1800" dirty="0">
                <a:solidFill>
                  <a:srgbClr val="000000"/>
                </a:solidFill>
              </a:rPr>
              <a:t> Gaussian) multipath error</a:t>
            </a:r>
          </a:p>
          <a:p>
            <a:pPr marL="342900" indent="-342900">
              <a:buFont typeface="Arial" panose="020B0604020202020204" pitchFamily="34" charset="0"/>
              <a:buChar char="•"/>
            </a:pPr>
            <a:r>
              <a:rPr lang="en-US" sz="1800" dirty="0">
                <a:solidFill>
                  <a:srgbClr val="000000"/>
                </a:solidFill>
              </a:rPr>
              <a:t>0.33 ns residual error when clock knowledge assumed</a:t>
            </a:r>
          </a:p>
        </p:txBody>
      </p:sp>
      <p:graphicFrame>
        <p:nvGraphicFramePr>
          <p:cNvPr id="43" name="Object 42"/>
          <p:cNvGraphicFramePr>
            <a:graphicFrameLocks noChangeAspect="1"/>
          </p:cNvGraphicFramePr>
          <p:nvPr>
            <p:extLst/>
          </p:nvPr>
        </p:nvGraphicFramePr>
        <p:xfrm>
          <a:off x="6386513" y="1973263"/>
          <a:ext cx="266700" cy="346075"/>
        </p:xfrm>
        <a:graphic>
          <a:graphicData uri="http://schemas.openxmlformats.org/presentationml/2006/ole">
            <mc:AlternateContent xmlns:mc="http://schemas.openxmlformats.org/markup-compatibility/2006">
              <mc:Choice xmlns:v="urn:schemas-microsoft-com:vml" Requires="v">
                <p:oleObj spid="_x0000_s60628" name="Equation" r:id="rId3" imgW="164880" imgH="215640" progId="Equation.3">
                  <p:embed/>
                </p:oleObj>
              </mc:Choice>
              <mc:Fallback>
                <p:oleObj name="Equation" r:id="rId3" imgW="164880" imgH="215640" progId="Equation.3">
                  <p:embed/>
                  <p:pic>
                    <p:nvPicPr>
                      <p:cNvPr id="43" name="Object 42"/>
                      <p:cNvPicPr/>
                      <p:nvPr/>
                    </p:nvPicPr>
                    <p:blipFill>
                      <a:blip r:embed="rId4"/>
                      <a:stretch>
                        <a:fillRect/>
                      </a:stretch>
                    </p:blipFill>
                    <p:spPr>
                      <a:xfrm>
                        <a:off x="6386513" y="1973263"/>
                        <a:ext cx="266700" cy="346075"/>
                      </a:xfrm>
                      <a:prstGeom prst="rect">
                        <a:avLst/>
                      </a:prstGeom>
                    </p:spPr>
                  </p:pic>
                </p:oleObj>
              </mc:Fallback>
            </mc:AlternateContent>
          </a:graphicData>
        </a:graphic>
      </p:graphicFrame>
      <p:graphicFrame>
        <p:nvGraphicFramePr>
          <p:cNvPr id="44" name="Object 43"/>
          <p:cNvGraphicFramePr>
            <a:graphicFrameLocks noChangeAspect="1"/>
          </p:cNvGraphicFramePr>
          <p:nvPr>
            <p:extLst/>
          </p:nvPr>
        </p:nvGraphicFramePr>
        <p:xfrm>
          <a:off x="8058150" y="2857500"/>
          <a:ext cx="258763" cy="360363"/>
        </p:xfrm>
        <a:graphic>
          <a:graphicData uri="http://schemas.openxmlformats.org/presentationml/2006/ole">
            <mc:AlternateContent xmlns:mc="http://schemas.openxmlformats.org/markup-compatibility/2006">
              <mc:Choice xmlns:v="urn:schemas-microsoft-com:vml" Requires="v">
                <p:oleObj spid="_x0000_s60629" name="Equation" r:id="rId5" imgW="164880" imgH="228600" progId="Equation.3">
                  <p:embed/>
                </p:oleObj>
              </mc:Choice>
              <mc:Fallback>
                <p:oleObj name="Equation" r:id="rId5" imgW="164880" imgH="228600" progId="Equation.3">
                  <p:embed/>
                  <p:pic>
                    <p:nvPicPr>
                      <p:cNvPr id="44" name="Object 43"/>
                      <p:cNvPicPr/>
                      <p:nvPr/>
                    </p:nvPicPr>
                    <p:blipFill>
                      <a:blip r:embed="rId6"/>
                      <a:stretch>
                        <a:fillRect/>
                      </a:stretch>
                    </p:blipFill>
                    <p:spPr>
                      <a:xfrm>
                        <a:off x="8058150" y="2857500"/>
                        <a:ext cx="258763" cy="360363"/>
                      </a:xfrm>
                      <a:prstGeom prst="rect">
                        <a:avLst/>
                      </a:prstGeom>
                    </p:spPr>
                  </p:pic>
                </p:oleObj>
              </mc:Fallback>
            </mc:AlternateContent>
          </a:graphicData>
        </a:graphic>
      </p:graphicFrame>
      <p:graphicFrame>
        <p:nvGraphicFramePr>
          <p:cNvPr id="45" name="Object 44"/>
          <p:cNvGraphicFramePr>
            <a:graphicFrameLocks noChangeAspect="1"/>
          </p:cNvGraphicFramePr>
          <p:nvPr>
            <p:extLst/>
          </p:nvPr>
        </p:nvGraphicFramePr>
        <p:xfrm>
          <a:off x="6556040" y="4918840"/>
          <a:ext cx="258762" cy="358775"/>
        </p:xfrm>
        <a:graphic>
          <a:graphicData uri="http://schemas.openxmlformats.org/presentationml/2006/ole">
            <mc:AlternateContent xmlns:mc="http://schemas.openxmlformats.org/markup-compatibility/2006">
              <mc:Choice xmlns:v="urn:schemas-microsoft-com:vml" Requires="v">
                <p:oleObj spid="_x0000_s60630" name="Equation" r:id="rId7" imgW="164880" imgH="228600" progId="Equation.3">
                  <p:embed/>
                </p:oleObj>
              </mc:Choice>
              <mc:Fallback>
                <p:oleObj name="Equation" r:id="rId7" imgW="164880" imgH="228600" progId="Equation.3">
                  <p:embed/>
                  <p:pic>
                    <p:nvPicPr>
                      <p:cNvPr id="45" name="Object 44"/>
                      <p:cNvPicPr/>
                      <p:nvPr/>
                    </p:nvPicPr>
                    <p:blipFill>
                      <a:blip r:embed="rId8"/>
                      <a:stretch>
                        <a:fillRect/>
                      </a:stretch>
                    </p:blipFill>
                    <p:spPr>
                      <a:xfrm>
                        <a:off x="6556040" y="4918840"/>
                        <a:ext cx="258762" cy="358775"/>
                      </a:xfrm>
                      <a:prstGeom prst="rect">
                        <a:avLst/>
                      </a:prstGeom>
                    </p:spPr>
                  </p:pic>
                </p:oleObj>
              </mc:Fallback>
            </mc:AlternateContent>
          </a:graphicData>
        </a:graphic>
      </p:graphicFrame>
      <p:graphicFrame>
        <p:nvGraphicFramePr>
          <p:cNvPr id="46" name="Object 45"/>
          <p:cNvGraphicFramePr>
            <a:graphicFrameLocks noChangeAspect="1"/>
          </p:cNvGraphicFramePr>
          <p:nvPr>
            <p:extLst/>
          </p:nvPr>
        </p:nvGraphicFramePr>
        <p:xfrm>
          <a:off x="6132784" y="3939509"/>
          <a:ext cx="635000" cy="358775"/>
        </p:xfrm>
        <a:graphic>
          <a:graphicData uri="http://schemas.openxmlformats.org/presentationml/2006/ole">
            <mc:AlternateContent xmlns:mc="http://schemas.openxmlformats.org/markup-compatibility/2006">
              <mc:Choice xmlns:v="urn:schemas-microsoft-com:vml" Requires="v">
                <p:oleObj spid="_x0000_s60631" name="Equation" r:id="rId9" imgW="406080" imgH="228600" progId="Equation.3">
                  <p:embed/>
                </p:oleObj>
              </mc:Choice>
              <mc:Fallback>
                <p:oleObj name="Equation" r:id="rId9" imgW="406080" imgH="228600" progId="Equation.3">
                  <p:embed/>
                  <p:pic>
                    <p:nvPicPr>
                      <p:cNvPr id="46" name="Object 45"/>
                      <p:cNvPicPr/>
                      <p:nvPr/>
                    </p:nvPicPr>
                    <p:blipFill>
                      <a:blip r:embed="rId10"/>
                      <a:stretch>
                        <a:fillRect/>
                      </a:stretch>
                    </p:blipFill>
                    <p:spPr>
                      <a:xfrm>
                        <a:off x="6132784" y="3939509"/>
                        <a:ext cx="635000" cy="358775"/>
                      </a:xfrm>
                      <a:prstGeom prst="rect">
                        <a:avLst/>
                      </a:prstGeom>
                    </p:spPr>
                  </p:pic>
                </p:oleObj>
              </mc:Fallback>
            </mc:AlternateContent>
          </a:graphicData>
        </a:graphic>
      </p:graphicFrame>
      <p:sp>
        <p:nvSpPr>
          <p:cNvPr id="50" name="Hexagon 49"/>
          <p:cNvSpPr/>
          <p:nvPr/>
        </p:nvSpPr>
        <p:spPr bwMode="auto">
          <a:xfrm>
            <a:off x="7724701" y="2942672"/>
            <a:ext cx="221489"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51" name="Hexagon 50"/>
          <p:cNvSpPr/>
          <p:nvPr/>
        </p:nvSpPr>
        <p:spPr bwMode="auto">
          <a:xfrm>
            <a:off x="4667864" y="4209729"/>
            <a:ext cx="221489"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52" name="Hexagon 51"/>
          <p:cNvSpPr/>
          <p:nvPr/>
        </p:nvSpPr>
        <p:spPr bwMode="auto">
          <a:xfrm>
            <a:off x="7772400" y="4209729"/>
            <a:ext cx="238816"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53" name="TextBox 52"/>
          <p:cNvSpPr txBox="1"/>
          <p:nvPr/>
        </p:nvSpPr>
        <p:spPr>
          <a:xfrm>
            <a:off x="7547182" y="2483051"/>
            <a:ext cx="595035" cy="369332"/>
          </a:xfrm>
          <a:prstGeom prst="rect">
            <a:avLst/>
          </a:prstGeom>
          <a:noFill/>
        </p:spPr>
        <p:txBody>
          <a:bodyPr wrap="none" rtlCol="0">
            <a:spAutoFit/>
          </a:bodyPr>
          <a:lstStyle/>
          <a:p>
            <a:r>
              <a:rPr lang="en-US" sz="1800" dirty="0">
                <a:solidFill>
                  <a:srgbClr val="000000"/>
                </a:solidFill>
              </a:rPr>
              <a:t>AS3</a:t>
            </a:r>
          </a:p>
        </p:txBody>
      </p:sp>
      <p:sp>
        <p:nvSpPr>
          <p:cNvPr id="54" name="TextBox 53"/>
          <p:cNvSpPr txBox="1"/>
          <p:nvPr/>
        </p:nvSpPr>
        <p:spPr>
          <a:xfrm>
            <a:off x="7640036" y="3747271"/>
            <a:ext cx="595035" cy="369332"/>
          </a:xfrm>
          <a:prstGeom prst="rect">
            <a:avLst/>
          </a:prstGeom>
          <a:noFill/>
        </p:spPr>
        <p:txBody>
          <a:bodyPr wrap="none" rtlCol="0">
            <a:spAutoFit/>
          </a:bodyPr>
          <a:lstStyle/>
          <a:p>
            <a:r>
              <a:rPr lang="en-US" sz="1800" dirty="0">
                <a:solidFill>
                  <a:srgbClr val="000000"/>
                </a:solidFill>
              </a:rPr>
              <a:t>AS4</a:t>
            </a:r>
          </a:p>
        </p:txBody>
      </p:sp>
      <p:sp>
        <p:nvSpPr>
          <p:cNvPr id="55" name="TextBox 54"/>
          <p:cNvSpPr txBox="1"/>
          <p:nvPr/>
        </p:nvSpPr>
        <p:spPr>
          <a:xfrm>
            <a:off x="6050508" y="4475418"/>
            <a:ext cx="595035" cy="369332"/>
          </a:xfrm>
          <a:prstGeom prst="rect">
            <a:avLst/>
          </a:prstGeom>
          <a:noFill/>
        </p:spPr>
        <p:txBody>
          <a:bodyPr wrap="none" rtlCol="0">
            <a:spAutoFit/>
          </a:bodyPr>
          <a:lstStyle/>
          <a:p>
            <a:r>
              <a:rPr lang="en-US" sz="1800" dirty="0">
                <a:solidFill>
                  <a:srgbClr val="000000"/>
                </a:solidFill>
              </a:rPr>
              <a:t>AS5</a:t>
            </a:r>
          </a:p>
        </p:txBody>
      </p:sp>
      <p:sp>
        <p:nvSpPr>
          <p:cNvPr id="56" name="TextBox 55"/>
          <p:cNvSpPr txBox="1"/>
          <p:nvPr/>
        </p:nvSpPr>
        <p:spPr>
          <a:xfrm>
            <a:off x="4496267" y="3805046"/>
            <a:ext cx="595035" cy="369332"/>
          </a:xfrm>
          <a:prstGeom prst="rect">
            <a:avLst/>
          </a:prstGeom>
          <a:noFill/>
        </p:spPr>
        <p:txBody>
          <a:bodyPr wrap="none" rtlCol="0">
            <a:spAutoFit/>
          </a:bodyPr>
          <a:lstStyle/>
          <a:p>
            <a:r>
              <a:rPr lang="en-US" sz="1800" dirty="0">
                <a:solidFill>
                  <a:srgbClr val="000000"/>
                </a:solidFill>
              </a:rPr>
              <a:t>AS6</a:t>
            </a:r>
          </a:p>
        </p:txBody>
      </p:sp>
      <p:graphicFrame>
        <p:nvGraphicFramePr>
          <p:cNvPr id="57" name="Object 56"/>
          <p:cNvGraphicFramePr>
            <a:graphicFrameLocks noChangeAspect="1"/>
          </p:cNvGraphicFramePr>
          <p:nvPr>
            <p:extLst/>
          </p:nvPr>
        </p:nvGraphicFramePr>
        <p:xfrm>
          <a:off x="8112125" y="4151313"/>
          <a:ext cx="258763" cy="339725"/>
        </p:xfrm>
        <a:graphic>
          <a:graphicData uri="http://schemas.openxmlformats.org/presentationml/2006/ole">
            <mc:AlternateContent xmlns:mc="http://schemas.openxmlformats.org/markup-compatibility/2006">
              <mc:Choice xmlns:v="urn:schemas-microsoft-com:vml" Requires="v">
                <p:oleObj spid="_x0000_s60632" name="Equation" r:id="rId11" imgW="164880" imgH="215640" progId="Equation.3">
                  <p:embed/>
                </p:oleObj>
              </mc:Choice>
              <mc:Fallback>
                <p:oleObj name="Equation" r:id="rId11" imgW="164880" imgH="215640" progId="Equation.3">
                  <p:embed/>
                  <p:pic>
                    <p:nvPicPr>
                      <p:cNvPr id="57" name="Object 56"/>
                      <p:cNvPicPr/>
                      <p:nvPr/>
                    </p:nvPicPr>
                    <p:blipFill>
                      <a:blip r:embed="rId12"/>
                      <a:stretch>
                        <a:fillRect/>
                      </a:stretch>
                    </p:blipFill>
                    <p:spPr>
                      <a:xfrm>
                        <a:off x="8112125" y="4151313"/>
                        <a:ext cx="258763" cy="339725"/>
                      </a:xfrm>
                      <a:prstGeom prst="rect">
                        <a:avLst/>
                      </a:prstGeom>
                    </p:spPr>
                  </p:pic>
                </p:oleObj>
              </mc:Fallback>
            </mc:AlternateContent>
          </a:graphicData>
        </a:graphic>
      </p:graphicFrame>
      <p:graphicFrame>
        <p:nvGraphicFramePr>
          <p:cNvPr id="58" name="Object 57"/>
          <p:cNvGraphicFramePr>
            <a:graphicFrameLocks noChangeAspect="1"/>
          </p:cNvGraphicFramePr>
          <p:nvPr>
            <p:extLst/>
          </p:nvPr>
        </p:nvGraphicFramePr>
        <p:xfrm>
          <a:off x="4961921" y="4141787"/>
          <a:ext cx="258762" cy="358775"/>
        </p:xfrm>
        <a:graphic>
          <a:graphicData uri="http://schemas.openxmlformats.org/presentationml/2006/ole">
            <mc:AlternateContent xmlns:mc="http://schemas.openxmlformats.org/markup-compatibility/2006">
              <mc:Choice xmlns:v="urn:schemas-microsoft-com:vml" Requires="v">
                <p:oleObj spid="_x0000_s60633" name="Equation" r:id="rId13" imgW="164880" imgH="228600" progId="Equation.3">
                  <p:embed/>
                </p:oleObj>
              </mc:Choice>
              <mc:Fallback>
                <p:oleObj name="Equation" r:id="rId13" imgW="164880" imgH="228600" progId="Equation.3">
                  <p:embed/>
                  <p:pic>
                    <p:nvPicPr>
                      <p:cNvPr id="58" name="Object 57"/>
                      <p:cNvPicPr/>
                      <p:nvPr/>
                    </p:nvPicPr>
                    <p:blipFill>
                      <a:blip r:embed="rId14"/>
                      <a:stretch>
                        <a:fillRect/>
                      </a:stretch>
                    </p:blipFill>
                    <p:spPr>
                      <a:xfrm>
                        <a:off x="4961921" y="4141787"/>
                        <a:ext cx="258762" cy="358775"/>
                      </a:xfrm>
                      <a:prstGeom prst="rect">
                        <a:avLst/>
                      </a:prstGeom>
                    </p:spPr>
                  </p:pic>
                </p:oleObj>
              </mc:Fallback>
            </mc:AlternateContent>
          </a:graphicData>
        </a:graphic>
      </p:graphicFrame>
      <p:graphicFrame>
        <p:nvGraphicFramePr>
          <p:cNvPr id="59" name="Object 58"/>
          <p:cNvGraphicFramePr>
            <a:graphicFrameLocks noChangeAspect="1"/>
          </p:cNvGraphicFramePr>
          <p:nvPr>
            <p:extLst/>
          </p:nvPr>
        </p:nvGraphicFramePr>
        <p:xfrm>
          <a:off x="4240849" y="2872278"/>
          <a:ext cx="244775" cy="346765"/>
        </p:xfrm>
        <a:graphic>
          <a:graphicData uri="http://schemas.openxmlformats.org/presentationml/2006/ole">
            <mc:AlternateContent xmlns:mc="http://schemas.openxmlformats.org/markup-compatibility/2006">
              <mc:Choice xmlns:v="urn:schemas-microsoft-com:vml" Requires="v">
                <p:oleObj spid="_x0000_s60634" name="Equation" r:id="rId15" imgW="152280" imgH="215640" progId="Equation.3">
                  <p:embed/>
                </p:oleObj>
              </mc:Choice>
              <mc:Fallback>
                <p:oleObj name="Equation" r:id="rId15" imgW="152280" imgH="215640" progId="Equation.3">
                  <p:embed/>
                  <p:pic>
                    <p:nvPicPr>
                      <p:cNvPr id="59" name="Object 58"/>
                      <p:cNvPicPr/>
                      <p:nvPr/>
                    </p:nvPicPr>
                    <p:blipFill>
                      <a:blip r:embed="rId16"/>
                      <a:stretch>
                        <a:fillRect/>
                      </a:stretch>
                    </p:blipFill>
                    <p:spPr>
                      <a:xfrm>
                        <a:off x="4240849" y="2872278"/>
                        <a:ext cx="244775" cy="346765"/>
                      </a:xfrm>
                      <a:prstGeom prst="rect">
                        <a:avLst/>
                      </a:prstGeom>
                    </p:spPr>
                  </p:pic>
                </p:oleObj>
              </mc:Fallback>
            </mc:AlternateContent>
          </a:graphicData>
        </a:graphic>
      </p:graphicFrame>
      <p:sp>
        <p:nvSpPr>
          <p:cNvPr id="61" name="TextBox 60"/>
          <p:cNvSpPr txBox="1"/>
          <p:nvPr/>
        </p:nvSpPr>
        <p:spPr>
          <a:xfrm>
            <a:off x="457200" y="1170452"/>
            <a:ext cx="3048000" cy="1200329"/>
          </a:xfrm>
          <a:prstGeom prst="rect">
            <a:avLst/>
          </a:prstGeom>
          <a:noFill/>
        </p:spPr>
        <p:txBody>
          <a:bodyPr wrap="square" rtlCol="0">
            <a:spAutoFit/>
          </a:bodyPr>
          <a:lstStyle/>
          <a:p>
            <a:r>
              <a:rPr lang="en-US" sz="1800" dirty="0">
                <a:solidFill>
                  <a:srgbClr val="000000"/>
                </a:solidFill>
              </a:rPr>
              <a:t>Setup:</a:t>
            </a:r>
          </a:p>
          <a:p>
            <a:pPr marL="342900" indent="-342900">
              <a:buFont typeface="Arial" panose="020B0604020202020204" pitchFamily="34" charset="0"/>
              <a:buChar char="•"/>
            </a:pPr>
            <a:r>
              <a:rPr lang="en-US" sz="1800" dirty="0">
                <a:solidFill>
                  <a:srgbClr val="000000"/>
                </a:solidFill>
              </a:rPr>
              <a:t>6 ASs in circle with 50 m radius</a:t>
            </a:r>
            <a:endParaRPr lang="en-US" sz="1800" baseline="-25000" dirty="0">
              <a:solidFill>
                <a:srgbClr val="000000"/>
              </a:solidFill>
              <a:latin typeface="Symbol" panose="05050102010706020507" pitchFamily="18" charset="2"/>
            </a:endParaRPr>
          </a:p>
          <a:p>
            <a:pPr marL="342900" indent="-342900">
              <a:buFont typeface="Arial" panose="020B0604020202020204" pitchFamily="34" charset="0"/>
              <a:buChar char="•"/>
            </a:pPr>
            <a:r>
              <a:rPr lang="en-US" sz="1800" dirty="0">
                <a:solidFill>
                  <a:srgbClr val="000000"/>
                </a:solidFill>
              </a:rPr>
              <a:t>1 client</a:t>
            </a:r>
          </a:p>
        </p:txBody>
      </p:sp>
      <p:sp>
        <p:nvSpPr>
          <p:cNvPr id="3" name="Date Placeholder 2">
            <a:extLst>
              <a:ext uri="{FF2B5EF4-FFF2-40B4-BE49-F238E27FC236}">
                <a16:creationId xmlns:a16="http://schemas.microsoft.com/office/drawing/2014/main" id="{AD86CB77-A6E2-4091-8905-6D8E2CE2F1DA}"/>
              </a:ext>
            </a:extLst>
          </p:cNvPr>
          <p:cNvSpPr>
            <a:spLocks noGrp="1"/>
          </p:cNvSpPr>
          <p:nvPr>
            <p:ph type="dt" idx="10"/>
          </p:nvPr>
        </p:nvSpPr>
        <p:spPr/>
        <p:txBody>
          <a:bodyPr/>
          <a:lstStyle/>
          <a:p>
            <a:r>
              <a:rPr lang="en-US"/>
              <a:t>Nov 2017</a:t>
            </a:r>
            <a:endParaRPr lang="en-GB" dirty="0"/>
          </a:p>
        </p:txBody>
      </p:sp>
      <p:sp>
        <p:nvSpPr>
          <p:cNvPr id="9" name="Footer Placeholder 8">
            <a:extLst>
              <a:ext uri="{FF2B5EF4-FFF2-40B4-BE49-F238E27FC236}">
                <a16:creationId xmlns:a16="http://schemas.microsoft.com/office/drawing/2014/main" id="{964CA257-F576-4F8E-89B5-CDAD428532F7}"/>
              </a:ext>
            </a:extLst>
          </p:cNvPr>
          <p:cNvSpPr>
            <a:spLocks noGrp="1"/>
          </p:cNvSpPr>
          <p:nvPr>
            <p:ph type="ftr" idx="11"/>
          </p:nvPr>
        </p:nvSpPr>
        <p:spPr/>
        <p:txBody>
          <a:bodyPr/>
          <a:lstStyle/>
          <a:p>
            <a:r>
              <a:rPr lang="da-DK"/>
              <a:t>Erik Lindskog (Qualcomm)</a:t>
            </a:r>
            <a:endParaRPr lang="en-GB"/>
          </a:p>
        </p:txBody>
      </p:sp>
    </p:spTree>
    <p:extLst>
      <p:ext uri="{BB962C8B-B14F-4D97-AF65-F5344CB8AC3E}">
        <p14:creationId xmlns:p14="http://schemas.microsoft.com/office/powerpoint/2010/main" val="3805593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TextBox 4"/>
          <p:cNvSpPr txBox="1"/>
          <p:nvPr/>
        </p:nvSpPr>
        <p:spPr>
          <a:xfrm>
            <a:off x="1188854" y="1642813"/>
            <a:ext cx="7008649" cy="1569660"/>
          </a:xfrm>
          <a:prstGeom prst="rect">
            <a:avLst/>
          </a:prstGeom>
          <a:solidFill>
            <a:srgbClr val="FFFF00"/>
          </a:solidFill>
        </p:spPr>
        <p:txBody>
          <a:bodyPr wrap="non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4800" dirty="0">
                <a:solidFill>
                  <a:srgbClr val="000000"/>
                </a:solidFill>
              </a:rPr>
              <a:t>Joint Clock Offsets and </a:t>
            </a:r>
          </a:p>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4800" dirty="0">
                <a:solidFill>
                  <a:srgbClr val="000000"/>
                </a:solidFill>
              </a:rPr>
              <a:t>Client Location Estimation</a:t>
            </a:r>
            <a:r>
              <a:rPr kumimoji="0" lang="en-US" sz="4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a:t>
            </a:r>
          </a:p>
        </p:txBody>
      </p:sp>
      <p:sp>
        <p:nvSpPr>
          <p:cNvPr id="7" name="TextBox 6"/>
          <p:cNvSpPr txBox="1"/>
          <p:nvPr/>
        </p:nvSpPr>
        <p:spPr>
          <a:xfrm>
            <a:off x="3862710" y="4048806"/>
            <a:ext cx="1776090" cy="400110"/>
          </a:xfrm>
          <a:prstGeom prst="rect">
            <a:avLst/>
          </a:prstGeom>
          <a:solidFill>
            <a:srgbClr val="FFFF00"/>
          </a:solid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See [4,5</a:t>
            </a:r>
            <a:r>
              <a:rPr kumimoji="0" lang="en-US" sz="2000" b="1" i="0" u="none" strike="noStrike" kern="1200" cap="none" spc="0" normalizeH="0" noProof="0" dirty="0">
                <a:ln>
                  <a:noFill/>
                </a:ln>
                <a:solidFill>
                  <a:srgbClr val="000000"/>
                </a:solidFill>
                <a:effectLst/>
                <a:uLnTx/>
                <a:uFillTx/>
                <a:latin typeface="Times New Roman" pitchFamily="16" charset="0"/>
                <a:ea typeface="MS Gothic" charset="-128"/>
                <a:cs typeface="+mn-cs"/>
              </a:rPr>
              <a:t> and </a:t>
            </a:r>
            <a:r>
              <a:rPr lang="en-US" sz="2000" b="1" dirty="0">
                <a:solidFill>
                  <a:srgbClr val="000000"/>
                </a:solidFill>
              </a:rPr>
              <a:t>6</a:t>
            </a:r>
            <a:r>
              <a:rPr kumimoji="0" lang="en-US" sz="20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2" name="Date Placeholder 1"/>
          <p:cNvSpPr>
            <a:spLocks noGrp="1"/>
          </p:cNvSpPr>
          <p:nvPr>
            <p:ph type="dt" idx="10"/>
          </p:nvPr>
        </p:nvSpPr>
        <p:spPr/>
        <p:txBody>
          <a:bodyPr/>
          <a:lstStyle/>
          <a:p>
            <a:r>
              <a:rPr lang="en-US"/>
              <a:t>Nov 2017</a:t>
            </a:r>
            <a:endParaRPr lang="en-GB" dirty="0"/>
          </a:p>
        </p:txBody>
      </p:sp>
    </p:spTree>
    <p:extLst>
      <p:ext uri="{BB962C8B-B14F-4D97-AF65-F5344CB8AC3E}">
        <p14:creationId xmlns:p14="http://schemas.microsoft.com/office/powerpoint/2010/main" val="2472655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Joint Clock Offsets and Client Location and Estimation Calculations</a:t>
            </a:r>
          </a:p>
        </p:txBody>
      </p:sp>
      <p:sp>
        <p:nvSpPr>
          <p:cNvPr id="5" name="Content Placeholder 4"/>
          <p:cNvSpPr>
            <a:spLocks noGrp="1"/>
          </p:cNvSpPr>
          <p:nvPr>
            <p:ph idx="1"/>
          </p:nvPr>
        </p:nvSpPr>
        <p:spPr/>
        <p:txBody>
          <a:bodyPr/>
          <a:lstStyle/>
          <a:p>
            <a:pPr marL="0" indent="0"/>
            <a:r>
              <a:rPr lang="en-US" b="0" dirty="0"/>
              <a:t>We are here using the CToA method [4,5 and 6] only to do joint AP clock offset and client position estimation. We are not modeling nor tracking any drift in the clocks. We are not using the Kalman filter approach for the calculations described in [4,5 and 6] here.</a:t>
            </a:r>
          </a:p>
        </p:txBody>
      </p:sp>
      <p:sp>
        <p:nvSpPr>
          <p:cNvPr id="3" name="Slide Number Placeholder 2"/>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Footer Placeholder 1"/>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p:cNvSpPr>
            <a:spLocks noGrp="1"/>
          </p:cNvSpPr>
          <p:nvPr>
            <p:ph type="dt" idx="15"/>
          </p:nvPr>
        </p:nvSpPr>
        <p:spPr/>
        <p:txBody>
          <a:bodyPr/>
          <a:lstStyle/>
          <a:p>
            <a:r>
              <a:rPr lang="en-US"/>
              <a:t>Nov 2017</a:t>
            </a:r>
            <a:endParaRPr lang="en-GB" dirty="0"/>
          </a:p>
        </p:txBody>
      </p:sp>
    </p:spTree>
    <p:extLst>
      <p:ext uri="{BB962C8B-B14F-4D97-AF65-F5344CB8AC3E}">
        <p14:creationId xmlns:p14="http://schemas.microsoft.com/office/powerpoint/2010/main" val="2088406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952" y="679504"/>
            <a:ext cx="8688648" cy="511494"/>
          </a:xfrm>
        </p:spPr>
        <p:txBody>
          <a:bodyPr/>
          <a:lstStyle/>
          <a:p>
            <a:r>
              <a:rPr lang="en-US" sz="2400" dirty="0"/>
              <a:t>Joint Clock Offsets and Client Location Estimation</a:t>
            </a:r>
          </a:p>
        </p:txBody>
      </p:sp>
      <p:sp>
        <p:nvSpPr>
          <p:cNvPr id="4" name="Slide Number Placeholder 3"/>
          <p:cNvSpPr>
            <a:spLocks noGrp="1"/>
          </p:cNvSpPr>
          <p:nvPr>
            <p:ph type="sldNum" sz="quarter" idx="4"/>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pitchFamily="34"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pitchFamily="34"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pitchFamily="34" charset="0"/>
            </a:endParaRPr>
          </a:p>
        </p:txBody>
      </p:sp>
      <p:grpSp>
        <p:nvGrpSpPr>
          <p:cNvPr id="34" name="Group 33"/>
          <p:cNvGrpSpPr/>
          <p:nvPr/>
        </p:nvGrpSpPr>
        <p:grpSpPr>
          <a:xfrm>
            <a:off x="3171897" y="1898009"/>
            <a:ext cx="5626822" cy="4361673"/>
            <a:chOff x="1767153" y="1840495"/>
            <a:chExt cx="5807464" cy="4460459"/>
          </a:xfrm>
        </p:grpSpPr>
        <p:sp>
          <p:nvSpPr>
            <p:cNvPr id="5" name="Hexagon 4"/>
            <p:cNvSpPr/>
            <p:nvPr/>
          </p:nvSpPr>
          <p:spPr bwMode="auto">
            <a:xfrm>
              <a:off x="2133600" y="2279073"/>
              <a:ext cx="228600" cy="228600"/>
            </a:xfrm>
            <a:prstGeom prst="hexagon">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6" name="Hexagon 5"/>
            <p:cNvSpPr/>
            <p:nvPr/>
          </p:nvSpPr>
          <p:spPr bwMode="auto">
            <a:xfrm>
              <a:off x="4760913" y="5562600"/>
              <a:ext cx="228600" cy="228600"/>
            </a:xfrm>
            <a:prstGeom prst="hexagon">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7" name="Hexagon 6"/>
            <p:cNvSpPr/>
            <p:nvPr/>
          </p:nvSpPr>
          <p:spPr bwMode="auto">
            <a:xfrm>
              <a:off x="7048500" y="2396837"/>
              <a:ext cx="228600" cy="228600"/>
            </a:xfrm>
            <a:prstGeom prst="hexagon">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8" name="Diamond 7"/>
            <p:cNvSpPr/>
            <p:nvPr/>
          </p:nvSpPr>
          <p:spPr bwMode="auto">
            <a:xfrm>
              <a:off x="5105400" y="3657600"/>
              <a:ext cx="228600" cy="228600"/>
            </a:xfrm>
            <a:prstGeom prst="diamond">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cxnSp>
          <p:nvCxnSpPr>
            <p:cNvPr id="10" name="Straight Arrow Connector 9"/>
            <p:cNvCxnSpPr/>
            <p:nvPr/>
          </p:nvCxnSpPr>
          <p:spPr bwMode="auto">
            <a:xfrm>
              <a:off x="2667000" y="2592098"/>
              <a:ext cx="2208213" cy="1065502"/>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13" name="Straight Arrow Connector 12"/>
            <p:cNvCxnSpPr/>
            <p:nvPr/>
          </p:nvCxnSpPr>
          <p:spPr bwMode="auto">
            <a:xfrm>
              <a:off x="2667000" y="2393373"/>
              <a:ext cx="4191000" cy="76200"/>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15" name="Straight Arrow Connector 14"/>
            <p:cNvCxnSpPr/>
            <p:nvPr/>
          </p:nvCxnSpPr>
          <p:spPr bwMode="auto">
            <a:xfrm>
              <a:off x="2590800" y="2895600"/>
              <a:ext cx="2019300" cy="2514600"/>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17" name="Straight Arrow Connector 16"/>
            <p:cNvCxnSpPr/>
            <p:nvPr/>
          </p:nvCxnSpPr>
          <p:spPr bwMode="auto">
            <a:xfrm flipH="1" flipV="1">
              <a:off x="2667000" y="2507673"/>
              <a:ext cx="4191000" cy="84425"/>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19" name="Straight Arrow Connector 18"/>
            <p:cNvCxnSpPr/>
            <p:nvPr/>
          </p:nvCxnSpPr>
          <p:spPr bwMode="auto">
            <a:xfrm flipH="1">
              <a:off x="5486400" y="2758063"/>
              <a:ext cx="1371600" cy="899537"/>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21" name="Straight Arrow Connector 20"/>
            <p:cNvCxnSpPr/>
            <p:nvPr/>
          </p:nvCxnSpPr>
          <p:spPr bwMode="auto">
            <a:xfrm flipH="1">
              <a:off x="5105400" y="2895600"/>
              <a:ext cx="1943100" cy="2438400"/>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23" name="Straight Arrow Connector 22"/>
            <p:cNvCxnSpPr/>
            <p:nvPr/>
          </p:nvCxnSpPr>
          <p:spPr bwMode="auto">
            <a:xfrm flipH="1" flipV="1">
              <a:off x="2590800" y="2758064"/>
              <a:ext cx="2132013" cy="2575936"/>
            </a:xfrm>
            <a:prstGeom prst="straightConnector1">
              <a:avLst/>
            </a:prstGeom>
            <a:solidFill>
              <a:srgbClr val="00B8FF"/>
            </a:solidFill>
            <a:ln w="19050" cap="flat" cmpd="sng" algn="ctr">
              <a:solidFill>
                <a:srgbClr val="FFC000"/>
              </a:solidFill>
              <a:prstDash val="solid"/>
              <a:round/>
              <a:headEnd type="none" w="med" len="med"/>
              <a:tailEnd type="triangle"/>
            </a:ln>
            <a:effectLst/>
          </p:spPr>
        </p:cxnSp>
        <p:cxnSp>
          <p:nvCxnSpPr>
            <p:cNvPr id="26" name="Straight Arrow Connector 25"/>
            <p:cNvCxnSpPr/>
            <p:nvPr/>
          </p:nvCxnSpPr>
          <p:spPr bwMode="auto">
            <a:xfrm flipV="1">
              <a:off x="4875213" y="3962400"/>
              <a:ext cx="230187" cy="1295400"/>
            </a:xfrm>
            <a:prstGeom prst="straightConnector1">
              <a:avLst/>
            </a:prstGeom>
            <a:solidFill>
              <a:srgbClr val="00B8FF"/>
            </a:solidFill>
            <a:ln w="19050" cap="flat" cmpd="sng" algn="ctr">
              <a:solidFill>
                <a:srgbClr val="FFC000"/>
              </a:solidFill>
              <a:prstDash val="solid"/>
              <a:round/>
              <a:headEnd type="none" w="med" len="med"/>
              <a:tailEnd type="triangle"/>
            </a:ln>
            <a:effectLst/>
          </p:spPr>
        </p:cxnSp>
        <p:cxnSp>
          <p:nvCxnSpPr>
            <p:cNvPr id="28" name="Straight Arrow Connector 27"/>
            <p:cNvCxnSpPr/>
            <p:nvPr/>
          </p:nvCxnSpPr>
          <p:spPr bwMode="auto">
            <a:xfrm flipV="1">
              <a:off x="4989513" y="2858149"/>
              <a:ext cx="1944687" cy="2429237"/>
            </a:xfrm>
            <a:prstGeom prst="straightConnector1">
              <a:avLst/>
            </a:prstGeom>
            <a:solidFill>
              <a:srgbClr val="00B8FF"/>
            </a:solidFill>
            <a:ln w="19050" cap="flat" cmpd="sng" algn="ctr">
              <a:solidFill>
                <a:srgbClr val="FFC000"/>
              </a:solidFill>
              <a:prstDash val="solid"/>
              <a:round/>
              <a:headEnd type="none" w="med" len="med"/>
              <a:tailEnd type="triangle"/>
            </a:ln>
            <a:effectLst/>
          </p:spPr>
        </p:cxnSp>
        <p:sp>
          <p:nvSpPr>
            <p:cNvPr id="29" name="TextBox 28"/>
            <p:cNvSpPr txBox="1"/>
            <p:nvPr/>
          </p:nvSpPr>
          <p:spPr>
            <a:xfrm>
              <a:off x="1767153" y="1840495"/>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AP1</a:t>
              </a:r>
            </a:p>
          </p:txBody>
        </p:sp>
        <p:sp>
          <p:nvSpPr>
            <p:cNvPr id="30" name="TextBox 29"/>
            <p:cNvSpPr txBox="1"/>
            <p:nvPr/>
          </p:nvSpPr>
          <p:spPr>
            <a:xfrm>
              <a:off x="6979582" y="1935633"/>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AP2</a:t>
              </a:r>
            </a:p>
          </p:txBody>
        </p:sp>
        <p:sp>
          <p:nvSpPr>
            <p:cNvPr id="31" name="TextBox 30"/>
            <p:cNvSpPr txBox="1"/>
            <p:nvPr/>
          </p:nvSpPr>
          <p:spPr>
            <a:xfrm>
              <a:off x="4577695" y="5931622"/>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AP3</a:t>
              </a:r>
            </a:p>
          </p:txBody>
        </p:sp>
        <p:sp>
          <p:nvSpPr>
            <p:cNvPr id="32" name="TextBox 31"/>
            <p:cNvSpPr txBox="1"/>
            <p:nvPr/>
          </p:nvSpPr>
          <p:spPr>
            <a:xfrm>
              <a:off x="4761684" y="3023119"/>
              <a:ext cx="806055" cy="660970"/>
            </a:xfrm>
            <a:prstGeom prst="rect">
              <a:avLst/>
            </a:prstGeom>
            <a:noFill/>
          </p:spPr>
          <p:txBody>
            <a:bodyPr wrap="non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a:t>
              </a:r>
            </a:p>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grpSp>
      <p:sp>
        <p:nvSpPr>
          <p:cNvPr id="33" name="TextBox 32"/>
          <p:cNvSpPr txBox="1"/>
          <p:nvPr/>
        </p:nvSpPr>
        <p:spPr>
          <a:xfrm>
            <a:off x="283569" y="1735878"/>
            <a:ext cx="2900156" cy="1754326"/>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Unknowns:</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 clock offsets</a:t>
            </a:r>
            <a:r>
              <a:rPr kumimoji="0" lang="en-US" sz="18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n</a:t>
            </a:r>
            <a:r>
              <a:rPr kumimoji="0" lang="en-US" sz="1800" b="0" i="0" u="none" strike="noStrike" kern="1200" cap="none" spc="0" normalizeH="0" baseline="-25000" noProof="0" dirty="0">
                <a:ln>
                  <a:noFill/>
                </a:ln>
                <a:solidFill>
                  <a:srgbClr val="000000"/>
                </a:solidFill>
                <a:effectLst/>
                <a:uLnTx/>
                <a:uFillTx/>
                <a:latin typeface="Symbol" panose="05050102010706020507" pitchFamily="18" charset="2"/>
                <a:ea typeface="MS Gothic" charset="-128"/>
                <a:cs typeface="+mn-cs"/>
              </a:rPr>
              <a:t>1</a:t>
            </a:r>
            <a:r>
              <a:rPr kumimoji="0" lang="en-US" sz="18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n</a:t>
            </a:r>
            <a:r>
              <a:rPr kumimoji="0" lang="en-US" sz="1800" b="0" i="0" u="none" strike="noStrike" kern="1200" cap="none" spc="0" normalizeH="0" baseline="-25000" noProof="0" dirty="0">
                <a:ln>
                  <a:noFill/>
                </a:ln>
                <a:solidFill>
                  <a:srgbClr val="000000"/>
                </a:solidFill>
                <a:effectLst/>
                <a:uLnTx/>
                <a:uFillTx/>
                <a:latin typeface="Symbol" panose="05050102010706020507" pitchFamily="18" charset="2"/>
                <a:ea typeface="MS Gothic" charset="-128"/>
                <a:cs typeface="+mn-cs"/>
              </a:rPr>
              <a:t>2</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mn-cs"/>
              </a:rPr>
              <a:t> and </a:t>
            </a:r>
            <a:r>
              <a:rPr kumimoji="0" lang="en-US" sz="18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n</a:t>
            </a:r>
            <a:r>
              <a:rPr kumimoji="0" lang="en-US" sz="1800" b="0" i="0" u="none" strike="noStrike" kern="1200" cap="none" spc="0" normalizeH="0" baseline="-25000" noProof="0" dirty="0">
                <a:ln>
                  <a:noFill/>
                </a:ln>
                <a:solidFill>
                  <a:srgbClr val="000000"/>
                </a:solidFill>
                <a:effectLst/>
                <a:uLnTx/>
                <a:uFillTx/>
                <a:latin typeface="Symbol" panose="05050102010706020507" pitchFamily="18" charset="2"/>
                <a:ea typeface="MS Gothic" charset="-128"/>
                <a:cs typeface="+mn-cs"/>
              </a:rPr>
              <a:t>3 </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mn-cs"/>
              </a:rPr>
              <a:t>(w.r.t. client clock, i.e. </a:t>
            </a:r>
            <a:r>
              <a:rPr kumimoji="0" lang="en-US" sz="18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n</a:t>
            </a:r>
            <a:r>
              <a:rPr kumimoji="0" lang="en-US" sz="1800" b="0" i="0" u="none" strike="noStrike" kern="1200" cap="none" spc="0" normalizeH="0" baseline="-25000" noProof="0" dirty="0">
                <a:ln>
                  <a:noFill/>
                </a:ln>
                <a:solidFill>
                  <a:srgbClr val="000000"/>
                </a:solidFill>
                <a:effectLst/>
                <a:uLnTx/>
                <a:uFillTx/>
                <a:latin typeface="Symbol" panose="05050102010706020507" pitchFamily="18" charset="2"/>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mn-cs"/>
              </a:rPr>
              <a:t>=0)</a:t>
            </a:r>
            <a:endParaRPr kumimoji="0" lang="en-US" sz="1800" b="0" i="0" u="none" strike="noStrike" kern="1200" cap="none" spc="0" normalizeH="0" baseline="-25000" noProof="0" dirty="0">
              <a:ln>
                <a:noFill/>
              </a:ln>
              <a:solidFill>
                <a:srgbClr val="000000"/>
              </a:solidFill>
              <a:effectLst/>
              <a:uLnTx/>
              <a:uFillTx/>
              <a:latin typeface="Symbol" panose="05050102010706020507" pitchFamily="18" charset="2"/>
              <a:ea typeface="MS Gothic" charset="-128"/>
              <a:cs typeface="+mn-cs"/>
            </a:endParaRP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 coordinates x,y</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5 unknowns</a:t>
            </a:r>
          </a:p>
        </p:txBody>
      </p:sp>
      <p:sp>
        <p:nvSpPr>
          <p:cNvPr id="35" name="TextBox 34"/>
          <p:cNvSpPr txBox="1"/>
          <p:nvPr/>
        </p:nvSpPr>
        <p:spPr>
          <a:xfrm>
            <a:off x="302953" y="3551889"/>
            <a:ext cx="4478324" cy="1754326"/>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Equations:</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 to AP propagations:</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TOA</a:t>
            </a:r>
            <a:r>
              <a:rPr kumimoji="0" lang="en-US" sz="1800" b="0" i="0" u="none" strike="noStrike" kern="1200" cap="none" spc="0" normalizeH="0" baseline="-25000" noProof="0" dirty="0" err="1">
                <a:ln>
                  <a:noFill/>
                </a:ln>
                <a:solidFill>
                  <a:srgbClr val="000000"/>
                </a:solidFill>
                <a:effectLst/>
                <a:uLnTx/>
                <a:uFillTx/>
                <a:latin typeface="Times New Roman" pitchFamily="16" charset="0"/>
                <a:ea typeface="MS Gothic" charset="-128"/>
                <a:cs typeface="+mn-cs"/>
              </a:rPr>
              <a:t>i</a:t>
            </a:r>
            <a:r>
              <a:rPr kumimoji="0" lang="en-US" sz="18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1800" b="0" i="0" u="none" strike="noStrike" kern="1200" cap="none" spc="0" normalizeH="0" baseline="0" noProof="0" dirty="0" err="1">
                <a:ln>
                  <a:noFill/>
                </a:ln>
                <a:solidFill>
                  <a:srgbClr val="000000"/>
                </a:solidFill>
                <a:effectLst/>
                <a:uLnTx/>
                <a:uFillTx/>
                <a:latin typeface="Symbol" panose="05050102010706020507" pitchFamily="18" charset="2"/>
                <a:ea typeface="MS Gothic" charset="-128"/>
                <a:cs typeface="+mn-cs"/>
              </a:rPr>
              <a:t>n</a:t>
            </a:r>
            <a:r>
              <a:rPr kumimoji="0" lang="en-US" sz="1800" b="0" i="0" u="none" strike="noStrike" kern="1200" cap="none" spc="0" normalizeH="0" baseline="-25000" noProof="0" dirty="0" err="1">
                <a:ln>
                  <a:noFill/>
                </a:ln>
                <a:solidFill>
                  <a:srgbClr val="000000"/>
                </a:solidFill>
                <a:effectLst/>
                <a:uLnTx/>
                <a:uFillTx/>
                <a:latin typeface="Times New Roman" panose="02020603050405020304" pitchFamily="18" charset="0"/>
                <a:ea typeface="MS Gothic" charset="-128"/>
                <a:cs typeface="+mn-cs"/>
              </a:rPr>
              <a:t>i</a:t>
            </a:r>
            <a:r>
              <a:rPr kumimoji="0" lang="en-US" sz="18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18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TOD</a:t>
            </a:r>
            <a:r>
              <a:rPr kumimoji="0" lang="en-US" sz="1800" b="0" i="0" u="none" strike="noStrike" kern="1200" cap="none" spc="0" normalizeH="0" baseline="-25000" noProof="0" dirty="0" err="1">
                <a:ln>
                  <a:noFill/>
                </a:ln>
                <a:solidFill>
                  <a:srgbClr val="000000"/>
                </a:solidFill>
                <a:effectLst/>
                <a:uLnTx/>
                <a:uFillTx/>
                <a:latin typeface="Times New Roman" pitchFamily="16" charset="0"/>
                <a:ea typeface="MS Gothic" charset="-128"/>
                <a:cs typeface="+mn-cs"/>
              </a:rPr>
              <a:t>j</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 </a:t>
            </a:r>
            <a:r>
              <a:rPr kumimoji="0" lang="en-US" sz="1800" b="0" i="0" u="none" strike="noStrike" kern="1200" cap="none" spc="0" normalizeH="0" baseline="0" noProof="0" dirty="0" err="1">
                <a:ln>
                  <a:noFill/>
                </a:ln>
                <a:solidFill>
                  <a:srgbClr val="000000"/>
                </a:solidFill>
                <a:effectLst/>
                <a:uLnTx/>
                <a:uFillTx/>
                <a:latin typeface="Symbol" panose="05050102010706020507" pitchFamily="18" charset="2"/>
                <a:ea typeface="MS Gothic" charset="-128"/>
                <a:cs typeface="+mn-cs"/>
              </a:rPr>
              <a:t>n</a:t>
            </a:r>
            <a:r>
              <a:rPr kumimoji="0" lang="en-US" sz="1800" b="0" i="0" u="none" strike="noStrike" kern="1200" cap="none" spc="0" normalizeH="0" baseline="-25000" noProof="0" dirty="0" err="1">
                <a:ln>
                  <a:noFill/>
                </a:ln>
                <a:solidFill>
                  <a:srgbClr val="000000"/>
                </a:solidFill>
                <a:effectLst/>
                <a:uLnTx/>
                <a:uFillTx/>
                <a:latin typeface="Times New Roman" panose="02020603050405020304" pitchFamily="18" charset="0"/>
                <a:ea typeface="MS Gothic" charset="-128"/>
                <a:cs typeface="+mn-cs"/>
              </a:rPr>
              <a:t>j</a:t>
            </a:r>
            <a:r>
              <a:rPr kumimoji="0" lang="en-US" sz="18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18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R</a:t>
            </a:r>
            <a:r>
              <a:rPr kumimoji="0" lang="en-US" sz="1800" b="0" i="0" u="none" strike="noStrike" kern="1200" cap="none" spc="0" normalizeH="0" baseline="-25000" noProof="0" dirty="0" err="1">
                <a:ln>
                  <a:noFill/>
                </a:ln>
                <a:solidFill>
                  <a:srgbClr val="000000"/>
                </a:solidFill>
                <a:effectLst/>
                <a:uLnTx/>
                <a:uFillTx/>
                <a:latin typeface="Times New Roman" pitchFamily="16" charset="0"/>
                <a:ea typeface="MS Gothic" charset="-128"/>
                <a:cs typeface="+mn-cs"/>
              </a:rPr>
              <a:t>ij</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 to client propagations:</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TOA</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 </a:t>
            </a:r>
            <a:r>
              <a:rPr kumimoji="0" lang="en-US" sz="18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TOD</a:t>
            </a:r>
            <a:r>
              <a:rPr kumimoji="0" lang="en-US" sz="1800" b="0" i="0" u="none" strike="noStrike" kern="1200" cap="none" spc="0" normalizeH="0" baseline="-25000" noProof="0" dirty="0" err="1">
                <a:ln>
                  <a:noFill/>
                </a:ln>
                <a:solidFill>
                  <a:srgbClr val="000000"/>
                </a:solidFill>
                <a:effectLst/>
                <a:uLnTx/>
                <a:uFillTx/>
                <a:latin typeface="Times New Roman" pitchFamily="16" charset="0"/>
                <a:ea typeface="MS Gothic" charset="-128"/>
                <a:cs typeface="+mn-cs"/>
              </a:rPr>
              <a:t>j</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 </a:t>
            </a:r>
            <a:r>
              <a:rPr kumimoji="0" lang="en-US" sz="1800" b="0" i="0" u="none" strike="noStrike" kern="1200" cap="none" spc="0" normalizeH="0" baseline="0" noProof="0" dirty="0" err="1">
                <a:ln>
                  <a:noFill/>
                </a:ln>
                <a:solidFill>
                  <a:srgbClr val="000000"/>
                </a:solidFill>
                <a:effectLst/>
                <a:uLnTx/>
                <a:uFillTx/>
                <a:latin typeface="Symbol" panose="05050102010706020507" pitchFamily="18" charset="2"/>
                <a:ea typeface="MS Gothic" charset="-128"/>
                <a:cs typeface="+mn-cs"/>
              </a:rPr>
              <a:t>n</a:t>
            </a:r>
            <a:r>
              <a:rPr kumimoji="0" lang="en-US" sz="1800" b="0" i="0" u="none" strike="noStrike" kern="1200" cap="none" spc="0" normalizeH="0" baseline="-25000" noProof="0" dirty="0" err="1">
                <a:ln>
                  <a:noFill/>
                </a:ln>
                <a:solidFill>
                  <a:srgbClr val="000000"/>
                </a:solidFill>
                <a:effectLst/>
                <a:uLnTx/>
                <a:uFillTx/>
                <a:latin typeface="Times New Roman" panose="02020603050405020304" pitchFamily="18" charset="0"/>
                <a:ea typeface="MS Gothic" charset="-128"/>
                <a:cs typeface="+mn-cs"/>
              </a:rPr>
              <a:t>j</a:t>
            </a:r>
            <a:r>
              <a:rPr kumimoji="0" lang="en-US" sz="18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0j</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r>
              <a:rPr kumimoji="0" lang="en-US" sz="18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x,y</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9 equations</a:t>
            </a:r>
          </a:p>
        </p:txBody>
      </p:sp>
      <p:sp>
        <p:nvSpPr>
          <p:cNvPr id="36" name="TextBox 35"/>
          <p:cNvSpPr txBox="1"/>
          <p:nvPr/>
        </p:nvSpPr>
        <p:spPr>
          <a:xfrm>
            <a:off x="3797043" y="1927153"/>
            <a:ext cx="669863"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TOD</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1</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37" name="TextBox 36"/>
          <p:cNvSpPr txBox="1"/>
          <p:nvPr/>
        </p:nvSpPr>
        <p:spPr>
          <a:xfrm>
            <a:off x="7647607" y="2037865"/>
            <a:ext cx="669863"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TOA</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2</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38" name="TextBox 37"/>
          <p:cNvSpPr txBox="1"/>
          <p:nvPr/>
        </p:nvSpPr>
        <p:spPr>
          <a:xfrm>
            <a:off x="5726742" y="3593383"/>
            <a:ext cx="669863"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TOA</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0</a:t>
            </a:r>
          </a:p>
        </p:txBody>
      </p:sp>
      <p:sp>
        <p:nvSpPr>
          <p:cNvPr id="39" name="Left Brace 38"/>
          <p:cNvSpPr/>
          <p:nvPr/>
        </p:nvSpPr>
        <p:spPr bwMode="auto">
          <a:xfrm rot="5400000">
            <a:off x="5920167" y="-565019"/>
            <a:ext cx="197623" cy="4681277"/>
          </a:xfrm>
          <a:prstGeom prst="leftBrac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40" name="TextBox 39"/>
          <p:cNvSpPr txBox="1"/>
          <p:nvPr/>
        </p:nvSpPr>
        <p:spPr>
          <a:xfrm>
            <a:off x="5868909" y="1267889"/>
            <a:ext cx="425116"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ij</a:t>
            </a:r>
            <a:endPar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
        <p:nvSpPr>
          <p:cNvPr id="41" name="Left Brace 40"/>
          <p:cNvSpPr/>
          <p:nvPr/>
        </p:nvSpPr>
        <p:spPr bwMode="auto">
          <a:xfrm rot="3178571" flipH="1">
            <a:off x="7640550" y="2268309"/>
            <a:ext cx="178723" cy="2191842"/>
          </a:xfrm>
          <a:prstGeom prst="leftBrac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42" name="TextBox 41"/>
          <p:cNvSpPr txBox="1"/>
          <p:nvPr/>
        </p:nvSpPr>
        <p:spPr>
          <a:xfrm>
            <a:off x="7819386" y="3427401"/>
            <a:ext cx="1108713" cy="369332"/>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02</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graphicFrame>
        <p:nvGraphicFramePr>
          <p:cNvPr id="43" name="Object 42"/>
          <p:cNvGraphicFramePr>
            <a:graphicFrameLocks noChangeAspect="1"/>
          </p:cNvGraphicFramePr>
          <p:nvPr>
            <p:extLst/>
          </p:nvPr>
        </p:nvGraphicFramePr>
        <p:xfrm>
          <a:off x="3200400" y="2186935"/>
          <a:ext cx="239179" cy="338837"/>
        </p:xfrm>
        <a:graphic>
          <a:graphicData uri="http://schemas.openxmlformats.org/presentationml/2006/ole">
            <mc:AlternateContent xmlns:mc="http://schemas.openxmlformats.org/markup-compatibility/2006">
              <mc:Choice xmlns:v="urn:schemas-microsoft-com:vml" Requires="v">
                <p:oleObj spid="_x0000_s69754" name="Equation" r:id="rId3" imgW="152280" imgH="215640" progId="Equation.3">
                  <p:embed/>
                </p:oleObj>
              </mc:Choice>
              <mc:Fallback>
                <p:oleObj name="Equation" r:id="rId3" imgW="152280" imgH="215640" progId="Equation.3">
                  <p:embed/>
                  <p:pic>
                    <p:nvPicPr>
                      <p:cNvPr id="43" name="Object 42"/>
                      <p:cNvPicPr/>
                      <p:nvPr/>
                    </p:nvPicPr>
                    <p:blipFill>
                      <a:blip r:embed="rId4"/>
                      <a:stretch>
                        <a:fillRect/>
                      </a:stretch>
                    </p:blipFill>
                    <p:spPr>
                      <a:xfrm>
                        <a:off x="3200400" y="2186935"/>
                        <a:ext cx="239179" cy="338837"/>
                      </a:xfrm>
                      <a:prstGeom prst="rect">
                        <a:avLst/>
                      </a:prstGeom>
                    </p:spPr>
                  </p:pic>
                </p:oleObj>
              </mc:Fallback>
            </mc:AlternateContent>
          </a:graphicData>
        </a:graphic>
      </p:graphicFrame>
      <p:graphicFrame>
        <p:nvGraphicFramePr>
          <p:cNvPr id="44" name="Object 43"/>
          <p:cNvGraphicFramePr>
            <a:graphicFrameLocks noChangeAspect="1"/>
          </p:cNvGraphicFramePr>
          <p:nvPr>
            <p:extLst/>
          </p:nvPr>
        </p:nvGraphicFramePr>
        <p:xfrm>
          <a:off x="8669338" y="2266950"/>
          <a:ext cx="258762" cy="339725"/>
        </p:xfrm>
        <a:graphic>
          <a:graphicData uri="http://schemas.openxmlformats.org/presentationml/2006/ole">
            <mc:AlternateContent xmlns:mc="http://schemas.openxmlformats.org/markup-compatibility/2006">
              <mc:Choice xmlns:v="urn:schemas-microsoft-com:vml" Requires="v">
                <p:oleObj spid="_x0000_s69755" name="Equation" r:id="rId5" imgW="164880" imgH="215640" progId="Equation.3">
                  <p:embed/>
                </p:oleObj>
              </mc:Choice>
              <mc:Fallback>
                <p:oleObj name="Equation" r:id="rId5" imgW="164880" imgH="215640" progId="Equation.3">
                  <p:embed/>
                  <p:pic>
                    <p:nvPicPr>
                      <p:cNvPr id="44" name="Object 43"/>
                      <p:cNvPicPr/>
                      <p:nvPr/>
                    </p:nvPicPr>
                    <p:blipFill>
                      <a:blip r:embed="rId6"/>
                      <a:stretch>
                        <a:fillRect/>
                      </a:stretch>
                    </p:blipFill>
                    <p:spPr>
                      <a:xfrm>
                        <a:off x="8669338" y="2266950"/>
                        <a:ext cx="258762" cy="339725"/>
                      </a:xfrm>
                      <a:prstGeom prst="rect">
                        <a:avLst/>
                      </a:prstGeom>
                    </p:spPr>
                  </p:pic>
                </p:oleObj>
              </mc:Fallback>
            </mc:AlternateContent>
          </a:graphicData>
        </a:graphic>
      </p:graphicFrame>
      <p:graphicFrame>
        <p:nvGraphicFramePr>
          <p:cNvPr id="45" name="Object 44"/>
          <p:cNvGraphicFramePr>
            <a:graphicFrameLocks noChangeAspect="1"/>
          </p:cNvGraphicFramePr>
          <p:nvPr>
            <p:extLst/>
          </p:nvPr>
        </p:nvGraphicFramePr>
        <p:xfrm>
          <a:off x="6545263" y="5380038"/>
          <a:ext cx="258762" cy="358775"/>
        </p:xfrm>
        <a:graphic>
          <a:graphicData uri="http://schemas.openxmlformats.org/presentationml/2006/ole">
            <mc:AlternateContent xmlns:mc="http://schemas.openxmlformats.org/markup-compatibility/2006">
              <mc:Choice xmlns:v="urn:schemas-microsoft-com:vml" Requires="v">
                <p:oleObj spid="_x0000_s69756" name="Equation" r:id="rId7" imgW="164880" imgH="228600" progId="Equation.3">
                  <p:embed/>
                </p:oleObj>
              </mc:Choice>
              <mc:Fallback>
                <p:oleObj name="Equation" r:id="rId7" imgW="164880" imgH="228600" progId="Equation.3">
                  <p:embed/>
                  <p:pic>
                    <p:nvPicPr>
                      <p:cNvPr id="45" name="Object 44"/>
                      <p:cNvPicPr/>
                      <p:nvPr/>
                    </p:nvPicPr>
                    <p:blipFill>
                      <a:blip r:embed="rId8"/>
                      <a:stretch>
                        <a:fillRect/>
                      </a:stretch>
                    </p:blipFill>
                    <p:spPr>
                      <a:xfrm>
                        <a:off x="6545263" y="5380038"/>
                        <a:ext cx="258762" cy="358775"/>
                      </a:xfrm>
                      <a:prstGeom prst="rect">
                        <a:avLst/>
                      </a:prstGeom>
                    </p:spPr>
                  </p:pic>
                </p:oleObj>
              </mc:Fallback>
            </mc:AlternateContent>
          </a:graphicData>
        </a:graphic>
      </p:graphicFrame>
      <p:sp>
        <p:nvSpPr>
          <p:cNvPr id="47" name="TextBox 46"/>
          <p:cNvSpPr txBox="1"/>
          <p:nvPr/>
        </p:nvSpPr>
        <p:spPr>
          <a:xfrm>
            <a:off x="302952" y="1230585"/>
            <a:ext cx="3375387"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In two dimensions with 3 APs: </a:t>
            </a:r>
          </a:p>
        </p:txBody>
      </p:sp>
      <p:sp>
        <p:nvSpPr>
          <p:cNvPr id="48" name="TextBox 47"/>
          <p:cNvSpPr txBox="1"/>
          <p:nvPr/>
        </p:nvSpPr>
        <p:spPr>
          <a:xfrm>
            <a:off x="6471543" y="5894176"/>
            <a:ext cx="780983"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graphicFrame>
        <p:nvGraphicFramePr>
          <p:cNvPr id="46" name="Object 45"/>
          <p:cNvGraphicFramePr>
            <a:graphicFrameLocks noChangeAspect="1"/>
          </p:cNvGraphicFramePr>
          <p:nvPr>
            <p:extLst/>
          </p:nvPr>
        </p:nvGraphicFramePr>
        <p:xfrm>
          <a:off x="6132784" y="3939509"/>
          <a:ext cx="635000" cy="358775"/>
        </p:xfrm>
        <a:graphic>
          <a:graphicData uri="http://schemas.openxmlformats.org/presentationml/2006/ole">
            <mc:AlternateContent xmlns:mc="http://schemas.openxmlformats.org/markup-compatibility/2006">
              <mc:Choice xmlns:v="urn:schemas-microsoft-com:vml" Requires="v">
                <p:oleObj spid="_x0000_s69757" name="Equation" r:id="rId9" imgW="406080" imgH="228600" progId="Equation.3">
                  <p:embed/>
                </p:oleObj>
              </mc:Choice>
              <mc:Fallback>
                <p:oleObj name="Equation" r:id="rId9" imgW="406080" imgH="228600" progId="Equation.3">
                  <p:embed/>
                  <p:pic>
                    <p:nvPicPr>
                      <p:cNvPr id="46" name="Object 45"/>
                      <p:cNvPicPr/>
                      <p:nvPr/>
                    </p:nvPicPr>
                    <p:blipFill>
                      <a:blip r:embed="rId10"/>
                      <a:stretch>
                        <a:fillRect/>
                      </a:stretch>
                    </p:blipFill>
                    <p:spPr>
                      <a:xfrm>
                        <a:off x="6132784" y="3939509"/>
                        <a:ext cx="635000" cy="358775"/>
                      </a:xfrm>
                      <a:prstGeom prst="rect">
                        <a:avLst/>
                      </a:prstGeom>
                    </p:spPr>
                  </p:pic>
                </p:oleObj>
              </mc:Fallback>
            </mc:AlternateContent>
          </a:graphicData>
        </a:graphic>
      </p:graphicFrame>
      <p:sp>
        <p:nvSpPr>
          <p:cNvPr id="3" name="TextBox 2"/>
          <p:cNvSpPr txBox="1"/>
          <p:nvPr/>
        </p:nvSpPr>
        <p:spPr>
          <a:xfrm>
            <a:off x="283569" y="5388656"/>
            <a:ext cx="4288431"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Solve for location, e.g. with Newton iterations – described in following slides. </a:t>
            </a:r>
          </a:p>
        </p:txBody>
      </p:sp>
      <p:sp>
        <p:nvSpPr>
          <p:cNvPr id="9" name="Date Placeholder 8"/>
          <p:cNvSpPr>
            <a:spLocks noGrp="1"/>
          </p:cNvSpPr>
          <p:nvPr>
            <p:ph type="dt" idx="10"/>
          </p:nvPr>
        </p:nvSpPr>
        <p:spPr/>
        <p:txBody>
          <a:bodyPr/>
          <a:lstStyle/>
          <a:p>
            <a:r>
              <a:rPr lang="en-US"/>
              <a:t>Nov 2017</a:t>
            </a:r>
            <a:endParaRPr lang="en-GB" dirty="0"/>
          </a:p>
        </p:txBody>
      </p:sp>
      <p:sp>
        <p:nvSpPr>
          <p:cNvPr id="11" name="Footer Placeholder 10"/>
          <p:cNvSpPr>
            <a:spLocks noGrp="1"/>
          </p:cNvSpPr>
          <p:nvPr>
            <p:ph type="ftr" idx="11"/>
          </p:nvPr>
        </p:nvSpPr>
        <p:spPr/>
        <p:txBody>
          <a:bodyPr/>
          <a:lstStyle/>
          <a:p>
            <a:r>
              <a:rPr lang="da-DK"/>
              <a:t>Erik Lindskog (Qualcomm)</a:t>
            </a:r>
            <a:endParaRPr lang="en-GB"/>
          </a:p>
        </p:txBody>
      </p:sp>
    </p:spTree>
    <p:extLst>
      <p:ext uri="{BB962C8B-B14F-4D97-AF65-F5344CB8AC3E}">
        <p14:creationId xmlns:p14="http://schemas.microsoft.com/office/powerpoint/2010/main" val="429881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3143" y="671582"/>
            <a:ext cx="7770813" cy="675247"/>
          </a:xfrm>
        </p:spPr>
        <p:txBody>
          <a:bodyPr/>
          <a:lstStyle/>
          <a:p>
            <a:r>
              <a:rPr lang="en-US" dirty="0"/>
              <a:t>Solving of non-linear system of equations</a:t>
            </a:r>
          </a:p>
        </p:txBody>
      </p:sp>
      <p:sp>
        <p:nvSpPr>
          <p:cNvPr id="12" name="Footer Placeholder 1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Slide Number Placeholder 1"/>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5" name="Object 4"/>
          <p:cNvGraphicFramePr>
            <a:graphicFrameLocks noChangeAspect="1"/>
          </p:cNvGraphicFramePr>
          <p:nvPr>
            <p:extLst/>
          </p:nvPr>
        </p:nvGraphicFramePr>
        <p:xfrm>
          <a:off x="2438400" y="2365770"/>
          <a:ext cx="3506301" cy="444546"/>
        </p:xfrm>
        <a:graphic>
          <a:graphicData uri="http://schemas.openxmlformats.org/presentationml/2006/ole">
            <mc:AlternateContent xmlns:mc="http://schemas.openxmlformats.org/markup-compatibility/2006">
              <mc:Choice xmlns:v="urn:schemas-microsoft-com:vml" Requires="v">
                <p:oleObj spid="_x0000_s70838" name="Equation" r:id="rId3" imgW="1904760" imgH="241200" progId="Equation.3">
                  <p:embed/>
                </p:oleObj>
              </mc:Choice>
              <mc:Fallback>
                <p:oleObj name="Equation" r:id="rId3" imgW="1904760" imgH="241200" progId="Equation.3">
                  <p:embed/>
                  <p:pic>
                    <p:nvPicPr>
                      <p:cNvPr id="5" name="Object 4"/>
                      <p:cNvPicPr/>
                      <p:nvPr/>
                    </p:nvPicPr>
                    <p:blipFill>
                      <a:blip r:embed="rId4"/>
                      <a:stretch>
                        <a:fillRect/>
                      </a:stretch>
                    </p:blipFill>
                    <p:spPr>
                      <a:xfrm>
                        <a:off x="2438400" y="2365770"/>
                        <a:ext cx="3506301" cy="444546"/>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1371600" y="4370508"/>
          <a:ext cx="6240030" cy="515412"/>
        </p:xfrm>
        <a:graphic>
          <a:graphicData uri="http://schemas.openxmlformats.org/presentationml/2006/ole">
            <mc:AlternateContent xmlns:mc="http://schemas.openxmlformats.org/markup-compatibility/2006">
              <mc:Choice xmlns:v="urn:schemas-microsoft-com:vml" Requires="v">
                <p:oleObj spid="_x0000_s70839" name="Equation" r:id="rId5" imgW="3377880" imgH="279360" progId="Equation.3">
                  <p:embed/>
                </p:oleObj>
              </mc:Choice>
              <mc:Fallback>
                <p:oleObj name="Equation" r:id="rId5" imgW="3377880" imgH="279360" progId="Equation.3">
                  <p:embed/>
                  <p:pic>
                    <p:nvPicPr>
                      <p:cNvPr id="7" name="Object 6"/>
                      <p:cNvPicPr/>
                      <p:nvPr/>
                    </p:nvPicPr>
                    <p:blipFill>
                      <a:blip r:embed="rId6"/>
                      <a:stretch>
                        <a:fillRect/>
                      </a:stretch>
                    </p:blipFill>
                    <p:spPr>
                      <a:xfrm>
                        <a:off x="1371600" y="4370508"/>
                        <a:ext cx="6240030" cy="515412"/>
                      </a:xfrm>
                      <a:prstGeom prst="rect">
                        <a:avLst/>
                      </a:prstGeom>
                    </p:spPr>
                  </p:pic>
                </p:oleObj>
              </mc:Fallback>
            </mc:AlternateContent>
          </a:graphicData>
        </a:graphic>
      </p:graphicFrame>
      <p:sp>
        <p:nvSpPr>
          <p:cNvPr id="8" name="TextBox 7"/>
          <p:cNvSpPr txBox="1"/>
          <p:nvPr/>
        </p:nvSpPr>
        <p:spPr>
          <a:xfrm>
            <a:off x="580514" y="1887122"/>
            <a:ext cx="5058116"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Use Newton’s method for multiple variables:</a:t>
            </a:r>
          </a:p>
        </p:txBody>
      </p:sp>
      <p:graphicFrame>
        <p:nvGraphicFramePr>
          <p:cNvPr id="11" name="Object 10"/>
          <p:cNvGraphicFramePr>
            <a:graphicFrameLocks noChangeAspect="1"/>
          </p:cNvGraphicFramePr>
          <p:nvPr>
            <p:extLst/>
          </p:nvPr>
        </p:nvGraphicFramePr>
        <p:xfrm>
          <a:off x="1346930" y="5459178"/>
          <a:ext cx="6524752" cy="596242"/>
        </p:xfrm>
        <a:graphic>
          <a:graphicData uri="http://schemas.openxmlformats.org/presentationml/2006/ole">
            <mc:AlternateContent xmlns:mc="http://schemas.openxmlformats.org/markup-compatibility/2006">
              <mc:Choice xmlns:v="urn:schemas-microsoft-com:vml" Requires="v">
                <p:oleObj spid="_x0000_s70840" name="Equation" r:id="rId7" imgW="3060360" imgH="279360" progId="Equation.3">
                  <p:embed/>
                </p:oleObj>
              </mc:Choice>
              <mc:Fallback>
                <p:oleObj name="Equation" r:id="rId7" imgW="3060360" imgH="279360" progId="Equation.3">
                  <p:embed/>
                  <p:pic>
                    <p:nvPicPr>
                      <p:cNvPr id="11" name="Object 10"/>
                      <p:cNvPicPr/>
                      <p:nvPr/>
                    </p:nvPicPr>
                    <p:blipFill>
                      <a:blip r:embed="rId8"/>
                      <a:stretch>
                        <a:fillRect/>
                      </a:stretch>
                    </p:blipFill>
                    <p:spPr>
                      <a:xfrm>
                        <a:off x="1346930" y="5459178"/>
                        <a:ext cx="6524752" cy="596242"/>
                      </a:xfrm>
                      <a:prstGeom prst="rect">
                        <a:avLst/>
                      </a:prstGeom>
                      <a:solidFill>
                        <a:srgbClr val="FFFF00"/>
                      </a:solidFill>
                    </p:spPr>
                  </p:pic>
                </p:oleObj>
              </mc:Fallback>
            </mc:AlternateContent>
          </a:graphicData>
        </a:graphic>
      </p:graphicFrame>
      <p:sp>
        <p:nvSpPr>
          <p:cNvPr id="9" name="TextBox 8"/>
          <p:cNvSpPr txBox="1"/>
          <p:nvPr/>
        </p:nvSpPr>
        <p:spPr>
          <a:xfrm>
            <a:off x="634637" y="4985387"/>
            <a:ext cx="2244525"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Iterate according to:</a:t>
            </a:r>
          </a:p>
        </p:txBody>
      </p:sp>
      <p:graphicFrame>
        <p:nvGraphicFramePr>
          <p:cNvPr id="10" name="Object 9"/>
          <p:cNvGraphicFramePr>
            <a:graphicFrameLocks noChangeAspect="1"/>
          </p:cNvGraphicFramePr>
          <p:nvPr>
            <p:extLst/>
          </p:nvPr>
        </p:nvGraphicFramePr>
        <p:xfrm>
          <a:off x="6820236" y="2170916"/>
          <a:ext cx="1451686" cy="795445"/>
        </p:xfrm>
        <a:graphic>
          <a:graphicData uri="http://schemas.openxmlformats.org/presentationml/2006/ole">
            <mc:AlternateContent xmlns:mc="http://schemas.openxmlformats.org/markup-compatibility/2006">
              <mc:Choice xmlns:v="urn:schemas-microsoft-com:vml" Requires="v">
                <p:oleObj spid="_x0000_s70841" name="Equation" r:id="rId9" imgW="927000" imgH="507960" progId="Equation.3">
                  <p:embed/>
                </p:oleObj>
              </mc:Choice>
              <mc:Fallback>
                <p:oleObj name="Equation" r:id="rId9" imgW="927000" imgH="507960" progId="Equation.3">
                  <p:embed/>
                  <p:pic>
                    <p:nvPicPr>
                      <p:cNvPr id="10" name="Object 9"/>
                      <p:cNvPicPr/>
                      <p:nvPr/>
                    </p:nvPicPr>
                    <p:blipFill>
                      <a:blip r:embed="rId10"/>
                      <a:stretch>
                        <a:fillRect/>
                      </a:stretch>
                    </p:blipFill>
                    <p:spPr>
                      <a:xfrm>
                        <a:off x="6820236" y="2170916"/>
                        <a:ext cx="1451686" cy="795445"/>
                      </a:xfrm>
                      <a:prstGeom prst="rect">
                        <a:avLst/>
                      </a:prstGeom>
                    </p:spPr>
                  </p:pic>
                </p:oleObj>
              </mc:Fallback>
            </mc:AlternateContent>
          </a:graphicData>
        </a:graphic>
      </p:graphicFrame>
      <p:graphicFrame>
        <p:nvGraphicFramePr>
          <p:cNvPr id="15" name="Object 14"/>
          <p:cNvGraphicFramePr>
            <a:graphicFrameLocks noChangeAspect="1"/>
          </p:cNvGraphicFramePr>
          <p:nvPr>
            <p:extLst/>
          </p:nvPr>
        </p:nvGraphicFramePr>
        <p:xfrm>
          <a:off x="4724400" y="1339077"/>
          <a:ext cx="1334806" cy="462573"/>
        </p:xfrm>
        <a:graphic>
          <a:graphicData uri="http://schemas.openxmlformats.org/presentationml/2006/ole">
            <mc:AlternateContent xmlns:mc="http://schemas.openxmlformats.org/markup-compatibility/2006">
              <mc:Choice xmlns:v="urn:schemas-microsoft-com:vml" Requires="v">
                <p:oleObj spid="_x0000_s70842" name="Equation" r:id="rId11" imgW="660240" imgH="228600" progId="Equation.3">
                  <p:embed/>
                </p:oleObj>
              </mc:Choice>
              <mc:Fallback>
                <p:oleObj name="Equation" r:id="rId11" imgW="660240" imgH="228600" progId="Equation.3">
                  <p:embed/>
                  <p:pic>
                    <p:nvPicPr>
                      <p:cNvPr id="15" name="Object 14"/>
                      <p:cNvPicPr/>
                      <p:nvPr/>
                    </p:nvPicPr>
                    <p:blipFill>
                      <a:blip r:embed="rId12"/>
                      <a:stretch>
                        <a:fillRect/>
                      </a:stretch>
                    </p:blipFill>
                    <p:spPr>
                      <a:xfrm>
                        <a:off x="4724400" y="1339077"/>
                        <a:ext cx="1334806" cy="462573"/>
                      </a:xfrm>
                      <a:prstGeom prst="rect">
                        <a:avLst/>
                      </a:prstGeom>
                      <a:solidFill>
                        <a:srgbClr val="FFFF00"/>
                      </a:solidFill>
                    </p:spPr>
                  </p:pic>
                </p:oleObj>
              </mc:Fallback>
            </mc:AlternateContent>
          </a:graphicData>
        </a:graphic>
      </p:graphicFrame>
      <p:sp>
        <p:nvSpPr>
          <p:cNvPr id="16" name="TextBox 15"/>
          <p:cNvSpPr txBox="1"/>
          <p:nvPr/>
        </p:nvSpPr>
        <p:spPr>
          <a:xfrm>
            <a:off x="571208" y="1365083"/>
            <a:ext cx="3440365"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Non linear system of equations:</a:t>
            </a:r>
          </a:p>
        </p:txBody>
      </p:sp>
      <p:graphicFrame>
        <p:nvGraphicFramePr>
          <p:cNvPr id="13" name="Object 12"/>
          <p:cNvGraphicFramePr>
            <a:graphicFrameLocks noChangeAspect="1"/>
          </p:cNvGraphicFramePr>
          <p:nvPr>
            <p:extLst/>
          </p:nvPr>
        </p:nvGraphicFramePr>
        <p:xfrm>
          <a:off x="3599318" y="3440530"/>
          <a:ext cx="2521684" cy="387628"/>
        </p:xfrm>
        <a:graphic>
          <a:graphicData uri="http://schemas.openxmlformats.org/presentationml/2006/ole">
            <mc:AlternateContent xmlns:mc="http://schemas.openxmlformats.org/markup-compatibility/2006">
              <mc:Choice xmlns:v="urn:schemas-microsoft-com:vml" Requires="v">
                <p:oleObj spid="_x0000_s70843" name="Equation" r:id="rId13" imgW="1485720" imgH="228600" progId="Equation.3">
                  <p:embed/>
                </p:oleObj>
              </mc:Choice>
              <mc:Fallback>
                <p:oleObj name="Equation" r:id="rId13" imgW="1485720" imgH="228600" progId="Equation.3">
                  <p:embed/>
                  <p:pic>
                    <p:nvPicPr>
                      <p:cNvPr id="13" name="Object 12"/>
                      <p:cNvPicPr/>
                      <p:nvPr/>
                    </p:nvPicPr>
                    <p:blipFill>
                      <a:blip r:embed="rId14"/>
                      <a:stretch>
                        <a:fillRect/>
                      </a:stretch>
                    </p:blipFill>
                    <p:spPr>
                      <a:xfrm>
                        <a:off x="3599318" y="3440530"/>
                        <a:ext cx="2521684" cy="387628"/>
                      </a:xfrm>
                      <a:prstGeom prst="rect">
                        <a:avLst/>
                      </a:prstGeom>
                    </p:spPr>
                  </p:pic>
                </p:oleObj>
              </mc:Fallback>
            </mc:AlternateContent>
          </a:graphicData>
        </a:graphic>
      </p:graphicFrame>
      <p:sp>
        <p:nvSpPr>
          <p:cNvPr id="4" name="TextBox 3"/>
          <p:cNvSpPr txBox="1"/>
          <p:nvPr/>
        </p:nvSpPr>
        <p:spPr>
          <a:xfrm>
            <a:off x="623451" y="2397224"/>
            <a:ext cx="1619354"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Linearization:</a:t>
            </a:r>
          </a:p>
        </p:txBody>
      </p:sp>
      <p:sp>
        <p:nvSpPr>
          <p:cNvPr id="6" name="TextBox 5"/>
          <p:cNvSpPr txBox="1"/>
          <p:nvPr/>
        </p:nvSpPr>
        <p:spPr>
          <a:xfrm>
            <a:off x="5976748" y="2357456"/>
            <a:ext cx="811441"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where</a:t>
            </a:r>
          </a:p>
        </p:txBody>
      </p:sp>
      <p:sp>
        <p:nvSpPr>
          <p:cNvPr id="14" name="TextBox 13"/>
          <p:cNvSpPr txBox="1"/>
          <p:nvPr/>
        </p:nvSpPr>
        <p:spPr>
          <a:xfrm>
            <a:off x="596953" y="2926739"/>
            <a:ext cx="6690934"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Over-determined non-linear system of equation to solve for </a:t>
            </a:r>
            <a:r>
              <a:rPr kumimoji="0" lang="en-US" sz="2000" b="0" i="0" u="none" strike="noStrike" kern="1200" cap="none" spc="0" normalizeH="0" baseline="0" noProof="0" dirty="0" err="1">
                <a:ln>
                  <a:noFill/>
                </a:ln>
                <a:solidFill>
                  <a:srgbClr val="000000"/>
                </a:solidFill>
                <a:effectLst/>
                <a:uLnTx/>
                <a:uFillTx/>
                <a:latin typeface="Symbol" panose="05050102010706020507" pitchFamily="18" charset="2"/>
                <a:ea typeface="MS Gothic" charset="-128"/>
                <a:cs typeface="+mn-cs"/>
              </a:rPr>
              <a:t>D</a:t>
            </a:r>
            <a:r>
              <a:rPr kumimoji="0" lang="en-US" sz="2000" b="0" i="0" u="none" strike="noStrike" kern="1200" cap="none" spc="0" normalizeH="0" baseline="0" noProof="0" dirty="0" err="1">
                <a:ln>
                  <a:noFill/>
                </a:ln>
                <a:solidFill>
                  <a:srgbClr val="000000"/>
                </a:solidFill>
                <a:effectLst/>
                <a:uLnTx/>
                <a:uFillTx/>
                <a:latin typeface="Times New Roman" panose="02020603050405020304" pitchFamily="18" charset="0"/>
                <a:ea typeface="MS Gothic" charset="-128"/>
                <a:cs typeface="+mn-cs"/>
              </a:rPr>
              <a:t>x</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17" name="TextBox 16"/>
          <p:cNvSpPr txBox="1"/>
          <p:nvPr/>
        </p:nvSpPr>
        <p:spPr>
          <a:xfrm>
            <a:off x="596953" y="3836555"/>
            <a:ext cx="4269117"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Least squares solution for iterative step:</a:t>
            </a:r>
          </a:p>
        </p:txBody>
      </p:sp>
      <p:sp>
        <p:nvSpPr>
          <p:cNvPr id="18" name="TextBox 17"/>
          <p:cNvSpPr txBox="1"/>
          <p:nvPr/>
        </p:nvSpPr>
        <p:spPr>
          <a:xfrm>
            <a:off x="6059207" y="1345027"/>
            <a:ext cx="2090637" cy="461665"/>
          </a:xfrm>
          <a:prstGeom prst="rect">
            <a:avLst/>
          </a:prstGeom>
          <a:solidFill>
            <a:srgbClr val="FFFF00"/>
          </a:solid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 solve for x</a:t>
            </a:r>
            <a:r>
              <a:rPr kumimoji="0" lang="en-US" sz="2400" b="0" i="0" u="none" strike="noStrike" kern="1200" cap="none" spc="0" normalizeH="0" baseline="30000" noProof="0" dirty="0">
                <a:ln>
                  <a:noFill/>
                </a:ln>
                <a:solidFill>
                  <a:srgbClr val="000000"/>
                </a:solidFill>
                <a:effectLst/>
                <a:uLnTx/>
                <a:uFillTx/>
                <a:latin typeface="Times New Roman" pitchFamily="16" charset="0"/>
                <a:ea typeface="MS Gothic" charset="-128"/>
                <a:cs typeface="+mn-cs"/>
              </a:rPr>
              <a:t>*</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
        <p:nvSpPr>
          <p:cNvPr id="19" name="Date Placeholder 18"/>
          <p:cNvSpPr>
            <a:spLocks noGrp="1"/>
          </p:cNvSpPr>
          <p:nvPr>
            <p:ph type="dt" idx="10"/>
          </p:nvPr>
        </p:nvSpPr>
        <p:spPr/>
        <p:txBody>
          <a:bodyPr/>
          <a:lstStyle/>
          <a:p>
            <a:r>
              <a:rPr lang="en-US"/>
              <a:t>Nov 2017</a:t>
            </a:r>
            <a:endParaRPr lang="en-GB" dirty="0"/>
          </a:p>
        </p:txBody>
      </p:sp>
    </p:spTree>
    <p:extLst>
      <p:ext uri="{BB962C8B-B14F-4D97-AF65-F5344CB8AC3E}">
        <p14:creationId xmlns:p14="http://schemas.microsoft.com/office/powerpoint/2010/main" val="42040799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12836"/>
          </a:xfrm>
        </p:spPr>
        <p:txBody>
          <a:bodyPr/>
          <a:lstStyle/>
          <a:p>
            <a:r>
              <a:rPr lang="en-US" dirty="0"/>
              <a:t>Our derivatives</a:t>
            </a:r>
          </a:p>
        </p:txBody>
      </p:sp>
      <p:sp>
        <p:nvSpPr>
          <p:cNvPr id="3" name="Footer Placeholder 2"/>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5" name="Object 4"/>
          <p:cNvGraphicFramePr>
            <a:graphicFrameLocks noChangeAspect="1"/>
          </p:cNvGraphicFramePr>
          <p:nvPr>
            <p:extLst/>
          </p:nvPr>
        </p:nvGraphicFramePr>
        <p:xfrm>
          <a:off x="251618" y="3543285"/>
          <a:ext cx="8639175" cy="2122488"/>
        </p:xfrm>
        <a:graphic>
          <a:graphicData uri="http://schemas.openxmlformats.org/presentationml/2006/ole">
            <mc:AlternateContent xmlns:mc="http://schemas.openxmlformats.org/markup-compatibility/2006">
              <mc:Choice xmlns:v="urn:schemas-microsoft-com:vml" Requires="v">
                <p:oleObj spid="_x0000_s71802" name="Equation" r:id="rId3" imgW="5155920" imgH="1269720" progId="Equation.3">
                  <p:embed/>
                </p:oleObj>
              </mc:Choice>
              <mc:Fallback>
                <p:oleObj name="Equation" r:id="rId3" imgW="5155920" imgH="1269720" progId="Equation.3">
                  <p:embed/>
                  <p:pic>
                    <p:nvPicPr>
                      <p:cNvPr id="5" name="Object 4"/>
                      <p:cNvPicPr/>
                      <p:nvPr/>
                    </p:nvPicPr>
                    <p:blipFill>
                      <a:blip r:embed="rId4"/>
                      <a:stretch>
                        <a:fillRect/>
                      </a:stretch>
                    </p:blipFill>
                    <p:spPr>
                      <a:xfrm>
                        <a:off x="251618" y="3543285"/>
                        <a:ext cx="8639175" cy="2122488"/>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1685925" y="2092890"/>
          <a:ext cx="5835650" cy="474662"/>
        </p:xfrm>
        <a:graphic>
          <a:graphicData uri="http://schemas.openxmlformats.org/presentationml/2006/ole">
            <mc:AlternateContent xmlns:mc="http://schemas.openxmlformats.org/markup-compatibility/2006">
              <mc:Choice xmlns:v="urn:schemas-microsoft-com:vml" Requires="v">
                <p:oleObj spid="_x0000_s71803" name="Equation" r:id="rId5" imgW="2971800" imgH="241200" progId="Equation.3">
                  <p:embed/>
                </p:oleObj>
              </mc:Choice>
              <mc:Fallback>
                <p:oleObj name="Equation" r:id="rId5" imgW="2971800" imgH="241200" progId="Equation.3">
                  <p:embed/>
                  <p:pic>
                    <p:nvPicPr>
                      <p:cNvPr id="6" name="Object 5"/>
                      <p:cNvPicPr/>
                      <p:nvPr/>
                    </p:nvPicPr>
                    <p:blipFill>
                      <a:blip r:embed="rId6"/>
                      <a:stretch>
                        <a:fillRect/>
                      </a:stretch>
                    </p:blipFill>
                    <p:spPr>
                      <a:xfrm>
                        <a:off x="1685925" y="2092890"/>
                        <a:ext cx="5835650" cy="474662"/>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3139259" y="2792830"/>
          <a:ext cx="2863891" cy="534308"/>
        </p:xfrm>
        <a:graphic>
          <a:graphicData uri="http://schemas.openxmlformats.org/presentationml/2006/ole">
            <mc:AlternateContent xmlns:mc="http://schemas.openxmlformats.org/markup-compatibility/2006">
              <mc:Choice xmlns:v="urn:schemas-microsoft-com:vml" Requires="v">
                <p:oleObj spid="_x0000_s71804" name="Equation" r:id="rId7" imgW="1701720" imgH="317160" progId="Equation.3">
                  <p:embed/>
                </p:oleObj>
              </mc:Choice>
              <mc:Fallback>
                <p:oleObj name="Equation" r:id="rId7" imgW="1701720" imgH="317160" progId="Equation.3">
                  <p:embed/>
                  <p:pic>
                    <p:nvPicPr>
                      <p:cNvPr id="7" name="Object 6"/>
                      <p:cNvPicPr/>
                      <p:nvPr/>
                    </p:nvPicPr>
                    <p:blipFill>
                      <a:blip r:embed="rId8"/>
                      <a:stretch>
                        <a:fillRect/>
                      </a:stretch>
                    </p:blipFill>
                    <p:spPr>
                      <a:xfrm>
                        <a:off x="3139259" y="2792830"/>
                        <a:ext cx="2863891" cy="534308"/>
                      </a:xfrm>
                      <a:prstGeom prst="rect">
                        <a:avLst/>
                      </a:prstGeom>
                    </p:spPr>
                  </p:pic>
                </p:oleObj>
              </mc:Fallback>
            </mc:AlternateContent>
          </a:graphicData>
        </a:graphic>
      </p:graphicFrame>
      <p:graphicFrame>
        <p:nvGraphicFramePr>
          <p:cNvPr id="8" name="Object 7"/>
          <p:cNvGraphicFramePr>
            <a:graphicFrameLocks noChangeAspect="1"/>
          </p:cNvGraphicFramePr>
          <p:nvPr>
            <p:extLst/>
          </p:nvPr>
        </p:nvGraphicFramePr>
        <p:xfrm>
          <a:off x="1781175" y="5794375"/>
          <a:ext cx="5662613" cy="446088"/>
        </p:xfrm>
        <a:graphic>
          <a:graphicData uri="http://schemas.openxmlformats.org/presentationml/2006/ole">
            <mc:AlternateContent xmlns:mc="http://schemas.openxmlformats.org/markup-compatibility/2006">
              <mc:Choice xmlns:v="urn:schemas-microsoft-com:vml" Requires="v">
                <p:oleObj spid="_x0000_s71805" name="Equation" r:id="rId9" imgW="3060360" imgH="241200" progId="Equation.3">
                  <p:embed/>
                </p:oleObj>
              </mc:Choice>
              <mc:Fallback>
                <p:oleObj name="Equation" r:id="rId9" imgW="3060360" imgH="241200" progId="Equation.3">
                  <p:embed/>
                  <p:pic>
                    <p:nvPicPr>
                      <p:cNvPr id="8" name="Object 7"/>
                      <p:cNvPicPr/>
                      <p:nvPr/>
                    </p:nvPicPr>
                    <p:blipFill>
                      <a:blip r:embed="rId10"/>
                      <a:stretch>
                        <a:fillRect/>
                      </a:stretch>
                    </p:blipFill>
                    <p:spPr>
                      <a:xfrm>
                        <a:off x="1781175" y="5794375"/>
                        <a:ext cx="5662613" cy="446088"/>
                      </a:xfrm>
                      <a:prstGeom prst="rect">
                        <a:avLst/>
                      </a:prstGeom>
                    </p:spPr>
                  </p:pic>
                </p:oleObj>
              </mc:Fallback>
            </mc:AlternateContent>
          </a:graphicData>
        </a:graphic>
      </p:graphicFrame>
      <p:sp>
        <p:nvSpPr>
          <p:cNvPr id="9" name="TextBox 8"/>
          <p:cNvSpPr txBox="1"/>
          <p:nvPr/>
        </p:nvSpPr>
        <p:spPr>
          <a:xfrm>
            <a:off x="1319270" y="1267529"/>
            <a:ext cx="6586422" cy="707886"/>
          </a:xfrm>
          <a:prstGeom prst="rect">
            <a:avLst/>
          </a:prstGeom>
          <a:no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 simplify the equations, measure time in </a:t>
            </a:r>
            <a:r>
              <a:rPr kumimoji="0" lang="en-US" sz="2000" b="0" i="1" u="none" strike="noStrike" kern="1200" cap="none" spc="0" normalizeH="0" baseline="0" noProof="0" dirty="0">
                <a:ln>
                  <a:noFill/>
                </a:ln>
                <a:solidFill>
                  <a:srgbClr val="000000"/>
                </a:solidFill>
                <a:effectLst/>
                <a:uLnTx/>
                <a:uFillTx/>
                <a:latin typeface="Times New Roman" pitchFamily="16" charset="0"/>
                <a:ea typeface="MS Gothic" charset="-128"/>
                <a:cs typeface="+mn-cs"/>
              </a:rPr>
              <a:t>light seconds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the distance light travels in one second.</a:t>
            </a:r>
          </a:p>
        </p:txBody>
      </p:sp>
      <p:sp>
        <p:nvSpPr>
          <p:cNvPr id="10" name="Date Placeholder 9"/>
          <p:cNvSpPr>
            <a:spLocks noGrp="1"/>
          </p:cNvSpPr>
          <p:nvPr>
            <p:ph type="dt" idx="10"/>
          </p:nvPr>
        </p:nvSpPr>
        <p:spPr/>
        <p:txBody>
          <a:bodyPr/>
          <a:lstStyle/>
          <a:p>
            <a:r>
              <a:rPr lang="en-US"/>
              <a:t>Nov 2017</a:t>
            </a:r>
            <a:endParaRPr lang="en-GB" dirty="0"/>
          </a:p>
        </p:txBody>
      </p:sp>
    </p:spTree>
    <p:extLst>
      <p:ext uri="{BB962C8B-B14F-4D97-AF65-F5344CB8AC3E}">
        <p14:creationId xmlns:p14="http://schemas.microsoft.com/office/powerpoint/2010/main" val="2692272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0903" y="753845"/>
            <a:ext cx="8076804" cy="465355"/>
          </a:xfrm>
        </p:spPr>
        <p:txBody>
          <a:bodyPr/>
          <a:lstStyle/>
          <a:p>
            <a:r>
              <a:rPr lang="en-US" sz="2800" dirty="0"/>
              <a:t>Iterative solution for client position </a:t>
            </a:r>
            <a:r>
              <a:rPr lang="en-US" sz="2800" dirty="0">
                <a:solidFill>
                  <a:schemeClr val="tx1"/>
                </a:solidFill>
              </a:rPr>
              <a:t>(x</a:t>
            </a:r>
            <a:r>
              <a:rPr lang="en-US" sz="2800" baseline="-25000" dirty="0">
                <a:solidFill>
                  <a:schemeClr val="tx1"/>
                </a:solidFill>
              </a:rPr>
              <a:t>0</a:t>
            </a:r>
            <a:r>
              <a:rPr lang="en-US" sz="2800" dirty="0">
                <a:solidFill>
                  <a:schemeClr val="tx1"/>
                </a:solidFill>
              </a:rPr>
              <a:t>,y</a:t>
            </a:r>
            <a:r>
              <a:rPr lang="en-US" sz="2800" baseline="-25000" dirty="0">
                <a:solidFill>
                  <a:schemeClr val="tx1"/>
                </a:solidFill>
              </a:rPr>
              <a:t>0</a:t>
            </a:r>
            <a:r>
              <a:rPr lang="en-US" sz="2800" dirty="0">
                <a:solidFill>
                  <a:schemeClr val="tx1"/>
                </a:solidFill>
              </a:rPr>
              <a:t>)</a:t>
            </a:r>
            <a:endParaRPr lang="en-US" sz="2800" dirty="0"/>
          </a:p>
        </p:txBody>
      </p:sp>
      <p:sp>
        <p:nvSpPr>
          <p:cNvPr id="15" name="Footer Placeholder 14"/>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Slide Number Placeholder 1"/>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10" name="Object 9"/>
          <p:cNvGraphicFramePr>
            <a:graphicFrameLocks noChangeAspect="1"/>
          </p:cNvGraphicFramePr>
          <p:nvPr>
            <p:extLst/>
          </p:nvPr>
        </p:nvGraphicFramePr>
        <p:xfrm>
          <a:off x="1214438" y="1387475"/>
          <a:ext cx="7151687" cy="3665538"/>
        </p:xfrm>
        <a:graphic>
          <a:graphicData uri="http://schemas.openxmlformats.org/presentationml/2006/ole">
            <mc:AlternateContent xmlns:mc="http://schemas.openxmlformats.org/markup-compatibility/2006">
              <mc:Choice xmlns:v="urn:schemas-microsoft-com:vml" Requires="v">
                <p:oleObj spid="_x0000_s72796" name="Equation" r:id="rId3" imgW="5003640" imgH="2565360" progId="Equation.3">
                  <p:embed/>
                </p:oleObj>
              </mc:Choice>
              <mc:Fallback>
                <p:oleObj name="Equation" r:id="rId3" imgW="5003640" imgH="2565360" progId="Equation.3">
                  <p:embed/>
                  <p:pic>
                    <p:nvPicPr>
                      <p:cNvPr id="10" name="Object 9"/>
                      <p:cNvPicPr/>
                      <p:nvPr/>
                    </p:nvPicPr>
                    <p:blipFill>
                      <a:blip r:embed="rId4"/>
                      <a:stretch>
                        <a:fillRect/>
                      </a:stretch>
                    </p:blipFill>
                    <p:spPr>
                      <a:xfrm>
                        <a:off x="1214438" y="1387475"/>
                        <a:ext cx="7151687" cy="3665538"/>
                      </a:xfrm>
                      <a:prstGeom prst="rect">
                        <a:avLst/>
                      </a:prstGeom>
                    </p:spPr>
                  </p:pic>
                </p:oleObj>
              </mc:Fallback>
            </mc:AlternateContent>
          </a:graphicData>
        </a:graphic>
      </p:graphicFrame>
      <p:graphicFrame>
        <p:nvGraphicFramePr>
          <p:cNvPr id="12" name="Object 11"/>
          <p:cNvGraphicFramePr>
            <a:graphicFrameLocks noChangeAspect="1"/>
          </p:cNvGraphicFramePr>
          <p:nvPr>
            <p:extLst/>
          </p:nvPr>
        </p:nvGraphicFramePr>
        <p:xfrm>
          <a:off x="1614737" y="5524761"/>
          <a:ext cx="2539771" cy="679657"/>
        </p:xfrm>
        <a:graphic>
          <a:graphicData uri="http://schemas.openxmlformats.org/presentationml/2006/ole">
            <mc:AlternateContent xmlns:mc="http://schemas.openxmlformats.org/markup-compatibility/2006">
              <mc:Choice xmlns:v="urn:schemas-microsoft-com:vml" Requires="v">
                <p:oleObj spid="_x0000_s72797" name="Equation" r:id="rId5" imgW="1803240" imgH="482400" progId="Equation.3">
                  <p:embed/>
                </p:oleObj>
              </mc:Choice>
              <mc:Fallback>
                <p:oleObj name="Equation" r:id="rId5" imgW="1803240" imgH="482400" progId="Equation.3">
                  <p:embed/>
                  <p:pic>
                    <p:nvPicPr>
                      <p:cNvPr id="12" name="Object 11"/>
                      <p:cNvPicPr/>
                      <p:nvPr/>
                    </p:nvPicPr>
                    <p:blipFill>
                      <a:blip r:embed="rId6"/>
                      <a:stretch>
                        <a:fillRect/>
                      </a:stretch>
                    </p:blipFill>
                    <p:spPr>
                      <a:xfrm>
                        <a:off x="1614737" y="5524761"/>
                        <a:ext cx="2539771" cy="679657"/>
                      </a:xfrm>
                      <a:prstGeom prst="rect">
                        <a:avLst/>
                      </a:prstGeom>
                    </p:spPr>
                  </p:pic>
                </p:oleObj>
              </mc:Fallback>
            </mc:AlternateContent>
          </a:graphicData>
        </a:graphic>
      </p:graphicFrame>
      <p:sp>
        <p:nvSpPr>
          <p:cNvPr id="13" name="TextBox 12"/>
          <p:cNvSpPr txBox="1"/>
          <p:nvPr/>
        </p:nvSpPr>
        <p:spPr>
          <a:xfrm>
            <a:off x="394531" y="5053013"/>
            <a:ext cx="1220206"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Iterations:</a:t>
            </a:r>
          </a:p>
        </p:txBody>
      </p:sp>
      <p:sp>
        <p:nvSpPr>
          <p:cNvPr id="14" name="TextBox 13"/>
          <p:cNvSpPr txBox="1"/>
          <p:nvPr/>
        </p:nvSpPr>
        <p:spPr>
          <a:xfrm>
            <a:off x="228600" y="1188119"/>
            <a:ext cx="3475631"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Step calculation. LS solution to:</a:t>
            </a:r>
          </a:p>
        </p:txBody>
      </p:sp>
      <p:graphicFrame>
        <p:nvGraphicFramePr>
          <p:cNvPr id="11" name="Object 10"/>
          <p:cNvGraphicFramePr>
            <a:graphicFrameLocks noChangeAspect="1"/>
          </p:cNvGraphicFramePr>
          <p:nvPr>
            <p:extLst/>
          </p:nvPr>
        </p:nvGraphicFramePr>
        <p:xfrm>
          <a:off x="4867216" y="5346447"/>
          <a:ext cx="2486025" cy="1000125"/>
        </p:xfrm>
        <a:graphic>
          <a:graphicData uri="http://schemas.openxmlformats.org/presentationml/2006/ole">
            <mc:AlternateContent xmlns:mc="http://schemas.openxmlformats.org/markup-compatibility/2006">
              <mc:Choice xmlns:v="urn:schemas-microsoft-com:vml" Requires="v">
                <p:oleObj spid="_x0000_s72798" name="Equation" r:id="rId7" imgW="1765080" imgH="711000" progId="Equation.3">
                  <p:embed/>
                </p:oleObj>
              </mc:Choice>
              <mc:Fallback>
                <p:oleObj name="Equation" r:id="rId7" imgW="1765080" imgH="711000" progId="Equation.3">
                  <p:embed/>
                  <p:pic>
                    <p:nvPicPr>
                      <p:cNvPr id="11" name="Object 10"/>
                      <p:cNvPicPr/>
                      <p:nvPr/>
                    </p:nvPicPr>
                    <p:blipFill>
                      <a:blip r:embed="rId8"/>
                      <a:stretch>
                        <a:fillRect/>
                      </a:stretch>
                    </p:blipFill>
                    <p:spPr>
                      <a:xfrm>
                        <a:off x="4867216" y="5346447"/>
                        <a:ext cx="2486025" cy="1000125"/>
                      </a:xfrm>
                      <a:prstGeom prst="rect">
                        <a:avLst/>
                      </a:prstGeom>
                    </p:spPr>
                  </p:pic>
                </p:oleObj>
              </mc:Fallback>
            </mc:AlternateContent>
          </a:graphicData>
        </a:graphic>
      </p:graphicFrame>
      <p:sp>
        <p:nvSpPr>
          <p:cNvPr id="4" name="TextBox 3"/>
          <p:cNvSpPr txBox="1"/>
          <p:nvPr/>
        </p:nvSpPr>
        <p:spPr>
          <a:xfrm>
            <a:off x="1601206" y="4760975"/>
            <a:ext cx="2206053" cy="2616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100" b="0" i="0" u="none" strike="noStrike" kern="1200" cap="none" spc="0" normalizeH="0" baseline="0" noProof="0" dirty="0">
                <a:ln>
                  <a:noFill/>
                </a:ln>
                <a:solidFill>
                  <a:srgbClr val="FF0000"/>
                </a:solidFill>
                <a:effectLst/>
                <a:uLnTx/>
                <a:uFillTx/>
                <a:latin typeface="Times New Roman" pitchFamily="16" charset="0"/>
                <a:ea typeface="MS Gothic" charset="-128"/>
                <a:cs typeface="+mn-cs"/>
              </a:rPr>
              <a:t>Note: Time in units of </a:t>
            </a:r>
            <a:r>
              <a:rPr kumimoji="0" lang="en-US" sz="1100" b="0" i="1" u="none" strike="noStrike" kern="1200" cap="none" spc="0" normalizeH="0" baseline="0" noProof="0" dirty="0">
                <a:ln>
                  <a:noFill/>
                </a:ln>
                <a:solidFill>
                  <a:srgbClr val="FF0000"/>
                </a:solidFill>
                <a:effectLst/>
                <a:uLnTx/>
                <a:uFillTx/>
                <a:latin typeface="Times New Roman" pitchFamily="16" charset="0"/>
                <a:ea typeface="MS Gothic" charset="-128"/>
                <a:cs typeface="+mn-cs"/>
              </a:rPr>
              <a:t>light seconds</a:t>
            </a:r>
          </a:p>
        </p:txBody>
      </p:sp>
      <p:sp>
        <p:nvSpPr>
          <p:cNvPr id="5" name="Date Placeholder 4"/>
          <p:cNvSpPr>
            <a:spLocks noGrp="1"/>
          </p:cNvSpPr>
          <p:nvPr>
            <p:ph type="dt" idx="10"/>
          </p:nvPr>
        </p:nvSpPr>
        <p:spPr/>
        <p:txBody>
          <a:bodyPr/>
          <a:lstStyle/>
          <a:p>
            <a:r>
              <a:rPr lang="en-US"/>
              <a:t>Nov 2017</a:t>
            </a:r>
            <a:endParaRPr lang="en-GB" dirty="0"/>
          </a:p>
        </p:txBody>
      </p:sp>
    </p:spTree>
    <p:extLst>
      <p:ext uri="{BB962C8B-B14F-4D97-AF65-F5344CB8AC3E}">
        <p14:creationId xmlns:p14="http://schemas.microsoft.com/office/powerpoint/2010/main" val="31288322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r>
              <a:rPr lang="en-GB"/>
              <a:t>Slide </a:t>
            </a:r>
            <a:fld id="{C229C781-9868-4EAE-9E92-FD9A8F450C8C}" type="slidenum">
              <a:rPr lang="en-GB" smtClean="0"/>
              <a:pPr>
                <a:defRPr/>
              </a:pPr>
              <a:t>26</a:t>
            </a:fld>
            <a:endParaRPr lang="en-GB" dirty="0"/>
          </a:p>
        </p:txBody>
      </p:sp>
      <p:sp>
        <p:nvSpPr>
          <p:cNvPr id="5" name="TextBox 4"/>
          <p:cNvSpPr txBox="1"/>
          <p:nvPr/>
        </p:nvSpPr>
        <p:spPr>
          <a:xfrm>
            <a:off x="1292225" y="2667000"/>
            <a:ext cx="7162800" cy="830997"/>
          </a:xfrm>
          <a:prstGeom prst="rect">
            <a:avLst/>
          </a:prstGeom>
          <a:solidFill>
            <a:srgbClr val="FFFF00"/>
          </a:solidFill>
        </p:spPr>
        <p:txBody>
          <a:bodyPr wrap="square" rtlCol="0">
            <a:spAutoFit/>
          </a:bodyPr>
          <a:lstStyle/>
          <a:p>
            <a:pPr algn="ctr"/>
            <a:r>
              <a:rPr lang="en-US" sz="4800" dirty="0">
                <a:solidFill>
                  <a:schemeClr val="tx1"/>
                </a:solidFill>
              </a:rPr>
              <a:t>References</a:t>
            </a:r>
          </a:p>
        </p:txBody>
      </p:sp>
      <p:sp>
        <p:nvSpPr>
          <p:cNvPr id="6" name="Footer Placeholder 5"/>
          <p:cNvSpPr>
            <a:spLocks noGrp="1"/>
          </p:cNvSpPr>
          <p:nvPr>
            <p:ph type="ftr" idx="11"/>
          </p:nvPr>
        </p:nvSpPr>
        <p:spPr/>
        <p:txBody>
          <a:bodyPr/>
          <a:lstStyle/>
          <a:p>
            <a:r>
              <a:rPr lang="da-DK"/>
              <a:t>Erik Lindskog (Qualcomm)</a:t>
            </a:r>
            <a:endParaRPr lang="en-GB"/>
          </a:p>
        </p:txBody>
      </p:sp>
      <p:sp>
        <p:nvSpPr>
          <p:cNvPr id="2" name="Date Placeholder 1">
            <a:extLst>
              <a:ext uri="{FF2B5EF4-FFF2-40B4-BE49-F238E27FC236}">
                <a16:creationId xmlns:a16="http://schemas.microsoft.com/office/drawing/2014/main" id="{7D68196C-9C58-4B15-93D9-BDA96B628271}"/>
              </a:ext>
            </a:extLst>
          </p:cNvPr>
          <p:cNvSpPr>
            <a:spLocks noGrp="1"/>
          </p:cNvSpPr>
          <p:nvPr>
            <p:ph type="dt" idx="10"/>
          </p:nvPr>
        </p:nvSpPr>
        <p:spPr/>
        <p:txBody>
          <a:bodyPr/>
          <a:lstStyle/>
          <a:p>
            <a:r>
              <a:rPr lang="en-US"/>
              <a:t>Nov 2017</a:t>
            </a:r>
            <a:endParaRPr lang="en-GB" dirty="0"/>
          </a:p>
        </p:txBody>
      </p:sp>
    </p:spTree>
    <p:extLst>
      <p:ext uri="{BB962C8B-B14F-4D97-AF65-F5344CB8AC3E}">
        <p14:creationId xmlns:p14="http://schemas.microsoft.com/office/powerpoint/2010/main" val="506277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770813" cy="497080"/>
          </a:xfrm>
        </p:spPr>
        <p:txBody>
          <a:bodyPr/>
          <a:lstStyle/>
          <a:p>
            <a:r>
              <a:rPr lang="en-US" dirty="0"/>
              <a:t>References</a:t>
            </a:r>
          </a:p>
        </p:txBody>
      </p:sp>
      <p:sp>
        <p:nvSpPr>
          <p:cNvPr id="3" name="Content Placeholder 2"/>
          <p:cNvSpPr>
            <a:spLocks noGrp="1"/>
          </p:cNvSpPr>
          <p:nvPr>
            <p:ph idx="1"/>
          </p:nvPr>
        </p:nvSpPr>
        <p:spPr>
          <a:xfrm>
            <a:off x="609600" y="1414654"/>
            <a:ext cx="7770813" cy="5214745"/>
          </a:xfrm>
        </p:spPr>
        <p:txBody>
          <a:bodyPr/>
          <a:lstStyle/>
          <a:p>
            <a:r>
              <a:rPr lang="en-US" sz="1400" b="0" dirty="0"/>
              <a:t>[1] “Client Positioning using Timing Measurements between Access Points”, Erik Lindskog, Naveen Kakani, Raja Banerjea, Jim Lansford and Jon Rosdahl, IEEE 802.11-13/0072r1. </a:t>
            </a:r>
          </a:p>
          <a:p>
            <a:r>
              <a:rPr lang="en-US" sz="1400" b="0" dirty="0"/>
              <a:t>[2] “A Low Overhead Receive Only Wi-Fi Based Location Mechanism”, Erik Lindskog, Hong Wan, Raja Banerjea, Naveen Kakani and Dave Huntingford, Proceedings of the 27th International Technical Meeting of The Satellite Division of the Institute of Navigation (ION GNSS+ 2014), Tampa, Florida, September 2014, pp. 1661-1668.</a:t>
            </a:r>
          </a:p>
          <a:p>
            <a:r>
              <a:rPr lang="en-US" sz="1400" b="0" dirty="0"/>
              <a:t>[3] “Passive Location”, Erik Lindskog, Naveen Kakani and Ali Raissinia, IEEE 802.11-17/0417r0.</a:t>
            </a:r>
          </a:p>
          <a:p>
            <a:r>
              <a:rPr lang="en-US" sz="1400" b="0" dirty="0"/>
              <a:t>[4] “Scalable Location Protocol”, Erik Lindskog, Naveen Kakani and Ali Raissinia, IEEE 802.11-17/0417r0.</a:t>
            </a:r>
          </a:p>
          <a:p>
            <a:r>
              <a:rPr lang="en-US" sz="1400" b="0" dirty="0"/>
              <a:t>[5] “High-Accuracy Indoor Geolocation using Collaborative Time of Arrival (CToA) - Whitepaper”, Leor Banin, Ofer Bar Shalom, Nir </a:t>
            </a:r>
            <a:r>
              <a:rPr lang="en-US" sz="1400" b="0" dirty="0" err="1"/>
              <a:t>Dvorecki</a:t>
            </a:r>
            <a:r>
              <a:rPr lang="en-US" sz="1400" b="0" dirty="0"/>
              <a:t>, Yuval Amizur, IEEE 802.11-17/1387r0.</a:t>
            </a:r>
          </a:p>
          <a:p>
            <a:r>
              <a:rPr lang="en-US" sz="1400" b="0" dirty="0"/>
              <a:t>[6] “Collaborative Time of Arrival (CToA)”, Ofer Bar Shalom, Yuval Amizur, Leor Bani, IEEE 802.11-17/1308r0.</a:t>
            </a:r>
          </a:p>
          <a:p>
            <a:r>
              <a:rPr lang="en-US" sz="1400" b="0" dirty="0"/>
              <a:t>[7] “Scalable Location Performance”, Erik Lindskog, Naveen Kakani and Ali Raissinia, IEEE 802.11-17/1372r1.</a:t>
            </a:r>
          </a:p>
          <a:p>
            <a:r>
              <a:rPr lang="en-US" sz="1400" b="0" dirty="0"/>
              <a:t>[8] “CToA Protocol Analysis”, Ofer-Bar Shalom, Yuval Amizur, Leor Banin and Nir </a:t>
            </a:r>
            <a:r>
              <a:rPr lang="en-US" sz="1400" b="0" dirty="0" err="1"/>
              <a:t>Dvorecki</a:t>
            </a:r>
            <a:r>
              <a:rPr lang="en-US" sz="1400" b="0" dirty="0"/>
              <a:t>, IEEE 802.11-17/1309r0.</a:t>
            </a:r>
          </a:p>
          <a:p>
            <a:endParaRPr lang="en-US" sz="1600" b="0" dirty="0"/>
          </a:p>
          <a:p>
            <a:endParaRPr lang="en-US" sz="1800" b="0" dirty="0"/>
          </a:p>
          <a:p>
            <a:endParaRPr lang="en-US" sz="1800" b="0" dirty="0"/>
          </a:p>
          <a:p>
            <a:endParaRPr lang="en-US" sz="1800" b="0" dirty="0"/>
          </a:p>
          <a:p>
            <a:endParaRPr lang="en-US" sz="2000" b="0" dirty="0"/>
          </a:p>
        </p:txBody>
      </p:sp>
      <p:sp>
        <p:nvSpPr>
          <p:cNvPr id="5" name="Footer Placeholder 4"/>
          <p:cNvSpPr>
            <a:spLocks noGrp="1"/>
          </p:cNvSpPr>
          <p:nvPr>
            <p:ph type="ftr" sz="quarter" idx="10"/>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sz="quarter" idx="11"/>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a:extLst>
              <a:ext uri="{FF2B5EF4-FFF2-40B4-BE49-F238E27FC236}">
                <a16:creationId xmlns:a16="http://schemas.microsoft.com/office/drawing/2014/main" id="{6C029ACB-19A8-41EB-ABAB-2CEAF914F1DF}"/>
              </a:ext>
            </a:extLst>
          </p:cNvPr>
          <p:cNvSpPr>
            <a:spLocks noGrp="1"/>
          </p:cNvSpPr>
          <p:nvPr>
            <p:ph type="dt" idx="15"/>
          </p:nvPr>
        </p:nvSpPr>
        <p:spPr/>
        <p:txBody>
          <a:bodyPr/>
          <a:lstStyle/>
          <a:p>
            <a:r>
              <a:rPr lang="en-US"/>
              <a:t>Nov 2017</a:t>
            </a:r>
            <a:endParaRPr lang="en-GB" dirty="0"/>
          </a:p>
        </p:txBody>
      </p:sp>
    </p:spTree>
    <p:extLst>
      <p:ext uri="{BB962C8B-B14F-4D97-AF65-F5344CB8AC3E}">
        <p14:creationId xmlns:p14="http://schemas.microsoft.com/office/powerpoint/2010/main" val="659492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3" y="671703"/>
            <a:ext cx="8229600" cy="498749"/>
          </a:xfrm>
        </p:spPr>
        <p:txBody>
          <a:bodyPr/>
          <a:lstStyle/>
          <a:p>
            <a:r>
              <a:rPr lang="en-US" sz="2800" dirty="0"/>
              <a:t>DToA Simulation Procedure</a:t>
            </a:r>
          </a:p>
        </p:txBody>
      </p:sp>
      <p:sp>
        <p:nvSpPr>
          <p:cNvPr id="4" name="Slide Number Placeholder 3"/>
          <p:cNvSpPr>
            <a:spLocks noGrp="1"/>
          </p:cNvSpPr>
          <p:nvPr>
            <p:ph type="sldNum" sz="quarter" idx="4"/>
          </p:nvPr>
        </p:nvSpPr>
        <p:spPr/>
        <p:txBody>
          <a:bodyPr/>
          <a:lstStyle/>
          <a:p>
            <a:pPr>
              <a:defRPr/>
            </a:pPr>
            <a:r>
              <a:rPr lang="en-GB"/>
              <a:t>Slide </a:t>
            </a:r>
            <a:fld id="{C229C781-9868-4EAE-9E92-FD9A8F450C8C}" type="slidenum">
              <a:rPr lang="en-GB" smtClean="0"/>
              <a:pPr>
                <a:defRPr/>
              </a:pPr>
              <a:t>3</a:t>
            </a:fld>
            <a:endParaRPr lang="en-GB" dirty="0"/>
          </a:p>
        </p:txBody>
      </p:sp>
      <p:sp>
        <p:nvSpPr>
          <p:cNvPr id="5" name="Hexagon 4"/>
          <p:cNvSpPr/>
          <p:nvPr/>
        </p:nvSpPr>
        <p:spPr bwMode="auto">
          <a:xfrm>
            <a:off x="6072535" y="2088868"/>
            <a:ext cx="221489" cy="193568"/>
          </a:xfrm>
          <a:prstGeom prst="hexagon">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6" name="Hexagon 5"/>
          <p:cNvSpPr/>
          <p:nvPr/>
        </p:nvSpPr>
        <p:spPr bwMode="auto">
          <a:xfrm>
            <a:off x="6237282" y="4997660"/>
            <a:ext cx="221489" cy="197139"/>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7" name="Hexagon 6"/>
          <p:cNvSpPr/>
          <p:nvPr/>
        </p:nvSpPr>
        <p:spPr bwMode="auto">
          <a:xfrm>
            <a:off x="4618720" y="2933893"/>
            <a:ext cx="221489"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8" name="Diamond 7"/>
          <p:cNvSpPr/>
          <p:nvPr/>
        </p:nvSpPr>
        <p:spPr bwMode="auto">
          <a:xfrm>
            <a:off x="6520484" y="3419654"/>
            <a:ext cx="221489" cy="223537"/>
          </a:xfrm>
          <a:prstGeom prst="diamond">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cxnSp>
        <p:nvCxnSpPr>
          <p:cNvPr id="15" name="Straight Arrow Connector 14"/>
          <p:cNvCxnSpPr/>
          <p:nvPr/>
        </p:nvCxnSpPr>
        <p:spPr bwMode="auto">
          <a:xfrm flipV="1">
            <a:off x="4896739" y="2272654"/>
            <a:ext cx="1109164" cy="629481"/>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sp>
        <p:nvSpPr>
          <p:cNvPr id="29" name="TextBox 28"/>
          <p:cNvSpPr txBox="1"/>
          <p:nvPr/>
        </p:nvSpPr>
        <p:spPr>
          <a:xfrm>
            <a:off x="4441201" y="2514010"/>
            <a:ext cx="503664" cy="307777"/>
          </a:xfrm>
          <a:prstGeom prst="rect">
            <a:avLst/>
          </a:prstGeom>
          <a:noFill/>
        </p:spPr>
        <p:txBody>
          <a:bodyPr wrap="none" rtlCol="0">
            <a:spAutoFit/>
          </a:bodyPr>
          <a:lstStyle/>
          <a:p>
            <a:r>
              <a:rPr lang="en-US" sz="1400" dirty="0">
                <a:solidFill>
                  <a:srgbClr val="000000"/>
                </a:solidFill>
              </a:rPr>
              <a:t>AS1</a:t>
            </a:r>
          </a:p>
        </p:txBody>
      </p:sp>
      <p:sp>
        <p:nvSpPr>
          <p:cNvPr id="30" name="TextBox 29"/>
          <p:cNvSpPr txBox="1"/>
          <p:nvPr/>
        </p:nvSpPr>
        <p:spPr>
          <a:xfrm>
            <a:off x="5842919" y="1669140"/>
            <a:ext cx="1010213" cy="307777"/>
          </a:xfrm>
          <a:prstGeom prst="rect">
            <a:avLst/>
          </a:prstGeom>
          <a:noFill/>
        </p:spPr>
        <p:txBody>
          <a:bodyPr wrap="none" rtlCol="0">
            <a:spAutoFit/>
          </a:bodyPr>
          <a:lstStyle/>
          <a:p>
            <a:r>
              <a:rPr lang="en-US" sz="1400" dirty="0">
                <a:solidFill>
                  <a:srgbClr val="000000"/>
                </a:solidFill>
              </a:rPr>
              <a:t>AS2 (x</a:t>
            </a:r>
            <a:r>
              <a:rPr lang="en-US" sz="1400" baseline="-25000" dirty="0">
                <a:solidFill>
                  <a:srgbClr val="000000"/>
                </a:solidFill>
              </a:rPr>
              <a:t>2</a:t>
            </a:r>
            <a:r>
              <a:rPr lang="en-US" sz="1400" dirty="0">
                <a:solidFill>
                  <a:srgbClr val="000000"/>
                </a:solidFill>
              </a:rPr>
              <a:t>,y</a:t>
            </a:r>
            <a:r>
              <a:rPr lang="en-US" sz="1400" baseline="-25000" dirty="0">
                <a:solidFill>
                  <a:srgbClr val="000000"/>
                </a:solidFill>
              </a:rPr>
              <a:t>2</a:t>
            </a:r>
            <a:r>
              <a:rPr lang="en-US" sz="1400" dirty="0">
                <a:solidFill>
                  <a:srgbClr val="000000"/>
                </a:solidFill>
              </a:rPr>
              <a:t>)</a:t>
            </a:r>
          </a:p>
        </p:txBody>
      </p:sp>
      <p:sp>
        <p:nvSpPr>
          <p:cNvPr id="32" name="TextBox 31"/>
          <p:cNvSpPr txBox="1"/>
          <p:nvPr/>
        </p:nvSpPr>
        <p:spPr>
          <a:xfrm>
            <a:off x="6790044" y="3391141"/>
            <a:ext cx="1006460" cy="280561"/>
          </a:xfrm>
          <a:prstGeom prst="rect">
            <a:avLst/>
          </a:prstGeom>
          <a:noFill/>
        </p:spPr>
        <p:txBody>
          <a:bodyPr wrap="square" rtlCol="0">
            <a:spAutoFit/>
          </a:bodyPr>
          <a:lstStyle/>
          <a:p>
            <a:pPr algn="ctr"/>
            <a:r>
              <a:rPr lang="en-US" sz="1200" dirty="0">
                <a:solidFill>
                  <a:srgbClr val="000000"/>
                </a:solidFill>
              </a:rPr>
              <a:t>Client (x</a:t>
            </a:r>
            <a:r>
              <a:rPr lang="en-US" sz="1200" baseline="-25000" dirty="0">
                <a:solidFill>
                  <a:srgbClr val="000000"/>
                </a:solidFill>
              </a:rPr>
              <a:t>0</a:t>
            </a:r>
            <a:r>
              <a:rPr lang="en-US" sz="1200" dirty="0">
                <a:solidFill>
                  <a:srgbClr val="000000"/>
                </a:solidFill>
              </a:rPr>
              <a:t>,y</a:t>
            </a:r>
            <a:r>
              <a:rPr lang="en-US" sz="1200" baseline="-25000" dirty="0">
                <a:solidFill>
                  <a:srgbClr val="000000"/>
                </a:solidFill>
              </a:rPr>
              <a:t>0</a:t>
            </a:r>
            <a:r>
              <a:rPr lang="en-US" sz="1200" dirty="0">
                <a:solidFill>
                  <a:srgbClr val="000000"/>
                </a:solidFill>
              </a:rPr>
              <a:t>)</a:t>
            </a:r>
          </a:p>
        </p:txBody>
      </p:sp>
      <p:sp>
        <p:nvSpPr>
          <p:cNvPr id="33" name="TextBox 32"/>
          <p:cNvSpPr txBox="1"/>
          <p:nvPr/>
        </p:nvSpPr>
        <p:spPr>
          <a:xfrm>
            <a:off x="507122" y="1473397"/>
            <a:ext cx="3504750" cy="1754326"/>
          </a:xfrm>
          <a:prstGeom prst="rect">
            <a:avLst/>
          </a:prstGeom>
          <a:noFill/>
        </p:spPr>
        <p:txBody>
          <a:bodyPr wrap="square" rtlCol="0">
            <a:spAutoFit/>
          </a:bodyPr>
          <a:lstStyle/>
          <a:p>
            <a:r>
              <a:rPr lang="en-US" sz="1800" dirty="0">
                <a:solidFill>
                  <a:schemeClr val="tx1"/>
                </a:solidFill>
              </a:rPr>
              <a:t>Measurements:</a:t>
            </a:r>
          </a:p>
          <a:p>
            <a:pPr marL="342900" indent="-342900">
              <a:buFont typeface="Arial" panose="020B0604020202020204" pitchFamily="34" charset="0"/>
              <a:buChar char="•"/>
            </a:pPr>
            <a:r>
              <a:rPr lang="en-US" sz="1800" dirty="0">
                <a:solidFill>
                  <a:schemeClr val="tx1"/>
                </a:solidFill>
              </a:rPr>
              <a:t>One transmission in each direction between each pair of ASs</a:t>
            </a:r>
          </a:p>
          <a:p>
            <a:pPr marL="342900" indent="-342900">
              <a:buFont typeface="Arial" panose="020B0604020202020204" pitchFamily="34" charset="0"/>
              <a:buChar char="•"/>
            </a:pPr>
            <a:r>
              <a:rPr lang="en-US" sz="1800" dirty="0">
                <a:solidFill>
                  <a:schemeClr val="tx1"/>
                </a:solidFill>
              </a:rPr>
              <a:t>Client listens to transmissions</a:t>
            </a:r>
          </a:p>
          <a:p>
            <a:pPr marL="342900" indent="-342900">
              <a:buFont typeface="Arial" panose="020B0604020202020204" pitchFamily="34" charset="0"/>
              <a:buChar char="•"/>
            </a:pPr>
            <a:endParaRPr lang="en-US" sz="1800" dirty="0">
              <a:solidFill>
                <a:srgbClr val="000000"/>
              </a:solidFill>
            </a:endParaRPr>
          </a:p>
        </p:txBody>
      </p:sp>
      <p:sp>
        <p:nvSpPr>
          <p:cNvPr id="35" name="TextBox 34"/>
          <p:cNvSpPr txBox="1"/>
          <p:nvPr/>
        </p:nvSpPr>
        <p:spPr>
          <a:xfrm>
            <a:off x="381008" y="3151634"/>
            <a:ext cx="4018984" cy="2031325"/>
          </a:xfrm>
          <a:prstGeom prst="rect">
            <a:avLst/>
          </a:prstGeom>
          <a:noFill/>
        </p:spPr>
        <p:txBody>
          <a:bodyPr wrap="square" rtlCol="0">
            <a:spAutoFit/>
          </a:bodyPr>
          <a:lstStyle/>
          <a:p>
            <a:r>
              <a:rPr lang="en-US" sz="1800" dirty="0">
                <a:solidFill>
                  <a:srgbClr val="000000"/>
                </a:solidFill>
              </a:rPr>
              <a:t>Location estimation:</a:t>
            </a:r>
          </a:p>
          <a:p>
            <a:pPr marL="342900" indent="-342900">
              <a:buFont typeface="Arial" panose="020B0604020202020204" pitchFamily="34" charset="0"/>
              <a:buChar char="•"/>
            </a:pPr>
            <a:r>
              <a:rPr lang="en-US" sz="1800" dirty="0">
                <a:solidFill>
                  <a:srgbClr val="000000"/>
                </a:solidFill>
              </a:rPr>
              <a:t>E.g. iteration with Newton’s method to solve for least squares solution to non-linear system of equations for measured </a:t>
            </a:r>
            <a:r>
              <a:rPr lang="en-US" sz="1800" dirty="0" err="1">
                <a:solidFill>
                  <a:srgbClr val="000000"/>
                </a:solidFill>
              </a:rPr>
              <a:t>DToAs</a:t>
            </a:r>
            <a:r>
              <a:rPr lang="en-US" sz="1800" dirty="0">
                <a:solidFill>
                  <a:srgbClr val="000000"/>
                </a:solidFill>
              </a:rPr>
              <a:t>.</a:t>
            </a:r>
          </a:p>
          <a:p>
            <a:pPr marL="342900" indent="-342900">
              <a:buFont typeface="Arial" panose="020B0604020202020204" pitchFamily="34" charset="0"/>
              <a:buChar char="•"/>
            </a:pPr>
            <a:r>
              <a:rPr lang="en-US" sz="1800" dirty="0">
                <a:solidFill>
                  <a:srgbClr val="000000"/>
                </a:solidFill>
              </a:rPr>
              <a:t>When specified, showing average of 10 realizations of each client drop</a:t>
            </a:r>
          </a:p>
        </p:txBody>
      </p:sp>
      <p:sp>
        <p:nvSpPr>
          <p:cNvPr id="50" name="Hexagon 49"/>
          <p:cNvSpPr/>
          <p:nvPr/>
        </p:nvSpPr>
        <p:spPr bwMode="auto">
          <a:xfrm>
            <a:off x="7724701" y="2942672"/>
            <a:ext cx="221489"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51" name="Hexagon 50"/>
          <p:cNvSpPr/>
          <p:nvPr/>
        </p:nvSpPr>
        <p:spPr bwMode="auto">
          <a:xfrm>
            <a:off x="4667864" y="4209729"/>
            <a:ext cx="221489"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52" name="Hexagon 51"/>
          <p:cNvSpPr/>
          <p:nvPr/>
        </p:nvSpPr>
        <p:spPr bwMode="auto">
          <a:xfrm>
            <a:off x="7772400" y="4209729"/>
            <a:ext cx="238816"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53" name="TextBox 52"/>
          <p:cNvSpPr txBox="1"/>
          <p:nvPr/>
        </p:nvSpPr>
        <p:spPr>
          <a:xfrm>
            <a:off x="7628570" y="2568968"/>
            <a:ext cx="503664" cy="307777"/>
          </a:xfrm>
          <a:prstGeom prst="rect">
            <a:avLst/>
          </a:prstGeom>
          <a:noFill/>
        </p:spPr>
        <p:txBody>
          <a:bodyPr wrap="none" rtlCol="0">
            <a:spAutoFit/>
          </a:bodyPr>
          <a:lstStyle/>
          <a:p>
            <a:r>
              <a:rPr lang="en-US" sz="1400" dirty="0">
                <a:solidFill>
                  <a:srgbClr val="000000"/>
                </a:solidFill>
              </a:rPr>
              <a:t>AS3</a:t>
            </a:r>
          </a:p>
        </p:txBody>
      </p:sp>
      <p:sp>
        <p:nvSpPr>
          <p:cNvPr id="54" name="TextBox 53"/>
          <p:cNvSpPr txBox="1"/>
          <p:nvPr/>
        </p:nvSpPr>
        <p:spPr>
          <a:xfrm>
            <a:off x="8188162" y="4240014"/>
            <a:ext cx="503664" cy="307777"/>
          </a:xfrm>
          <a:prstGeom prst="rect">
            <a:avLst/>
          </a:prstGeom>
          <a:noFill/>
        </p:spPr>
        <p:txBody>
          <a:bodyPr wrap="none" rtlCol="0">
            <a:spAutoFit/>
          </a:bodyPr>
          <a:lstStyle/>
          <a:p>
            <a:r>
              <a:rPr lang="en-US" sz="1400" dirty="0">
                <a:solidFill>
                  <a:srgbClr val="000000"/>
                </a:solidFill>
              </a:rPr>
              <a:t>AS4</a:t>
            </a:r>
          </a:p>
        </p:txBody>
      </p:sp>
      <p:sp>
        <p:nvSpPr>
          <p:cNvPr id="55" name="TextBox 54"/>
          <p:cNvSpPr txBox="1"/>
          <p:nvPr/>
        </p:nvSpPr>
        <p:spPr>
          <a:xfrm>
            <a:off x="6127564" y="5272056"/>
            <a:ext cx="503664" cy="307777"/>
          </a:xfrm>
          <a:prstGeom prst="rect">
            <a:avLst/>
          </a:prstGeom>
          <a:noFill/>
        </p:spPr>
        <p:txBody>
          <a:bodyPr wrap="none" rtlCol="0">
            <a:spAutoFit/>
          </a:bodyPr>
          <a:lstStyle/>
          <a:p>
            <a:r>
              <a:rPr lang="en-US" sz="1400" dirty="0">
                <a:solidFill>
                  <a:srgbClr val="000000"/>
                </a:solidFill>
              </a:rPr>
              <a:t>AS5</a:t>
            </a:r>
          </a:p>
        </p:txBody>
      </p:sp>
      <p:sp>
        <p:nvSpPr>
          <p:cNvPr id="56" name="TextBox 55"/>
          <p:cNvSpPr txBox="1"/>
          <p:nvPr/>
        </p:nvSpPr>
        <p:spPr>
          <a:xfrm>
            <a:off x="4307603" y="4625948"/>
            <a:ext cx="503664" cy="307777"/>
          </a:xfrm>
          <a:prstGeom prst="rect">
            <a:avLst/>
          </a:prstGeom>
          <a:noFill/>
        </p:spPr>
        <p:txBody>
          <a:bodyPr wrap="none" rtlCol="0">
            <a:spAutoFit/>
          </a:bodyPr>
          <a:lstStyle/>
          <a:p>
            <a:r>
              <a:rPr lang="en-US" sz="1400" dirty="0">
                <a:solidFill>
                  <a:srgbClr val="000000"/>
                </a:solidFill>
              </a:rPr>
              <a:t>AS6</a:t>
            </a:r>
          </a:p>
        </p:txBody>
      </p:sp>
      <p:cxnSp>
        <p:nvCxnSpPr>
          <p:cNvPr id="60" name="Straight Arrow Connector 59"/>
          <p:cNvCxnSpPr/>
          <p:nvPr/>
        </p:nvCxnSpPr>
        <p:spPr bwMode="auto">
          <a:xfrm flipH="1">
            <a:off x="4960576" y="2369490"/>
            <a:ext cx="1111959" cy="637336"/>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31" name="Straight Arrow Connector 30"/>
          <p:cNvCxnSpPr/>
          <p:nvPr/>
        </p:nvCxnSpPr>
        <p:spPr bwMode="auto">
          <a:xfrm>
            <a:off x="4972655" y="3054441"/>
            <a:ext cx="2667381" cy="32597"/>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37" name="Straight Arrow Connector 36"/>
          <p:cNvCxnSpPr/>
          <p:nvPr/>
        </p:nvCxnSpPr>
        <p:spPr bwMode="auto">
          <a:xfrm flipH="1" flipV="1">
            <a:off x="4983570" y="3159385"/>
            <a:ext cx="2645000" cy="38488"/>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39" name="Straight Arrow Connector 38"/>
          <p:cNvCxnSpPr/>
          <p:nvPr/>
        </p:nvCxnSpPr>
        <p:spPr bwMode="auto">
          <a:xfrm>
            <a:off x="4983570" y="3218646"/>
            <a:ext cx="2645000" cy="968733"/>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40" name="Straight Arrow Connector 39"/>
          <p:cNvCxnSpPr/>
          <p:nvPr/>
        </p:nvCxnSpPr>
        <p:spPr bwMode="auto">
          <a:xfrm flipH="1" flipV="1">
            <a:off x="4955971" y="3319261"/>
            <a:ext cx="2591211" cy="1000164"/>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43" name="Straight Arrow Connector 42"/>
          <p:cNvCxnSpPr/>
          <p:nvPr/>
        </p:nvCxnSpPr>
        <p:spPr bwMode="auto">
          <a:xfrm>
            <a:off x="4835843" y="3262228"/>
            <a:ext cx="1415057" cy="1603386"/>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47" name="Straight Arrow Connector 46"/>
          <p:cNvCxnSpPr/>
          <p:nvPr/>
        </p:nvCxnSpPr>
        <p:spPr bwMode="auto">
          <a:xfrm flipH="1" flipV="1">
            <a:off x="4741141" y="3317836"/>
            <a:ext cx="1363505" cy="1547778"/>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49" name="Straight Arrow Connector 48"/>
          <p:cNvCxnSpPr/>
          <p:nvPr/>
        </p:nvCxnSpPr>
        <p:spPr bwMode="auto">
          <a:xfrm>
            <a:off x="4701942" y="3234319"/>
            <a:ext cx="16402" cy="891748"/>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57" name="Straight Arrow Connector 56"/>
          <p:cNvCxnSpPr/>
          <p:nvPr/>
        </p:nvCxnSpPr>
        <p:spPr bwMode="auto">
          <a:xfrm flipH="1" flipV="1">
            <a:off x="4635413" y="3197873"/>
            <a:ext cx="7865" cy="890637"/>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58" name="Straight Arrow Connector 57"/>
          <p:cNvCxnSpPr/>
          <p:nvPr/>
        </p:nvCxnSpPr>
        <p:spPr bwMode="auto">
          <a:xfrm>
            <a:off x="4942064" y="3127039"/>
            <a:ext cx="1491004" cy="365935"/>
          </a:xfrm>
          <a:prstGeom prst="straightConnector1">
            <a:avLst/>
          </a:prstGeom>
          <a:solidFill>
            <a:srgbClr val="00B8FF"/>
          </a:solidFill>
          <a:ln w="19050" cap="flat" cmpd="sng" algn="ctr">
            <a:solidFill>
              <a:schemeClr val="accent6"/>
            </a:solidFill>
            <a:prstDash val="dash"/>
            <a:round/>
            <a:headEnd type="none" w="med" len="med"/>
            <a:tailEnd type="triangle"/>
          </a:ln>
          <a:effectLst/>
        </p:spPr>
      </p:cxnSp>
      <p:cxnSp>
        <p:nvCxnSpPr>
          <p:cNvPr id="62" name="Straight Arrow Connector 61"/>
          <p:cNvCxnSpPr/>
          <p:nvPr/>
        </p:nvCxnSpPr>
        <p:spPr bwMode="auto">
          <a:xfrm>
            <a:off x="6072535" y="2368764"/>
            <a:ext cx="492979" cy="1022255"/>
          </a:xfrm>
          <a:prstGeom prst="straightConnector1">
            <a:avLst/>
          </a:prstGeom>
          <a:solidFill>
            <a:srgbClr val="00B8FF"/>
          </a:solidFill>
          <a:ln w="19050" cap="flat" cmpd="sng" algn="ctr">
            <a:solidFill>
              <a:srgbClr val="00B050"/>
            </a:solidFill>
            <a:prstDash val="dash"/>
            <a:round/>
            <a:headEnd type="none" w="med" len="med"/>
            <a:tailEnd type="triangle"/>
          </a:ln>
          <a:effectLst/>
        </p:spPr>
      </p:cxnSp>
      <p:cxnSp>
        <p:nvCxnSpPr>
          <p:cNvPr id="65" name="Straight Arrow Connector 64"/>
          <p:cNvCxnSpPr/>
          <p:nvPr/>
        </p:nvCxnSpPr>
        <p:spPr bwMode="auto">
          <a:xfrm flipH="1">
            <a:off x="6790044" y="3208300"/>
            <a:ext cx="812554" cy="182719"/>
          </a:xfrm>
          <a:prstGeom prst="straightConnector1">
            <a:avLst/>
          </a:prstGeom>
          <a:solidFill>
            <a:srgbClr val="00B8FF"/>
          </a:solidFill>
          <a:ln w="19050" cap="flat" cmpd="sng" algn="ctr">
            <a:solidFill>
              <a:srgbClr val="00B050"/>
            </a:solidFill>
            <a:prstDash val="dash"/>
            <a:round/>
            <a:headEnd type="none" w="med" len="med"/>
            <a:tailEnd type="triangle"/>
          </a:ln>
          <a:effectLst/>
        </p:spPr>
      </p:cxnSp>
      <p:cxnSp>
        <p:nvCxnSpPr>
          <p:cNvPr id="67" name="Straight Arrow Connector 66"/>
          <p:cNvCxnSpPr/>
          <p:nvPr/>
        </p:nvCxnSpPr>
        <p:spPr bwMode="auto">
          <a:xfrm flipH="1" flipV="1">
            <a:off x="6776068" y="3622903"/>
            <a:ext cx="771114" cy="690531"/>
          </a:xfrm>
          <a:prstGeom prst="straightConnector1">
            <a:avLst/>
          </a:prstGeom>
          <a:solidFill>
            <a:srgbClr val="00B8FF"/>
          </a:solidFill>
          <a:ln w="19050" cap="flat" cmpd="sng" algn="ctr">
            <a:solidFill>
              <a:srgbClr val="00B050"/>
            </a:solidFill>
            <a:prstDash val="dash"/>
            <a:round/>
            <a:headEnd type="none" w="med" len="med"/>
            <a:tailEnd type="triangle"/>
          </a:ln>
          <a:effectLst/>
        </p:spPr>
      </p:cxnSp>
      <p:cxnSp>
        <p:nvCxnSpPr>
          <p:cNvPr id="73" name="Straight Arrow Connector 72"/>
          <p:cNvCxnSpPr/>
          <p:nvPr/>
        </p:nvCxnSpPr>
        <p:spPr bwMode="auto">
          <a:xfrm flipV="1">
            <a:off x="6104646" y="3694661"/>
            <a:ext cx="460868" cy="1163523"/>
          </a:xfrm>
          <a:prstGeom prst="straightConnector1">
            <a:avLst/>
          </a:prstGeom>
          <a:solidFill>
            <a:srgbClr val="00B8FF"/>
          </a:solidFill>
          <a:ln w="19050" cap="flat" cmpd="sng" algn="ctr">
            <a:solidFill>
              <a:srgbClr val="00B050"/>
            </a:solidFill>
            <a:prstDash val="dash"/>
            <a:round/>
            <a:headEnd type="none" w="med" len="med"/>
            <a:tailEnd type="triangle"/>
          </a:ln>
          <a:effectLst/>
        </p:spPr>
      </p:cxnSp>
      <p:cxnSp>
        <p:nvCxnSpPr>
          <p:cNvPr id="76" name="Straight Arrow Connector 75"/>
          <p:cNvCxnSpPr/>
          <p:nvPr/>
        </p:nvCxnSpPr>
        <p:spPr bwMode="auto">
          <a:xfrm flipV="1">
            <a:off x="4633811" y="3595790"/>
            <a:ext cx="1833352" cy="517393"/>
          </a:xfrm>
          <a:prstGeom prst="straightConnector1">
            <a:avLst/>
          </a:prstGeom>
          <a:solidFill>
            <a:srgbClr val="00B8FF"/>
          </a:solidFill>
          <a:ln w="19050" cap="flat" cmpd="sng" algn="ctr">
            <a:solidFill>
              <a:srgbClr val="00B050"/>
            </a:solidFill>
            <a:prstDash val="dash"/>
            <a:round/>
            <a:headEnd type="none" w="med" len="med"/>
            <a:tailEnd type="triangle"/>
          </a:ln>
          <a:effectLst/>
        </p:spPr>
      </p:cxnSp>
      <p:cxnSp>
        <p:nvCxnSpPr>
          <p:cNvPr id="38" name="Straight Arrow Connector 37">
            <a:extLst>
              <a:ext uri="{FF2B5EF4-FFF2-40B4-BE49-F238E27FC236}">
                <a16:creationId xmlns:a16="http://schemas.microsoft.com/office/drawing/2014/main" id="{3366B2CB-DD08-45E8-9158-92499905ABFC}"/>
              </a:ext>
            </a:extLst>
          </p:cNvPr>
          <p:cNvCxnSpPr>
            <a:cxnSpLocks/>
          </p:cNvCxnSpPr>
          <p:nvPr/>
        </p:nvCxnSpPr>
        <p:spPr bwMode="auto">
          <a:xfrm>
            <a:off x="6464599" y="2193201"/>
            <a:ext cx="1082583" cy="622927"/>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FB923247-10F1-4375-AC91-5271F01DFFA9}"/>
              </a:ext>
            </a:extLst>
          </p:cNvPr>
          <p:cNvCxnSpPr>
            <a:cxnSpLocks/>
          </p:cNvCxnSpPr>
          <p:nvPr/>
        </p:nvCxnSpPr>
        <p:spPr bwMode="auto">
          <a:xfrm flipH="1" flipV="1">
            <a:off x="6403432" y="2347374"/>
            <a:ext cx="1091874" cy="599144"/>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42" name="Straight Arrow Connector 41">
            <a:extLst>
              <a:ext uri="{FF2B5EF4-FFF2-40B4-BE49-F238E27FC236}">
                <a16:creationId xmlns:a16="http://schemas.microsoft.com/office/drawing/2014/main" id="{ABE19F4A-A0D4-4E13-ABEC-CAA0D50D55C2}"/>
              </a:ext>
            </a:extLst>
          </p:cNvPr>
          <p:cNvCxnSpPr>
            <a:cxnSpLocks/>
          </p:cNvCxnSpPr>
          <p:nvPr/>
        </p:nvCxnSpPr>
        <p:spPr bwMode="auto">
          <a:xfrm>
            <a:off x="7976496" y="3251115"/>
            <a:ext cx="0" cy="862068"/>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44" name="Straight Arrow Connector 43">
            <a:extLst>
              <a:ext uri="{FF2B5EF4-FFF2-40B4-BE49-F238E27FC236}">
                <a16:creationId xmlns:a16="http://schemas.microsoft.com/office/drawing/2014/main" id="{D88E8460-26AC-4C38-B51D-9AA52BDF4E68}"/>
              </a:ext>
            </a:extLst>
          </p:cNvPr>
          <p:cNvCxnSpPr>
            <a:cxnSpLocks/>
          </p:cNvCxnSpPr>
          <p:nvPr/>
        </p:nvCxnSpPr>
        <p:spPr bwMode="auto">
          <a:xfrm flipH="1" flipV="1">
            <a:off x="7808562" y="3317680"/>
            <a:ext cx="1919" cy="719116"/>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48" name="Straight Arrow Connector 47">
            <a:extLst>
              <a:ext uri="{FF2B5EF4-FFF2-40B4-BE49-F238E27FC236}">
                <a16:creationId xmlns:a16="http://schemas.microsoft.com/office/drawing/2014/main" id="{A56C8377-A171-425A-B320-C7F4D3406DC8}"/>
              </a:ext>
            </a:extLst>
          </p:cNvPr>
          <p:cNvCxnSpPr>
            <a:cxnSpLocks/>
          </p:cNvCxnSpPr>
          <p:nvPr/>
        </p:nvCxnSpPr>
        <p:spPr bwMode="auto">
          <a:xfrm flipH="1">
            <a:off x="6631228" y="4500876"/>
            <a:ext cx="1141172" cy="595353"/>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59" name="Straight Arrow Connector 58">
            <a:extLst>
              <a:ext uri="{FF2B5EF4-FFF2-40B4-BE49-F238E27FC236}">
                <a16:creationId xmlns:a16="http://schemas.microsoft.com/office/drawing/2014/main" id="{F8020512-216B-4857-A27A-4BC90ACD4A0D}"/>
              </a:ext>
            </a:extLst>
          </p:cNvPr>
          <p:cNvCxnSpPr>
            <a:cxnSpLocks/>
          </p:cNvCxnSpPr>
          <p:nvPr/>
        </p:nvCxnSpPr>
        <p:spPr bwMode="auto">
          <a:xfrm flipV="1">
            <a:off x="6520408" y="4390471"/>
            <a:ext cx="1166182" cy="580880"/>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61" name="Straight Arrow Connector 60">
            <a:extLst>
              <a:ext uri="{FF2B5EF4-FFF2-40B4-BE49-F238E27FC236}">
                <a16:creationId xmlns:a16="http://schemas.microsoft.com/office/drawing/2014/main" id="{2F2358A1-5C63-4185-8356-31DF068CDE5D}"/>
              </a:ext>
            </a:extLst>
          </p:cNvPr>
          <p:cNvCxnSpPr>
            <a:cxnSpLocks/>
          </p:cNvCxnSpPr>
          <p:nvPr/>
        </p:nvCxnSpPr>
        <p:spPr bwMode="auto">
          <a:xfrm flipH="1" flipV="1">
            <a:off x="4927582" y="4511100"/>
            <a:ext cx="1177064" cy="620163"/>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63" name="Straight Arrow Connector 62">
            <a:extLst>
              <a:ext uri="{FF2B5EF4-FFF2-40B4-BE49-F238E27FC236}">
                <a16:creationId xmlns:a16="http://schemas.microsoft.com/office/drawing/2014/main" id="{8054C22E-17D8-4AA4-9972-B132D4421BB0}"/>
              </a:ext>
            </a:extLst>
          </p:cNvPr>
          <p:cNvCxnSpPr>
            <a:cxnSpLocks/>
          </p:cNvCxnSpPr>
          <p:nvPr/>
        </p:nvCxnSpPr>
        <p:spPr bwMode="auto">
          <a:xfrm>
            <a:off x="5026057" y="4422241"/>
            <a:ext cx="1076924" cy="575419"/>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sp>
        <p:nvSpPr>
          <p:cNvPr id="20" name="TextBox 19">
            <a:extLst>
              <a:ext uri="{FF2B5EF4-FFF2-40B4-BE49-F238E27FC236}">
                <a16:creationId xmlns:a16="http://schemas.microsoft.com/office/drawing/2014/main" id="{F13FF687-6BC4-4D8D-BDEA-9EC02A43213F}"/>
              </a:ext>
            </a:extLst>
          </p:cNvPr>
          <p:cNvSpPr txBox="1"/>
          <p:nvPr/>
        </p:nvSpPr>
        <p:spPr>
          <a:xfrm>
            <a:off x="7136374" y="1236539"/>
            <a:ext cx="1860619" cy="1224287"/>
          </a:xfrm>
          <a:prstGeom prst="rect">
            <a:avLst/>
          </a:prstGeom>
          <a:noFill/>
        </p:spPr>
        <p:txBody>
          <a:bodyPr wrap="square" rtlCol="0">
            <a:spAutoFit/>
          </a:bodyPr>
          <a:lstStyle/>
          <a:p>
            <a:r>
              <a:rPr lang="en-US" dirty="0">
                <a:solidFill>
                  <a:srgbClr val="FF0000"/>
                </a:solidFill>
              </a:rPr>
              <a:t>Not all transmissions depicted!</a:t>
            </a:r>
          </a:p>
        </p:txBody>
      </p:sp>
      <p:sp>
        <p:nvSpPr>
          <p:cNvPr id="64" name="TextBox 63">
            <a:extLst>
              <a:ext uri="{FF2B5EF4-FFF2-40B4-BE49-F238E27FC236}">
                <a16:creationId xmlns:a16="http://schemas.microsoft.com/office/drawing/2014/main" id="{4ED63212-DFBD-400D-BFD9-6E9894E0C9AB}"/>
              </a:ext>
            </a:extLst>
          </p:cNvPr>
          <p:cNvSpPr txBox="1"/>
          <p:nvPr/>
        </p:nvSpPr>
        <p:spPr>
          <a:xfrm>
            <a:off x="507122" y="5272056"/>
            <a:ext cx="3504750" cy="923330"/>
          </a:xfrm>
          <a:prstGeom prst="rect">
            <a:avLst/>
          </a:prstGeom>
          <a:noFill/>
        </p:spPr>
        <p:txBody>
          <a:bodyPr wrap="square" rtlCol="0">
            <a:spAutoFit/>
          </a:bodyPr>
          <a:lstStyle/>
          <a:p>
            <a:r>
              <a:rPr lang="en-US" sz="1800" dirty="0">
                <a:solidFill>
                  <a:schemeClr val="tx1"/>
                </a:solidFill>
              </a:rPr>
              <a:t>AS to AS multipath error same in both directions.</a:t>
            </a:r>
          </a:p>
          <a:p>
            <a:pPr marL="342900" indent="-342900">
              <a:buFont typeface="Arial" panose="020B0604020202020204" pitchFamily="34" charset="0"/>
              <a:buChar char="•"/>
            </a:pPr>
            <a:endParaRPr lang="en-US" sz="1800" dirty="0">
              <a:solidFill>
                <a:srgbClr val="000000"/>
              </a:solidFill>
            </a:endParaRPr>
          </a:p>
        </p:txBody>
      </p:sp>
      <p:sp>
        <p:nvSpPr>
          <p:cNvPr id="3" name="Date Placeholder 2">
            <a:extLst>
              <a:ext uri="{FF2B5EF4-FFF2-40B4-BE49-F238E27FC236}">
                <a16:creationId xmlns:a16="http://schemas.microsoft.com/office/drawing/2014/main" id="{572FE10E-833D-4A55-924C-156275199F2C}"/>
              </a:ext>
            </a:extLst>
          </p:cNvPr>
          <p:cNvSpPr>
            <a:spLocks noGrp="1"/>
          </p:cNvSpPr>
          <p:nvPr>
            <p:ph type="dt" idx="10"/>
          </p:nvPr>
        </p:nvSpPr>
        <p:spPr/>
        <p:txBody>
          <a:bodyPr/>
          <a:lstStyle/>
          <a:p>
            <a:r>
              <a:rPr lang="en-US"/>
              <a:t>Nov 2017</a:t>
            </a:r>
            <a:endParaRPr lang="en-GB" dirty="0"/>
          </a:p>
        </p:txBody>
      </p:sp>
      <p:sp>
        <p:nvSpPr>
          <p:cNvPr id="9" name="Footer Placeholder 8">
            <a:extLst>
              <a:ext uri="{FF2B5EF4-FFF2-40B4-BE49-F238E27FC236}">
                <a16:creationId xmlns:a16="http://schemas.microsoft.com/office/drawing/2014/main" id="{16F4D2A5-2223-4444-8209-C74E3C5179C4}"/>
              </a:ext>
            </a:extLst>
          </p:cNvPr>
          <p:cNvSpPr>
            <a:spLocks noGrp="1"/>
          </p:cNvSpPr>
          <p:nvPr>
            <p:ph type="ftr" idx="11"/>
          </p:nvPr>
        </p:nvSpPr>
        <p:spPr/>
        <p:txBody>
          <a:bodyPr/>
          <a:lstStyle/>
          <a:p>
            <a:r>
              <a:rPr lang="da-DK"/>
              <a:t>Erik Lindskog (Qualcomm)</a:t>
            </a:r>
            <a:endParaRPr lang="en-GB"/>
          </a:p>
        </p:txBody>
      </p:sp>
    </p:spTree>
    <p:extLst>
      <p:ext uri="{BB962C8B-B14F-4D97-AF65-F5344CB8AC3E}">
        <p14:creationId xmlns:p14="http://schemas.microsoft.com/office/powerpoint/2010/main" val="1411800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3" y="671703"/>
            <a:ext cx="8229600" cy="498749"/>
          </a:xfrm>
        </p:spPr>
        <p:txBody>
          <a:bodyPr/>
          <a:lstStyle/>
          <a:p>
            <a:r>
              <a:rPr lang="en-US" sz="2800" dirty="0"/>
              <a:t>CToA Simulation Procedure</a:t>
            </a:r>
          </a:p>
        </p:txBody>
      </p:sp>
      <p:sp>
        <p:nvSpPr>
          <p:cNvPr id="4" name="Slide Number Placeholder 3"/>
          <p:cNvSpPr>
            <a:spLocks noGrp="1"/>
          </p:cNvSpPr>
          <p:nvPr>
            <p:ph type="sldNum" sz="quarter" idx="4"/>
          </p:nvPr>
        </p:nvSpPr>
        <p:spPr/>
        <p:txBody>
          <a:bodyPr/>
          <a:lstStyle/>
          <a:p>
            <a:pPr>
              <a:defRPr/>
            </a:pPr>
            <a:r>
              <a:rPr lang="en-GB"/>
              <a:t>Slide </a:t>
            </a:r>
            <a:fld id="{C229C781-9868-4EAE-9E92-FD9A8F450C8C}" type="slidenum">
              <a:rPr lang="en-GB" smtClean="0"/>
              <a:pPr>
                <a:defRPr/>
              </a:pPr>
              <a:t>4</a:t>
            </a:fld>
            <a:endParaRPr lang="en-GB" dirty="0"/>
          </a:p>
        </p:txBody>
      </p:sp>
      <p:sp>
        <p:nvSpPr>
          <p:cNvPr id="5" name="Hexagon 4"/>
          <p:cNvSpPr/>
          <p:nvPr/>
        </p:nvSpPr>
        <p:spPr bwMode="auto">
          <a:xfrm>
            <a:off x="6072535" y="2088868"/>
            <a:ext cx="221489" cy="193568"/>
          </a:xfrm>
          <a:prstGeom prst="hexagon">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6" name="Hexagon 5"/>
          <p:cNvSpPr/>
          <p:nvPr/>
        </p:nvSpPr>
        <p:spPr bwMode="auto">
          <a:xfrm>
            <a:off x="6237282" y="4997660"/>
            <a:ext cx="221489" cy="197139"/>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7" name="Hexagon 6"/>
          <p:cNvSpPr/>
          <p:nvPr/>
        </p:nvSpPr>
        <p:spPr bwMode="auto">
          <a:xfrm>
            <a:off x="4618720" y="2933893"/>
            <a:ext cx="221489"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8" name="Diamond 7"/>
          <p:cNvSpPr/>
          <p:nvPr/>
        </p:nvSpPr>
        <p:spPr bwMode="auto">
          <a:xfrm>
            <a:off x="6520484" y="3419654"/>
            <a:ext cx="221489" cy="223537"/>
          </a:xfrm>
          <a:prstGeom prst="diamond">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cxnSp>
        <p:nvCxnSpPr>
          <p:cNvPr id="15" name="Straight Arrow Connector 14"/>
          <p:cNvCxnSpPr/>
          <p:nvPr/>
        </p:nvCxnSpPr>
        <p:spPr bwMode="auto">
          <a:xfrm flipV="1">
            <a:off x="4896739" y="2272654"/>
            <a:ext cx="1109164" cy="629481"/>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sp>
        <p:nvSpPr>
          <p:cNvPr id="29" name="TextBox 28"/>
          <p:cNvSpPr txBox="1"/>
          <p:nvPr/>
        </p:nvSpPr>
        <p:spPr>
          <a:xfrm>
            <a:off x="4441201" y="2514010"/>
            <a:ext cx="503664" cy="307777"/>
          </a:xfrm>
          <a:prstGeom prst="rect">
            <a:avLst/>
          </a:prstGeom>
          <a:noFill/>
        </p:spPr>
        <p:txBody>
          <a:bodyPr wrap="none" rtlCol="0">
            <a:spAutoFit/>
          </a:bodyPr>
          <a:lstStyle/>
          <a:p>
            <a:r>
              <a:rPr lang="en-US" sz="1400" dirty="0">
                <a:solidFill>
                  <a:srgbClr val="000000"/>
                </a:solidFill>
              </a:rPr>
              <a:t>AS1</a:t>
            </a:r>
          </a:p>
        </p:txBody>
      </p:sp>
      <p:sp>
        <p:nvSpPr>
          <p:cNvPr id="30" name="TextBox 29"/>
          <p:cNvSpPr txBox="1"/>
          <p:nvPr/>
        </p:nvSpPr>
        <p:spPr>
          <a:xfrm>
            <a:off x="5842919" y="1669140"/>
            <a:ext cx="1010213" cy="307777"/>
          </a:xfrm>
          <a:prstGeom prst="rect">
            <a:avLst/>
          </a:prstGeom>
          <a:noFill/>
        </p:spPr>
        <p:txBody>
          <a:bodyPr wrap="none" rtlCol="0">
            <a:spAutoFit/>
          </a:bodyPr>
          <a:lstStyle/>
          <a:p>
            <a:r>
              <a:rPr lang="en-US" sz="1400" dirty="0">
                <a:solidFill>
                  <a:srgbClr val="000000"/>
                </a:solidFill>
              </a:rPr>
              <a:t>AS2 (x</a:t>
            </a:r>
            <a:r>
              <a:rPr lang="en-US" sz="1400" baseline="-25000" dirty="0">
                <a:solidFill>
                  <a:srgbClr val="000000"/>
                </a:solidFill>
              </a:rPr>
              <a:t>2</a:t>
            </a:r>
            <a:r>
              <a:rPr lang="en-US" sz="1400" dirty="0">
                <a:solidFill>
                  <a:srgbClr val="000000"/>
                </a:solidFill>
              </a:rPr>
              <a:t>,y</a:t>
            </a:r>
            <a:r>
              <a:rPr lang="en-US" sz="1400" baseline="-25000" dirty="0">
                <a:solidFill>
                  <a:srgbClr val="000000"/>
                </a:solidFill>
              </a:rPr>
              <a:t>2</a:t>
            </a:r>
            <a:r>
              <a:rPr lang="en-US" sz="1400" dirty="0">
                <a:solidFill>
                  <a:srgbClr val="000000"/>
                </a:solidFill>
              </a:rPr>
              <a:t>)</a:t>
            </a:r>
          </a:p>
        </p:txBody>
      </p:sp>
      <p:sp>
        <p:nvSpPr>
          <p:cNvPr id="32" name="TextBox 31"/>
          <p:cNvSpPr txBox="1"/>
          <p:nvPr/>
        </p:nvSpPr>
        <p:spPr>
          <a:xfrm>
            <a:off x="6790044" y="3391141"/>
            <a:ext cx="1006460" cy="280561"/>
          </a:xfrm>
          <a:prstGeom prst="rect">
            <a:avLst/>
          </a:prstGeom>
          <a:noFill/>
        </p:spPr>
        <p:txBody>
          <a:bodyPr wrap="square" rtlCol="0">
            <a:spAutoFit/>
          </a:bodyPr>
          <a:lstStyle/>
          <a:p>
            <a:pPr algn="ctr"/>
            <a:r>
              <a:rPr lang="en-US" sz="1200" dirty="0">
                <a:solidFill>
                  <a:srgbClr val="000000"/>
                </a:solidFill>
              </a:rPr>
              <a:t>Client (x</a:t>
            </a:r>
            <a:r>
              <a:rPr lang="en-US" sz="1200" baseline="-25000" dirty="0">
                <a:solidFill>
                  <a:srgbClr val="000000"/>
                </a:solidFill>
              </a:rPr>
              <a:t>0</a:t>
            </a:r>
            <a:r>
              <a:rPr lang="en-US" sz="1200" dirty="0">
                <a:solidFill>
                  <a:srgbClr val="000000"/>
                </a:solidFill>
              </a:rPr>
              <a:t>,y</a:t>
            </a:r>
            <a:r>
              <a:rPr lang="en-US" sz="1200" baseline="-25000" dirty="0">
                <a:solidFill>
                  <a:srgbClr val="000000"/>
                </a:solidFill>
              </a:rPr>
              <a:t>0</a:t>
            </a:r>
            <a:r>
              <a:rPr lang="en-US" sz="1200" dirty="0">
                <a:solidFill>
                  <a:srgbClr val="000000"/>
                </a:solidFill>
              </a:rPr>
              <a:t>)</a:t>
            </a:r>
          </a:p>
        </p:txBody>
      </p:sp>
      <p:sp>
        <p:nvSpPr>
          <p:cNvPr id="33" name="TextBox 32"/>
          <p:cNvSpPr txBox="1"/>
          <p:nvPr/>
        </p:nvSpPr>
        <p:spPr>
          <a:xfrm>
            <a:off x="507122" y="1473397"/>
            <a:ext cx="3504750" cy="1754326"/>
          </a:xfrm>
          <a:prstGeom prst="rect">
            <a:avLst/>
          </a:prstGeom>
          <a:noFill/>
        </p:spPr>
        <p:txBody>
          <a:bodyPr wrap="square" rtlCol="0">
            <a:spAutoFit/>
          </a:bodyPr>
          <a:lstStyle/>
          <a:p>
            <a:r>
              <a:rPr lang="en-US" sz="1800" dirty="0">
                <a:solidFill>
                  <a:srgbClr val="000000"/>
                </a:solidFill>
              </a:rPr>
              <a:t>Measurements:</a:t>
            </a:r>
          </a:p>
          <a:p>
            <a:pPr marL="342900" indent="-342900">
              <a:buFont typeface="Arial" panose="020B0604020202020204" pitchFamily="34" charset="0"/>
              <a:buChar char="•"/>
            </a:pPr>
            <a:r>
              <a:rPr lang="en-US" sz="1800" dirty="0">
                <a:solidFill>
                  <a:srgbClr val="000000"/>
                </a:solidFill>
              </a:rPr>
              <a:t>One transmission in each direction between each pair of ASs</a:t>
            </a:r>
          </a:p>
          <a:p>
            <a:pPr marL="342900" indent="-342900">
              <a:buFont typeface="Arial" panose="020B0604020202020204" pitchFamily="34" charset="0"/>
              <a:buChar char="•"/>
            </a:pPr>
            <a:r>
              <a:rPr lang="en-US" sz="1800" dirty="0">
                <a:solidFill>
                  <a:srgbClr val="000000"/>
                </a:solidFill>
              </a:rPr>
              <a:t>Client listens to transmissions</a:t>
            </a:r>
          </a:p>
          <a:p>
            <a:pPr marL="342900" indent="-342900">
              <a:buFont typeface="Arial" panose="020B0604020202020204" pitchFamily="34" charset="0"/>
              <a:buChar char="•"/>
            </a:pPr>
            <a:endParaRPr lang="en-US" sz="1800" dirty="0">
              <a:solidFill>
                <a:srgbClr val="000000"/>
              </a:solidFill>
            </a:endParaRPr>
          </a:p>
        </p:txBody>
      </p:sp>
      <p:sp>
        <p:nvSpPr>
          <p:cNvPr id="35" name="TextBox 34"/>
          <p:cNvSpPr txBox="1"/>
          <p:nvPr/>
        </p:nvSpPr>
        <p:spPr>
          <a:xfrm>
            <a:off x="381008" y="3151634"/>
            <a:ext cx="4018984" cy="3139321"/>
          </a:xfrm>
          <a:prstGeom prst="rect">
            <a:avLst/>
          </a:prstGeom>
          <a:noFill/>
        </p:spPr>
        <p:txBody>
          <a:bodyPr wrap="square" rtlCol="0">
            <a:spAutoFit/>
          </a:bodyPr>
          <a:lstStyle/>
          <a:p>
            <a:r>
              <a:rPr lang="en-US" sz="1800" dirty="0">
                <a:solidFill>
                  <a:srgbClr val="000000"/>
                </a:solidFill>
              </a:rPr>
              <a:t>Location estimation:</a:t>
            </a:r>
          </a:p>
          <a:p>
            <a:pPr marL="342900" indent="-342900">
              <a:buFont typeface="Arial" panose="020B0604020202020204" pitchFamily="34" charset="0"/>
              <a:buChar char="•"/>
            </a:pPr>
            <a:r>
              <a:rPr lang="en-US" sz="1800" dirty="0">
                <a:solidFill>
                  <a:srgbClr val="000000"/>
                </a:solidFill>
              </a:rPr>
              <a:t>E.g. iteration with Newton’s method to solve for least squares solution to non-linear system of TOD/TOA equations position.</a:t>
            </a:r>
          </a:p>
          <a:p>
            <a:pPr marL="342900" indent="-342900">
              <a:buFont typeface="Arial" panose="020B0604020202020204" pitchFamily="34" charset="0"/>
              <a:buChar char="•"/>
            </a:pPr>
            <a:r>
              <a:rPr lang="en-US" sz="1800" dirty="0">
                <a:solidFill>
                  <a:srgbClr val="000000"/>
                </a:solidFill>
              </a:rPr>
              <a:t>When specified, showing average of 10 realizations of each client drop</a:t>
            </a:r>
          </a:p>
          <a:p>
            <a:pPr marL="342900" indent="-342900">
              <a:buFont typeface="Arial" panose="020B0604020202020204" pitchFamily="34" charset="0"/>
              <a:buChar char="•"/>
            </a:pPr>
            <a:r>
              <a:rPr lang="en-US" sz="1800" dirty="0">
                <a:solidFill>
                  <a:srgbClr val="000000"/>
                </a:solidFill>
              </a:rPr>
              <a:t>For method using tracked clock knowledge, a first estimation of the clock offsets are computed from 10 realizations.</a:t>
            </a:r>
          </a:p>
        </p:txBody>
      </p:sp>
      <p:sp>
        <p:nvSpPr>
          <p:cNvPr id="50" name="Hexagon 49"/>
          <p:cNvSpPr/>
          <p:nvPr/>
        </p:nvSpPr>
        <p:spPr bwMode="auto">
          <a:xfrm>
            <a:off x="7724701" y="2942672"/>
            <a:ext cx="221489"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51" name="Hexagon 50"/>
          <p:cNvSpPr/>
          <p:nvPr/>
        </p:nvSpPr>
        <p:spPr bwMode="auto">
          <a:xfrm>
            <a:off x="4667864" y="4209729"/>
            <a:ext cx="221489"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52" name="Hexagon 51"/>
          <p:cNvSpPr/>
          <p:nvPr/>
        </p:nvSpPr>
        <p:spPr bwMode="auto">
          <a:xfrm>
            <a:off x="7772400" y="4209729"/>
            <a:ext cx="238816"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53" name="TextBox 52"/>
          <p:cNvSpPr txBox="1"/>
          <p:nvPr/>
        </p:nvSpPr>
        <p:spPr>
          <a:xfrm>
            <a:off x="7628570" y="2568968"/>
            <a:ext cx="503664" cy="307777"/>
          </a:xfrm>
          <a:prstGeom prst="rect">
            <a:avLst/>
          </a:prstGeom>
          <a:noFill/>
        </p:spPr>
        <p:txBody>
          <a:bodyPr wrap="none" rtlCol="0">
            <a:spAutoFit/>
          </a:bodyPr>
          <a:lstStyle/>
          <a:p>
            <a:r>
              <a:rPr lang="en-US" sz="1400" dirty="0">
                <a:solidFill>
                  <a:srgbClr val="000000"/>
                </a:solidFill>
              </a:rPr>
              <a:t>AS3</a:t>
            </a:r>
          </a:p>
        </p:txBody>
      </p:sp>
      <p:sp>
        <p:nvSpPr>
          <p:cNvPr id="54" name="TextBox 53"/>
          <p:cNvSpPr txBox="1"/>
          <p:nvPr/>
        </p:nvSpPr>
        <p:spPr>
          <a:xfrm>
            <a:off x="8188162" y="4240014"/>
            <a:ext cx="503664" cy="307777"/>
          </a:xfrm>
          <a:prstGeom prst="rect">
            <a:avLst/>
          </a:prstGeom>
          <a:noFill/>
        </p:spPr>
        <p:txBody>
          <a:bodyPr wrap="none" rtlCol="0">
            <a:spAutoFit/>
          </a:bodyPr>
          <a:lstStyle/>
          <a:p>
            <a:r>
              <a:rPr lang="en-US" sz="1400" dirty="0">
                <a:solidFill>
                  <a:srgbClr val="000000"/>
                </a:solidFill>
              </a:rPr>
              <a:t>AS4</a:t>
            </a:r>
          </a:p>
        </p:txBody>
      </p:sp>
      <p:sp>
        <p:nvSpPr>
          <p:cNvPr id="55" name="TextBox 54"/>
          <p:cNvSpPr txBox="1"/>
          <p:nvPr/>
        </p:nvSpPr>
        <p:spPr>
          <a:xfrm>
            <a:off x="6127564" y="5272056"/>
            <a:ext cx="503664" cy="307777"/>
          </a:xfrm>
          <a:prstGeom prst="rect">
            <a:avLst/>
          </a:prstGeom>
          <a:noFill/>
        </p:spPr>
        <p:txBody>
          <a:bodyPr wrap="none" rtlCol="0">
            <a:spAutoFit/>
          </a:bodyPr>
          <a:lstStyle/>
          <a:p>
            <a:r>
              <a:rPr lang="en-US" sz="1400" dirty="0">
                <a:solidFill>
                  <a:srgbClr val="000000"/>
                </a:solidFill>
              </a:rPr>
              <a:t>AS5</a:t>
            </a:r>
          </a:p>
        </p:txBody>
      </p:sp>
      <p:sp>
        <p:nvSpPr>
          <p:cNvPr id="56" name="TextBox 55"/>
          <p:cNvSpPr txBox="1"/>
          <p:nvPr/>
        </p:nvSpPr>
        <p:spPr>
          <a:xfrm>
            <a:off x="4307603" y="4625948"/>
            <a:ext cx="503664" cy="307777"/>
          </a:xfrm>
          <a:prstGeom prst="rect">
            <a:avLst/>
          </a:prstGeom>
          <a:noFill/>
        </p:spPr>
        <p:txBody>
          <a:bodyPr wrap="none" rtlCol="0">
            <a:spAutoFit/>
          </a:bodyPr>
          <a:lstStyle/>
          <a:p>
            <a:r>
              <a:rPr lang="en-US" sz="1400" dirty="0">
                <a:solidFill>
                  <a:srgbClr val="000000"/>
                </a:solidFill>
              </a:rPr>
              <a:t>AS6</a:t>
            </a:r>
          </a:p>
        </p:txBody>
      </p:sp>
      <p:cxnSp>
        <p:nvCxnSpPr>
          <p:cNvPr id="60" name="Straight Arrow Connector 59"/>
          <p:cNvCxnSpPr/>
          <p:nvPr/>
        </p:nvCxnSpPr>
        <p:spPr bwMode="auto">
          <a:xfrm flipH="1">
            <a:off x="4960576" y="2369490"/>
            <a:ext cx="1111959" cy="637336"/>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31" name="Straight Arrow Connector 30"/>
          <p:cNvCxnSpPr/>
          <p:nvPr/>
        </p:nvCxnSpPr>
        <p:spPr bwMode="auto">
          <a:xfrm>
            <a:off x="4972655" y="3054441"/>
            <a:ext cx="2667381" cy="32597"/>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37" name="Straight Arrow Connector 36"/>
          <p:cNvCxnSpPr/>
          <p:nvPr/>
        </p:nvCxnSpPr>
        <p:spPr bwMode="auto">
          <a:xfrm flipH="1" flipV="1">
            <a:off x="4983570" y="3159385"/>
            <a:ext cx="2645000" cy="38488"/>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39" name="Straight Arrow Connector 38"/>
          <p:cNvCxnSpPr/>
          <p:nvPr/>
        </p:nvCxnSpPr>
        <p:spPr bwMode="auto">
          <a:xfrm>
            <a:off x="4983570" y="3218646"/>
            <a:ext cx="2645000" cy="968733"/>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40" name="Straight Arrow Connector 39"/>
          <p:cNvCxnSpPr/>
          <p:nvPr/>
        </p:nvCxnSpPr>
        <p:spPr bwMode="auto">
          <a:xfrm flipH="1" flipV="1">
            <a:off x="4955971" y="3319261"/>
            <a:ext cx="2591211" cy="1000164"/>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43" name="Straight Arrow Connector 42"/>
          <p:cNvCxnSpPr/>
          <p:nvPr/>
        </p:nvCxnSpPr>
        <p:spPr bwMode="auto">
          <a:xfrm>
            <a:off x="4835843" y="3262228"/>
            <a:ext cx="1415057" cy="1603386"/>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47" name="Straight Arrow Connector 46"/>
          <p:cNvCxnSpPr/>
          <p:nvPr/>
        </p:nvCxnSpPr>
        <p:spPr bwMode="auto">
          <a:xfrm flipH="1" flipV="1">
            <a:off x="4741141" y="3317836"/>
            <a:ext cx="1363505" cy="1547778"/>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49" name="Straight Arrow Connector 48"/>
          <p:cNvCxnSpPr/>
          <p:nvPr/>
        </p:nvCxnSpPr>
        <p:spPr bwMode="auto">
          <a:xfrm>
            <a:off x="4701942" y="3234319"/>
            <a:ext cx="16402" cy="891748"/>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57" name="Straight Arrow Connector 56"/>
          <p:cNvCxnSpPr/>
          <p:nvPr/>
        </p:nvCxnSpPr>
        <p:spPr bwMode="auto">
          <a:xfrm flipH="1" flipV="1">
            <a:off x="4635413" y="3197873"/>
            <a:ext cx="7865" cy="890637"/>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58" name="Straight Arrow Connector 57"/>
          <p:cNvCxnSpPr/>
          <p:nvPr/>
        </p:nvCxnSpPr>
        <p:spPr bwMode="auto">
          <a:xfrm>
            <a:off x="4942064" y="3127039"/>
            <a:ext cx="1491004" cy="365935"/>
          </a:xfrm>
          <a:prstGeom prst="straightConnector1">
            <a:avLst/>
          </a:prstGeom>
          <a:solidFill>
            <a:srgbClr val="00B8FF"/>
          </a:solidFill>
          <a:ln w="19050" cap="flat" cmpd="sng" algn="ctr">
            <a:solidFill>
              <a:schemeClr val="accent6"/>
            </a:solidFill>
            <a:prstDash val="dash"/>
            <a:round/>
            <a:headEnd type="none" w="med" len="med"/>
            <a:tailEnd type="triangle"/>
          </a:ln>
          <a:effectLst/>
        </p:spPr>
      </p:cxnSp>
      <p:cxnSp>
        <p:nvCxnSpPr>
          <p:cNvPr id="62" name="Straight Arrow Connector 61"/>
          <p:cNvCxnSpPr/>
          <p:nvPr/>
        </p:nvCxnSpPr>
        <p:spPr bwMode="auto">
          <a:xfrm>
            <a:off x="6072535" y="2368764"/>
            <a:ext cx="492979" cy="1022255"/>
          </a:xfrm>
          <a:prstGeom prst="straightConnector1">
            <a:avLst/>
          </a:prstGeom>
          <a:solidFill>
            <a:srgbClr val="00B8FF"/>
          </a:solidFill>
          <a:ln w="19050" cap="flat" cmpd="sng" algn="ctr">
            <a:solidFill>
              <a:srgbClr val="00B050"/>
            </a:solidFill>
            <a:prstDash val="dash"/>
            <a:round/>
            <a:headEnd type="none" w="med" len="med"/>
            <a:tailEnd type="triangle"/>
          </a:ln>
          <a:effectLst/>
        </p:spPr>
      </p:cxnSp>
      <p:cxnSp>
        <p:nvCxnSpPr>
          <p:cNvPr id="65" name="Straight Arrow Connector 64"/>
          <p:cNvCxnSpPr/>
          <p:nvPr/>
        </p:nvCxnSpPr>
        <p:spPr bwMode="auto">
          <a:xfrm flipH="1">
            <a:off x="6790044" y="3208300"/>
            <a:ext cx="812554" cy="182719"/>
          </a:xfrm>
          <a:prstGeom prst="straightConnector1">
            <a:avLst/>
          </a:prstGeom>
          <a:solidFill>
            <a:srgbClr val="00B8FF"/>
          </a:solidFill>
          <a:ln w="19050" cap="flat" cmpd="sng" algn="ctr">
            <a:solidFill>
              <a:srgbClr val="00B050"/>
            </a:solidFill>
            <a:prstDash val="dash"/>
            <a:round/>
            <a:headEnd type="none" w="med" len="med"/>
            <a:tailEnd type="triangle"/>
          </a:ln>
          <a:effectLst/>
        </p:spPr>
      </p:cxnSp>
      <p:cxnSp>
        <p:nvCxnSpPr>
          <p:cNvPr id="67" name="Straight Arrow Connector 66"/>
          <p:cNvCxnSpPr/>
          <p:nvPr/>
        </p:nvCxnSpPr>
        <p:spPr bwMode="auto">
          <a:xfrm flipH="1" flipV="1">
            <a:off x="6776068" y="3622903"/>
            <a:ext cx="771114" cy="690531"/>
          </a:xfrm>
          <a:prstGeom prst="straightConnector1">
            <a:avLst/>
          </a:prstGeom>
          <a:solidFill>
            <a:srgbClr val="00B8FF"/>
          </a:solidFill>
          <a:ln w="19050" cap="flat" cmpd="sng" algn="ctr">
            <a:solidFill>
              <a:srgbClr val="00B050"/>
            </a:solidFill>
            <a:prstDash val="dash"/>
            <a:round/>
            <a:headEnd type="none" w="med" len="med"/>
            <a:tailEnd type="triangle"/>
          </a:ln>
          <a:effectLst/>
        </p:spPr>
      </p:cxnSp>
      <p:cxnSp>
        <p:nvCxnSpPr>
          <p:cNvPr id="73" name="Straight Arrow Connector 72"/>
          <p:cNvCxnSpPr/>
          <p:nvPr/>
        </p:nvCxnSpPr>
        <p:spPr bwMode="auto">
          <a:xfrm flipV="1">
            <a:off x="6104646" y="3694661"/>
            <a:ext cx="460868" cy="1163523"/>
          </a:xfrm>
          <a:prstGeom prst="straightConnector1">
            <a:avLst/>
          </a:prstGeom>
          <a:solidFill>
            <a:srgbClr val="00B8FF"/>
          </a:solidFill>
          <a:ln w="19050" cap="flat" cmpd="sng" algn="ctr">
            <a:solidFill>
              <a:srgbClr val="00B050"/>
            </a:solidFill>
            <a:prstDash val="dash"/>
            <a:round/>
            <a:headEnd type="none" w="med" len="med"/>
            <a:tailEnd type="triangle"/>
          </a:ln>
          <a:effectLst/>
        </p:spPr>
      </p:cxnSp>
      <p:cxnSp>
        <p:nvCxnSpPr>
          <p:cNvPr id="76" name="Straight Arrow Connector 75"/>
          <p:cNvCxnSpPr/>
          <p:nvPr/>
        </p:nvCxnSpPr>
        <p:spPr bwMode="auto">
          <a:xfrm flipV="1">
            <a:off x="4633811" y="3595790"/>
            <a:ext cx="1833352" cy="517393"/>
          </a:xfrm>
          <a:prstGeom prst="straightConnector1">
            <a:avLst/>
          </a:prstGeom>
          <a:solidFill>
            <a:srgbClr val="00B8FF"/>
          </a:solidFill>
          <a:ln w="19050" cap="flat" cmpd="sng" algn="ctr">
            <a:solidFill>
              <a:srgbClr val="00B050"/>
            </a:solidFill>
            <a:prstDash val="dash"/>
            <a:round/>
            <a:headEnd type="none" w="med" len="med"/>
            <a:tailEnd type="triangle"/>
          </a:ln>
          <a:effectLst/>
        </p:spPr>
      </p:cxnSp>
      <p:cxnSp>
        <p:nvCxnSpPr>
          <p:cNvPr id="38" name="Straight Arrow Connector 37">
            <a:extLst>
              <a:ext uri="{FF2B5EF4-FFF2-40B4-BE49-F238E27FC236}">
                <a16:creationId xmlns:a16="http://schemas.microsoft.com/office/drawing/2014/main" id="{3366B2CB-DD08-45E8-9158-92499905ABFC}"/>
              </a:ext>
            </a:extLst>
          </p:cNvPr>
          <p:cNvCxnSpPr>
            <a:cxnSpLocks/>
          </p:cNvCxnSpPr>
          <p:nvPr/>
        </p:nvCxnSpPr>
        <p:spPr bwMode="auto">
          <a:xfrm>
            <a:off x="6464599" y="2193201"/>
            <a:ext cx="1082583" cy="622927"/>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FB923247-10F1-4375-AC91-5271F01DFFA9}"/>
              </a:ext>
            </a:extLst>
          </p:cNvPr>
          <p:cNvCxnSpPr>
            <a:cxnSpLocks/>
          </p:cNvCxnSpPr>
          <p:nvPr/>
        </p:nvCxnSpPr>
        <p:spPr bwMode="auto">
          <a:xfrm flipH="1" flipV="1">
            <a:off x="6403432" y="2347374"/>
            <a:ext cx="1091874" cy="599144"/>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42" name="Straight Arrow Connector 41">
            <a:extLst>
              <a:ext uri="{FF2B5EF4-FFF2-40B4-BE49-F238E27FC236}">
                <a16:creationId xmlns:a16="http://schemas.microsoft.com/office/drawing/2014/main" id="{ABE19F4A-A0D4-4E13-ABEC-CAA0D50D55C2}"/>
              </a:ext>
            </a:extLst>
          </p:cNvPr>
          <p:cNvCxnSpPr>
            <a:cxnSpLocks/>
          </p:cNvCxnSpPr>
          <p:nvPr/>
        </p:nvCxnSpPr>
        <p:spPr bwMode="auto">
          <a:xfrm>
            <a:off x="7976496" y="3251115"/>
            <a:ext cx="0" cy="862068"/>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44" name="Straight Arrow Connector 43">
            <a:extLst>
              <a:ext uri="{FF2B5EF4-FFF2-40B4-BE49-F238E27FC236}">
                <a16:creationId xmlns:a16="http://schemas.microsoft.com/office/drawing/2014/main" id="{D88E8460-26AC-4C38-B51D-9AA52BDF4E68}"/>
              </a:ext>
            </a:extLst>
          </p:cNvPr>
          <p:cNvCxnSpPr>
            <a:cxnSpLocks/>
          </p:cNvCxnSpPr>
          <p:nvPr/>
        </p:nvCxnSpPr>
        <p:spPr bwMode="auto">
          <a:xfrm flipH="1" flipV="1">
            <a:off x="7808562" y="3317680"/>
            <a:ext cx="1919" cy="719116"/>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48" name="Straight Arrow Connector 47">
            <a:extLst>
              <a:ext uri="{FF2B5EF4-FFF2-40B4-BE49-F238E27FC236}">
                <a16:creationId xmlns:a16="http://schemas.microsoft.com/office/drawing/2014/main" id="{A56C8377-A171-425A-B320-C7F4D3406DC8}"/>
              </a:ext>
            </a:extLst>
          </p:cNvPr>
          <p:cNvCxnSpPr>
            <a:cxnSpLocks/>
          </p:cNvCxnSpPr>
          <p:nvPr/>
        </p:nvCxnSpPr>
        <p:spPr bwMode="auto">
          <a:xfrm flipH="1">
            <a:off x="6631228" y="4500876"/>
            <a:ext cx="1141172" cy="595353"/>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59" name="Straight Arrow Connector 58">
            <a:extLst>
              <a:ext uri="{FF2B5EF4-FFF2-40B4-BE49-F238E27FC236}">
                <a16:creationId xmlns:a16="http://schemas.microsoft.com/office/drawing/2014/main" id="{F8020512-216B-4857-A27A-4BC90ACD4A0D}"/>
              </a:ext>
            </a:extLst>
          </p:cNvPr>
          <p:cNvCxnSpPr>
            <a:cxnSpLocks/>
          </p:cNvCxnSpPr>
          <p:nvPr/>
        </p:nvCxnSpPr>
        <p:spPr bwMode="auto">
          <a:xfrm flipV="1">
            <a:off x="6520408" y="4390471"/>
            <a:ext cx="1166182" cy="580880"/>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61" name="Straight Arrow Connector 60">
            <a:extLst>
              <a:ext uri="{FF2B5EF4-FFF2-40B4-BE49-F238E27FC236}">
                <a16:creationId xmlns:a16="http://schemas.microsoft.com/office/drawing/2014/main" id="{2F2358A1-5C63-4185-8356-31DF068CDE5D}"/>
              </a:ext>
            </a:extLst>
          </p:cNvPr>
          <p:cNvCxnSpPr>
            <a:cxnSpLocks/>
          </p:cNvCxnSpPr>
          <p:nvPr/>
        </p:nvCxnSpPr>
        <p:spPr bwMode="auto">
          <a:xfrm flipH="1" flipV="1">
            <a:off x="4927582" y="4511100"/>
            <a:ext cx="1177064" cy="620163"/>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63" name="Straight Arrow Connector 62">
            <a:extLst>
              <a:ext uri="{FF2B5EF4-FFF2-40B4-BE49-F238E27FC236}">
                <a16:creationId xmlns:a16="http://schemas.microsoft.com/office/drawing/2014/main" id="{8054C22E-17D8-4AA4-9972-B132D4421BB0}"/>
              </a:ext>
            </a:extLst>
          </p:cNvPr>
          <p:cNvCxnSpPr>
            <a:cxnSpLocks/>
          </p:cNvCxnSpPr>
          <p:nvPr/>
        </p:nvCxnSpPr>
        <p:spPr bwMode="auto">
          <a:xfrm>
            <a:off x="5026057" y="4422241"/>
            <a:ext cx="1076924" cy="575419"/>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sp>
        <p:nvSpPr>
          <p:cNvPr id="20" name="TextBox 19">
            <a:extLst>
              <a:ext uri="{FF2B5EF4-FFF2-40B4-BE49-F238E27FC236}">
                <a16:creationId xmlns:a16="http://schemas.microsoft.com/office/drawing/2014/main" id="{F13FF687-6BC4-4D8D-BDEA-9EC02A43213F}"/>
              </a:ext>
            </a:extLst>
          </p:cNvPr>
          <p:cNvSpPr txBox="1"/>
          <p:nvPr/>
        </p:nvSpPr>
        <p:spPr>
          <a:xfrm>
            <a:off x="7136374" y="1236539"/>
            <a:ext cx="1860619" cy="1224287"/>
          </a:xfrm>
          <a:prstGeom prst="rect">
            <a:avLst/>
          </a:prstGeom>
          <a:noFill/>
        </p:spPr>
        <p:txBody>
          <a:bodyPr wrap="square" rtlCol="0">
            <a:spAutoFit/>
          </a:bodyPr>
          <a:lstStyle/>
          <a:p>
            <a:r>
              <a:rPr lang="en-US" dirty="0">
                <a:solidFill>
                  <a:srgbClr val="FF0000"/>
                </a:solidFill>
              </a:rPr>
              <a:t>Not all transmissions depicted!</a:t>
            </a:r>
          </a:p>
        </p:txBody>
      </p:sp>
      <p:sp>
        <p:nvSpPr>
          <p:cNvPr id="3" name="Date Placeholder 2">
            <a:extLst>
              <a:ext uri="{FF2B5EF4-FFF2-40B4-BE49-F238E27FC236}">
                <a16:creationId xmlns:a16="http://schemas.microsoft.com/office/drawing/2014/main" id="{91EE673E-AE0B-4682-A400-7F195C83D736}"/>
              </a:ext>
            </a:extLst>
          </p:cNvPr>
          <p:cNvSpPr>
            <a:spLocks noGrp="1"/>
          </p:cNvSpPr>
          <p:nvPr>
            <p:ph type="dt" idx="10"/>
          </p:nvPr>
        </p:nvSpPr>
        <p:spPr/>
        <p:txBody>
          <a:bodyPr/>
          <a:lstStyle/>
          <a:p>
            <a:r>
              <a:rPr lang="en-US"/>
              <a:t>Nov 2017</a:t>
            </a:r>
            <a:endParaRPr lang="en-GB" dirty="0"/>
          </a:p>
        </p:txBody>
      </p:sp>
      <p:sp>
        <p:nvSpPr>
          <p:cNvPr id="9" name="Footer Placeholder 8">
            <a:extLst>
              <a:ext uri="{FF2B5EF4-FFF2-40B4-BE49-F238E27FC236}">
                <a16:creationId xmlns:a16="http://schemas.microsoft.com/office/drawing/2014/main" id="{520E3B55-C3BD-4A46-91D5-C0952F40228C}"/>
              </a:ext>
            </a:extLst>
          </p:cNvPr>
          <p:cNvSpPr>
            <a:spLocks noGrp="1"/>
          </p:cNvSpPr>
          <p:nvPr>
            <p:ph type="ftr" idx="11"/>
          </p:nvPr>
        </p:nvSpPr>
        <p:spPr/>
        <p:txBody>
          <a:bodyPr/>
          <a:lstStyle/>
          <a:p>
            <a:r>
              <a:rPr lang="da-DK"/>
              <a:t>Erik Lindskog (Qualcomm)</a:t>
            </a:r>
            <a:endParaRPr lang="en-GB"/>
          </a:p>
        </p:txBody>
      </p:sp>
    </p:spTree>
    <p:extLst>
      <p:ext uri="{BB962C8B-B14F-4D97-AF65-F5344CB8AC3E}">
        <p14:creationId xmlns:p14="http://schemas.microsoft.com/office/powerpoint/2010/main" val="2936597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1537E98-774E-4F3B-A1E3-B6910C5DCB80}"/>
              </a:ext>
            </a:extLst>
          </p:cNvPr>
          <p:cNvPicPr>
            <a:picLocks noChangeAspect="1"/>
          </p:cNvPicPr>
          <p:nvPr/>
        </p:nvPicPr>
        <p:blipFill>
          <a:blip r:embed="rId2"/>
          <a:stretch>
            <a:fillRect/>
          </a:stretch>
        </p:blipFill>
        <p:spPr>
          <a:xfrm>
            <a:off x="2514600" y="1447801"/>
            <a:ext cx="7114775" cy="5027613"/>
          </a:xfrm>
          <a:prstGeom prst="rect">
            <a:avLst/>
          </a:prstGeom>
        </p:spPr>
      </p:pic>
      <p:sp>
        <p:nvSpPr>
          <p:cNvPr id="5" name="Title 4"/>
          <p:cNvSpPr>
            <a:spLocks noGrp="1"/>
          </p:cNvSpPr>
          <p:nvPr>
            <p:ph type="title"/>
          </p:nvPr>
        </p:nvSpPr>
        <p:spPr>
          <a:xfrm>
            <a:off x="685800" y="685801"/>
            <a:ext cx="7770813" cy="762000"/>
          </a:xfrm>
        </p:spPr>
        <p:txBody>
          <a:bodyPr/>
          <a:lstStyle/>
          <a:p>
            <a:r>
              <a:rPr lang="en-US" dirty="0"/>
              <a:t>DToA and CToA w/o client tracking</a:t>
            </a:r>
          </a:p>
        </p:txBody>
      </p:sp>
      <p:sp>
        <p:nvSpPr>
          <p:cNvPr id="4" name="Slide Number Placeholder 3"/>
          <p:cNvSpPr>
            <a:spLocks noGrp="1"/>
          </p:cNvSpPr>
          <p:nvPr>
            <p:ph type="sldNum" idx="12"/>
          </p:nvPr>
        </p:nvSpPr>
        <p:spPr/>
        <p:txBody>
          <a:bodyPr/>
          <a:lstStyle/>
          <a:p>
            <a:pPr>
              <a:defRPr/>
            </a:pPr>
            <a:r>
              <a:rPr lang="en-GB"/>
              <a:t>Slide </a:t>
            </a:r>
            <a:fld id="{C229C781-9868-4EAE-9E92-FD9A8F450C8C}" type="slidenum">
              <a:rPr lang="en-GB" smtClean="0"/>
              <a:pPr>
                <a:defRPr/>
              </a:pPr>
              <a:t>5</a:t>
            </a:fld>
            <a:endParaRPr lang="en-GB" dirty="0"/>
          </a:p>
        </p:txBody>
      </p:sp>
      <p:sp>
        <p:nvSpPr>
          <p:cNvPr id="7" name="Footer Placeholder 6"/>
          <p:cNvSpPr>
            <a:spLocks noGrp="1"/>
          </p:cNvSpPr>
          <p:nvPr>
            <p:ph type="ftr" idx="14"/>
          </p:nvPr>
        </p:nvSpPr>
        <p:spPr/>
        <p:txBody>
          <a:bodyPr/>
          <a:lstStyle/>
          <a:p>
            <a:r>
              <a:rPr lang="da-DK"/>
              <a:t>Erik Lindskog (Qualcomm)</a:t>
            </a:r>
            <a:endParaRPr lang="en-GB" dirty="0"/>
          </a:p>
        </p:txBody>
      </p:sp>
      <p:sp>
        <p:nvSpPr>
          <p:cNvPr id="8" name="TextBox 7">
            <a:extLst>
              <a:ext uri="{FF2B5EF4-FFF2-40B4-BE49-F238E27FC236}">
                <a16:creationId xmlns:a16="http://schemas.microsoft.com/office/drawing/2014/main" id="{BA10DB2E-4C79-4C49-96EB-80A8B0A8758A}"/>
              </a:ext>
            </a:extLst>
          </p:cNvPr>
          <p:cNvSpPr txBox="1"/>
          <p:nvPr/>
        </p:nvSpPr>
        <p:spPr>
          <a:xfrm>
            <a:off x="613747" y="5951929"/>
            <a:ext cx="1672253" cy="338554"/>
          </a:xfrm>
          <a:prstGeom prst="rect">
            <a:avLst/>
          </a:prstGeom>
          <a:noFill/>
        </p:spPr>
        <p:txBody>
          <a:bodyPr wrap="none" rtlCol="0">
            <a:spAutoFit/>
          </a:bodyPr>
          <a:lstStyle/>
          <a:p>
            <a:r>
              <a:rPr lang="en-US" sz="1600" dirty="0">
                <a:solidFill>
                  <a:schemeClr val="bg1">
                    <a:lumMod val="50000"/>
                  </a:schemeClr>
                </a:solidFill>
              </a:rPr>
              <a:t>Call in comment:</a:t>
            </a:r>
            <a:r>
              <a:rPr lang="en-US" sz="1600" dirty="0"/>
              <a:t>:</a:t>
            </a:r>
          </a:p>
        </p:txBody>
      </p:sp>
      <p:sp>
        <p:nvSpPr>
          <p:cNvPr id="9" name="TextBox 8">
            <a:extLst>
              <a:ext uri="{FF2B5EF4-FFF2-40B4-BE49-F238E27FC236}">
                <a16:creationId xmlns:a16="http://schemas.microsoft.com/office/drawing/2014/main" id="{F8314F63-4826-4943-896A-548EC89CE6F0}"/>
              </a:ext>
            </a:extLst>
          </p:cNvPr>
          <p:cNvSpPr txBox="1"/>
          <p:nvPr/>
        </p:nvSpPr>
        <p:spPr>
          <a:xfrm>
            <a:off x="428847" y="4272013"/>
            <a:ext cx="2286000" cy="1631216"/>
          </a:xfrm>
          <a:prstGeom prst="rect">
            <a:avLst/>
          </a:prstGeom>
          <a:noFill/>
        </p:spPr>
        <p:txBody>
          <a:bodyPr wrap="square" rtlCol="0">
            <a:spAutoFit/>
          </a:bodyPr>
          <a:lstStyle/>
          <a:p>
            <a:r>
              <a:rPr lang="en-US" sz="2000" dirty="0">
                <a:solidFill>
                  <a:srgbClr val="FF0000"/>
                </a:solidFill>
              </a:rPr>
              <a:t>CToA here outperforms DToA when NOT considering client position tracking.</a:t>
            </a:r>
            <a:endParaRPr lang="en-US" dirty="0">
              <a:solidFill>
                <a:srgbClr val="FF0000"/>
              </a:solidFill>
            </a:endParaRPr>
          </a:p>
        </p:txBody>
      </p:sp>
      <p:sp>
        <p:nvSpPr>
          <p:cNvPr id="10" name="Content Placeholder 5">
            <a:extLst>
              <a:ext uri="{FF2B5EF4-FFF2-40B4-BE49-F238E27FC236}">
                <a16:creationId xmlns:a16="http://schemas.microsoft.com/office/drawing/2014/main" id="{BBECFEBB-6A86-4B3B-9FB4-A18ECFF950B6}"/>
              </a:ext>
            </a:extLst>
          </p:cNvPr>
          <p:cNvSpPr txBox="1">
            <a:spLocks/>
          </p:cNvSpPr>
          <p:nvPr/>
        </p:nvSpPr>
        <p:spPr bwMode="auto">
          <a:xfrm>
            <a:off x="130702" y="1368425"/>
            <a:ext cx="2993498" cy="28242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Client outside circle</a:t>
            </a:r>
          </a:p>
          <a:p>
            <a:pPr>
              <a:buFont typeface="Arial" panose="020B0604020202020204" pitchFamily="34" charset="0"/>
              <a:buChar char="•"/>
            </a:pPr>
            <a:r>
              <a:rPr lang="en-US" sz="1800" kern="0" dirty="0"/>
              <a:t>Multipath error</a:t>
            </a:r>
          </a:p>
          <a:p>
            <a:pPr lvl="1">
              <a:buFont typeface="Arial" panose="020B0604020202020204" pitchFamily="34" charset="0"/>
              <a:buChar char="•"/>
            </a:pPr>
            <a:r>
              <a:rPr lang="en-US" sz="1400" kern="0" dirty="0"/>
              <a:t>Proxy - Abs of Gaussian</a:t>
            </a:r>
          </a:p>
          <a:p>
            <a:pPr lvl="1">
              <a:buFont typeface="Arial" panose="020B0604020202020204" pitchFamily="34" charset="0"/>
              <a:buChar char="•"/>
            </a:pPr>
            <a:r>
              <a:rPr lang="en-US" sz="1400" kern="0" dirty="0"/>
              <a:t>MU-ranging protocol uses symmetric AS to AS multipath errors </a:t>
            </a:r>
          </a:p>
          <a:p>
            <a:pPr>
              <a:buFont typeface="Arial" panose="020B0604020202020204" pitchFamily="34" charset="0"/>
              <a:buChar char="•"/>
            </a:pPr>
            <a:r>
              <a:rPr lang="en-US" sz="1800" kern="0" dirty="0"/>
              <a:t>‘Tracked’ clocks are initialized using average of 10 other measurements</a:t>
            </a:r>
          </a:p>
          <a:p>
            <a:pPr marL="0" indent="0"/>
            <a:endParaRPr lang="en-US" sz="2000" kern="0" dirty="0"/>
          </a:p>
          <a:p>
            <a:pPr>
              <a:buFont typeface="Arial" panose="020B0604020202020204" pitchFamily="34" charset="0"/>
              <a:buChar char="•"/>
            </a:pPr>
            <a:endParaRPr lang="en-US" kern="0" dirty="0"/>
          </a:p>
        </p:txBody>
      </p:sp>
      <p:sp>
        <p:nvSpPr>
          <p:cNvPr id="3" name="Date Placeholder 2">
            <a:extLst>
              <a:ext uri="{FF2B5EF4-FFF2-40B4-BE49-F238E27FC236}">
                <a16:creationId xmlns:a16="http://schemas.microsoft.com/office/drawing/2014/main" id="{64385BF8-6870-4C37-AC50-6DFC9182533A}"/>
              </a:ext>
            </a:extLst>
          </p:cNvPr>
          <p:cNvSpPr>
            <a:spLocks noGrp="1"/>
          </p:cNvSpPr>
          <p:nvPr>
            <p:ph type="dt" idx="15"/>
          </p:nvPr>
        </p:nvSpPr>
        <p:spPr/>
        <p:txBody>
          <a:bodyPr/>
          <a:lstStyle/>
          <a:p>
            <a:r>
              <a:rPr lang="en-US"/>
              <a:t>Nov 2017</a:t>
            </a:r>
            <a:endParaRPr lang="en-GB" dirty="0"/>
          </a:p>
        </p:txBody>
      </p:sp>
    </p:spTree>
    <p:extLst>
      <p:ext uri="{BB962C8B-B14F-4D97-AF65-F5344CB8AC3E}">
        <p14:creationId xmlns:p14="http://schemas.microsoft.com/office/powerpoint/2010/main" val="3544172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0879D528-5E8B-4B75-8BE1-7A5CFB641CF1}"/>
              </a:ext>
            </a:extLst>
          </p:cNvPr>
          <p:cNvPicPr>
            <a:picLocks noChangeAspect="1"/>
          </p:cNvPicPr>
          <p:nvPr/>
        </p:nvPicPr>
        <p:blipFill>
          <a:blip r:embed="rId2"/>
          <a:stretch>
            <a:fillRect/>
          </a:stretch>
        </p:blipFill>
        <p:spPr>
          <a:xfrm>
            <a:off x="696912" y="1277547"/>
            <a:ext cx="7439548" cy="5288353"/>
          </a:xfrm>
          <a:prstGeom prst="rect">
            <a:avLst/>
          </a:prstGeom>
        </p:spPr>
      </p:pic>
      <p:sp>
        <p:nvSpPr>
          <p:cNvPr id="5" name="Title 4"/>
          <p:cNvSpPr>
            <a:spLocks noGrp="1"/>
          </p:cNvSpPr>
          <p:nvPr>
            <p:ph type="title"/>
          </p:nvPr>
        </p:nvSpPr>
        <p:spPr>
          <a:xfrm>
            <a:off x="685800" y="685801"/>
            <a:ext cx="7770813" cy="762000"/>
          </a:xfrm>
        </p:spPr>
        <p:txBody>
          <a:bodyPr/>
          <a:lstStyle/>
          <a:p>
            <a:r>
              <a:rPr lang="en-US" dirty="0"/>
              <a:t>DToA and CToA w/o client tracking</a:t>
            </a:r>
          </a:p>
        </p:txBody>
      </p:sp>
      <p:sp>
        <p:nvSpPr>
          <p:cNvPr id="4" name="Slide Number Placeholder 3"/>
          <p:cNvSpPr>
            <a:spLocks noGrp="1"/>
          </p:cNvSpPr>
          <p:nvPr>
            <p:ph type="sldNum" idx="12"/>
          </p:nvPr>
        </p:nvSpPr>
        <p:spPr/>
        <p:txBody>
          <a:bodyPr/>
          <a:lstStyle/>
          <a:p>
            <a:pPr>
              <a:defRPr/>
            </a:pPr>
            <a:r>
              <a:rPr lang="en-GB"/>
              <a:t>Slide </a:t>
            </a:r>
            <a:fld id="{C229C781-9868-4EAE-9E92-FD9A8F450C8C}" type="slidenum">
              <a:rPr lang="en-GB" smtClean="0"/>
              <a:pPr>
                <a:defRPr/>
              </a:pPr>
              <a:t>6</a:t>
            </a:fld>
            <a:endParaRPr lang="en-GB" dirty="0"/>
          </a:p>
        </p:txBody>
      </p:sp>
      <p:sp>
        <p:nvSpPr>
          <p:cNvPr id="7" name="Footer Placeholder 6"/>
          <p:cNvSpPr>
            <a:spLocks noGrp="1"/>
          </p:cNvSpPr>
          <p:nvPr>
            <p:ph type="ftr" idx="14"/>
          </p:nvPr>
        </p:nvSpPr>
        <p:spPr/>
        <p:txBody>
          <a:bodyPr/>
          <a:lstStyle/>
          <a:p>
            <a:r>
              <a:rPr lang="da-DK"/>
              <a:t>Erik Lindskog (Qualcomm)</a:t>
            </a:r>
            <a:endParaRPr lang="en-GB" dirty="0"/>
          </a:p>
        </p:txBody>
      </p:sp>
      <p:sp>
        <p:nvSpPr>
          <p:cNvPr id="2" name="Date Placeholder 1">
            <a:extLst>
              <a:ext uri="{FF2B5EF4-FFF2-40B4-BE49-F238E27FC236}">
                <a16:creationId xmlns:a16="http://schemas.microsoft.com/office/drawing/2014/main" id="{95C2A797-61FE-4C63-93B9-DA310D6A73E0}"/>
              </a:ext>
            </a:extLst>
          </p:cNvPr>
          <p:cNvSpPr>
            <a:spLocks noGrp="1"/>
          </p:cNvSpPr>
          <p:nvPr>
            <p:ph type="dt" idx="15"/>
          </p:nvPr>
        </p:nvSpPr>
        <p:spPr/>
        <p:txBody>
          <a:bodyPr/>
          <a:lstStyle/>
          <a:p>
            <a:r>
              <a:rPr lang="en-US"/>
              <a:t>Nov 2017</a:t>
            </a:r>
            <a:endParaRPr lang="en-GB" dirty="0"/>
          </a:p>
        </p:txBody>
      </p:sp>
      <p:sp>
        <p:nvSpPr>
          <p:cNvPr id="3" name="TextBox 2">
            <a:extLst>
              <a:ext uri="{FF2B5EF4-FFF2-40B4-BE49-F238E27FC236}">
                <a16:creationId xmlns:a16="http://schemas.microsoft.com/office/drawing/2014/main" id="{9737006B-CD53-4A57-87F6-D69B12682A18}"/>
              </a:ext>
            </a:extLst>
          </p:cNvPr>
          <p:cNvSpPr txBox="1"/>
          <p:nvPr/>
        </p:nvSpPr>
        <p:spPr>
          <a:xfrm>
            <a:off x="7467600" y="5126355"/>
            <a:ext cx="1539382" cy="646331"/>
          </a:xfrm>
          <a:prstGeom prst="rect">
            <a:avLst/>
          </a:prstGeom>
          <a:noFill/>
        </p:spPr>
        <p:txBody>
          <a:bodyPr wrap="square" rtlCol="0">
            <a:spAutoFit/>
          </a:bodyPr>
          <a:lstStyle/>
          <a:p>
            <a:r>
              <a:rPr lang="en-US" sz="1800" dirty="0">
                <a:solidFill>
                  <a:schemeClr val="tx1"/>
                </a:solidFill>
              </a:rPr>
              <a:t>CToA with tracked clocks</a:t>
            </a:r>
          </a:p>
        </p:txBody>
      </p:sp>
      <p:cxnSp>
        <p:nvCxnSpPr>
          <p:cNvPr id="12" name="Straight Arrow Connector 11">
            <a:extLst>
              <a:ext uri="{FF2B5EF4-FFF2-40B4-BE49-F238E27FC236}">
                <a16:creationId xmlns:a16="http://schemas.microsoft.com/office/drawing/2014/main" id="{5F82E836-8B75-49DA-A27E-738B3F50B828}"/>
              </a:ext>
            </a:extLst>
          </p:cNvPr>
          <p:cNvCxnSpPr>
            <a:cxnSpLocks/>
          </p:cNvCxnSpPr>
          <p:nvPr/>
        </p:nvCxnSpPr>
        <p:spPr bwMode="auto">
          <a:xfrm flipH="1" flipV="1">
            <a:off x="6758996" y="5126355"/>
            <a:ext cx="593722" cy="15309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84480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7770813" cy="591783"/>
          </a:xfrm>
        </p:spPr>
        <p:txBody>
          <a:bodyPr/>
          <a:lstStyle/>
          <a:p>
            <a:r>
              <a:rPr lang="en-US" dirty="0"/>
              <a:t>DToA and CToA with client tracking</a:t>
            </a:r>
          </a:p>
        </p:txBody>
      </p:sp>
      <p:sp>
        <p:nvSpPr>
          <p:cNvPr id="6" name="Content Placeholder 5"/>
          <p:cNvSpPr>
            <a:spLocks noGrp="1"/>
          </p:cNvSpPr>
          <p:nvPr>
            <p:ph idx="1"/>
          </p:nvPr>
        </p:nvSpPr>
        <p:spPr>
          <a:xfrm>
            <a:off x="168902" y="1295304"/>
            <a:ext cx="2930841" cy="3145621"/>
          </a:xfrm>
        </p:spPr>
        <p:txBody>
          <a:bodyPr/>
          <a:lstStyle/>
          <a:p>
            <a:pPr>
              <a:buFont typeface="Arial" panose="020B0604020202020204" pitchFamily="34" charset="0"/>
              <a:buChar char="•"/>
            </a:pPr>
            <a:r>
              <a:rPr lang="en-US" sz="1600" dirty="0"/>
              <a:t>Client outside circle</a:t>
            </a:r>
          </a:p>
          <a:p>
            <a:pPr>
              <a:buFont typeface="Arial" panose="020B0604020202020204" pitchFamily="34" charset="0"/>
              <a:buChar char="•"/>
            </a:pPr>
            <a:r>
              <a:rPr lang="en-US" sz="1600" dirty="0"/>
              <a:t>Multipath</a:t>
            </a:r>
          </a:p>
          <a:p>
            <a:pPr lvl="1">
              <a:buFont typeface="Arial" panose="020B0604020202020204" pitchFamily="34" charset="0"/>
              <a:buChar char="•"/>
            </a:pPr>
            <a:r>
              <a:rPr lang="en-US" sz="1200" dirty="0"/>
              <a:t>Proxy - Abs of Gaussian</a:t>
            </a:r>
          </a:p>
          <a:p>
            <a:pPr lvl="1">
              <a:buFont typeface="Arial" panose="020B0604020202020204" pitchFamily="34" charset="0"/>
              <a:buChar char="•"/>
            </a:pPr>
            <a:r>
              <a:rPr lang="en-US" sz="1200" dirty="0"/>
              <a:t>MU-ranging protocol uses symmetric AS to AS multipath errors </a:t>
            </a:r>
          </a:p>
          <a:p>
            <a:pPr>
              <a:buFont typeface="Arial" panose="020B0604020202020204" pitchFamily="34" charset="0"/>
              <a:buChar char="•"/>
            </a:pPr>
            <a:r>
              <a:rPr lang="en-US" sz="1600" dirty="0"/>
              <a:t>Client location ‘tracking’ modeled by averaging 10 measurements</a:t>
            </a:r>
          </a:p>
          <a:p>
            <a:pPr>
              <a:buFont typeface="Arial" panose="020B0604020202020204" pitchFamily="34" charset="0"/>
              <a:buChar char="•"/>
            </a:pPr>
            <a:r>
              <a:rPr lang="en-US" sz="1600" dirty="0"/>
              <a:t>‘Tracked’ clocks are initialized using average of 10 other measurements</a:t>
            </a:r>
          </a:p>
          <a:p>
            <a:pPr marL="0" indent="0"/>
            <a:endParaRPr lang="en-US" sz="2000"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pPr>
              <a:defRPr/>
            </a:pPr>
            <a:r>
              <a:rPr lang="en-GB"/>
              <a:t>Slide </a:t>
            </a:r>
            <a:fld id="{C229C781-9868-4EAE-9E92-FD9A8F450C8C}" type="slidenum">
              <a:rPr lang="en-GB" smtClean="0"/>
              <a:pPr>
                <a:defRPr/>
              </a:pPr>
              <a:t>7</a:t>
            </a:fld>
            <a:endParaRPr lang="en-GB" dirty="0"/>
          </a:p>
        </p:txBody>
      </p:sp>
      <p:sp>
        <p:nvSpPr>
          <p:cNvPr id="7" name="Footer Placeholder 6"/>
          <p:cNvSpPr>
            <a:spLocks noGrp="1"/>
          </p:cNvSpPr>
          <p:nvPr>
            <p:ph type="ftr" idx="14"/>
          </p:nvPr>
        </p:nvSpPr>
        <p:spPr/>
        <p:txBody>
          <a:bodyPr/>
          <a:lstStyle/>
          <a:p>
            <a:r>
              <a:rPr lang="da-DK"/>
              <a:t>Erik Lindskog (Qualcomm)</a:t>
            </a:r>
            <a:endParaRPr lang="en-GB" dirty="0"/>
          </a:p>
        </p:txBody>
      </p:sp>
      <p:sp>
        <p:nvSpPr>
          <p:cNvPr id="8" name="TextBox 7">
            <a:extLst>
              <a:ext uri="{FF2B5EF4-FFF2-40B4-BE49-F238E27FC236}">
                <a16:creationId xmlns:a16="http://schemas.microsoft.com/office/drawing/2014/main" id="{BA10DB2E-4C79-4C49-96EB-80A8B0A8758A}"/>
              </a:ext>
            </a:extLst>
          </p:cNvPr>
          <p:cNvSpPr txBox="1"/>
          <p:nvPr/>
        </p:nvSpPr>
        <p:spPr>
          <a:xfrm>
            <a:off x="613747" y="5951929"/>
            <a:ext cx="1672253" cy="338554"/>
          </a:xfrm>
          <a:prstGeom prst="rect">
            <a:avLst/>
          </a:prstGeom>
          <a:noFill/>
        </p:spPr>
        <p:txBody>
          <a:bodyPr wrap="none" rtlCol="0">
            <a:spAutoFit/>
          </a:bodyPr>
          <a:lstStyle/>
          <a:p>
            <a:r>
              <a:rPr lang="en-US" sz="1600" dirty="0">
                <a:solidFill>
                  <a:schemeClr val="bg1">
                    <a:lumMod val="50000"/>
                  </a:schemeClr>
                </a:solidFill>
              </a:rPr>
              <a:t>Call in comment:</a:t>
            </a:r>
            <a:r>
              <a:rPr lang="en-US" sz="1600" dirty="0"/>
              <a:t>:</a:t>
            </a:r>
          </a:p>
        </p:txBody>
      </p:sp>
      <p:sp>
        <p:nvSpPr>
          <p:cNvPr id="9" name="TextBox 8">
            <a:extLst>
              <a:ext uri="{FF2B5EF4-FFF2-40B4-BE49-F238E27FC236}">
                <a16:creationId xmlns:a16="http://schemas.microsoft.com/office/drawing/2014/main" id="{D75DFDE2-7041-4880-AE19-AD375D13DF81}"/>
              </a:ext>
            </a:extLst>
          </p:cNvPr>
          <p:cNvSpPr txBox="1"/>
          <p:nvPr/>
        </p:nvSpPr>
        <p:spPr>
          <a:xfrm>
            <a:off x="381000" y="4481690"/>
            <a:ext cx="2610426" cy="1323439"/>
          </a:xfrm>
          <a:prstGeom prst="rect">
            <a:avLst/>
          </a:prstGeom>
          <a:noFill/>
        </p:spPr>
        <p:txBody>
          <a:bodyPr wrap="square" rtlCol="0">
            <a:spAutoFit/>
          </a:bodyPr>
          <a:lstStyle/>
          <a:p>
            <a:r>
              <a:rPr lang="en-US" sz="2000" dirty="0">
                <a:solidFill>
                  <a:srgbClr val="FF0000"/>
                </a:solidFill>
              </a:rPr>
              <a:t>DToA here outperforms (or equals) CToA when considering client position tracking.</a:t>
            </a:r>
          </a:p>
        </p:txBody>
      </p:sp>
      <p:pic>
        <p:nvPicPr>
          <p:cNvPr id="3" name="Picture 2">
            <a:extLst>
              <a:ext uri="{FF2B5EF4-FFF2-40B4-BE49-F238E27FC236}">
                <a16:creationId xmlns:a16="http://schemas.microsoft.com/office/drawing/2014/main" id="{3B60BEAC-A24B-426A-A481-B5F810D734CF}"/>
              </a:ext>
            </a:extLst>
          </p:cNvPr>
          <p:cNvPicPr>
            <a:picLocks noChangeAspect="1"/>
          </p:cNvPicPr>
          <p:nvPr/>
        </p:nvPicPr>
        <p:blipFill>
          <a:blip r:embed="rId2"/>
          <a:stretch>
            <a:fillRect/>
          </a:stretch>
        </p:blipFill>
        <p:spPr>
          <a:xfrm>
            <a:off x="2571098" y="1669650"/>
            <a:ext cx="6377956" cy="4620833"/>
          </a:xfrm>
          <a:prstGeom prst="rect">
            <a:avLst/>
          </a:prstGeom>
        </p:spPr>
      </p:pic>
      <p:sp>
        <p:nvSpPr>
          <p:cNvPr id="2" name="Date Placeholder 1">
            <a:extLst>
              <a:ext uri="{FF2B5EF4-FFF2-40B4-BE49-F238E27FC236}">
                <a16:creationId xmlns:a16="http://schemas.microsoft.com/office/drawing/2014/main" id="{16A95BE8-A571-412C-83A7-8A50B19D3C80}"/>
              </a:ext>
            </a:extLst>
          </p:cNvPr>
          <p:cNvSpPr>
            <a:spLocks noGrp="1"/>
          </p:cNvSpPr>
          <p:nvPr>
            <p:ph type="dt" idx="15"/>
          </p:nvPr>
        </p:nvSpPr>
        <p:spPr/>
        <p:txBody>
          <a:bodyPr/>
          <a:lstStyle/>
          <a:p>
            <a:r>
              <a:rPr lang="en-US"/>
              <a:t>Nov 2017</a:t>
            </a:r>
            <a:endParaRPr lang="en-GB" dirty="0"/>
          </a:p>
        </p:txBody>
      </p:sp>
    </p:spTree>
    <p:extLst>
      <p:ext uri="{BB962C8B-B14F-4D97-AF65-F5344CB8AC3E}">
        <p14:creationId xmlns:p14="http://schemas.microsoft.com/office/powerpoint/2010/main" val="1423724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5170033-DAE5-4A81-89E0-5FF3B5B7EE33}"/>
              </a:ext>
            </a:extLst>
          </p:cNvPr>
          <p:cNvPicPr>
            <a:picLocks noChangeAspect="1"/>
          </p:cNvPicPr>
          <p:nvPr/>
        </p:nvPicPr>
        <p:blipFill>
          <a:blip r:embed="rId2"/>
          <a:stretch>
            <a:fillRect/>
          </a:stretch>
        </p:blipFill>
        <p:spPr>
          <a:xfrm>
            <a:off x="378928" y="1143000"/>
            <a:ext cx="7926078" cy="5417584"/>
          </a:xfrm>
          <a:prstGeom prst="rect">
            <a:avLst/>
          </a:prstGeom>
        </p:spPr>
      </p:pic>
      <p:sp>
        <p:nvSpPr>
          <p:cNvPr id="5" name="Title 4"/>
          <p:cNvSpPr>
            <a:spLocks noGrp="1"/>
          </p:cNvSpPr>
          <p:nvPr>
            <p:ph type="title"/>
          </p:nvPr>
        </p:nvSpPr>
        <p:spPr>
          <a:xfrm>
            <a:off x="685800" y="685800"/>
            <a:ext cx="7770813" cy="591783"/>
          </a:xfrm>
        </p:spPr>
        <p:txBody>
          <a:bodyPr/>
          <a:lstStyle/>
          <a:p>
            <a:r>
              <a:rPr lang="en-US" dirty="0"/>
              <a:t>DToA and CToA with client tracking</a:t>
            </a:r>
          </a:p>
        </p:txBody>
      </p:sp>
      <p:sp>
        <p:nvSpPr>
          <p:cNvPr id="4" name="Slide Number Placeholder 3"/>
          <p:cNvSpPr>
            <a:spLocks noGrp="1"/>
          </p:cNvSpPr>
          <p:nvPr>
            <p:ph type="sldNum" idx="12"/>
          </p:nvPr>
        </p:nvSpPr>
        <p:spPr/>
        <p:txBody>
          <a:bodyPr/>
          <a:lstStyle/>
          <a:p>
            <a:pPr>
              <a:defRPr/>
            </a:pPr>
            <a:r>
              <a:rPr lang="en-GB"/>
              <a:t>Slide </a:t>
            </a:r>
            <a:fld id="{C229C781-9868-4EAE-9E92-FD9A8F450C8C}" type="slidenum">
              <a:rPr lang="en-GB" smtClean="0"/>
              <a:pPr>
                <a:defRPr/>
              </a:pPr>
              <a:t>8</a:t>
            </a:fld>
            <a:endParaRPr lang="en-GB" dirty="0"/>
          </a:p>
        </p:txBody>
      </p:sp>
      <p:sp>
        <p:nvSpPr>
          <p:cNvPr id="7" name="Footer Placeholder 6"/>
          <p:cNvSpPr>
            <a:spLocks noGrp="1"/>
          </p:cNvSpPr>
          <p:nvPr>
            <p:ph type="ftr" idx="14"/>
          </p:nvPr>
        </p:nvSpPr>
        <p:spPr/>
        <p:txBody>
          <a:bodyPr/>
          <a:lstStyle/>
          <a:p>
            <a:r>
              <a:rPr lang="da-DK"/>
              <a:t>Erik Lindskog (Qualcomm)</a:t>
            </a:r>
            <a:endParaRPr lang="en-GB" dirty="0"/>
          </a:p>
        </p:txBody>
      </p:sp>
      <p:sp>
        <p:nvSpPr>
          <p:cNvPr id="2" name="TextBox 1">
            <a:extLst>
              <a:ext uri="{FF2B5EF4-FFF2-40B4-BE49-F238E27FC236}">
                <a16:creationId xmlns:a16="http://schemas.microsoft.com/office/drawing/2014/main" id="{3AA2DB73-2416-41D9-B4B9-0BFC8366DA35}"/>
              </a:ext>
            </a:extLst>
          </p:cNvPr>
          <p:cNvSpPr txBox="1"/>
          <p:nvPr/>
        </p:nvSpPr>
        <p:spPr>
          <a:xfrm>
            <a:off x="7162800" y="4290536"/>
            <a:ext cx="1872401" cy="1477328"/>
          </a:xfrm>
          <a:prstGeom prst="rect">
            <a:avLst/>
          </a:prstGeom>
          <a:noFill/>
        </p:spPr>
        <p:txBody>
          <a:bodyPr wrap="square" rtlCol="0">
            <a:spAutoFit/>
          </a:bodyPr>
          <a:lstStyle/>
          <a:p>
            <a:r>
              <a:rPr lang="en-US" sz="1800" dirty="0">
                <a:solidFill>
                  <a:srgbClr val="FF0000"/>
                </a:solidFill>
              </a:rPr>
              <a:t>Note elongated shape of location error also for ‘CToA’ with tracked clocks.</a:t>
            </a:r>
            <a:endParaRPr lang="en-US" dirty="0">
              <a:solidFill>
                <a:srgbClr val="FF0000"/>
              </a:solidFill>
            </a:endParaRPr>
          </a:p>
        </p:txBody>
      </p:sp>
      <p:sp>
        <p:nvSpPr>
          <p:cNvPr id="3" name="Date Placeholder 2">
            <a:extLst>
              <a:ext uri="{FF2B5EF4-FFF2-40B4-BE49-F238E27FC236}">
                <a16:creationId xmlns:a16="http://schemas.microsoft.com/office/drawing/2014/main" id="{8BB3994E-5432-4198-A4B8-10CDA1DB128F}"/>
              </a:ext>
            </a:extLst>
          </p:cNvPr>
          <p:cNvSpPr>
            <a:spLocks noGrp="1"/>
          </p:cNvSpPr>
          <p:nvPr>
            <p:ph type="dt" idx="15"/>
          </p:nvPr>
        </p:nvSpPr>
        <p:spPr/>
        <p:txBody>
          <a:bodyPr/>
          <a:lstStyle/>
          <a:p>
            <a:r>
              <a:rPr lang="en-US"/>
              <a:t>Nov 2017</a:t>
            </a:r>
            <a:endParaRPr lang="en-GB" dirty="0"/>
          </a:p>
        </p:txBody>
      </p:sp>
      <p:cxnSp>
        <p:nvCxnSpPr>
          <p:cNvPr id="12" name="Straight Arrow Connector 11">
            <a:extLst>
              <a:ext uri="{FF2B5EF4-FFF2-40B4-BE49-F238E27FC236}">
                <a16:creationId xmlns:a16="http://schemas.microsoft.com/office/drawing/2014/main" id="{5BAA2107-2AA9-475B-A29E-0519C37E0A92}"/>
              </a:ext>
            </a:extLst>
          </p:cNvPr>
          <p:cNvCxnSpPr>
            <a:cxnSpLocks/>
          </p:cNvCxnSpPr>
          <p:nvPr/>
        </p:nvCxnSpPr>
        <p:spPr bwMode="auto">
          <a:xfrm flipH="1">
            <a:off x="6629400" y="5029200"/>
            <a:ext cx="40005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293732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r>
              <a:rPr lang="en-GB"/>
              <a:t>Slide </a:t>
            </a:r>
            <a:fld id="{C229C781-9868-4EAE-9E92-FD9A8F450C8C}" type="slidenum">
              <a:rPr lang="en-GB" smtClean="0"/>
              <a:pPr>
                <a:defRPr/>
              </a:pPr>
              <a:t>9</a:t>
            </a:fld>
            <a:endParaRPr lang="en-GB" dirty="0"/>
          </a:p>
        </p:txBody>
      </p:sp>
      <p:sp>
        <p:nvSpPr>
          <p:cNvPr id="5" name="TextBox 4"/>
          <p:cNvSpPr txBox="1"/>
          <p:nvPr/>
        </p:nvSpPr>
        <p:spPr>
          <a:xfrm>
            <a:off x="1292225" y="2667000"/>
            <a:ext cx="7162800" cy="830997"/>
          </a:xfrm>
          <a:prstGeom prst="rect">
            <a:avLst/>
          </a:prstGeom>
          <a:solidFill>
            <a:srgbClr val="FFFF00"/>
          </a:solidFill>
        </p:spPr>
        <p:txBody>
          <a:bodyPr wrap="square" rtlCol="0">
            <a:spAutoFit/>
          </a:bodyPr>
          <a:lstStyle/>
          <a:p>
            <a:pPr algn="ctr"/>
            <a:r>
              <a:rPr lang="en-US" sz="4800" dirty="0">
                <a:solidFill>
                  <a:schemeClr val="tx1"/>
                </a:solidFill>
              </a:rPr>
              <a:t>Thank You </a:t>
            </a:r>
          </a:p>
        </p:txBody>
      </p:sp>
      <p:sp>
        <p:nvSpPr>
          <p:cNvPr id="6" name="Footer Placeholder 5"/>
          <p:cNvSpPr>
            <a:spLocks noGrp="1"/>
          </p:cNvSpPr>
          <p:nvPr>
            <p:ph type="ftr" idx="11"/>
          </p:nvPr>
        </p:nvSpPr>
        <p:spPr/>
        <p:txBody>
          <a:bodyPr/>
          <a:lstStyle/>
          <a:p>
            <a:r>
              <a:rPr lang="da-DK"/>
              <a:t>Erik Lindskog (Qualcomm)</a:t>
            </a:r>
            <a:endParaRPr lang="en-GB"/>
          </a:p>
        </p:txBody>
      </p:sp>
      <p:sp>
        <p:nvSpPr>
          <p:cNvPr id="2" name="Date Placeholder 1">
            <a:extLst>
              <a:ext uri="{FF2B5EF4-FFF2-40B4-BE49-F238E27FC236}">
                <a16:creationId xmlns:a16="http://schemas.microsoft.com/office/drawing/2014/main" id="{4404B6A9-614E-446A-A725-53597E57092A}"/>
              </a:ext>
            </a:extLst>
          </p:cNvPr>
          <p:cNvSpPr>
            <a:spLocks noGrp="1"/>
          </p:cNvSpPr>
          <p:nvPr>
            <p:ph type="dt" idx="10"/>
          </p:nvPr>
        </p:nvSpPr>
        <p:spPr/>
        <p:txBody>
          <a:bodyPr/>
          <a:lstStyle/>
          <a:p>
            <a:r>
              <a:rPr lang="en-US"/>
              <a:t>Nov 2017</a:t>
            </a:r>
            <a:endParaRPr lang="en-GB" dirty="0"/>
          </a:p>
        </p:txBody>
      </p:sp>
    </p:spTree>
    <p:extLst>
      <p:ext uri="{BB962C8B-B14F-4D97-AF65-F5344CB8AC3E}">
        <p14:creationId xmlns:p14="http://schemas.microsoft.com/office/powerpoint/2010/main" val="412636012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12868</TotalTime>
  <Words>1807</Words>
  <Application>Microsoft Office PowerPoint</Application>
  <PresentationFormat>On-screen Show (4:3)</PresentationFormat>
  <Paragraphs>313</Paragraphs>
  <Slides>27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5" baseType="lpstr">
      <vt:lpstr>Arial Unicode MS</vt:lpstr>
      <vt:lpstr>MS Gothic</vt:lpstr>
      <vt:lpstr>Arial</vt:lpstr>
      <vt:lpstr>Symbol</vt:lpstr>
      <vt:lpstr>Times New Roman</vt:lpstr>
      <vt:lpstr>Office Theme</vt:lpstr>
      <vt:lpstr>Document</vt:lpstr>
      <vt:lpstr>Equation</vt:lpstr>
      <vt:lpstr>Further Scalable Location  Performance Analysis</vt:lpstr>
      <vt:lpstr>General Simulation Procedure</vt:lpstr>
      <vt:lpstr>DToA Simulation Procedure</vt:lpstr>
      <vt:lpstr>CToA Simulation Procedure</vt:lpstr>
      <vt:lpstr>DToA and CToA w/o client tracking</vt:lpstr>
      <vt:lpstr>DToA and CToA w/o client tracking</vt:lpstr>
      <vt:lpstr>DToA and CToA with client tracking</vt:lpstr>
      <vt:lpstr>DToA and CToA with client tracking</vt:lpstr>
      <vt:lpstr>PowerPoint Presentation</vt:lpstr>
      <vt:lpstr>PowerPoint Presentation</vt:lpstr>
      <vt:lpstr>Newton’s method for solving non-linear equation</vt:lpstr>
      <vt:lpstr>Solving of non-linear system of equations</vt:lpstr>
      <vt:lpstr>PowerPoint Presentation</vt:lpstr>
      <vt:lpstr>Propagation paths and time stamps </vt:lpstr>
      <vt:lpstr>Double-Sided Differential Distance Calculation </vt:lpstr>
      <vt:lpstr>DToA Location Estimation Calculations</vt:lpstr>
      <vt:lpstr>Solving of non-linear system of equations</vt:lpstr>
      <vt:lpstr>Our derivatives</vt:lpstr>
      <vt:lpstr>Iterative solution for client position (x0,y0)</vt:lpstr>
      <vt:lpstr>PowerPoint Presentation</vt:lpstr>
      <vt:lpstr>Joint Clock Offsets and Client Location and Estimation Calculations</vt:lpstr>
      <vt:lpstr>Joint Clock Offsets and Client Location Estimation</vt:lpstr>
      <vt:lpstr>Solving of non-linear system of equations</vt:lpstr>
      <vt:lpstr>Our derivatives</vt:lpstr>
      <vt:lpstr>Iterative solution for client position (x0,y0)</vt:lpstr>
      <vt:lpstr>PowerPoint Presentation</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Scalable Location Performance</dc:title>
  <dc:creator>Erik Lindskog, Naveen Kakani, Ali Raissinia</dc:creator>
  <cp:lastModifiedBy>Erik Lindskog</cp:lastModifiedBy>
  <cp:revision>206</cp:revision>
  <cp:lastPrinted>1601-01-01T00:00:00Z</cp:lastPrinted>
  <dcterms:created xsi:type="dcterms:W3CDTF">2017-01-17T13:08:38Z</dcterms:created>
  <dcterms:modified xsi:type="dcterms:W3CDTF">2017-11-08T20:44:43Z</dcterms:modified>
</cp:coreProperties>
</file>