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448" r:id="rId2"/>
    <p:sldId id="449" r:id="rId3"/>
    <p:sldId id="602" r:id="rId4"/>
    <p:sldId id="604" r:id="rId5"/>
    <p:sldId id="589" r:id="rId6"/>
    <p:sldId id="612" r:id="rId7"/>
    <p:sldId id="590" r:id="rId8"/>
    <p:sldId id="458" r:id="rId9"/>
    <p:sldId id="615" r:id="rId10"/>
    <p:sldId id="613" r:id="rId11"/>
    <p:sldId id="611" r:id="rId12"/>
  </p:sldIdLst>
  <p:sldSz cx="9144000" cy="6858000" type="screen4x3"/>
  <p:notesSz cx="6934200" cy="9280525"/>
  <p:custDataLst>
    <p:tags r:id="rId15"/>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389" autoAdjust="0"/>
  </p:normalViewPr>
  <p:slideViewPr>
    <p:cSldViewPr>
      <p:cViewPr varScale="1">
        <p:scale>
          <a:sx n="84" d="100"/>
          <a:sy n="84" d="100"/>
        </p:scale>
        <p:origin x="-84" y="-64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1962" y="-1074"/>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802.11-17/xxxxr0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802.11-17/xxxxr0</a:t>
            </a:r>
            <a:endParaRPr lang="en-US" dirty="0"/>
          </a:p>
        </p:txBody>
      </p:sp>
      <p:sp>
        <p:nvSpPr>
          <p:cNvPr id="2051" name="Rectangle 3"/>
          <p:cNvSpPr>
            <a:spLocks noGrp="1" noChangeArrowheads="1"/>
          </p:cNvSpPr>
          <p:nvPr>
            <p:ph type="dt" idx="1"/>
          </p:nvPr>
        </p:nvSpPr>
        <p:spPr bwMode="auto">
          <a:xfrm>
            <a:off x="654050" y="95706"/>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May 2017</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zh-CN" altLang="zh-CN" dirty="0"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a:xfrm>
            <a:off x="654050" y="95706"/>
            <a:ext cx="359073" cy="215444"/>
          </a:xfrm>
        </p:spPr>
        <p:txBody>
          <a:bodyPr/>
          <a:lstStyle/>
          <a:p>
            <a:pPr>
              <a:defRPr/>
            </a:pPr>
            <a:r>
              <a:rPr lang="en-US" dirty="0" err="1" smtClean="0"/>
              <a:t>xxxx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29702"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 xmlns:p14="http://schemas.microsoft.com/office/powerpoint/2010/main" val="190737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11</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dirty="0"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269304"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xxx</a:t>
            </a:r>
            <a:endParaRPr lang="en-GB" sz="1400" dirty="0"/>
          </a:p>
        </p:txBody>
      </p:sp>
      <p:sp>
        <p:nvSpPr>
          <p:cNvPr id="25603" name="Rectangle 2"/>
          <p:cNvSpPr>
            <a:spLocks noGrp="1" noChangeArrowheads="1"/>
          </p:cNvSpPr>
          <p:nvPr>
            <p:ph type="hdr" sz="quarter"/>
          </p:nvPr>
        </p:nvSpPr>
        <p:spPr>
          <a:xfrm>
            <a:off x="4085426" y="96083"/>
            <a:ext cx="2195858"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5605" name="Rectangle 6"/>
          <p:cNvSpPr>
            <a:spLocks noGrp="1" noChangeArrowheads="1"/>
          </p:cNvSpPr>
          <p:nvPr>
            <p:ph type="ftr" sz="quarter" idx="4"/>
          </p:nvPr>
        </p:nvSpPr>
        <p:spPr>
          <a:xfrm>
            <a:off x="4835252" y="8985317"/>
            <a:ext cx="133690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altLang="zh-CN" dirty="0" smtClean="0"/>
              <a:t>Jiamin Chen /Huawei</a:t>
            </a:r>
            <a:endParaRPr lang="en-US" altLang="zh-CN" dirty="0"/>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478360" y="95706"/>
            <a:ext cx="1803378" cy="215444"/>
          </a:xfrm>
          <a:ln/>
        </p:spPr>
        <p:txBody>
          <a:bodyPr/>
          <a:lstStyle/>
          <a:p>
            <a:r>
              <a:rPr lang="en-US" dirty="0" smtClean="0"/>
              <a:t>doc.: 17-0000-00-00EC</a:t>
            </a:r>
            <a:endParaRPr lang="en-US" dirty="0"/>
          </a:p>
        </p:txBody>
      </p:sp>
      <p:sp>
        <p:nvSpPr>
          <p:cNvPr id="5" name="Rectangle 3"/>
          <p:cNvSpPr>
            <a:spLocks noGrp="1" noChangeArrowheads="1"/>
          </p:cNvSpPr>
          <p:nvPr>
            <p:ph type="dt"/>
          </p:nvPr>
        </p:nvSpPr>
        <p:spPr>
          <a:xfrm>
            <a:off x="654050" y="95706"/>
            <a:ext cx="359073" cy="215444"/>
          </a:xfrm>
          <a:ln/>
        </p:spPr>
        <p:txBody>
          <a:bodyPr/>
          <a:lstStyle/>
          <a:p>
            <a:r>
              <a:rPr lang="en-US" dirty="0" smtClean="0"/>
              <a:t>2017</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hdr" sz="quarter"/>
          </p:nvPr>
        </p:nvSpPr>
        <p:spPr>
          <a:xfrm>
            <a:off x="4085426" y="96083"/>
            <a:ext cx="2195858"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6628" name="Rectangle 3"/>
          <p:cNvSpPr txBox="1">
            <a:spLocks noGrp="1" noChangeArrowheads="1"/>
          </p:cNvSpPr>
          <p:nvPr/>
        </p:nvSpPr>
        <p:spPr bwMode="auto">
          <a:xfrm>
            <a:off x="654536" y="96083"/>
            <a:ext cx="269304"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xxx</a:t>
            </a:r>
            <a:endParaRPr lang="en-GB" sz="1400" b="1" dirty="0"/>
          </a:p>
        </p:txBody>
      </p:sp>
      <p:sp>
        <p:nvSpPr>
          <p:cNvPr id="26629" name="Rectangle 6"/>
          <p:cNvSpPr>
            <a:spLocks noGrp="1" noChangeArrowheads="1"/>
          </p:cNvSpPr>
          <p:nvPr>
            <p:ph type="ftr" sz="quarter" idx="4"/>
          </p:nvPr>
        </p:nvSpPr>
        <p:spPr>
          <a:xfrm>
            <a:off x="5817697" y="8985317"/>
            <a:ext cx="46358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endParaRPr lang="en-GB" dirty="0"/>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7</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3375"/>
            <a:ext cx="1598836" cy="276999"/>
          </a:xfrm>
        </p:spPr>
        <p:txBody>
          <a:bodyPr/>
          <a:lstStyle>
            <a:lvl1pPr>
              <a:defRPr smtClean="0"/>
            </a:lvl1pPr>
          </a:lstStyle>
          <a:p>
            <a:pPr>
              <a:defRPr/>
            </a:pPr>
            <a:r>
              <a:rPr lang="en-US" altLang="zh-CN" dirty="0" smtClean="0"/>
              <a:t>November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August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August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August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3375"/>
            <a:ext cx="1598836" cy="276999"/>
          </a:xfrm>
        </p:spPr>
        <p:txBody>
          <a:bodyPr/>
          <a:lstStyle>
            <a:lvl1pPr>
              <a:defRPr smtClean="0"/>
            </a:lvl1pPr>
          </a:lstStyle>
          <a:p>
            <a:pPr>
              <a:defRPr/>
            </a:pPr>
            <a:r>
              <a:rPr lang="en-US" altLang="zh-CN" dirty="0" smtClean="0"/>
              <a:t>November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1598836" cy="276999"/>
          </a:xfrm>
          <a:ln/>
        </p:spPr>
        <p:txBody>
          <a:bodyPr/>
          <a:lstStyle>
            <a:lvl1pPr>
              <a:defRPr/>
            </a:lvl1pPr>
          </a:lstStyle>
          <a:p>
            <a:pPr>
              <a:defRPr/>
            </a:pPr>
            <a:r>
              <a:rPr lang="en-US" altLang="zh-CN" dirty="0" smtClean="0"/>
              <a:t>November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a:xfrm>
            <a:off x="696913" y="333375"/>
            <a:ext cx="1224694" cy="276999"/>
          </a:xfrm>
        </p:spPr>
        <p:txBody>
          <a:bodyPr/>
          <a:lstStyle>
            <a:lvl1pPr>
              <a:defRPr smtClean="0"/>
            </a:lvl1pPr>
          </a:lstStyle>
          <a:p>
            <a:pPr>
              <a:defRPr/>
            </a:pPr>
            <a:r>
              <a:rPr lang="en-US" altLang="zh-CN" dirty="0" smtClean="0"/>
              <a:t>August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1224694" cy="276999"/>
          </a:xfrm>
        </p:spPr>
        <p:txBody>
          <a:bodyPr/>
          <a:lstStyle>
            <a:lvl1pPr>
              <a:defRPr smtClean="0"/>
            </a:lvl1pPr>
          </a:lstStyle>
          <a:p>
            <a:pPr>
              <a:defRPr/>
            </a:pPr>
            <a:r>
              <a:rPr lang="en-US" altLang="zh-CN" dirty="0" smtClean="0"/>
              <a:t>August 2017</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1224694" cy="276999"/>
          </a:xfrm>
        </p:spPr>
        <p:txBody>
          <a:bodyPr/>
          <a:lstStyle>
            <a:lvl1pPr>
              <a:defRPr smtClean="0"/>
            </a:lvl1pPr>
          </a:lstStyle>
          <a:p>
            <a:pPr>
              <a:defRPr/>
            </a:pPr>
            <a:r>
              <a:rPr lang="en-US" altLang="zh-CN" dirty="0" smtClean="0"/>
              <a:t>August 2017</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1224694" cy="276999"/>
          </a:xfrm>
        </p:spPr>
        <p:txBody>
          <a:bodyPr/>
          <a:lstStyle>
            <a:lvl1pPr>
              <a:defRPr smtClean="0"/>
            </a:lvl1pPr>
          </a:lstStyle>
          <a:p>
            <a:pPr>
              <a:defRPr/>
            </a:pPr>
            <a:r>
              <a:rPr lang="en-US" altLang="zh-CN" dirty="0" smtClean="0"/>
              <a:t>August 2017</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August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1224694" cy="276999"/>
          </a:xfrm>
        </p:spPr>
        <p:txBody>
          <a:bodyPr/>
          <a:lstStyle>
            <a:lvl1pPr>
              <a:defRPr smtClean="0"/>
            </a:lvl1pPr>
          </a:lstStyle>
          <a:p>
            <a:pPr>
              <a:defRPr/>
            </a:pPr>
            <a:r>
              <a:rPr lang="en-US" altLang="zh-CN" dirty="0" smtClean="0"/>
              <a:t>August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November 2017</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8"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a:t>
            </a:r>
            <a:r>
              <a:rPr lang="en-US" altLang="zh-CN" sz="1800" b="1" dirty="0" smtClean="0"/>
              <a:t>802.11-17/1749r1</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154112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2017</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3568" y="1700808"/>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2017-11-09</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755576" y="692696"/>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err="1" smtClean="0">
                <a:solidFill>
                  <a:schemeClr val="tx2"/>
                </a:solidFill>
              </a:rPr>
              <a:t>TGaj</a:t>
            </a:r>
            <a:r>
              <a:rPr lang="en-US" altLang="zh-CN" sz="3200" b="1" dirty="0" smtClean="0">
                <a:solidFill>
                  <a:schemeClr val="tx2"/>
                </a:solidFill>
              </a:rPr>
              <a:t> November 9, 2017 </a:t>
            </a:r>
          </a:p>
          <a:p>
            <a:pPr algn="ctr"/>
            <a:r>
              <a:rPr lang="en-US" altLang="zh-CN" sz="3200" b="1" dirty="0" smtClean="0">
                <a:solidFill>
                  <a:schemeClr val="tx2"/>
                </a:solidFill>
              </a:rPr>
              <a:t>Teleconference Call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 xmlns:p14="http://schemas.microsoft.com/office/powerpoint/2010/main" val="4050908867"/>
              </p:ext>
            </p:extLst>
          </p:nvPr>
        </p:nvGraphicFramePr>
        <p:xfrm>
          <a:off x="854075" y="2780928"/>
          <a:ext cx="7226300" cy="1450975"/>
        </p:xfrm>
        <a:graphic>
          <a:graphicData uri="http://schemas.openxmlformats.org/presentationml/2006/ole">
            <p:oleObj spid="_x0000_s28775" name="Document" r:id="rId4" imgW="9104835" imgH="1823276" progId="">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Motion</a:t>
            </a:r>
          </a:p>
        </p:txBody>
      </p:sp>
      <p:sp>
        <p:nvSpPr>
          <p:cNvPr id="39938" name="Content Placeholder 2"/>
          <p:cNvSpPr>
            <a:spLocks noGrp="1"/>
          </p:cNvSpPr>
          <p:nvPr>
            <p:ph sz="half" idx="1"/>
          </p:nvPr>
        </p:nvSpPr>
        <p:spPr>
          <a:xfrm>
            <a:off x="611560" y="1628800"/>
            <a:ext cx="8280920" cy="4752528"/>
          </a:xfrm>
        </p:spPr>
        <p:txBody>
          <a:bodyPr/>
          <a:lstStyle/>
          <a:p>
            <a:pPr lvl="0"/>
            <a:r>
              <a:rPr lang="en-GB" altLang="zh-CN" dirty="0" smtClean="0"/>
              <a:t>Instruct the editor to </a:t>
            </a:r>
            <a:r>
              <a:rPr lang="en-GB" altLang="zh-CN" dirty="0" smtClean="0"/>
              <a:t>generate 802.11aj D9.0 containing the changes caused by </a:t>
            </a:r>
            <a:r>
              <a:rPr lang="en-US" altLang="zh-CN" dirty="0" smtClean="0"/>
              <a:t>swapping publication order with </a:t>
            </a:r>
            <a:r>
              <a:rPr lang="en-US" altLang="zh-CN" dirty="0" err="1" smtClean="0"/>
              <a:t>TGaq</a:t>
            </a:r>
            <a:r>
              <a:rPr lang="en-US" altLang="zh-CN" dirty="0" smtClean="0"/>
              <a:t> and </a:t>
            </a:r>
            <a:r>
              <a:rPr lang="en-US" altLang="zh-CN" dirty="0" err="1" smtClean="0"/>
              <a:t>TGak</a:t>
            </a:r>
            <a:r>
              <a:rPr lang="en-US" altLang="zh-CN" dirty="0" smtClean="0"/>
              <a:t> </a:t>
            </a:r>
            <a:endParaRPr lang="zh-CN" altLang="zh-CN" dirty="0" smtClean="0"/>
          </a:p>
          <a:p>
            <a:pPr lvl="0"/>
            <a:r>
              <a:rPr lang="en-US" altLang="zh-CN" dirty="0" smtClean="0"/>
              <a:t>And </a:t>
            </a:r>
            <a:r>
              <a:rPr lang="en-US" altLang="zh-CN" dirty="0" smtClean="0"/>
              <a:t>authorize a 10-day recirculation ballot of the resulting draft </a:t>
            </a:r>
          </a:p>
          <a:p>
            <a:pPr lvl="0"/>
            <a:endParaRPr lang="en-US" altLang="zh-CN" dirty="0" smtClean="0"/>
          </a:p>
          <a:p>
            <a:pPr lvl="0"/>
            <a:r>
              <a:rPr lang="en-US" altLang="zh-CN" dirty="0" smtClean="0"/>
              <a:t>Moved</a:t>
            </a:r>
            <a:r>
              <a:rPr lang="en-US" altLang="zh-CN" dirty="0" smtClean="0"/>
              <a:t>:   </a:t>
            </a:r>
          </a:p>
          <a:p>
            <a:pPr lvl="0"/>
            <a:r>
              <a:rPr lang="en-US" altLang="zh-CN" dirty="0" smtClean="0"/>
              <a:t>Seconded: </a:t>
            </a:r>
          </a:p>
          <a:p>
            <a:pPr lvl="0"/>
            <a:r>
              <a:rPr lang="en-US" altLang="zh-CN" dirty="0" smtClean="0"/>
              <a:t>Result:  Y- , N- , A- </a:t>
            </a:r>
          </a:p>
          <a:p>
            <a:pPr marL="342900" lvl="1" indent="-342900">
              <a:lnSpc>
                <a:spcPct val="90000"/>
              </a:lnSpc>
              <a:buChar char="•"/>
            </a:pPr>
            <a:endParaRPr lang="en-US" altLang="zh-CN" b="1" dirty="0" smtClean="0">
              <a:solidFill>
                <a:srgbClr val="000000"/>
              </a:solidFill>
              <a:cs typeface="MS PGothic" panose="020B0600070205080204" pitchFamily="34" charset="-128"/>
            </a:endParaRPr>
          </a:p>
        </p:txBody>
      </p:sp>
      <p:sp>
        <p:nvSpPr>
          <p:cNvPr id="39940" name="Slide Number Placeholder 6"/>
          <p:cNvSpPr>
            <a:spLocks noGrp="1"/>
          </p:cNvSpPr>
          <p:nvPr>
            <p:ph type="sldNum" sz="quarter" idx="12"/>
          </p:nvPr>
        </p:nvSpPr>
        <p:spPr>
          <a:xfrm>
            <a:off x="4358080" y="6475414"/>
            <a:ext cx="504049"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xfrm>
            <a:off x="696913" y="333376"/>
            <a:ext cx="154112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2017</a:t>
            </a:r>
            <a:endParaRPr lang="en-US" altLang="zh-CN" sz="1800" dirty="0"/>
          </a:p>
        </p:txBody>
      </p:sp>
      <p:sp>
        <p:nvSpPr>
          <p:cNvPr id="9" name="Footer Placeholder 4"/>
          <p:cNvSpPr>
            <a:spLocks noGrp="1"/>
          </p:cNvSpPr>
          <p:nvPr>
            <p:ph type="ftr" sz="quarter" idx="3"/>
          </p:nvPr>
        </p:nvSpPr>
        <p:spPr>
          <a:xfrm>
            <a:off x="4714880" y="6475414"/>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1598836" cy="276999"/>
          </a:xfrm>
        </p:spPr>
        <p:txBody>
          <a:bodyPr/>
          <a:lstStyle/>
          <a:p>
            <a:pPr>
              <a:defRPr/>
            </a:pPr>
            <a:r>
              <a:rPr lang="en-US" altLang="zh-CN" dirty="0" smtClean="0"/>
              <a:t>November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11</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2490192"/>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400" dirty="0">
                <a:latin typeface="Times New Roman" charset="0"/>
              </a:rPr>
              <a:t> </a:t>
            </a:r>
            <a:r>
              <a:rPr lang="en-GB" sz="2400" dirty="0" smtClean="0">
                <a:latin typeface="Times New Roman" charset="0"/>
              </a:rPr>
              <a:t>This presentation contains the agenda </a:t>
            </a:r>
            <a:r>
              <a:rPr lang="en-GB" sz="2400" dirty="0">
                <a:latin typeface="Times New Roman" charset="0"/>
              </a:rPr>
              <a:t>for </a:t>
            </a:r>
            <a:r>
              <a:rPr lang="en-US" sz="2400" dirty="0" err="1" smtClean="0">
                <a:latin typeface="Times New Roman" charset="0"/>
              </a:rPr>
              <a:t>TGaj</a:t>
            </a:r>
            <a:r>
              <a:rPr lang="en-US" sz="2400" dirty="0" smtClean="0">
                <a:latin typeface="Times New Roman" charset="0"/>
              </a:rPr>
              <a:t> November 9, 2017 teleconference call</a:t>
            </a:r>
          </a:p>
          <a:p>
            <a:pPr marL="742950" lvl="1" indent="-285750" algn="just" eaLnBrk="0" hangingPunct="0">
              <a:spcBef>
                <a:spcPct val="20000"/>
              </a:spcBef>
              <a:buChar char="–"/>
              <a:defRPr/>
            </a:pPr>
            <a:r>
              <a:rPr lang="en-US" altLang="en-US" sz="2000" dirty="0" smtClean="0">
                <a:latin typeface="+mn-lt"/>
                <a:cs typeface="MS PGothic" charset="0"/>
              </a:rPr>
              <a:t>East time: November 09, </a:t>
            </a:r>
            <a:r>
              <a:rPr lang="en-US" altLang="zh-CN" sz="2000" dirty="0" smtClean="0">
                <a:latin typeface="+mn-lt"/>
                <a:cs typeface="MS PGothic" charset="0"/>
              </a:rPr>
              <a:t>Thursday </a:t>
            </a:r>
            <a:r>
              <a:rPr lang="en-US" altLang="en-US" sz="2000" dirty="0" smtClean="0">
                <a:latin typeface="+mn-lt"/>
                <a:cs typeface="MS PGothic" charset="0"/>
              </a:rPr>
              <a:t>7:00 am – 8:00 am</a:t>
            </a:r>
          </a:p>
          <a:p>
            <a:pPr marL="742950" lvl="1" indent="-285750" algn="just" eaLnBrk="0" hangingPunct="0">
              <a:spcBef>
                <a:spcPct val="20000"/>
              </a:spcBef>
              <a:defRPr/>
            </a:pPr>
            <a:r>
              <a:rPr lang="en-US" altLang="en-US" sz="2000" dirty="0" smtClean="0">
                <a:latin typeface="+mn-lt"/>
                <a:cs typeface="MS PGothic" charset="0"/>
              </a:rPr>
              <a:t>     Beijing time: November 09</a:t>
            </a:r>
            <a:r>
              <a:rPr lang="en-US" altLang="en-US" sz="2000" dirty="0" smtClean="0">
                <a:cs typeface="MS PGothic" charset="0"/>
              </a:rPr>
              <a:t>, </a:t>
            </a:r>
            <a:r>
              <a:rPr lang="en-US" altLang="zh-CN" sz="2000" dirty="0" smtClean="0">
                <a:cs typeface="MS PGothic" charset="0"/>
              </a:rPr>
              <a:t>Thursday</a:t>
            </a:r>
            <a:r>
              <a:rPr lang="zh-CN" altLang="en-US" sz="2000" dirty="0" smtClean="0">
                <a:cs typeface="MS PGothic" charset="0"/>
              </a:rPr>
              <a:t>，</a:t>
            </a:r>
            <a:r>
              <a:rPr lang="en-US" altLang="en-US" sz="2000" dirty="0" smtClean="0">
                <a:cs typeface="MS PGothic" charset="0"/>
              </a:rPr>
              <a:t>8:00 pm – 9:00 pm </a:t>
            </a:r>
            <a:endParaRPr lang="en-US" altLang="en-US" sz="2000" dirty="0" smtClean="0">
              <a:latin typeface="+mn-lt"/>
              <a:cs typeface="MS PGothic" charset="0"/>
            </a:endParaRPr>
          </a:p>
          <a:p>
            <a:pPr marL="342900" indent="-342900" eaLnBrk="0" hangingPunct="0">
              <a:spcBef>
                <a:spcPct val="20000"/>
              </a:spcBef>
              <a:defRPr/>
            </a:pP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159883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2017</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637286"/>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xfrm>
            <a:off x="696913" y="333375"/>
            <a:ext cx="159883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xfrm>
            <a:off x="696913" y="333375"/>
            <a:ext cx="159883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5"/>
            <a:ext cx="159883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altLang="zh-CN" sz="1800" dirty="0" smtClean="0"/>
              <a:t>November  2017</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 xmlns:p14="http://schemas.microsoft.com/office/powerpoint/2010/main"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6143636" y="6475413"/>
            <a:ext cx="2398702" cy="184666"/>
          </a:xfrm>
          <a:prstGeom prst="rect">
            <a:avLst/>
          </a:prstGeom>
        </p:spPr>
        <p:txBody>
          <a:bodyPr/>
          <a:lstStyle/>
          <a:p>
            <a:pPr>
              <a:defRPr/>
            </a:pPr>
            <a:r>
              <a:rPr lang="en-US" altLang="zh-CN" dirty="0" smtClean="0"/>
              <a:t>Jiamin Chen (Huawei)</a:t>
            </a:r>
            <a:endParaRPr lang="en-US" altLang="zh-CN"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676400"/>
            <a:ext cx="7848600" cy="4495800"/>
          </a:xfrm>
          <a:ln/>
        </p:spPr>
        <p:txBody>
          <a:bodyPr/>
          <a:lstStyle/>
          <a:p>
            <a:pPr>
              <a:buNone/>
            </a:pPr>
            <a:r>
              <a:rPr lang="en-US" sz="1600" dirty="0"/>
              <a:t>All participation in IEEE 802 Working Group meetings is on an individual basis</a:t>
            </a:r>
          </a:p>
          <a:p>
            <a:pPr>
              <a:buNone/>
            </a:pPr>
            <a:r>
              <a:rPr lang="en-GB" sz="1400" i="1" dirty="0"/>
              <a:t>•     </a:t>
            </a:r>
            <a:r>
              <a:rPr lang="en-GB" sz="1400" i="1" dirty="0" smtClean="0"/>
              <a:t>Participants </a:t>
            </a:r>
            <a:r>
              <a:rPr lang="en-GB" sz="1400" i="1" dirty="0"/>
              <a:t>in the IEEE standards development individual process shall act based on their qualifications and experience</a:t>
            </a:r>
            <a:r>
              <a:rPr lang="en-GB" sz="1400" i="1" dirty="0" smtClean="0"/>
              <a:t>. (</a:t>
            </a:r>
            <a:r>
              <a:rPr lang="en-GB" sz="1400" i="1" dirty="0" smtClean="0">
                <a:hlinkClick r:id="rId3"/>
              </a:rPr>
              <a:t>https</a:t>
            </a:r>
            <a:r>
              <a:rPr lang="en-GB" sz="1400" i="1" dirty="0">
                <a:hlinkClick r:id="rId3"/>
              </a:rPr>
              <a:t>://</a:t>
            </a:r>
            <a:r>
              <a:rPr lang="en-GB" sz="1400" i="1" dirty="0" smtClean="0">
                <a:hlinkClick r:id="rId3"/>
              </a:rPr>
              <a:t>standards.ieee.org/develop/policies/bylaws/sb_bylaws.pdf</a:t>
            </a:r>
            <a:r>
              <a:rPr lang="en-GB" sz="1400" i="1" dirty="0" smtClean="0"/>
              <a:t>  section </a:t>
            </a:r>
            <a:r>
              <a:rPr lang="en-GB" sz="1400" i="1" dirty="0"/>
              <a:t>5.2.1)</a:t>
            </a:r>
            <a:endParaRPr lang="en-US" sz="1400" dirty="0"/>
          </a:p>
          <a:p>
            <a:pPr>
              <a:buNone/>
            </a:pPr>
            <a:r>
              <a:rPr lang="en-US" sz="1400" dirty="0" smtClean="0"/>
              <a:t>•</a:t>
            </a:r>
            <a:r>
              <a:rPr lang="en-US" sz="1400" dirty="0"/>
              <a:t>    </a:t>
            </a:r>
            <a:r>
              <a:rPr lang="en-US" sz="1400" i="1" dirty="0" smtClean="0"/>
              <a:t>IEEE 802 </a:t>
            </a:r>
            <a:r>
              <a:rPr lang="en-GB" sz="1400" i="1" dirty="0" smtClean="0"/>
              <a:t>Working </a:t>
            </a:r>
            <a:r>
              <a:rPr lang="en-GB" sz="1400" i="1" dirty="0"/>
              <a:t>Group membership is by </a:t>
            </a:r>
            <a:r>
              <a:rPr lang="en-GB" sz="1400" i="1" dirty="0" smtClean="0"/>
              <a:t>individual; </a:t>
            </a:r>
            <a:r>
              <a:rPr lang="en-GB" sz="1400" i="1" dirty="0"/>
              <a:t>“Working Group members shall participate in the consensus process in a manner consistent with their professional expert opinion as individuals, and not as organizational representatives”. </a:t>
            </a:r>
            <a:r>
              <a:rPr lang="en-GB" sz="1400" i="1" dirty="0" smtClean="0"/>
              <a:t>(</a:t>
            </a:r>
            <a:r>
              <a:rPr lang="en-GB" sz="1400" i="1" u="sng" dirty="0" smtClean="0">
                <a:hlinkClick r:id="rId4"/>
              </a:rPr>
              <a:t>http</a:t>
            </a:r>
            <a:r>
              <a:rPr lang="en-GB" sz="1400" i="1" u="sng" dirty="0">
                <a:hlinkClick r:id="rId4"/>
              </a:rPr>
              <a:t>://</a:t>
            </a:r>
            <a:r>
              <a:rPr lang="en-GB" sz="1400" i="1" u="sng" dirty="0" smtClean="0">
                <a:hlinkClick r:id="rId4"/>
              </a:rPr>
              <a:t>ieee802.org/PNP/approved/IEEE_802_WG_PandP_v19.pdf</a:t>
            </a:r>
            <a:r>
              <a:rPr lang="en-GB" sz="1400" i="1" dirty="0" smtClean="0"/>
              <a:t> section 4.2.1)</a:t>
            </a:r>
            <a:endParaRPr lang="en-US" sz="1400" dirty="0"/>
          </a:p>
          <a:p>
            <a:pPr>
              <a:buFont typeface="Arial" panose="020B0604020202020204" pitchFamily="34" charset="0"/>
              <a:buChar char="•"/>
            </a:pPr>
            <a:r>
              <a:rPr lang="en-US" sz="1400" dirty="0" smtClean="0"/>
              <a:t>You </a:t>
            </a:r>
            <a:r>
              <a:rPr lang="en-US" sz="1400" dirty="0"/>
              <a:t>have an obligation to act and vote as an individual and not under the direction of any other individual or group. Your obligation 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You </a:t>
            </a:r>
            <a:r>
              <a:rPr lang="en-US" sz="1400" dirty="0"/>
              <a:t>shall 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pPr>
              <a:buNone/>
            </a:pPr>
            <a:r>
              <a:rPr lang="en-US" sz="1600" dirty="0" smtClean="0"/>
              <a:t>By </a:t>
            </a:r>
            <a:r>
              <a:rPr lang="en-US" sz="1600" dirty="0"/>
              <a:t>participating in IEEE 802 meetings, you accept these requirements. </a:t>
            </a:r>
            <a:r>
              <a:rPr lang="en-US" sz="1600" dirty="0" smtClean="0"/>
              <a:t> If </a:t>
            </a:r>
            <a:r>
              <a:rPr lang="en-US" sz="1600" dirty="0"/>
              <a:t>you do not agree to these policies then you shall not participate.</a:t>
            </a:r>
          </a:p>
          <a:p>
            <a:endParaRPr lang="en-US" dirty="0"/>
          </a:p>
        </p:txBody>
      </p:sp>
      <p:sp>
        <p:nvSpPr>
          <p:cNvPr id="7" name="Date Placeholder 3"/>
          <p:cNvSpPr>
            <a:spLocks noGrp="1"/>
          </p:cNvSpPr>
          <p:nvPr>
            <p:ph type="dt" sz="quarter" idx="10"/>
          </p:nvPr>
        </p:nvSpPr>
        <p:spPr>
          <a:xfrm>
            <a:off x="696913" y="333375"/>
            <a:ext cx="159883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2017</a:t>
            </a:r>
            <a:endParaRPr lang="en-US" altLang="zh-CN"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3375"/>
            <a:ext cx="159883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altLang="zh-CN" sz="1800" dirty="0" smtClean="0"/>
              <a:t>November  2017</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7</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 xmlns:p14="http://schemas.microsoft.com/office/powerpoint/2010/main" val="79498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a:t>
            </a:r>
          </a:p>
        </p:txBody>
      </p:sp>
      <p:sp>
        <p:nvSpPr>
          <p:cNvPr id="38914" name="Content Placeholder 2"/>
          <p:cNvSpPr>
            <a:spLocks noGrp="1"/>
          </p:cNvSpPr>
          <p:nvPr>
            <p:ph idx="1"/>
          </p:nvPr>
        </p:nvSpPr>
        <p:spPr>
          <a:xfrm>
            <a:off x="533400" y="1340768"/>
            <a:ext cx="8305800" cy="5136232"/>
          </a:xfrm>
        </p:spPr>
        <p:txBody>
          <a:bodyPr/>
          <a:lstStyle/>
          <a:p>
            <a:pPr algn="just"/>
            <a:r>
              <a:rPr lang="en-US" altLang="en-US" dirty="0" smtClean="0"/>
              <a:t>Call the meeting to order</a:t>
            </a:r>
          </a:p>
          <a:p>
            <a:pPr algn="just"/>
            <a:r>
              <a:rPr lang="en-US" altLang="en-US" dirty="0" smtClean="0"/>
              <a:t>Patent policy and logistics</a:t>
            </a:r>
          </a:p>
          <a:p>
            <a:pPr algn="just"/>
            <a:r>
              <a:rPr lang="en-US" altLang="en-US" dirty="0" smtClean="0"/>
              <a:t>Approve September meeting minutes</a:t>
            </a:r>
          </a:p>
          <a:p>
            <a:pPr lvl="1" algn="just"/>
            <a:r>
              <a:rPr lang="en-US" altLang="en-US" sz="1800" b="1" dirty="0" smtClean="0"/>
              <a:t>11-17/1484r0: </a:t>
            </a:r>
            <a:r>
              <a:rPr lang="en-US" altLang="zh-CN" sz="1800" dirty="0" smtClean="0"/>
              <a:t>IEEE 802.11aj September 2017 Meeting Minutes</a:t>
            </a:r>
            <a:r>
              <a:rPr lang="en-US" altLang="en-US" sz="1800" b="1" dirty="0" smtClean="0"/>
              <a:t> </a:t>
            </a:r>
          </a:p>
          <a:p>
            <a:pPr algn="just"/>
            <a:r>
              <a:rPr lang="en-US" altLang="en-US" dirty="0" smtClean="0"/>
              <a:t>Discussion</a:t>
            </a:r>
          </a:p>
          <a:p>
            <a:pPr lvl="1" algn="just"/>
            <a:r>
              <a:rPr lang="en-US" altLang="zh-CN" sz="1800" dirty="0" smtClean="0"/>
              <a:t>Swapping publication order with </a:t>
            </a:r>
            <a:r>
              <a:rPr lang="en-US" altLang="zh-CN" sz="1800" dirty="0" err="1" smtClean="0"/>
              <a:t>TGaq</a:t>
            </a:r>
            <a:r>
              <a:rPr lang="en-US" altLang="zh-CN" sz="1800" dirty="0" smtClean="0"/>
              <a:t> and </a:t>
            </a:r>
            <a:r>
              <a:rPr lang="en-US" altLang="zh-CN" sz="1800" dirty="0" err="1" smtClean="0"/>
              <a:t>TGak</a:t>
            </a:r>
            <a:endParaRPr lang="en-US" altLang="zh-CN" sz="1800" dirty="0" smtClean="0"/>
          </a:p>
          <a:p>
            <a:pPr marL="342900" lvl="1" indent="-342900" algn="just">
              <a:buChar char="•"/>
            </a:pPr>
            <a:r>
              <a:rPr lang="en-US" altLang="en-US" sz="2400" b="1" dirty="0" smtClean="0">
                <a:cs typeface="MS PGothic" panose="020B0600070205080204" pitchFamily="34" charset="-128"/>
              </a:rPr>
              <a:t>Motion</a:t>
            </a:r>
            <a:endParaRPr lang="en-US" altLang="en-US" sz="2400" b="1" dirty="0" smtClean="0">
              <a:cs typeface="MS PGothic" panose="020B0600070205080204" pitchFamily="34" charset="-128"/>
            </a:endParaRPr>
          </a:p>
          <a:p>
            <a:pPr lvl="1" algn="just"/>
            <a:r>
              <a:rPr lang="en-US" altLang="en-US" sz="1800" dirty="0" smtClean="0"/>
              <a:t>Approve to generate </a:t>
            </a:r>
            <a:r>
              <a:rPr lang="en-US" altLang="en-US" sz="1800" dirty="0" err="1" smtClean="0"/>
              <a:t>TGaj</a:t>
            </a:r>
            <a:r>
              <a:rPr lang="en-US" altLang="en-US" sz="1800" dirty="0" smtClean="0"/>
              <a:t> D9.0 to reflect editorial changes </a:t>
            </a:r>
            <a:r>
              <a:rPr lang="en-US" altLang="zh-CN" sz="1800" dirty="0" smtClean="0"/>
              <a:t>caused</a:t>
            </a:r>
            <a:r>
              <a:rPr lang="zh-CN" altLang="en-US" sz="1800" dirty="0" smtClean="0"/>
              <a:t> </a:t>
            </a:r>
            <a:r>
              <a:rPr lang="en-US" altLang="zh-CN" sz="1800" dirty="0" smtClean="0"/>
              <a:t>by swapping publication order with </a:t>
            </a:r>
            <a:r>
              <a:rPr lang="en-US" altLang="zh-CN" sz="1800" dirty="0" err="1" smtClean="0"/>
              <a:t>TGaq</a:t>
            </a:r>
            <a:r>
              <a:rPr lang="en-US" altLang="zh-CN" sz="1800" dirty="0" smtClean="0"/>
              <a:t> and </a:t>
            </a:r>
            <a:r>
              <a:rPr lang="en-US" altLang="zh-CN" sz="1800" dirty="0" err="1" smtClean="0"/>
              <a:t>TGak</a:t>
            </a:r>
            <a:r>
              <a:rPr lang="en-US" altLang="zh-CN" sz="1800" dirty="0" smtClean="0"/>
              <a:t> and approve a 10 day recirculation on it.</a:t>
            </a:r>
            <a:endParaRPr lang="en-US" altLang="en-US" sz="1800" dirty="0" smtClean="0"/>
          </a:p>
          <a:p>
            <a:pPr marL="342900" lvl="1" indent="-342900" algn="just">
              <a:buChar char="•"/>
            </a:pPr>
            <a:r>
              <a:rPr lang="en-US" altLang="en-US" sz="2400" b="1" dirty="0" smtClean="0">
                <a:cs typeface="MS PGothic" panose="020B0600070205080204" pitchFamily="34" charset="-128"/>
              </a:rPr>
              <a:t>AOB</a:t>
            </a:r>
          </a:p>
          <a:p>
            <a:pPr lvl="1" algn="just"/>
            <a:endParaRPr lang="en-US" altLang="en-US" sz="1400" dirty="0" smtClean="0"/>
          </a:p>
          <a:p>
            <a:pPr lvl="1" algn="just"/>
            <a:endParaRPr lang="en-US" altLang="en-US" sz="1400" dirty="0" smtClean="0"/>
          </a:p>
          <a:p>
            <a:pPr lvl="1" algn="just"/>
            <a:endParaRPr lang="en-US" altLang="zh-CN" sz="24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8</a:t>
            </a:fld>
            <a:endParaRPr lang="en-US" altLang="zh-CN"/>
          </a:p>
        </p:txBody>
      </p:sp>
      <p:sp>
        <p:nvSpPr>
          <p:cNvPr id="38917" name="Date Placeholder 3"/>
          <p:cNvSpPr>
            <a:spLocks noGrp="1"/>
          </p:cNvSpPr>
          <p:nvPr>
            <p:ph type="dt" sz="quarter" idx="10"/>
          </p:nvPr>
        </p:nvSpPr>
        <p:spPr>
          <a:xfrm>
            <a:off x="696913" y="333375"/>
            <a:ext cx="159883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Approve the meeting minutes</a:t>
            </a:r>
          </a:p>
        </p:txBody>
      </p:sp>
      <p:sp>
        <p:nvSpPr>
          <p:cNvPr id="39938" name="Content Placeholder 2"/>
          <p:cNvSpPr>
            <a:spLocks noGrp="1"/>
          </p:cNvSpPr>
          <p:nvPr>
            <p:ph sz="half" idx="1"/>
          </p:nvPr>
        </p:nvSpPr>
        <p:spPr>
          <a:xfrm>
            <a:off x="611560" y="1484784"/>
            <a:ext cx="8280920" cy="4572000"/>
          </a:xfrm>
        </p:spPr>
        <p:txBody>
          <a:bodyPr/>
          <a:lstStyle/>
          <a:p>
            <a:endParaRPr lang="en-US" altLang="zh-CN" sz="2400" dirty="0" smtClean="0"/>
          </a:p>
          <a:p>
            <a:r>
              <a:rPr lang="en-US" altLang="zh-CN" sz="2400" dirty="0" smtClean="0"/>
              <a:t>IEEE 802.11aj September 2017 Meeting Minutes (11-17/1484r0)</a:t>
            </a:r>
          </a:p>
          <a:p>
            <a:pPr lvl="1">
              <a:lnSpc>
                <a:spcPct val="90000"/>
              </a:lnSpc>
            </a:pPr>
            <a:endParaRPr lang="en-US" sz="2000" dirty="0" smtClean="0"/>
          </a:p>
          <a:p>
            <a:pPr marL="342900" lvl="1" indent="-342900">
              <a:lnSpc>
                <a:spcPct val="90000"/>
              </a:lnSpc>
              <a:buChar char="•"/>
            </a:pPr>
            <a:r>
              <a:rPr lang="en-US" altLang="zh-CN" b="1" dirty="0" smtClean="0">
                <a:solidFill>
                  <a:srgbClr val="000000"/>
                </a:solidFill>
                <a:cs typeface="MS PGothic" panose="020B0600070205080204" pitchFamily="34" charset="-128"/>
              </a:rPr>
              <a:t>Moved:</a:t>
            </a:r>
          </a:p>
          <a:p>
            <a:pPr marL="342900" lvl="1" indent="-342900">
              <a:lnSpc>
                <a:spcPct val="90000"/>
              </a:lnSpc>
              <a:buChar char="•"/>
            </a:pPr>
            <a:r>
              <a:rPr lang="en-US" altLang="zh-CN" b="1" dirty="0" smtClean="0">
                <a:solidFill>
                  <a:srgbClr val="000000"/>
                </a:solidFill>
                <a:cs typeface="MS PGothic" panose="020B0600070205080204" pitchFamily="34" charset="-128"/>
              </a:rPr>
              <a:t>Seconded:</a:t>
            </a:r>
          </a:p>
          <a:p>
            <a:pPr marL="342900" lvl="1" indent="-342900">
              <a:lnSpc>
                <a:spcPct val="90000"/>
              </a:lnSpc>
              <a:buChar char="•"/>
            </a:pPr>
            <a:r>
              <a:rPr lang="en-US" altLang="zh-CN" b="1" dirty="0" smtClean="0">
                <a:solidFill>
                  <a:srgbClr val="000000"/>
                </a:solidFill>
                <a:cs typeface="MS PGothic" panose="020B0600070205080204" pitchFamily="34" charset="-128"/>
              </a:rPr>
              <a:t>Result: </a:t>
            </a:r>
          </a:p>
          <a:p>
            <a:pPr marL="342900" lvl="1" indent="-342900">
              <a:lnSpc>
                <a:spcPct val="90000"/>
              </a:lnSpc>
              <a:buChar char="•"/>
            </a:pPr>
            <a:endParaRPr lang="en-US" altLang="zh-CN" b="1" dirty="0" smtClean="0">
              <a:solidFill>
                <a:srgbClr val="000000"/>
              </a:solidFill>
              <a:cs typeface="MS PGothic" panose="020B0600070205080204" pitchFamily="34" charset="-128"/>
            </a:endParaRPr>
          </a:p>
          <a:p>
            <a:pPr marL="342900" lvl="1" indent="-342900">
              <a:lnSpc>
                <a:spcPct val="90000"/>
              </a:lnSpc>
              <a:buChar char="•"/>
            </a:pPr>
            <a:endParaRPr lang="en-US" altLang="zh-CN" b="1" dirty="0" smtClean="0">
              <a:solidFill>
                <a:schemeClr val="bg1"/>
              </a:solidFill>
              <a:cs typeface="MS PGothic" panose="020B0600070205080204" pitchFamily="34" charset="-128"/>
            </a:endParaRPr>
          </a:p>
        </p:txBody>
      </p:sp>
      <p:sp>
        <p:nvSpPr>
          <p:cNvPr id="39940" name="Slide Number Placeholder 6"/>
          <p:cNvSpPr>
            <a:spLocks noGrp="1"/>
          </p:cNvSpPr>
          <p:nvPr>
            <p:ph type="sldNum" sz="quarter" idx="12"/>
          </p:nvPr>
        </p:nvSpPr>
        <p:spPr>
          <a:xfrm>
            <a:off x="4355226" y="6475414"/>
            <a:ext cx="509755"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xfrm>
            <a:off x="696913" y="333376"/>
            <a:ext cx="1541128"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November 2017</a:t>
            </a:r>
            <a:endParaRPr lang="en-US" altLang="zh-CN" sz="1800" dirty="0"/>
          </a:p>
        </p:txBody>
      </p:sp>
      <p:sp>
        <p:nvSpPr>
          <p:cNvPr id="9" name="Footer Placeholder 4"/>
          <p:cNvSpPr>
            <a:spLocks noGrp="1"/>
          </p:cNvSpPr>
          <p:nvPr>
            <p:ph type="ftr" sz="quarter" idx="3"/>
          </p:nvPr>
        </p:nvSpPr>
        <p:spPr>
          <a:xfrm>
            <a:off x="4714880" y="6475414"/>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128514</TotalTime>
  <Words>920</Words>
  <Application>Microsoft Office PowerPoint</Application>
  <PresentationFormat>全屏显示(4:3)</PresentationFormat>
  <Paragraphs>160</Paragraphs>
  <Slides>11</Slides>
  <Notes>11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11</vt:i4>
      </vt:variant>
    </vt:vector>
  </HeadingPairs>
  <TitlesOfParts>
    <vt:vector size="13"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Participation in IEEE 802 Meetings</vt:lpstr>
      <vt:lpstr>Resources – URLs</vt:lpstr>
      <vt:lpstr>Agenda Items</vt:lpstr>
      <vt:lpstr>Approve the meeting minutes</vt:lpstr>
      <vt:lpstr>Motion</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Jiamin Chen</cp:lastModifiedBy>
  <cp:revision>3881</cp:revision>
  <cp:lastPrinted>1998-02-10T13:28:06Z</cp:lastPrinted>
  <dcterms:created xsi:type="dcterms:W3CDTF">2007-04-17T18:10:23Z</dcterms:created>
  <dcterms:modified xsi:type="dcterms:W3CDTF">2017-11-09T02:42:06Z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1481025696</vt:lpwstr>
  </property>
  <property fmtid="{D5CDD505-2E9C-101B-9397-08002B2CF9AE}" pid="6" name="_2015_ms_pID_725343">
    <vt:lpwstr>(2)fieB04ioZOWdLat2C5JmENoQGEgOiOnV+Qb0ZMnwY9DBTDKWOIRa6VvEUrNI5IMxA6/ZptOY
6oukI4Kl/YpRqpfH0pqafE3NLEFN2KxXtnrB+N6ToIA2cKjNkRcadvZgzb0OcUvIqwdauVRf
m0jxoQGt7kPPe8xNUWZhLNLpKylN2dNwakE5snYnGmkTSqZxlYcmr0e4O0MAHEYd4yVCjiwc
6dRuyKMqTDGZU6+eH/</vt:lpwstr>
  </property>
  <property fmtid="{D5CDD505-2E9C-101B-9397-08002B2CF9AE}" pid="7" name="_2015_ms_pID_7253431">
    <vt:lpwstr>9WeQHtzkHnYF/lNClzjMeLHU5eXWSHpEqC+LeZpZyaQbNwWn5+lwmv
y28gx29Bf4tQbRXAmwrlPOpjo74TmLaBuSUN6dMJZwqLNVNoUKFpGwUSC/jSj4t2QBruUYK5
IYYWiI8YKLFfwN+qdAaIPI4aARwR8e/iLuLaJygwUZAckg==</vt:lpwstr>
  </property>
</Properties>
</file>