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0"/>
  </p:notesMasterIdLst>
  <p:handoutMasterIdLst>
    <p:handoutMasterId r:id="rId11"/>
  </p:handoutMasterIdLst>
  <p:sldIdLst>
    <p:sldId id="256" r:id="rId5"/>
    <p:sldId id="409" r:id="rId6"/>
    <p:sldId id="408" r:id="rId7"/>
    <p:sldId id="410" r:id="rId8"/>
    <p:sldId id="400" r:id="rId9"/>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5D55F81-A978-43D3-BC8B-B7DABA147F33}">
          <p14:sldIdLst>
            <p14:sldId id="256"/>
            <p14:sldId id="409"/>
            <p14:sldId id="408"/>
            <p14:sldId id="410"/>
            <p14:sldId id="4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946A"/>
    <a:srgbClr val="75DBFF"/>
    <a:srgbClr val="E6E6E6"/>
    <a:srgbClr val="BC7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89" autoAdjust="0"/>
    <p:restoredTop sz="93397" autoAdjust="0"/>
  </p:normalViewPr>
  <p:slideViewPr>
    <p:cSldViewPr>
      <p:cViewPr varScale="1">
        <p:scale>
          <a:sx n="87" d="100"/>
          <a:sy n="87" d="100"/>
        </p:scale>
        <p:origin x="1421" y="58"/>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65" d="100"/>
          <a:sy n="65" d="100"/>
        </p:scale>
        <p:origin x="3125" y="38"/>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11/6/2017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1748</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 Sahin (</a:t>
            </a:r>
            <a:r>
              <a:rPr lang="en-GB" dirty="0" err="1">
                <a:solidFill>
                  <a:schemeClr val="tx1"/>
                </a:solidFill>
              </a:rPr>
              <a:t>InterDigital</a:t>
            </a:r>
            <a:r>
              <a:rPr lang="en-GB" dirty="0">
                <a:solidFill>
                  <a:schemeClr val="tx1"/>
                </a:solidFill>
              </a:rPr>
              <a:t>)</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2017</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aserfocusworld.com/articles/print/volume-53/issue-05/features/free-space-optical-communications-building-a-deeper-understanding-of-underwater-optical-communication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dirty="0"/>
              <a:t>Usage Model: Short Range Underwater Light Communications</a:t>
            </a:r>
          </a:p>
        </p:txBody>
      </p:sp>
      <p:sp>
        <p:nvSpPr>
          <p:cNvPr id="3074" name="Rectangle 2"/>
          <p:cNvSpPr>
            <a:spLocks noGrp="1" noChangeArrowheads="1"/>
          </p:cNvSpPr>
          <p:nvPr>
            <p:ph idx="1"/>
          </p:nvPr>
        </p:nvSpPr>
        <p:spPr/>
        <p:txBody>
          <a:bodyPr/>
          <a:lstStyle/>
          <a:p>
            <a:pPr algn="ctr"/>
            <a:r>
              <a:rPr lang="en-GB" dirty="0"/>
              <a:t>Date: 2017-11-07</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3380266121"/>
              </p:ext>
            </p:extLst>
          </p:nvPr>
        </p:nvGraphicFramePr>
        <p:xfrm>
          <a:off x="566738" y="3230563"/>
          <a:ext cx="8139112" cy="3225800"/>
        </p:xfrm>
        <a:graphic>
          <a:graphicData uri="http://schemas.openxmlformats.org/presentationml/2006/ole">
            <mc:AlternateContent xmlns:mc="http://schemas.openxmlformats.org/markup-compatibility/2006">
              <mc:Choice xmlns:v="urn:schemas-microsoft-com:vml" Requires="v">
                <p:oleObj spid="_x0000_s3620" name="Document" r:id="rId4" imgW="8290118" imgH="3278793" progId="Word.Document.8">
                  <p:embed/>
                </p:oleObj>
              </mc:Choice>
              <mc:Fallback>
                <p:oleObj name="Document" r:id="rId4" imgW="8290118" imgH="3278793" progId="Word.Document.8">
                  <p:embed/>
                  <p:pic>
                    <p:nvPicPr>
                      <p:cNvPr id="11" name="Object 3"/>
                      <p:cNvPicPr>
                        <a:picLocks noChangeAspect="1" noChangeArrowheads="1"/>
                      </p:cNvPicPr>
                      <p:nvPr/>
                    </p:nvPicPr>
                    <p:blipFill>
                      <a:blip r:embed="rId5"/>
                      <a:srcRect/>
                      <a:stretch>
                        <a:fillRect/>
                      </a:stretch>
                    </p:blipFill>
                    <p:spPr bwMode="auto">
                      <a:xfrm>
                        <a:off x="566738" y="3230563"/>
                        <a:ext cx="8139112" cy="3225800"/>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sz="3600" dirty="0"/>
              <a:t>Motivation</a:t>
            </a:r>
          </a:p>
        </p:txBody>
      </p:sp>
      <p:sp>
        <p:nvSpPr>
          <p:cNvPr id="3" name="Content Placeholder 2"/>
          <p:cNvSpPr>
            <a:spLocks noGrp="1"/>
          </p:cNvSpPr>
          <p:nvPr>
            <p:ph idx="1"/>
          </p:nvPr>
        </p:nvSpPr>
        <p:spPr>
          <a:xfrm>
            <a:off x="611560" y="1268760"/>
            <a:ext cx="7770813" cy="4328120"/>
          </a:xfrm>
        </p:spPr>
        <p:txBody>
          <a:bodyPr/>
          <a:lstStyle/>
          <a:p>
            <a:pPr marL="457200" indent="-457200" algn="just">
              <a:buFont typeface="Arial" panose="020B0604020202020204" pitchFamily="34" charset="0"/>
              <a:buChar char="•"/>
            </a:pPr>
            <a:r>
              <a:rPr lang="en-US" sz="2000" dirty="0"/>
              <a:t>Acoustic communications for underwater:</a:t>
            </a:r>
          </a:p>
          <a:p>
            <a:pPr marL="857250" lvl="1" indent="-457200" algn="just">
              <a:buFont typeface="Arial" panose="020B0604020202020204" pitchFamily="34" charset="0"/>
              <a:buChar char="•"/>
            </a:pPr>
            <a:r>
              <a:rPr lang="en-US" sz="1600" dirty="0"/>
              <a:t>Advantage: Long link range, widely-used technology </a:t>
            </a:r>
          </a:p>
          <a:p>
            <a:pPr marL="857250" lvl="1" indent="-457200" algn="just">
              <a:buFont typeface="Arial" panose="020B0604020202020204" pitchFamily="34" charset="0"/>
              <a:buChar char="•"/>
            </a:pPr>
            <a:r>
              <a:rPr lang="en-US" sz="1600" dirty="0"/>
              <a:t>Disadvantage: Low data rate (the associated bandwidth is in the order kilohertz), large latency (due to the propagation speed of sound), costly and bulky (due to the transduces), may harm marine life</a:t>
            </a:r>
          </a:p>
          <a:p>
            <a:pPr marL="457200" indent="-457200" algn="just">
              <a:buFont typeface="Arial" panose="020B0604020202020204" pitchFamily="34" charset="0"/>
              <a:buChar char="•"/>
            </a:pPr>
            <a:r>
              <a:rPr lang="en-US" sz="2000" dirty="0"/>
              <a:t>RF communications for underwater:</a:t>
            </a:r>
          </a:p>
          <a:p>
            <a:pPr marL="857250" lvl="1" indent="-457200" algn="just">
              <a:buFont typeface="Arial" panose="020B0604020202020204" pitchFamily="34" charset="0"/>
              <a:buChar char="•"/>
            </a:pPr>
            <a:r>
              <a:rPr lang="en-US" sz="1600" dirty="0"/>
              <a:t>Advantage: May be useful on the sea surface, highly tolerant to water turbulence</a:t>
            </a:r>
          </a:p>
          <a:p>
            <a:pPr marL="857250" lvl="1" indent="-457200" algn="just">
              <a:buFont typeface="Arial" panose="020B0604020202020204" pitchFamily="34" charset="0"/>
              <a:buChar char="•"/>
            </a:pPr>
            <a:r>
              <a:rPr lang="en-US" sz="1600" dirty="0"/>
              <a:t>Disadvantage: Short range due to conductive transmission medium (i.e., salinity), bulky devices as they can operate at extra low frequencies (~30-300 Hz)</a:t>
            </a:r>
          </a:p>
          <a:p>
            <a:pPr marL="457200" indent="-457200" algn="just">
              <a:buFont typeface="Arial" panose="020B0604020202020204" pitchFamily="34" charset="0"/>
              <a:buChar char="•"/>
            </a:pPr>
            <a:r>
              <a:rPr lang="en-US" sz="2000" dirty="0"/>
              <a:t>Light communications (LC) for underwater:</a:t>
            </a:r>
          </a:p>
          <a:p>
            <a:pPr marL="857250" lvl="1" indent="-457200" algn="just">
              <a:buFont typeface="Arial" panose="020B0604020202020204" pitchFamily="34" charset="0"/>
              <a:buChar char="•"/>
            </a:pPr>
            <a:r>
              <a:rPr lang="en-US" sz="1600" dirty="0"/>
              <a:t>Advantage: High-data rate (&lt;</a:t>
            </a:r>
            <a:r>
              <a:rPr lang="en-US" sz="1600" dirty="0" err="1"/>
              <a:t>Gbps</a:t>
            </a:r>
            <a:r>
              <a:rPr lang="en-US" sz="1600" dirty="0"/>
              <a:t>), low latency, low cost (e.g., LEDs, PDs), small-form factor</a:t>
            </a:r>
          </a:p>
          <a:p>
            <a:pPr marL="857250" lvl="1" indent="-457200" algn="just">
              <a:buFont typeface="Arial" panose="020B0604020202020204" pitchFamily="34" charset="0"/>
              <a:buChar char="•"/>
            </a:pPr>
            <a:r>
              <a:rPr lang="en-US" sz="1600" dirty="0"/>
              <a:t>Disadvantage: Moderate link ranges (~in order of meters), may be affected from scattering</a:t>
            </a:r>
          </a:p>
          <a:p>
            <a:pPr marL="457200" indent="-457200" algn="just">
              <a:buFont typeface="Arial" panose="020B0604020202020204" pitchFamily="34" charset="0"/>
              <a:buChar char="•"/>
            </a:pPr>
            <a:r>
              <a:rPr lang="en-US" sz="2000" dirty="0"/>
              <a:t>LC provides the highest data rate, the lowest link delay, and the lowest implementation costs as compared RF and acoustic communications for short range under water links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70057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7" name="Picture 6" descr="Image result for ship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2097" y="4445236"/>
            <a:ext cx="837208" cy="4226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85800" y="685800"/>
            <a:ext cx="7770813" cy="489213"/>
          </a:xfrm>
        </p:spPr>
        <p:txBody>
          <a:bodyPr/>
          <a:lstStyle/>
          <a:p>
            <a:r>
              <a:rPr lang="en-US" dirty="0"/>
              <a:t>Use Cases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Rectangle 7"/>
          <p:cNvSpPr/>
          <p:nvPr/>
        </p:nvSpPr>
        <p:spPr>
          <a:xfrm>
            <a:off x="350244" y="1365216"/>
            <a:ext cx="4115911" cy="5077544"/>
          </a:xfrm>
          <a:prstGeom prst="rect">
            <a:avLst/>
          </a:prstGeom>
        </p:spPr>
        <p:txBody>
          <a:bodyPr wrap="square">
            <a:spAutoFit/>
          </a:bodyPr>
          <a:lstStyle/>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A submarine (as an AP) may provide high date rate LC links to the divers</a:t>
            </a:r>
          </a:p>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The divers may use their apparatus to communicate with each other while pushing high-data rate video to the submarine and to each other’s apparatus [4]</a:t>
            </a:r>
          </a:p>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An oil platform may be equipped LC APs and communicates with LC STAs (e.g., divers and UUVs) with low-latency for maintenances purposes</a:t>
            </a:r>
          </a:p>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A ship may acquire data through a sensor mesh equipped with LC devices</a:t>
            </a:r>
          </a:p>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A diver may acquire sensor information through devices equipped with LC</a:t>
            </a:r>
          </a:p>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A UUV may be controlled remotely over internet by LC mesh network</a:t>
            </a:r>
          </a:p>
          <a:p>
            <a:pPr marL="342900" indent="-342900" algn="just">
              <a:lnSpc>
                <a:spcPct val="95000"/>
              </a:lnSpc>
              <a:buFont typeface="+mj-lt"/>
              <a:buAutoNum type="arabicPeriod"/>
            </a:pPr>
            <a:r>
              <a:rPr lang="en-US" altLang="zh-CN" sz="1550" dirty="0">
                <a:solidFill>
                  <a:schemeClr val="tx1"/>
                </a:solidFill>
                <a:latin typeface="Arial" panose="020B0604020202020204" pitchFamily="34" charset="0"/>
                <a:ea typeface="MS PGothic" pitchFamily="34" charset="-128"/>
                <a:cs typeface="Arial" panose="020B0604020202020204" pitchFamily="34" charset="0"/>
              </a:rPr>
              <a:t>A UUV may feed the acquired sensory information to an underwater buoy equipped with LC AP by using high-date rate LC links to Internet</a:t>
            </a:r>
          </a:p>
          <a:p>
            <a:pPr marL="342900" indent="-342900" algn="just">
              <a:lnSpc>
                <a:spcPct val="95000"/>
              </a:lnSpc>
              <a:buFont typeface="+mj-lt"/>
              <a:buAutoNum type="arabicPeriod"/>
            </a:pPr>
            <a:endParaRPr lang="en-US" altLang="zh-CN" sz="1550" dirty="0">
              <a:solidFill>
                <a:schemeClr val="tx1"/>
              </a:solidFill>
              <a:latin typeface="Arial" panose="020B0604020202020204" pitchFamily="34" charset="0"/>
              <a:ea typeface="MS PGothic" pitchFamily="34" charset="-128"/>
              <a:cs typeface="Arial" panose="020B0604020202020204" pitchFamily="34" charset="0"/>
            </a:endParaRPr>
          </a:p>
        </p:txBody>
      </p:sp>
      <p:pic>
        <p:nvPicPr>
          <p:cNvPr id="9" name="Picture 10" descr="Image result for di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800000">
            <a:off x="5537975" y="3506148"/>
            <a:ext cx="401213" cy="441363"/>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bwMode="auto">
          <a:xfrm>
            <a:off x="4922676" y="3951190"/>
            <a:ext cx="3895231" cy="0"/>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1" name="Picture 6" descr="Image result for ship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92054" y="2261796"/>
            <a:ext cx="837208" cy="422632"/>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bwMode="auto">
          <a:xfrm>
            <a:off x="4873625" y="2636912"/>
            <a:ext cx="3915669"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13" name="Group 12"/>
          <p:cNvGrpSpPr/>
          <p:nvPr/>
        </p:nvGrpSpPr>
        <p:grpSpPr>
          <a:xfrm>
            <a:off x="7792054" y="2590723"/>
            <a:ext cx="241320" cy="210492"/>
            <a:chOff x="7470701" y="4807869"/>
            <a:chExt cx="218686" cy="173397"/>
          </a:xfrm>
        </p:grpSpPr>
        <p:sp>
          <p:nvSpPr>
            <p:cNvPr id="14" name="Oval 1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Arc 1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Arc 1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Arc 1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8" name="Group 17"/>
          <p:cNvGrpSpPr/>
          <p:nvPr/>
        </p:nvGrpSpPr>
        <p:grpSpPr>
          <a:xfrm>
            <a:off x="8034066" y="2590951"/>
            <a:ext cx="241320" cy="210492"/>
            <a:chOff x="7470701" y="4807869"/>
            <a:chExt cx="218686" cy="173397"/>
          </a:xfrm>
        </p:grpSpPr>
        <p:sp>
          <p:nvSpPr>
            <p:cNvPr id="19" name="Oval 1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Arc 1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Arc 2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Arc 2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3" name="Group 22"/>
          <p:cNvGrpSpPr/>
          <p:nvPr/>
        </p:nvGrpSpPr>
        <p:grpSpPr>
          <a:xfrm>
            <a:off x="8264870" y="2594064"/>
            <a:ext cx="241320" cy="210492"/>
            <a:chOff x="7470701" y="4807869"/>
            <a:chExt cx="218686" cy="173397"/>
          </a:xfrm>
        </p:grpSpPr>
        <p:sp>
          <p:nvSpPr>
            <p:cNvPr id="24" name="Oval 2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Arc 2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Arc 2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Arc 2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8" name="TextBox 27"/>
          <p:cNvSpPr txBox="1"/>
          <p:nvPr/>
        </p:nvSpPr>
        <p:spPr>
          <a:xfrm>
            <a:off x="7345804" y="3635712"/>
            <a:ext cx="1577676" cy="307777"/>
          </a:xfrm>
          <a:prstGeom prst="rect">
            <a:avLst/>
          </a:prstGeom>
          <a:noFill/>
        </p:spPr>
        <p:txBody>
          <a:bodyPr wrap="none" rtlCol="0">
            <a:spAutoFit/>
          </a:bodyPr>
          <a:lstStyle/>
          <a:p>
            <a:r>
              <a:rPr lang="en-US" sz="1400" dirty="0">
                <a:solidFill>
                  <a:schemeClr val="tx1"/>
                </a:solidFill>
              </a:rPr>
              <a:t>Sensor mesh/relays</a:t>
            </a:r>
          </a:p>
        </p:txBody>
      </p:sp>
      <p:pic>
        <p:nvPicPr>
          <p:cNvPr id="29" name="Picture 8" descr="Image result for di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95321" y="3555897"/>
            <a:ext cx="350726" cy="305716"/>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4" descr="Image result for submarine researc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73287" y="2657127"/>
            <a:ext cx="1010628" cy="770513"/>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Group 30"/>
          <p:cNvGrpSpPr/>
          <p:nvPr/>
        </p:nvGrpSpPr>
        <p:grpSpPr>
          <a:xfrm rot="5400000">
            <a:off x="5482380" y="3680734"/>
            <a:ext cx="155402" cy="100904"/>
            <a:chOff x="7470701" y="4807869"/>
            <a:chExt cx="218686" cy="173397"/>
          </a:xfrm>
        </p:grpSpPr>
        <p:sp>
          <p:nvSpPr>
            <p:cNvPr id="32" name="Oval 3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Arc 3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Arc 3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Arc 3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36" name="Group 35"/>
          <p:cNvGrpSpPr/>
          <p:nvPr/>
        </p:nvGrpSpPr>
        <p:grpSpPr>
          <a:xfrm rot="16200000">
            <a:off x="5113549" y="3687999"/>
            <a:ext cx="155402" cy="100904"/>
            <a:chOff x="7470701" y="4807869"/>
            <a:chExt cx="218686" cy="173397"/>
          </a:xfrm>
        </p:grpSpPr>
        <p:sp>
          <p:nvSpPr>
            <p:cNvPr id="37" name="Oval 3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Arc 3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Arc 3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Arc 3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1" name="Group 40"/>
          <p:cNvGrpSpPr/>
          <p:nvPr/>
        </p:nvGrpSpPr>
        <p:grpSpPr>
          <a:xfrm rot="2700000">
            <a:off x="5075829" y="3085657"/>
            <a:ext cx="155402" cy="100904"/>
            <a:chOff x="7470701" y="4807869"/>
            <a:chExt cx="218686" cy="173397"/>
          </a:xfrm>
        </p:grpSpPr>
        <p:sp>
          <p:nvSpPr>
            <p:cNvPr id="42" name="Oval 4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Arc 4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Arc 4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Arc 4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6" name="Group 45"/>
          <p:cNvGrpSpPr/>
          <p:nvPr/>
        </p:nvGrpSpPr>
        <p:grpSpPr>
          <a:xfrm rot="1800000">
            <a:off x="5282513" y="3182689"/>
            <a:ext cx="141266" cy="111002"/>
            <a:chOff x="7470701" y="4807869"/>
            <a:chExt cx="218686" cy="173397"/>
          </a:xfrm>
        </p:grpSpPr>
        <p:sp>
          <p:nvSpPr>
            <p:cNvPr id="47" name="Oval 4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Arc 4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Arc 4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Arc 4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51" name="Group 50"/>
          <p:cNvGrpSpPr/>
          <p:nvPr/>
        </p:nvGrpSpPr>
        <p:grpSpPr>
          <a:xfrm rot="1800000">
            <a:off x="5452921" y="3247609"/>
            <a:ext cx="141266" cy="111002"/>
            <a:chOff x="7470701" y="4807869"/>
            <a:chExt cx="218686" cy="173397"/>
          </a:xfrm>
        </p:grpSpPr>
        <p:sp>
          <p:nvSpPr>
            <p:cNvPr id="52" name="Oval 5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Arc 5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Arc 5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Arc 5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pic>
        <p:nvPicPr>
          <p:cNvPr id="56" name="Picture 16" descr="Image result for oil platform"/>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22493" y="1829473"/>
            <a:ext cx="486584" cy="794967"/>
          </a:xfrm>
          <a:prstGeom prst="rect">
            <a:avLst/>
          </a:prstGeom>
          <a:noFill/>
          <a:extLst>
            <a:ext uri="{909E8E84-426E-40DD-AFC4-6F175D3DCCD1}">
              <a14:hiddenFill xmlns:a14="http://schemas.microsoft.com/office/drawing/2010/main">
                <a:solidFill>
                  <a:srgbClr val="FFFFFF"/>
                </a:solidFill>
              </a14:hiddenFill>
            </a:ext>
          </a:extLst>
        </p:spPr>
      </p:pic>
      <p:sp>
        <p:nvSpPr>
          <p:cNvPr id="57" name="Rectangle 56"/>
          <p:cNvSpPr/>
          <p:nvPr/>
        </p:nvSpPr>
        <p:spPr bwMode="auto">
          <a:xfrm>
            <a:off x="6631038" y="2628150"/>
            <a:ext cx="50451" cy="132304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58" name="Group 57"/>
          <p:cNvGrpSpPr/>
          <p:nvPr/>
        </p:nvGrpSpPr>
        <p:grpSpPr>
          <a:xfrm rot="5400000">
            <a:off x="6527239" y="3753259"/>
            <a:ext cx="155402" cy="100904"/>
            <a:chOff x="7470701" y="4807869"/>
            <a:chExt cx="218686" cy="173397"/>
          </a:xfrm>
        </p:grpSpPr>
        <p:sp>
          <p:nvSpPr>
            <p:cNvPr id="59" name="Oval 5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Arc 5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Arc 6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Arc 6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63" name="Group 62"/>
          <p:cNvGrpSpPr/>
          <p:nvPr/>
        </p:nvGrpSpPr>
        <p:grpSpPr>
          <a:xfrm rot="5400000">
            <a:off x="6520996" y="3492069"/>
            <a:ext cx="155402" cy="100904"/>
            <a:chOff x="7470701" y="4807869"/>
            <a:chExt cx="218686" cy="173397"/>
          </a:xfrm>
        </p:grpSpPr>
        <p:sp>
          <p:nvSpPr>
            <p:cNvPr id="64" name="Oval 6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Arc 6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Arc 6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Arc 6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68" name="Group 67"/>
          <p:cNvGrpSpPr/>
          <p:nvPr/>
        </p:nvGrpSpPr>
        <p:grpSpPr>
          <a:xfrm rot="5400000">
            <a:off x="6525013" y="3260670"/>
            <a:ext cx="155402" cy="100904"/>
            <a:chOff x="7470701" y="4807869"/>
            <a:chExt cx="218686" cy="173397"/>
          </a:xfrm>
        </p:grpSpPr>
        <p:sp>
          <p:nvSpPr>
            <p:cNvPr id="69" name="Oval 6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Arc 6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Arc 7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2" name="Arc 7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3" name="Group 72"/>
          <p:cNvGrpSpPr/>
          <p:nvPr/>
        </p:nvGrpSpPr>
        <p:grpSpPr>
          <a:xfrm rot="5400000">
            <a:off x="6522283" y="3037286"/>
            <a:ext cx="155402" cy="100904"/>
            <a:chOff x="7470701" y="4807869"/>
            <a:chExt cx="218686" cy="173397"/>
          </a:xfrm>
        </p:grpSpPr>
        <p:sp>
          <p:nvSpPr>
            <p:cNvPr id="74" name="Oval 7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Arc 7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6" name="Arc 7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7" name="Arc 7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78" name="Group 77"/>
          <p:cNvGrpSpPr/>
          <p:nvPr/>
        </p:nvGrpSpPr>
        <p:grpSpPr>
          <a:xfrm rot="5400000">
            <a:off x="6525996" y="2813949"/>
            <a:ext cx="155402" cy="100904"/>
            <a:chOff x="7470701" y="4807869"/>
            <a:chExt cx="218686" cy="173397"/>
          </a:xfrm>
        </p:grpSpPr>
        <p:sp>
          <p:nvSpPr>
            <p:cNvPr id="79" name="Oval 7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0" name="Arc 7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Arc 8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Arc 8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83" name="Group 82"/>
          <p:cNvGrpSpPr/>
          <p:nvPr/>
        </p:nvGrpSpPr>
        <p:grpSpPr>
          <a:xfrm rot="16200000" flipH="1">
            <a:off x="6636758" y="3606061"/>
            <a:ext cx="155402" cy="100904"/>
            <a:chOff x="7470701" y="4807869"/>
            <a:chExt cx="218686" cy="173397"/>
          </a:xfrm>
        </p:grpSpPr>
        <p:sp>
          <p:nvSpPr>
            <p:cNvPr id="84" name="Oval 8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Arc 8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Arc 8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Arc 8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88" name="Group 87"/>
          <p:cNvGrpSpPr/>
          <p:nvPr/>
        </p:nvGrpSpPr>
        <p:grpSpPr>
          <a:xfrm rot="16200000" flipH="1">
            <a:off x="6640775" y="3374662"/>
            <a:ext cx="155402" cy="100904"/>
            <a:chOff x="7470701" y="4807869"/>
            <a:chExt cx="218686" cy="173397"/>
          </a:xfrm>
        </p:grpSpPr>
        <p:sp>
          <p:nvSpPr>
            <p:cNvPr id="89" name="Oval 8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Arc 8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Arc 9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Arc 9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93" name="Group 92"/>
          <p:cNvGrpSpPr/>
          <p:nvPr/>
        </p:nvGrpSpPr>
        <p:grpSpPr>
          <a:xfrm rot="16200000" flipH="1">
            <a:off x="6638045" y="3151279"/>
            <a:ext cx="155402" cy="100904"/>
            <a:chOff x="7470701" y="4807869"/>
            <a:chExt cx="218686" cy="173397"/>
          </a:xfrm>
        </p:grpSpPr>
        <p:sp>
          <p:nvSpPr>
            <p:cNvPr id="94" name="Oval 9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Arc 9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Arc 9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Arc 9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98" name="Group 97"/>
          <p:cNvGrpSpPr/>
          <p:nvPr/>
        </p:nvGrpSpPr>
        <p:grpSpPr>
          <a:xfrm rot="16200000" flipH="1">
            <a:off x="6641758" y="2927941"/>
            <a:ext cx="155402" cy="100904"/>
            <a:chOff x="7470701" y="4807869"/>
            <a:chExt cx="218686" cy="173397"/>
          </a:xfrm>
        </p:grpSpPr>
        <p:sp>
          <p:nvSpPr>
            <p:cNvPr id="99" name="Oval 9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Arc 9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Arc 10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Arc 10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cxnSp>
        <p:nvCxnSpPr>
          <p:cNvPr id="103" name="Straight Connector 102"/>
          <p:cNvCxnSpPr/>
          <p:nvPr/>
        </p:nvCxnSpPr>
        <p:spPr bwMode="auto">
          <a:xfrm flipV="1">
            <a:off x="5284197" y="3726603"/>
            <a:ext cx="192050" cy="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4" name="Straight Connector 103"/>
          <p:cNvCxnSpPr>
            <a:stCxn id="37" idx="2"/>
          </p:cNvCxnSpPr>
          <p:nvPr/>
        </p:nvCxnSpPr>
        <p:spPr bwMode="auto">
          <a:xfrm flipV="1">
            <a:off x="5177716" y="3324014"/>
            <a:ext cx="171517" cy="42952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5" name="Straight Connector 104"/>
          <p:cNvCxnSpPr>
            <a:stCxn id="33" idx="2"/>
          </p:cNvCxnSpPr>
          <p:nvPr/>
        </p:nvCxnSpPr>
        <p:spPr bwMode="auto">
          <a:xfrm flipH="1" flipV="1">
            <a:off x="5352705" y="3332994"/>
            <a:ext cx="204006" cy="360894"/>
          </a:xfrm>
          <a:prstGeom prst="line">
            <a:avLst/>
          </a:prstGeom>
          <a:solidFill>
            <a:srgbClr val="00B8FF"/>
          </a:solidFill>
          <a:ln w="9525" cap="flat" cmpd="sng" algn="ctr">
            <a:solidFill>
              <a:schemeClr val="tx1"/>
            </a:solidFill>
            <a:prstDash val="dash"/>
            <a:round/>
            <a:headEnd type="none" w="med" len="med"/>
            <a:tailEnd type="none" w="med" len="med"/>
          </a:ln>
          <a:effectLst/>
        </p:spPr>
      </p:cxnSp>
      <p:grpSp>
        <p:nvGrpSpPr>
          <p:cNvPr id="106" name="Group 105"/>
          <p:cNvGrpSpPr/>
          <p:nvPr/>
        </p:nvGrpSpPr>
        <p:grpSpPr>
          <a:xfrm>
            <a:off x="7402122" y="3171191"/>
            <a:ext cx="232115" cy="228020"/>
            <a:chOff x="7317519" y="5359392"/>
            <a:chExt cx="210344" cy="187836"/>
          </a:xfrm>
        </p:grpSpPr>
        <p:sp>
          <p:nvSpPr>
            <p:cNvPr id="107" name="Oval 106"/>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08" name="Group 107"/>
            <p:cNvGrpSpPr/>
            <p:nvPr/>
          </p:nvGrpSpPr>
          <p:grpSpPr>
            <a:xfrm rot="18900000">
              <a:off x="7399847" y="5455788"/>
              <a:ext cx="128016" cy="91440"/>
              <a:chOff x="7470701" y="4807869"/>
              <a:chExt cx="218686" cy="173397"/>
            </a:xfrm>
          </p:grpSpPr>
          <p:sp>
            <p:nvSpPr>
              <p:cNvPr id="124" name="Oval 12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5" name="Arc 12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6" name="Arc 12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7" name="Arc 12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09" name="Group 108"/>
            <p:cNvGrpSpPr/>
            <p:nvPr/>
          </p:nvGrpSpPr>
          <p:grpSpPr>
            <a:xfrm rot="1800000">
              <a:off x="7321276" y="5454557"/>
              <a:ext cx="128016" cy="91440"/>
              <a:chOff x="7470701" y="4807869"/>
              <a:chExt cx="218686" cy="173397"/>
            </a:xfrm>
          </p:grpSpPr>
          <p:sp>
            <p:nvSpPr>
              <p:cNvPr id="120" name="Oval 119"/>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1" name="Arc 120"/>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2" name="Arc 121"/>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Arc 122"/>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10" name="Group 109"/>
            <p:cNvGrpSpPr/>
            <p:nvPr/>
          </p:nvGrpSpPr>
          <p:grpSpPr>
            <a:xfrm rot="8100000">
              <a:off x="7317519" y="5368899"/>
              <a:ext cx="128016" cy="91440"/>
              <a:chOff x="7470701" y="4807869"/>
              <a:chExt cx="218686" cy="173397"/>
            </a:xfrm>
          </p:grpSpPr>
          <p:sp>
            <p:nvSpPr>
              <p:cNvPr id="116" name="Oval 115"/>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7" name="Arc 116"/>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8" name="Arc 117"/>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9" name="Arc 118"/>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11" name="Group 110"/>
            <p:cNvGrpSpPr/>
            <p:nvPr/>
          </p:nvGrpSpPr>
          <p:grpSpPr>
            <a:xfrm rot="14400000">
              <a:off x="7405313" y="5377680"/>
              <a:ext cx="128016" cy="91440"/>
              <a:chOff x="7470701" y="4807869"/>
              <a:chExt cx="218686" cy="173397"/>
            </a:xfrm>
          </p:grpSpPr>
          <p:sp>
            <p:nvSpPr>
              <p:cNvPr id="112" name="Oval 11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3" name="Arc 11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4" name="Arc 11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5" name="Arc 11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128" name="Group 127"/>
          <p:cNvGrpSpPr/>
          <p:nvPr/>
        </p:nvGrpSpPr>
        <p:grpSpPr>
          <a:xfrm>
            <a:off x="7746008" y="3381520"/>
            <a:ext cx="232115" cy="228020"/>
            <a:chOff x="7317519" y="5359392"/>
            <a:chExt cx="210344" cy="187836"/>
          </a:xfrm>
        </p:grpSpPr>
        <p:sp>
          <p:nvSpPr>
            <p:cNvPr id="129" name="Oval 128"/>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30" name="Group 129"/>
            <p:cNvGrpSpPr/>
            <p:nvPr/>
          </p:nvGrpSpPr>
          <p:grpSpPr>
            <a:xfrm rot="18900000">
              <a:off x="7399847" y="5455788"/>
              <a:ext cx="128016" cy="91440"/>
              <a:chOff x="7470701" y="4807869"/>
              <a:chExt cx="218686" cy="173397"/>
            </a:xfrm>
          </p:grpSpPr>
          <p:sp>
            <p:nvSpPr>
              <p:cNvPr id="146" name="Oval 145"/>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7" name="Arc 146"/>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Arc 147"/>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9" name="Arc 148"/>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31" name="Group 130"/>
            <p:cNvGrpSpPr/>
            <p:nvPr/>
          </p:nvGrpSpPr>
          <p:grpSpPr>
            <a:xfrm rot="1800000">
              <a:off x="7321276" y="5454557"/>
              <a:ext cx="128016" cy="91440"/>
              <a:chOff x="7470701" y="4807869"/>
              <a:chExt cx="218686" cy="173397"/>
            </a:xfrm>
          </p:grpSpPr>
          <p:sp>
            <p:nvSpPr>
              <p:cNvPr id="142" name="Oval 14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3" name="Arc 14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Arc 14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5" name="Arc 14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32" name="Group 131"/>
            <p:cNvGrpSpPr/>
            <p:nvPr/>
          </p:nvGrpSpPr>
          <p:grpSpPr>
            <a:xfrm rot="8100000">
              <a:off x="7317519" y="5368899"/>
              <a:ext cx="128016" cy="91440"/>
              <a:chOff x="7470701" y="4807869"/>
              <a:chExt cx="218686" cy="173397"/>
            </a:xfrm>
          </p:grpSpPr>
          <p:sp>
            <p:nvSpPr>
              <p:cNvPr id="138" name="Oval 137"/>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Arc 138"/>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0" name="Arc 139"/>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1" name="Arc 140"/>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33" name="Group 132"/>
            <p:cNvGrpSpPr/>
            <p:nvPr/>
          </p:nvGrpSpPr>
          <p:grpSpPr>
            <a:xfrm rot="14400000">
              <a:off x="7405313" y="5377680"/>
              <a:ext cx="128016" cy="91440"/>
              <a:chOff x="7470701" y="4807869"/>
              <a:chExt cx="218686" cy="173397"/>
            </a:xfrm>
          </p:grpSpPr>
          <p:sp>
            <p:nvSpPr>
              <p:cNvPr id="134" name="Oval 13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5" name="Arc 13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6" name="Arc 13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7" name="Arc 13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150" name="Group 149"/>
          <p:cNvGrpSpPr/>
          <p:nvPr/>
        </p:nvGrpSpPr>
        <p:grpSpPr>
          <a:xfrm rot="1800000">
            <a:off x="8159329" y="3216286"/>
            <a:ext cx="232115" cy="228020"/>
            <a:chOff x="7317519" y="5359392"/>
            <a:chExt cx="210344" cy="187836"/>
          </a:xfrm>
        </p:grpSpPr>
        <p:sp>
          <p:nvSpPr>
            <p:cNvPr id="151" name="Oval 150"/>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52" name="Group 151"/>
            <p:cNvGrpSpPr/>
            <p:nvPr/>
          </p:nvGrpSpPr>
          <p:grpSpPr>
            <a:xfrm rot="18900000">
              <a:off x="7399847" y="5455788"/>
              <a:ext cx="128016" cy="91440"/>
              <a:chOff x="7470701" y="4807869"/>
              <a:chExt cx="218686" cy="173397"/>
            </a:xfrm>
          </p:grpSpPr>
          <p:sp>
            <p:nvSpPr>
              <p:cNvPr id="168" name="Oval 167"/>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9" name="Arc 168"/>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0" name="Arc 169"/>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1" name="Arc 170"/>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53" name="Group 152"/>
            <p:cNvGrpSpPr/>
            <p:nvPr/>
          </p:nvGrpSpPr>
          <p:grpSpPr>
            <a:xfrm rot="1800000">
              <a:off x="7321276" y="5454557"/>
              <a:ext cx="128016" cy="91440"/>
              <a:chOff x="7470701" y="4807869"/>
              <a:chExt cx="218686" cy="173397"/>
            </a:xfrm>
          </p:grpSpPr>
          <p:sp>
            <p:nvSpPr>
              <p:cNvPr id="164" name="Oval 16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5" name="Arc 16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6" name="Arc 16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7" name="Arc 16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54" name="Group 153"/>
            <p:cNvGrpSpPr/>
            <p:nvPr/>
          </p:nvGrpSpPr>
          <p:grpSpPr>
            <a:xfrm rot="8100000">
              <a:off x="7317519" y="5368899"/>
              <a:ext cx="128016" cy="91440"/>
              <a:chOff x="7470701" y="4807869"/>
              <a:chExt cx="218686" cy="173397"/>
            </a:xfrm>
          </p:grpSpPr>
          <p:sp>
            <p:nvSpPr>
              <p:cNvPr id="160" name="Oval 159"/>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1" name="Arc 160"/>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Arc 161"/>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3" name="Arc 162"/>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55" name="Group 154"/>
            <p:cNvGrpSpPr/>
            <p:nvPr/>
          </p:nvGrpSpPr>
          <p:grpSpPr>
            <a:xfrm rot="14400000">
              <a:off x="7405313" y="5377680"/>
              <a:ext cx="128016" cy="91440"/>
              <a:chOff x="7470701" y="4807869"/>
              <a:chExt cx="218686" cy="173397"/>
            </a:xfrm>
          </p:grpSpPr>
          <p:sp>
            <p:nvSpPr>
              <p:cNvPr id="156" name="Oval 155"/>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7" name="Arc 156"/>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8" name="Arc 157"/>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9" name="Arc 158"/>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172" name="Group 171"/>
          <p:cNvGrpSpPr/>
          <p:nvPr/>
        </p:nvGrpSpPr>
        <p:grpSpPr>
          <a:xfrm rot="1800000">
            <a:off x="8599172" y="3398330"/>
            <a:ext cx="232115" cy="228020"/>
            <a:chOff x="7317519" y="5359392"/>
            <a:chExt cx="210344" cy="187836"/>
          </a:xfrm>
        </p:grpSpPr>
        <p:sp>
          <p:nvSpPr>
            <p:cNvPr id="173" name="Oval 172"/>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74" name="Group 173"/>
            <p:cNvGrpSpPr/>
            <p:nvPr/>
          </p:nvGrpSpPr>
          <p:grpSpPr>
            <a:xfrm rot="18900000">
              <a:off x="7399847" y="5455788"/>
              <a:ext cx="128016" cy="91440"/>
              <a:chOff x="7470701" y="4807869"/>
              <a:chExt cx="218686" cy="173397"/>
            </a:xfrm>
          </p:grpSpPr>
          <p:sp>
            <p:nvSpPr>
              <p:cNvPr id="190" name="Oval 189"/>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1" name="Arc 190"/>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2" name="Arc 191"/>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3" name="Arc 192"/>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75" name="Group 174"/>
            <p:cNvGrpSpPr/>
            <p:nvPr/>
          </p:nvGrpSpPr>
          <p:grpSpPr>
            <a:xfrm rot="1800000">
              <a:off x="7321276" y="5454557"/>
              <a:ext cx="128016" cy="91440"/>
              <a:chOff x="7470701" y="4807869"/>
              <a:chExt cx="218686" cy="173397"/>
            </a:xfrm>
          </p:grpSpPr>
          <p:sp>
            <p:nvSpPr>
              <p:cNvPr id="186" name="Oval 185"/>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7" name="Arc 186"/>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8" name="Arc 187"/>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9" name="Arc 188"/>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76" name="Group 175"/>
            <p:cNvGrpSpPr/>
            <p:nvPr/>
          </p:nvGrpSpPr>
          <p:grpSpPr>
            <a:xfrm rot="8100000">
              <a:off x="7317519" y="5368899"/>
              <a:ext cx="128016" cy="91440"/>
              <a:chOff x="7470701" y="4807869"/>
              <a:chExt cx="218686" cy="173397"/>
            </a:xfrm>
          </p:grpSpPr>
          <p:sp>
            <p:nvSpPr>
              <p:cNvPr id="182" name="Oval 18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3" name="Arc 18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4" name="Arc 18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5" name="Arc 18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77" name="Group 176"/>
            <p:cNvGrpSpPr/>
            <p:nvPr/>
          </p:nvGrpSpPr>
          <p:grpSpPr>
            <a:xfrm rot="14400000">
              <a:off x="7405313" y="5377680"/>
              <a:ext cx="128016" cy="91440"/>
              <a:chOff x="7470701" y="4807869"/>
              <a:chExt cx="218686" cy="173397"/>
            </a:xfrm>
          </p:grpSpPr>
          <p:sp>
            <p:nvSpPr>
              <p:cNvPr id="178" name="Oval 177"/>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9" name="Arc 178"/>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0" name="Arc 179"/>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1" name="Arc 180"/>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194" name="Group 193"/>
          <p:cNvGrpSpPr/>
          <p:nvPr/>
        </p:nvGrpSpPr>
        <p:grpSpPr>
          <a:xfrm rot="1800000">
            <a:off x="7768662" y="2875588"/>
            <a:ext cx="232115" cy="228020"/>
            <a:chOff x="7317519" y="5359392"/>
            <a:chExt cx="210344" cy="187836"/>
          </a:xfrm>
        </p:grpSpPr>
        <p:sp>
          <p:nvSpPr>
            <p:cNvPr id="195" name="Oval 194"/>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196" name="Group 195"/>
            <p:cNvGrpSpPr/>
            <p:nvPr/>
          </p:nvGrpSpPr>
          <p:grpSpPr>
            <a:xfrm rot="18900000">
              <a:off x="7399847" y="5455788"/>
              <a:ext cx="128016" cy="91440"/>
              <a:chOff x="7470701" y="4807869"/>
              <a:chExt cx="218686" cy="173397"/>
            </a:xfrm>
          </p:grpSpPr>
          <p:sp>
            <p:nvSpPr>
              <p:cNvPr id="212" name="Oval 21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3" name="Arc 21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4" name="Arc 21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5" name="Arc 21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97" name="Group 196"/>
            <p:cNvGrpSpPr/>
            <p:nvPr/>
          </p:nvGrpSpPr>
          <p:grpSpPr>
            <a:xfrm rot="1800000">
              <a:off x="7321276" y="5454557"/>
              <a:ext cx="128016" cy="91440"/>
              <a:chOff x="7470701" y="4807869"/>
              <a:chExt cx="218686" cy="173397"/>
            </a:xfrm>
          </p:grpSpPr>
          <p:sp>
            <p:nvSpPr>
              <p:cNvPr id="208" name="Oval 207"/>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9" name="Arc 208"/>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0" name="Arc 209"/>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1" name="Arc 210"/>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98" name="Group 197"/>
            <p:cNvGrpSpPr/>
            <p:nvPr/>
          </p:nvGrpSpPr>
          <p:grpSpPr>
            <a:xfrm rot="8100000">
              <a:off x="7317519" y="5368899"/>
              <a:ext cx="128016" cy="91440"/>
              <a:chOff x="7470701" y="4807869"/>
              <a:chExt cx="218686" cy="173397"/>
            </a:xfrm>
          </p:grpSpPr>
          <p:sp>
            <p:nvSpPr>
              <p:cNvPr id="204" name="Oval 20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5" name="Arc 20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6" name="Arc 20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7" name="Arc 20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199" name="Group 198"/>
            <p:cNvGrpSpPr/>
            <p:nvPr/>
          </p:nvGrpSpPr>
          <p:grpSpPr>
            <a:xfrm rot="14400000">
              <a:off x="7405313" y="5377680"/>
              <a:ext cx="128016" cy="91440"/>
              <a:chOff x="7470701" y="4807869"/>
              <a:chExt cx="218686" cy="173397"/>
            </a:xfrm>
          </p:grpSpPr>
          <p:sp>
            <p:nvSpPr>
              <p:cNvPr id="200" name="Oval 199"/>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1" name="Arc 200"/>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2" name="Arc 201"/>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3" name="Arc 202"/>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216" name="Group 215"/>
          <p:cNvGrpSpPr/>
          <p:nvPr/>
        </p:nvGrpSpPr>
        <p:grpSpPr>
          <a:xfrm rot="1800000">
            <a:off x="8348561" y="2932974"/>
            <a:ext cx="232115" cy="228020"/>
            <a:chOff x="7317519" y="5359392"/>
            <a:chExt cx="210344" cy="187836"/>
          </a:xfrm>
        </p:grpSpPr>
        <p:sp>
          <p:nvSpPr>
            <p:cNvPr id="217" name="Oval 216"/>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18" name="Group 217"/>
            <p:cNvGrpSpPr/>
            <p:nvPr/>
          </p:nvGrpSpPr>
          <p:grpSpPr>
            <a:xfrm rot="18900000">
              <a:off x="7399847" y="5455788"/>
              <a:ext cx="128016" cy="91440"/>
              <a:chOff x="7470701" y="4807869"/>
              <a:chExt cx="218686" cy="173397"/>
            </a:xfrm>
          </p:grpSpPr>
          <p:sp>
            <p:nvSpPr>
              <p:cNvPr id="234" name="Oval 23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5" name="Arc 23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6" name="Arc 23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7" name="Arc 23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19" name="Group 218"/>
            <p:cNvGrpSpPr/>
            <p:nvPr/>
          </p:nvGrpSpPr>
          <p:grpSpPr>
            <a:xfrm rot="1800000">
              <a:off x="7321276" y="5454557"/>
              <a:ext cx="128016" cy="91440"/>
              <a:chOff x="7470701" y="4807869"/>
              <a:chExt cx="218686" cy="173397"/>
            </a:xfrm>
          </p:grpSpPr>
          <p:sp>
            <p:nvSpPr>
              <p:cNvPr id="230" name="Oval 229"/>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1" name="Arc 230"/>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2" name="Arc 231"/>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3" name="Arc 232"/>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20" name="Group 219"/>
            <p:cNvGrpSpPr/>
            <p:nvPr/>
          </p:nvGrpSpPr>
          <p:grpSpPr>
            <a:xfrm rot="8100000">
              <a:off x="7317519" y="5368899"/>
              <a:ext cx="128016" cy="91440"/>
              <a:chOff x="7470701" y="4807869"/>
              <a:chExt cx="218686" cy="173397"/>
            </a:xfrm>
          </p:grpSpPr>
          <p:sp>
            <p:nvSpPr>
              <p:cNvPr id="226" name="Oval 225"/>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7" name="Arc 226"/>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8" name="Arc 227"/>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9" name="Arc 228"/>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21" name="Group 220"/>
            <p:cNvGrpSpPr/>
            <p:nvPr/>
          </p:nvGrpSpPr>
          <p:grpSpPr>
            <a:xfrm rot="14400000">
              <a:off x="7405313" y="5377680"/>
              <a:ext cx="128016" cy="91440"/>
              <a:chOff x="7470701" y="4807869"/>
              <a:chExt cx="218686" cy="173397"/>
            </a:xfrm>
          </p:grpSpPr>
          <p:sp>
            <p:nvSpPr>
              <p:cNvPr id="222" name="Oval 22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3" name="Arc 22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4" name="Arc 22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5" name="Arc 22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cxnSp>
        <p:nvCxnSpPr>
          <p:cNvPr id="238" name="Straight Connector 237"/>
          <p:cNvCxnSpPr>
            <a:stCxn id="138" idx="5"/>
            <a:endCxn id="124" idx="7"/>
          </p:cNvCxnSpPr>
          <p:nvPr/>
        </p:nvCxnSpPr>
        <p:spPr bwMode="auto">
          <a:xfrm flipH="1" flipV="1">
            <a:off x="7554774" y="3316113"/>
            <a:ext cx="255923" cy="14379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39" name="Straight Connector 238"/>
          <p:cNvCxnSpPr>
            <a:stCxn id="112" idx="4"/>
            <a:endCxn id="208" idx="1"/>
          </p:cNvCxnSpPr>
          <p:nvPr/>
        </p:nvCxnSpPr>
        <p:spPr bwMode="auto">
          <a:xfrm flipV="1">
            <a:off x="7570184" y="2994132"/>
            <a:ext cx="268947" cy="253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0" name="Straight Connector 239"/>
          <p:cNvCxnSpPr>
            <a:stCxn id="202" idx="1"/>
            <a:endCxn id="161" idx="0"/>
          </p:cNvCxnSpPr>
          <p:nvPr/>
        </p:nvCxnSpPr>
        <p:spPr bwMode="auto">
          <a:xfrm>
            <a:off x="7940516" y="2987846"/>
            <a:ext cx="287783" cy="28380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1" name="Straight Connector 240"/>
          <p:cNvCxnSpPr>
            <a:stCxn id="206" idx="1"/>
            <a:endCxn id="14" idx="4"/>
          </p:cNvCxnSpPr>
          <p:nvPr/>
        </p:nvCxnSpPr>
        <p:spPr bwMode="auto">
          <a:xfrm flipV="1">
            <a:off x="7869311" y="2698559"/>
            <a:ext cx="45200" cy="23061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2" name="Straight Connector 241"/>
          <p:cNvCxnSpPr>
            <a:stCxn id="226" idx="4"/>
            <a:endCxn id="24" idx="5"/>
          </p:cNvCxnSpPr>
          <p:nvPr/>
        </p:nvCxnSpPr>
        <p:spPr bwMode="auto">
          <a:xfrm flipH="1" flipV="1">
            <a:off x="8405164" y="2692871"/>
            <a:ext cx="40124" cy="28743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3" name="Straight Connector 242"/>
          <p:cNvCxnSpPr>
            <a:stCxn id="182" idx="4"/>
            <a:endCxn id="234" idx="2"/>
          </p:cNvCxnSpPr>
          <p:nvPr/>
        </p:nvCxnSpPr>
        <p:spPr bwMode="auto">
          <a:xfrm flipH="1" flipV="1">
            <a:off x="8460614" y="3112162"/>
            <a:ext cx="235285" cy="33349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4" name="Straight Connector 243"/>
          <p:cNvCxnSpPr>
            <a:stCxn id="186" idx="3"/>
            <a:endCxn id="168" idx="5"/>
          </p:cNvCxnSpPr>
          <p:nvPr/>
        </p:nvCxnSpPr>
        <p:spPr bwMode="auto">
          <a:xfrm flipH="1" flipV="1">
            <a:off x="8298435" y="3399399"/>
            <a:ext cx="353110" cy="12896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5" name="Straight Connector 244"/>
          <p:cNvCxnSpPr>
            <a:stCxn id="165" idx="1"/>
            <a:endCxn id="146" idx="4"/>
          </p:cNvCxnSpPr>
          <p:nvPr/>
        </p:nvCxnSpPr>
        <p:spPr bwMode="auto">
          <a:xfrm flipH="1">
            <a:off x="7909112" y="3345415"/>
            <a:ext cx="317227" cy="208770"/>
          </a:xfrm>
          <a:prstGeom prst="line">
            <a:avLst/>
          </a:prstGeom>
          <a:solidFill>
            <a:srgbClr val="00B8FF"/>
          </a:solidFill>
          <a:ln w="9525" cap="flat" cmpd="sng" algn="ctr">
            <a:solidFill>
              <a:schemeClr val="tx1"/>
            </a:solidFill>
            <a:prstDash val="dash"/>
            <a:round/>
            <a:headEnd type="none" w="med" len="med"/>
            <a:tailEnd type="none" w="med" len="med"/>
          </a:ln>
          <a:effectLst/>
        </p:spPr>
      </p:cxnSp>
      <p:pic>
        <p:nvPicPr>
          <p:cNvPr id="246" name="Picture 22" descr="Image result for underwater dro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1127" y="3199265"/>
            <a:ext cx="360060" cy="248108"/>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22" descr="Image result for underwater dro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175322" y="3483266"/>
            <a:ext cx="360060" cy="248108"/>
          </a:xfrm>
          <a:prstGeom prst="rect">
            <a:avLst/>
          </a:prstGeom>
          <a:noFill/>
          <a:extLst>
            <a:ext uri="{909E8E84-426E-40DD-AFC4-6F175D3DCCD1}">
              <a14:hiddenFill xmlns:a14="http://schemas.microsoft.com/office/drawing/2010/main">
                <a:solidFill>
                  <a:srgbClr val="FFFFFF"/>
                </a:solidFill>
              </a14:hiddenFill>
            </a:ext>
          </a:extLst>
        </p:spPr>
      </p:pic>
      <p:grpSp>
        <p:nvGrpSpPr>
          <p:cNvPr id="248" name="Group 247"/>
          <p:cNvGrpSpPr/>
          <p:nvPr/>
        </p:nvGrpSpPr>
        <p:grpSpPr>
          <a:xfrm rot="2700000">
            <a:off x="6784272" y="3330386"/>
            <a:ext cx="155402" cy="100904"/>
            <a:chOff x="7470701" y="4807869"/>
            <a:chExt cx="218686" cy="173397"/>
          </a:xfrm>
        </p:grpSpPr>
        <p:sp>
          <p:nvSpPr>
            <p:cNvPr id="249" name="Oval 24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0" name="Arc 24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1" name="Arc 25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2" name="Arc 25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53" name="Group 252"/>
          <p:cNvGrpSpPr/>
          <p:nvPr/>
        </p:nvGrpSpPr>
        <p:grpSpPr>
          <a:xfrm rot="2700000">
            <a:off x="6941001" y="3399997"/>
            <a:ext cx="155402" cy="100904"/>
            <a:chOff x="7470701" y="4807869"/>
            <a:chExt cx="218686" cy="173397"/>
          </a:xfrm>
        </p:grpSpPr>
        <p:sp>
          <p:nvSpPr>
            <p:cNvPr id="254" name="Oval 25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5" name="Arc 25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6" name="Arc 25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7" name="Arc 25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58" name="Group 257"/>
          <p:cNvGrpSpPr/>
          <p:nvPr/>
        </p:nvGrpSpPr>
        <p:grpSpPr>
          <a:xfrm rot="19800000">
            <a:off x="6444909" y="3608573"/>
            <a:ext cx="141266" cy="111002"/>
            <a:chOff x="7470701" y="4807869"/>
            <a:chExt cx="218686" cy="173397"/>
          </a:xfrm>
        </p:grpSpPr>
        <p:sp>
          <p:nvSpPr>
            <p:cNvPr id="259" name="Oval 25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0" name="Arc 25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1" name="Arc 26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2" name="Arc 26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263" name="Group 262"/>
          <p:cNvGrpSpPr/>
          <p:nvPr/>
        </p:nvGrpSpPr>
        <p:grpSpPr>
          <a:xfrm rot="19800000">
            <a:off x="6284660" y="3683522"/>
            <a:ext cx="141266" cy="111002"/>
            <a:chOff x="7470701" y="4807869"/>
            <a:chExt cx="218686" cy="173397"/>
          </a:xfrm>
        </p:grpSpPr>
        <p:sp>
          <p:nvSpPr>
            <p:cNvPr id="264" name="Oval 26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5" name="Arc 26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6" name="Arc 26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7" name="Arc 26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pic>
        <p:nvPicPr>
          <p:cNvPr id="268" name="Picture 10" descr="Image result for di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800000">
            <a:off x="6940905" y="2723251"/>
            <a:ext cx="401213" cy="441363"/>
          </a:xfrm>
          <a:prstGeom prst="rect">
            <a:avLst/>
          </a:prstGeom>
          <a:noFill/>
          <a:extLst>
            <a:ext uri="{909E8E84-426E-40DD-AFC4-6F175D3DCCD1}">
              <a14:hiddenFill xmlns:a14="http://schemas.microsoft.com/office/drawing/2010/main">
                <a:solidFill>
                  <a:srgbClr val="FFFFFF"/>
                </a:solidFill>
              </a14:hiddenFill>
            </a:ext>
          </a:extLst>
        </p:spPr>
      </p:pic>
      <p:grpSp>
        <p:nvGrpSpPr>
          <p:cNvPr id="269" name="Group 268"/>
          <p:cNvGrpSpPr/>
          <p:nvPr/>
        </p:nvGrpSpPr>
        <p:grpSpPr>
          <a:xfrm rot="5400000">
            <a:off x="6836633" y="2879161"/>
            <a:ext cx="155402" cy="100904"/>
            <a:chOff x="7470701" y="4807869"/>
            <a:chExt cx="218686" cy="173397"/>
          </a:xfrm>
        </p:grpSpPr>
        <p:sp>
          <p:nvSpPr>
            <p:cNvPr id="270" name="Oval 269"/>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1" name="Arc 270"/>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2" name="Arc 271"/>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3" name="Arc 272"/>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74" name="TextBox 273"/>
          <p:cNvSpPr txBox="1"/>
          <p:nvPr/>
        </p:nvSpPr>
        <p:spPr>
          <a:xfrm>
            <a:off x="5004576" y="3157505"/>
            <a:ext cx="377132" cy="308236"/>
          </a:xfrm>
          <a:prstGeom prst="rect">
            <a:avLst/>
          </a:prstGeom>
          <a:noFill/>
        </p:spPr>
        <p:txBody>
          <a:bodyPr wrap="none" rtlCol="0">
            <a:spAutoFit/>
          </a:bodyPr>
          <a:lstStyle/>
          <a:p>
            <a:r>
              <a:rPr lang="en-US" sz="1050" dirty="0">
                <a:solidFill>
                  <a:schemeClr val="tx1"/>
                </a:solidFill>
              </a:rPr>
              <a:t>(1)</a:t>
            </a:r>
          </a:p>
        </p:txBody>
      </p:sp>
      <p:sp>
        <p:nvSpPr>
          <p:cNvPr id="276" name="TextBox 275"/>
          <p:cNvSpPr txBox="1"/>
          <p:nvPr/>
        </p:nvSpPr>
        <p:spPr>
          <a:xfrm>
            <a:off x="5210292" y="3653780"/>
            <a:ext cx="377132" cy="308236"/>
          </a:xfrm>
          <a:prstGeom prst="rect">
            <a:avLst/>
          </a:prstGeom>
          <a:noFill/>
        </p:spPr>
        <p:txBody>
          <a:bodyPr wrap="none" rtlCol="0">
            <a:spAutoFit/>
          </a:bodyPr>
          <a:lstStyle/>
          <a:p>
            <a:r>
              <a:rPr lang="en-US" sz="1050" dirty="0">
                <a:solidFill>
                  <a:schemeClr val="tx1"/>
                </a:solidFill>
              </a:rPr>
              <a:t>(2)</a:t>
            </a:r>
          </a:p>
        </p:txBody>
      </p:sp>
      <p:sp>
        <p:nvSpPr>
          <p:cNvPr id="277" name="TextBox 276"/>
          <p:cNvSpPr txBox="1"/>
          <p:nvPr/>
        </p:nvSpPr>
        <p:spPr>
          <a:xfrm>
            <a:off x="6208374" y="3196063"/>
            <a:ext cx="377132" cy="308236"/>
          </a:xfrm>
          <a:prstGeom prst="rect">
            <a:avLst/>
          </a:prstGeom>
          <a:noFill/>
        </p:spPr>
        <p:txBody>
          <a:bodyPr wrap="none" rtlCol="0">
            <a:spAutoFit/>
          </a:bodyPr>
          <a:lstStyle/>
          <a:p>
            <a:r>
              <a:rPr lang="en-US" sz="1050" dirty="0">
                <a:solidFill>
                  <a:schemeClr val="tx1"/>
                </a:solidFill>
              </a:rPr>
              <a:t>(3)</a:t>
            </a:r>
          </a:p>
        </p:txBody>
      </p:sp>
      <p:sp>
        <p:nvSpPr>
          <p:cNvPr id="278" name="TextBox 277"/>
          <p:cNvSpPr txBox="1"/>
          <p:nvPr/>
        </p:nvSpPr>
        <p:spPr>
          <a:xfrm>
            <a:off x="8528578" y="3061299"/>
            <a:ext cx="377132" cy="308236"/>
          </a:xfrm>
          <a:prstGeom prst="rect">
            <a:avLst/>
          </a:prstGeom>
          <a:noFill/>
        </p:spPr>
        <p:txBody>
          <a:bodyPr wrap="none" rtlCol="0">
            <a:spAutoFit/>
          </a:bodyPr>
          <a:lstStyle/>
          <a:p>
            <a:r>
              <a:rPr lang="en-US" sz="1050" dirty="0">
                <a:solidFill>
                  <a:schemeClr val="tx1"/>
                </a:solidFill>
              </a:rPr>
              <a:t>(4)</a:t>
            </a:r>
          </a:p>
        </p:txBody>
      </p:sp>
      <p:cxnSp>
        <p:nvCxnSpPr>
          <p:cNvPr id="281" name="Straight Connector 280"/>
          <p:cNvCxnSpPr/>
          <p:nvPr/>
        </p:nvCxnSpPr>
        <p:spPr bwMode="auto">
          <a:xfrm>
            <a:off x="4946681" y="6049939"/>
            <a:ext cx="246138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3" name="Straight Connector 282"/>
          <p:cNvCxnSpPr/>
          <p:nvPr/>
        </p:nvCxnSpPr>
        <p:spPr bwMode="auto">
          <a:xfrm>
            <a:off x="4897630" y="4837261"/>
            <a:ext cx="3329589"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279" name="Group 278"/>
          <p:cNvGrpSpPr/>
          <p:nvPr/>
        </p:nvGrpSpPr>
        <p:grpSpPr>
          <a:xfrm>
            <a:off x="4826847" y="5543067"/>
            <a:ext cx="350726" cy="305716"/>
            <a:chOff x="4855132" y="5585185"/>
            <a:chExt cx="350726" cy="305716"/>
          </a:xfrm>
        </p:grpSpPr>
        <p:pic>
          <p:nvPicPr>
            <p:cNvPr id="300" name="Picture 8" descr="Image result for div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55132" y="5585185"/>
              <a:ext cx="350726" cy="305716"/>
            </a:xfrm>
            <a:prstGeom prst="rect">
              <a:avLst/>
            </a:prstGeom>
            <a:noFill/>
            <a:extLst>
              <a:ext uri="{909E8E84-426E-40DD-AFC4-6F175D3DCCD1}">
                <a14:hiddenFill xmlns:a14="http://schemas.microsoft.com/office/drawing/2010/main">
                  <a:solidFill>
                    <a:srgbClr val="FFFFFF"/>
                  </a:solidFill>
                </a14:hiddenFill>
              </a:ext>
            </a:extLst>
          </p:spPr>
        </p:pic>
        <p:grpSp>
          <p:nvGrpSpPr>
            <p:cNvPr id="307" name="Group 306"/>
            <p:cNvGrpSpPr/>
            <p:nvPr/>
          </p:nvGrpSpPr>
          <p:grpSpPr>
            <a:xfrm rot="16200000">
              <a:off x="5073360" y="5717287"/>
              <a:ext cx="155402" cy="100904"/>
              <a:chOff x="7470701" y="4807869"/>
              <a:chExt cx="218686" cy="173397"/>
            </a:xfrm>
          </p:grpSpPr>
          <p:sp>
            <p:nvSpPr>
              <p:cNvPr id="308" name="Oval 307"/>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9" name="Arc 308"/>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0" name="Arc 309"/>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1" name="Arc 310"/>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377" name="Group 376"/>
          <p:cNvGrpSpPr/>
          <p:nvPr/>
        </p:nvGrpSpPr>
        <p:grpSpPr>
          <a:xfrm>
            <a:off x="5472325" y="5801591"/>
            <a:ext cx="232115" cy="228020"/>
            <a:chOff x="7317519" y="5359392"/>
            <a:chExt cx="210344" cy="187836"/>
          </a:xfrm>
        </p:grpSpPr>
        <p:sp>
          <p:nvSpPr>
            <p:cNvPr id="378" name="Oval 377"/>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79" name="Group 378"/>
            <p:cNvGrpSpPr/>
            <p:nvPr/>
          </p:nvGrpSpPr>
          <p:grpSpPr>
            <a:xfrm rot="18900000">
              <a:off x="7399847" y="5455788"/>
              <a:ext cx="128016" cy="91440"/>
              <a:chOff x="7470701" y="4807869"/>
              <a:chExt cx="218686" cy="173397"/>
            </a:xfrm>
          </p:grpSpPr>
          <p:sp>
            <p:nvSpPr>
              <p:cNvPr id="395" name="Oval 394"/>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6" name="Arc 395"/>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7" name="Arc 396"/>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8" name="Arc 397"/>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380" name="Group 379"/>
            <p:cNvGrpSpPr/>
            <p:nvPr/>
          </p:nvGrpSpPr>
          <p:grpSpPr>
            <a:xfrm rot="1800000">
              <a:off x="7321276" y="5454557"/>
              <a:ext cx="128016" cy="91440"/>
              <a:chOff x="7470701" y="4807869"/>
              <a:chExt cx="218686" cy="173397"/>
            </a:xfrm>
          </p:grpSpPr>
          <p:sp>
            <p:nvSpPr>
              <p:cNvPr id="391" name="Oval 390"/>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2" name="Arc 391"/>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3" name="Arc 392"/>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4" name="Arc 393"/>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381" name="Group 380"/>
            <p:cNvGrpSpPr/>
            <p:nvPr/>
          </p:nvGrpSpPr>
          <p:grpSpPr>
            <a:xfrm rot="8100000">
              <a:off x="7317519" y="5368899"/>
              <a:ext cx="128016" cy="91440"/>
              <a:chOff x="7470701" y="4807869"/>
              <a:chExt cx="218686" cy="173397"/>
            </a:xfrm>
          </p:grpSpPr>
          <p:sp>
            <p:nvSpPr>
              <p:cNvPr id="387" name="Oval 38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8" name="Arc 38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9" name="Arc 38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0" name="Arc 38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382" name="Group 381"/>
            <p:cNvGrpSpPr/>
            <p:nvPr/>
          </p:nvGrpSpPr>
          <p:grpSpPr>
            <a:xfrm rot="14400000">
              <a:off x="7405313" y="5377680"/>
              <a:ext cx="128016" cy="91440"/>
              <a:chOff x="7470701" y="4807869"/>
              <a:chExt cx="218686" cy="173397"/>
            </a:xfrm>
          </p:grpSpPr>
          <p:sp>
            <p:nvSpPr>
              <p:cNvPr id="383" name="Oval 382"/>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4" name="Arc 383"/>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5" name="Arc 384"/>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6" name="Arc 385"/>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421" name="Group 420"/>
          <p:cNvGrpSpPr/>
          <p:nvPr/>
        </p:nvGrpSpPr>
        <p:grpSpPr>
          <a:xfrm rot="1800000">
            <a:off x="6139385" y="5802401"/>
            <a:ext cx="232115" cy="228020"/>
            <a:chOff x="7317519" y="5359392"/>
            <a:chExt cx="210344" cy="187836"/>
          </a:xfrm>
        </p:grpSpPr>
        <p:sp>
          <p:nvSpPr>
            <p:cNvPr id="422" name="Oval 421"/>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423" name="Group 422"/>
            <p:cNvGrpSpPr/>
            <p:nvPr/>
          </p:nvGrpSpPr>
          <p:grpSpPr>
            <a:xfrm rot="18900000">
              <a:off x="7399847" y="5455788"/>
              <a:ext cx="128016" cy="91440"/>
              <a:chOff x="7470701" y="4807869"/>
              <a:chExt cx="218686" cy="173397"/>
            </a:xfrm>
          </p:grpSpPr>
          <p:sp>
            <p:nvSpPr>
              <p:cNvPr id="439" name="Oval 43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0" name="Arc 43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1" name="Arc 44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2" name="Arc 44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24" name="Group 423"/>
            <p:cNvGrpSpPr/>
            <p:nvPr/>
          </p:nvGrpSpPr>
          <p:grpSpPr>
            <a:xfrm rot="1800000">
              <a:off x="7321276" y="5454557"/>
              <a:ext cx="128016" cy="91440"/>
              <a:chOff x="7470701" y="4807869"/>
              <a:chExt cx="218686" cy="173397"/>
            </a:xfrm>
          </p:grpSpPr>
          <p:sp>
            <p:nvSpPr>
              <p:cNvPr id="435" name="Oval 434"/>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6" name="Arc 435"/>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7" name="Arc 436"/>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8" name="Arc 437"/>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25" name="Group 424"/>
            <p:cNvGrpSpPr/>
            <p:nvPr/>
          </p:nvGrpSpPr>
          <p:grpSpPr>
            <a:xfrm rot="8100000">
              <a:off x="7317519" y="5368899"/>
              <a:ext cx="128016" cy="91440"/>
              <a:chOff x="7470701" y="4807869"/>
              <a:chExt cx="218686" cy="173397"/>
            </a:xfrm>
          </p:grpSpPr>
          <p:sp>
            <p:nvSpPr>
              <p:cNvPr id="431" name="Oval 430"/>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2" name="Arc 431"/>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3" name="Arc 432"/>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4" name="Arc 433"/>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26" name="Group 425"/>
            <p:cNvGrpSpPr/>
            <p:nvPr/>
          </p:nvGrpSpPr>
          <p:grpSpPr>
            <a:xfrm rot="14400000">
              <a:off x="7405313" y="5377680"/>
              <a:ext cx="128016" cy="91440"/>
              <a:chOff x="7470701" y="4807869"/>
              <a:chExt cx="218686" cy="173397"/>
            </a:xfrm>
          </p:grpSpPr>
          <p:sp>
            <p:nvSpPr>
              <p:cNvPr id="427" name="Oval 42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8" name="Arc 42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9" name="Arc 42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0" name="Arc 42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443" name="Group 442"/>
          <p:cNvGrpSpPr/>
          <p:nvPr/>
        </p:nvGrpSpPr>
        <p:grpSpPr>
          <a:xfrm rot="1800000">
            <a:off x="6466208" y="5771229"/>
            <a:ext cx="232115" cy="228020"/>
            <a:chOff x="7317519" y="5359392"/>
            <a:chExt cx="210344" cy="187836"/>
          </a:xfrm>
        </p:grpSpPr>
        <p:sp>
          <p:nvSpPr>
            <p:cNvPr id="444" name="Oval 443"/>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445" name="Group 444"/>
            <p:cNvGrpSpPr/>
            <p:nvPr/>
          </p:nvGrpSpPr>
          <p:grpSpPr>
            <a:xfrm rot="18900000">
              <a:off x="7399847" y="5455788"/>
              <a:ext cx="128016" cy="91440"/>
              <a:chOff x="7470701" y="4807869"/>
              <a:chExt cx="218686" cy="173397"/>
            </a:xfrm>
          </p:grpSpPr>
          <p:sp>
            <p:nvSpPr>
              <p:cNvPr id="461" name="Oval 460"/>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2" name="Arc 461"/>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3" name="Arc 462"/>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4" name="Arc 463"/>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46" name="Group 445"/>
            <p:cNvGrpSpPr/>
            <p:nvPr/>
          </p:nvGrpSpPr>
          <p:grpSpPr>
            <a:xfrm rot="1800000">
              <a:off x="7321276" y="5454557"/>
              <a:ext cx="128016" cy="91440"/>
              <a:chOff x="7470701" y="4807869"/>
              <a:chExt cx="218686" cy="173397"/>
            </a:xfrm>
          </p:grpSpPr>
          <p:sp>
            <p:nvSpPr>
              <p:cNvPr id="457" name="Oval 45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8" name="Arc 45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9" name="Arc 45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0" name="Arc 45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47" name="Group 446"/>
            <p:cNvGrpSpPr/>
            <p:nvPr/>
          </p:nvGrpSpPr>
          <p:grpSpPr>
            <a:xfrm rot="8100000">
              <a:off x="7317519" y="5368899"/>
              <a:ext cx="128016" cy="91440"/>
              <a:chOff x="7470701" y="4807869"/>
              <a:chExt cx="218686" cy="173397"/>
            </a:xfrm>
          </p:grpSpPr>
          <p:sp>
            <p:nvSpPr>
              <p:cNvPr id="453" name="Oval 452"/>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4" name="Arc 453"/>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5" name="Arc 454"/>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6" name="Arc 455"/>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48" name="Group 447"/>
            <p:cNvGrpSpPr/>
            <p:nvPr/>
          </p:nvGrpSpPr>
          <p:grpSpPr>
            <a:xfrm rot="14400000">
              <a:off x="7405313" y="5377680"/>
              <a:ext cx="128016" cy="91440"/>
              <a:chOff x="7470701" y="4807869"/>
              <a:chExt cx="218686" cy="173397"/>
            </a:xfrm>
          </p:grpSpPr>
          <p:sp>
            <p:nvSpPr>
              <p:cNvPr id="449" name="Oval 44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0" name="Arc 44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1" name="Arc 45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2" name="Arc 45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465" name="Group 464"/>
          <p:cNvGrpSpPr/>
          <p:nvPr/>
        </p:nvGrpSpPr>
        <p:grpSpPr>
          <a:xfrm rot="1800000">
            <a:off x="5796790" y="5768207"/>
            <a:ext cx="232115" cy="228020"/>
            <a:chOff x="7317519" y="5359392"/>
            <a:chExt cx="210344" cy="187836"/>
          </a:xfrm>
        </p:grpSpPr>
        <p:sp>
          <p:nvSpPr>
            <p:cNvPr id="466" name="Oval 465"/>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467" name="Group 466"/>
            <p:cNvGrpSpPr/>
            <p:nvPr/>
          </p:nvGrpSpPr>
          <p:grpSpPr>
            <a:xfrm rot="18900000">
              <a:off x="7399847" y="5455788"/>
              <a:ext cx="128016" cy="91440"/>
              <a:chOff x="7470701" y="4807869"/>
              <a:chExt cx="218686" cy="173397"/>
            </a:xfrm>
          </p:grpSpPr>
          <p:sp>
            <p:nvSpPr>
              <p:cNvPr id="483" name="Oval 482"/>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4" name="Arc 483"/>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5" name="Arc 484"/>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6" name="Arc 485"/>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68" name="Group 467"/>
            <p:cNvGrpSpPr/>
            <p:nvPr/>
          </p:nvGrpSpPr>
          <p:grpSpPr>
            <a:xfrm rot="1800000">
              <a:off x="7321276" y="5454557"/>
              <a:ext cx="128016" cy="91440"/>
              <a:chOff x="7470701" y="4807869"/>
              <a:chExt cx="218686" cy="173397"/>
            </a:xfrm>
          </p:grpSpPr>
          <p:sp>
            <p:nvSpPr>
              <p:cNvPr id="479" name="Oval 47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0" name="Arc 47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1" name="Arc 48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2" name="Arc 48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69" name="Group 468"/>
            <p:cNvGrpSpPr/>
            <p:nvPr/>
          </p:nvGrpSpPr>
          <p:grpSpPr>
            <a:xfrm rot="8100000">
              <a:off x="7317519" y="5368899"/>
              <a:ext cx="128016" cy="91440"/>
              <a:chOff x="7470701" y="4807869"/>
              <a:chExt cx="218686" cy="173397"/>
            </a:xfrm>
          </p:grpSpPr>
          <p:sp>
            <p:nvSpPr>
              <p:cNvPr id="475" name="Oval 474"/>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6" name="Arc 475"/>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7" name="Arc 476"/>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8" name="Arc 477"/>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70" name="Group 469"/>
            <p:cNvGrpSpPr/>
            <p:nvPr/>
          </p:nvGrpSpPr>
          <p:grpSpPr>
            <a:xfrm rot="14400000">
              <a:off x="7405313" y="5377680"/>
              <a:ext cx="128016" cy="91440"/>
              <a:chOff x="7470701" y="4807869"/>
              <a:chExt cx="218686" cy="173397"/>
            </a:xfrm>
          </p:grpSpPr>
          <p:sp>
            <p:nvSpPr>
              <p:cNvPr id="471" name="Oval 470"/>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2" name="Arc 471"/>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3" name="Arc 472"/>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4" name="Arc 473"/>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grpSp>
        <p:nvGrpSpPr>
          <p:cNvPr id="487" name="Group 486"/>
          <p:cNvGrpSpPr/>
          <p:nvPr/>
        </p:nvGrpSpPr>
        <p:grpSpPr>
          <a:xfrm rot="1800000">
            <a:off x="6823574" y="5796686"/>
            <a:ext cx="232115" cy="228020"/>
            <a:chOff x="7317519" y="5359392"/>
            <a:chExt cx="210344" cy="187836"/>
          </a:xfrm>
        </p:grpSpPr>
        <p:sp>
          <p:nvSpPr>
            <p:cNvPr id="488" name="Oval 487"/>
            <p:cNvSpPr/>
            <p:nvPr/>
          </p:nvSpPr>
          <p:spPr bwMode="auto">
            <a:xfrm>
              <a:off x="7379852" y="5413640"/>
              <a:ext cx="84004" cy="9144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489" name="Group 488"/>
            <p:cNvGrpSpPr/>
            <p:nvPr/>
          </p:nvGrpSpPr>
          <p:grpSpPr>
            <a:xfrm rot="18900000">
              <a:off x="7399847" y="5455788"/>
              <a:ext cx="128016" cy="91440"/>
              <a:chOff x="7470701" y="4807869"/>
              <a:chExt cx="218686" cy="173397"/>
            </a:xfrm>
          </p:grpSpPr>
          <p:sp>
            <p:nvSpPr>
              <p:cNvPr id="505" name="Oval 504"/>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6" name="Arc 505"/>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7" name="Arc 506"/>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8" name="Arc 507"/>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90" name="Group 489"/>
            <p:cNvGrpSpPr/>
            <p:nvPr/>
          </p:nvGrpSpPr>
          <p:grpSpPr>
            <a:xfrm rot="1800000">
              <a:off x="7321276" y="5454557"/>
              <a:ext cx="128016" cy="91440"/>
              <a:chOff x="7470701" y="4807869"/>
              <a:chExt cx="218686" cy="173397"/>
            </a:xfrm>
          </p:grpSpPr>
          <p:sp>
            <p:nvSpPr>
              <p:cNvPr id="501" name="Oval 500"/>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2" name="Arc 501"/>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3" name="Arc 502"/>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4" name="Arc 503"/>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91" name="Group 490"/>
            <p:cNvGrpSpPr/>
            <p:nvPr/>
          </p:nvGrpSpPr>
          <p:grpSpPr>
            <a:xfrm rot="8100000">
              <a:off x="7317519" y="5368899"/>
              <a:ext cx="128016" cy="91440"/>
              <a:chOff x="7470701" y="4807869"/>
              <a:chExt cx="218686" cy="173397"/>
            </a:xfrm>
          </p:grpSpPr>
          <p:sp>
            <p:nvSpPr>
              <p:cNvPr id="497" name="Oval 49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8" name="Arc 49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9" name="Arc 49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0" name="Arc 49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492" name="Group 491"/>
            <p:cNvGrpSpPr/>
            <p:nvPr/>
          </p:nvGrpSpPr>
          <p:grpSpPr>
            <a:xfrm rot="14400000">
              <a:off x="7405313" y="5377680"/>
              <a:ext cx="128016" cy="91440"/>
              <a:chOff x="7470701" y="4807869"/>
              <a:chExt cx="218686" cy="173397"/>
            </a:xfrm>
          </p:grpSpPr>
          <p:sp>
            <p:nvSpPr>
              <p:cNvPr id="493" name="Oval 492"/>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4" name="Arc 493"/>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5" name="Arc 494"/>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6" name="Arc 495"/>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cxnSp>
        <p:nvCxnSpPr>
          <p:cNvPr id="510" name="Straight Connector 509"/>
          <p:cNvCxnSpPr>
            <a:stCxn id="383" idx="4"/>
            <a:endCxn id="479" idx="1"/>
          </p:cNvCxnSpPr>
          <p:nvPr/>
        </p:nvCxnSpPr>
        <p:spPr bwMode="auto">
          <a:xfrm>
            <a:off x="5640335" y="5877669"/>
            <a:ext cx="226409" cy="1196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1" name="Straight Connector 510"/>
          <p:cNvCxnSpPr>
            <a:stCxn id="473" idx="1"/>
            <a:endCxn id="435" idx="3"/>
          </p:cNvCxnSpPr>
          <p:nvPr/>
        </p:nvCxnSpPr>
        <p:spPr bwMode="auto">
          <a:xfrm>
            <a:off x="5970296" y="5877890"/>
            <a:ext cx="219136" cy="574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4" name="Straight Connector 513"/>
          <p:cNvCxnSpPr>
            <a:stCxn id="451" idx="1"/>
            <a:endCxn id="501" idx="3"/>
          </p:cNvCxnSpPr>
          <p:nvPr/>
        </p:nvCxnSpPr>
        <p:spPr bwMode="auto">
          <a:xfrm>
            <a:off x="6639714" y="5880912"/>
            <a:ext cx="233907" cy="4869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5" name="Straight Connector 514"/>
          <p:cNvCxnSpPr>
            <a:stCxn id="457" idx="3"/>
            <a:endCxn id="429" idx="1"/>
          </p:cNvCxnSpPr>
          <p:nvPr/>
        </p:nvCxnSpPr>
        <p:spPr bwMode="auto">
          <a:xfrm flipH="1">
            <a:off x="6312891" y="5904147"/>
            <a:ext cx="203364" cy="7937"/>
          </a:xfrm>
          <a:prstGeom prst="line">
            <a:avLst/>
          </a:prstGeom>
          <a:solidFill>
            <a:srgbClr val="00B8FF"/>
          </a:solidFill>
          <a:ln w="9525" cap="flat" cmpd="sng" algn="ctr">
            <a:solidFill>
              <a:schemeClr val="tx1"/>
            </a:solidFill>
            <a:prstDash val="dash"/>
            <a:round/>
            <a:headEnd type="none" w="med" len="med"/>
            <a:tailEnd type="none" w="med" len="med"/>
          </a:ln>
          <a:effectLst/>
        </p:spPr>
      </p:cxnSp>
      <p:pic>
        <p:nvPicPr>
          <p:cNvPr id="552" name="Picture 22" descr="Image result for underwater dro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34658" y="5232408"/>
            <a:ext cx="360060" cy="248108"/>
          </a:xfrm>
          <a:prstGeom prst="rect">
            <a:avLst/>
          </a:prstGeom>
          <a:noFill/>
          <a:extLst>
            <a:ext uri="{909E8E84-426E-40DD-AFC4-6F175D3DCCD1}">
              <a14:hiddenFill xmlns:a14="http://schemas.microsoft.com/office/drawing/2010/main">
                <a:solidFill>
                  <a:srgbClr val="FFFFFF"/>
                </a:solidFill>
              </a14:hiddenFill>
            </a:ext>
          </a:extLst>
        </p:spPr>
      </p:pic>
      <p:grpSp>
        <p:nvGrpSpPr>
          <p:cNvPr id="553" name="Group 552"/>
          <p:cNvGrpSpPr/>
          <p:nvPr/>
        </p:nvGrpSpPr>
        <p:grpSpPr>
          <a:xfrm rot="2700000">
            <a:off x="5867803" y="5363529"/>
            <a:ext cx="155402" cy="100904"/>
            <a:chOff x="7470701" y="4807869"/>
            <a:chExt cx="218686" cy="173397"/>
          </a:xfrm>
        </p:grpSpPr>
        <p:sp>
          <p:nvSpPr>
            <p:cNvPr id="554" name="Oval 553"/>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5" name="Arc 554"/>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6" name="Arc 555"/>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7" name="Arc 556"/>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558" name="Group 557"/>
          <p:cNvGrpSpPr/>
          <p:nvPr/>
        </p:nvGrpSpPr>
        <p:grpSpPr>
          <a:xfrm rot="2700000">
            <a:off x="6024532" y="5433140"/>
            <a:ext cx="155402" cy="100904"/>
            <a:chOff x="7470701" y="4807869"/>
            <a:chExt cx="218686" cy="173397"/>
          </a:xfrm>
        </p:grpSpPr>
        <p:sp>
          <p:nvSpPr>
            <p:cNvPr id="559" name="Oval 558"/>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0" name="Arc 559"/>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1" name="Arc 560"/>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2" name="Arc 561"/>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566" name="TextBox 565"/>
          <p:cNvSpPr txBox="1"/>
          <p:nvPr/>
        </p:nvSpPr>
        <p:spPr>
          <a:xfrm>
            <a:off x="5189162" y="5552363"/>
            <a:ext cx="341760" cy="253916"/>
          </a:xfrm>
          <a:prstGeom prst="rect">
            <a:avLst/>
          </a:prstGeom>
          <a:noFill/>
        </p:spPr>
        <p:txBody>
          <a:bodyPr wrap="none" rtlCol="0">
            <a:spAutoFit/>
          </a:bodyPr>
          <a:lstStyle/>
          <a:p>
            <a:r>
              <a:rPr lang="en-US" sz="1050" dirty="0">
                <a:solidFill>
                  <a:schemeClr val="tx1"/>
                </a:solidFill>
              </a:rPr>
              <a:t>(5)</a:t>
            </a:r>
          </a:p>
        </p:txBody>
      </p:sp>
      <p:sp>
        <p:nvSpPr>
          <p:cNvPr id="4102" name="Isosceles Triangle 4101"/>
          <p:cNvSpPr/>
          <p:nvPr/>
        </p:nvSpPr>
        <p:spPr bwMode="auto">
          <a:xfrm>
            <a:off x="7174060" y="5691697"/>
            <a:ext cx="193489" cy="358242"/>
          </a:xfrm>
          <a:prstGeom prst="triangle">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104" name="Straight Connector 4103"/>
          <p:cNvCxnSpPr/>
          <p:nvPr/>
        </p:nvCxnSpPr>
        <p:spPr bwMode="auto">
          <a:xfrm flipV="1">
            <a:off x="7416891" y="4735661"/>
            <a:ext cx="861283" cy="1319588"/>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nvGrpSpPr>
          <p:cNvPr id="572" name="Group 571"/>
          <p:cNvGrpSpPr/>
          <p:nvPr/>
        </p:nvGrpSpPr>
        <p:grpSpPr>
          <a:xfrm rot="10800000">
            <a:off x="7144390" y="5534571"/>
            <a:ext cx="241320" cy="210492"/>
            <a:chOff x="7470701" y="4807869"/>
            <a:chExt cx="218686" cy="173397"/>
          </a:xfrm>
        </p:grpSpPr>
        <p:sp>
          <p:nvSpPr>
            <p:cNvPr id="573" name="Oval 572"/>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4" name="Arc 573"/>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5" name="Arc 574"/>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76" name="Arc 575"/>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4108" name="Freeform: Shape 4107"/>
          <p:cNvSpPr/>
          <p:nvPr/>
        </p:nvSpPr>
        <p:spPr bwMode="auto">
          <a:xfrm>
            <a:off x="7268369" y="4689647"/>
            <a:ext cx="1244600" cy="1352902"/>
          </a:xfrm>
          <a:custGeom>
            <a:avLst/>
            <a:gdLst>
              <a:gd name="connsiteX0" fmla="*/ 0 w 1244600"/>
              <a:gd name="connsiteY0" fmla="*/ 1003652 h 1352902"/>
              <a:gd name="connsiteX1" fmla="*/ 19050 w 1244600"/>
              <a:gd name="connsiteY1" fmla="*/ 1035402 h 1352902"/>
              <a:gd name="connsiteX2" fmla="*/ 31750 w 1244600"/>
              <a:gd name="connsiteY2" fmla="*/ 1054452 h 1352902"/>
              <a:gd name="connsiteX3" fmla="*/ 38100 w 1244600"/>
              <a:gd name="connsiteY3" fmla="*/ 1079852 h 1352902"/>
              <a:gd name="connsiteX4" fmla="*/ 44450 w 1244600"/>
              <a:gd name="connsiteY4" fmla="*/ 1098902 h 1352902"/>
              <a:gd name="connsiteX5" fmla="*/ 50800 w 1244600"/>
              <a:gd name="connsiteY5" fmla="*/ 1264002 h 1352902"/>
              <a:gd name="connsiteX6" fmla="*/ 63500 w 1244600"/>
              <a:gd name="connsiteY6" fmla="*/ 1289402 h 1352902"/>
              <a:gd name="connsiteX7" fmla="*/ 69850 w 1244600"/>
              <a:gd name="connsiteY7" fmla="*/ 1314802 h 1352902"/>
              <a:gd name="connsiteX8" fmla="*/ 82550 w 1244600"/>
              <a:gd name="connsiteY8" fmla="*/ 1352902 h 1352902"/>
              <a:gd name="connsiteX9" fmla="*/ 152400 w 1244600"/>
              <a:gd name="connsiteY9" fmla="*/ 1346552 h 1352902"/>
              <a:gd name="connsiteX10" fmla="*/ 184150 w 1244600"/>
              <a:gd name="connsiteY10" fmla="*/ 1295752 h 1352902"/>
              <a:gd name="connsiteX11" fmla="*/ 203200 w 1244600"/>
              <a:gd name="connsiteY11" fmla="*/ 1257652 h 1352902"/>
              <a:gd name="connsiteX12" fmla="*/ 222250 w 1244600"/>
              <a:gd name="connsiteY12" fmla="*/ 1251302 h 1352902"/>
              <a:gd name="connsiteX13" fmla="*/ 241300 w 1244600"/>
              <a:gd name="connsiteY13" fmla="*/ 1213202 h 1352902"/>
              <a:gd name="connsiteX14" fmla="*/ 254000 w 1244600"/>
              <a:gd name="connsiteY14" fmla="*/ 1194152 h 1352902"/>
              <a:gd name="connsiteX15" fmla="*/ 266700 w 1244600"/>
              <a:gd name="connsiteY15" fmla="*/ 1162402 h 1352902"/>
              <a:gd name="connsiteX16" fmla="*/ 285750 w 1244600"/>
              <a:gd name="connsiteY16" fmla="*/ 1130652 h 1352902"/>
              <a:gd name="connsiteX17" fmla="*/ 304800 w 1244600"/>
              <a:gd name="connsiteY17" fmla="*/ 1067152 h 1352902"/>
              <a:gd name="connsiteX18" fmla="*/ 311150 w 1244600"/>
              <a:gd name="connsiteY18" fmla="*/ 1048102 h 1352902"/>
              <a:gd name="connsiteX19" fmla="*/ 349250 w 1244600"/>
              <a:gd name="connsiteY19" fmla="*/ 1022702 h 1352902"/>
              <a:gd name="connsiteX20" fmla="*/ 387350 w 1244600"/>
              <a:gd name="connsiteY20" fmla="*/ 984602 h 1352902"/>
              <a:gd name="connsiteX21" fmla="*/ 412750 w 1244600"/>
              <a:gd name="connsiteY21" fmla="*/ 933802 h 1352902"/>
              <a:gd name="connsiteX22" fmla="*/ 425450 w 1244600"/>
              <a:gd name="connsiteY22" fmla="*/ 902052 h 1352902"/>
              <a:gd name="connsiteX23" fmla="*/ 450850 w 1244600"/>
              <a:gd name="connsiteY23" fmla="*/ 857602 h 1352902"/>
              <a:gd name="connsiteX24" fmla="*/ 457200 w 1244600"/>
              <a:gd name="connsiteY24" fmla="*/ 838552 h 1352902"/>
              <a:gd name="connsiteX25" fmla="*/ 476250 w 1244600"/>
              <a:gd name="connsiteY25" fmla="*/ 825852 h 1352902"/>
              <a:gd name="connsiteX26" fmla="*/ 495300 w 1244600"/>
              <a:gd name="connsiteY26" fmla="*/ 787752 h 1352902"/>
              <a:gd name="connsiteX27" fmla="*/ 533400 w 1244600"/>
              <a:gd name="connsiteY27" fmla="*/ 749652 h 1352902"/>
              <a:gd name="connsiteX28" fmla="*/ 539750 w 1244600"/>
              <a:gd name="connsiteY28" fmla="*/ 730602 h 1352902"/>
              <a:gd name="connsiteX29" fmla="*/ 577850 w 1244600"/>
              <a:gd name="connsiteY29" fmla="*/ 686152 h 1352902"/>
              <a:gd name="connsiteX30" fmla="*/ 603250 w 1244600"/>
              <a:gd name="connsiteY30" fmla="*/ 648052 h 1352902"/>
              <a:gd name="connsiteX31" fmla="*/ 609600 w 1244600"/>
              <a:gd name="connsiteY31" fmla="*/ 629002 h 1352902"/>
              <a:gd name="connsiteX32" fmla="*/ 628650 w 1244600"/>
              <a:gd name="connsiteY32" fmla="*/ 616302 h 1352902"/>
              <a:gd name="connsiteX33" fmla="*/ 641350 w 1244600"/>
              <a:gd name="connsiteY33" fmla="*/ 571852 h 1352902"/>
              <a:gd name="connsiteX34" fmla="*/ 654050 w 1244600"/>
              <a:gd name="connsiteY34" fmla="*/ 552802 h 1352902"/>
              <a:gd name="connsiteX35" fmla="*/ 685800 w 1244600"/>
              <a:gd name="connsiteY35" fmla="*/ 502002 h 1352902"/>
              <a:gd name="connsiteX36" fmla="*/ 717550 w 1244600"/>
              <a:gd name="connsiteY36" fmla="*/ 457552 h 1352902"/>
              <a:gd name="connsiteX37" fmla="*/ 736600 w 1244600"/>
              <a:gd name="connsiteY37" fmla="*/ 444852 h 1352902"/>
              <a:gd name="connsiteX38" fmla="*/ 768350 w 1244600"/>
              <a:gd name="connsiteY38" fmla="*/ 406752 h 1352902"/>
              <a:gd name="connsiteX39" fmla="*/ 774700 w 1244600"/>
              <a:gd name="connsiteY39" fmla="*/ 381352 h 1352902"/>
              <a:gd name="connsiteX40" fmla="*/ 793750 w 1244600"/>
              <a:gd name="connsiteY40" fmla="*/ 336902 h 1352902"/>
              <a:gd name="connsiteX41" fmla="*/ 812800 w 1244600"/>
              <a:gd name="connsiteY41" fmla="*/ 273402 h 1352902"/>
              <a:gd name="connsiteX42" fmla="*/ 825500 w 1244600"/>
              <a:gd name="connsiteY42" fmla="*/ 254352 h 1352902"/>
              <a:gd name="connsiteX43" fmla="*/ 838200 w 1244600"/>
              <a:gd name="connsiteY43" fmla="*/ 216252 h 1352902"/>
              <a:gd name="connsiteX44" fmla="*/ 882650 w 1244600"/>
              <a:gd name="connsiteY44" fmla="*/ 159102 h 1352902"/>
              <a:gd name="connsiteX45" fmla="*/ 895350 w 1244600"/>
              <a:gd name="connsiteY45" fmla="*/ 140052 h 1352902"/>
              <a:gd name="connsiteX46" fmla="*/ 933450 w 1244600"/>
              <a:gd name="connsiteY46" fmla="*/ 108302 h 1352902"/>
              <a:gd name="connsiteX47" fmla="*/ 946150 w 1244600"/>
              <a:gd name="connsiteY47" fmla="*/ 82902 h 1352902"/>
              <a:gd name="connsiteX48" fmla="*/ 971550 w 1244600"/>
              <a:gd name="connsiteY48" fmla="*/ 70202 h 1352902"/>
              <a:gd name="connsiteX49" fmla="*/ 990600 w 1244600"/>
              <a:gd name="connsiteY49" fmla="*/ 57502 h 1352902"/>
              <a:gd name="connsiteX50" fmla="*/ 1003300 w 1244600"/>
              <a:gd name="connsiteY50" fmla="*/ 38452 h 1352902"/>
              <a:gd name="connsiteX51" fmla="*/ 1041400 w 1244600"/>
              <a:gd name="connsiteY51" fmla="*/ 19402 h 1352902"/>
              <a:gd name="connsiteX52" fmla="*/ 1187450 w 1244600"/>
              <a:gd name="connsiteY52" fmla="*/ 352 h 1352902"/>
              <a:gd name="connsiteX53" fmla="*/ 1244600 w 1244600"/>
              <a:gd name="connsiteY53" fmla="*/ 352 h 135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44600" h="1352902">
                <a:moveTo>
                  <a:pt x="0" y="1003652"/>
                </a:moveTo>
                <a:cubicBezTo>
                  <a:pt x="6350" y="1014235"/>
                  <a:pt x="12509" y="1024936"/>
                  <a:pt x="19050" y="1035402"/>
                </a:cubicBezTo>
                <a:cubicBezTo>
                  <a:pt x="23095" y="1041874"/>
                  <a:pt x="28744" y="1047437"/>
                  <a:pt x="31750" y="1054452"/>
                </a:cubicBezTo>
                <a:cubicBezTo>
                  <a:pt x="35188" y="1062474"/>
                  <a:pt x="35702" y="1071461"/>
                  <a:pt x="38100" y="1079852"/>
                </a:cubicBezTo>
                <a:cubicBezTo>
                  <a:pt x="39939" y="1086288"/>
                  <a:pt x="42333" y="1092552"/>
                  <a:pt x="44450" y="1098902"/>
                </a:cubicBezTo>
                <a:cubicBezTo>
                  <a:pt x="46567" y="1153935"/>
                  <a:pt x="45320" y="1209201"/>
                  <a:pt x="50800" y="1264002"/>
                </a:cubicBezTo>
                <a:cubicBezTo>
                  <a:pt x="51742" y="1273421"/>
                  <a:pt x="60176" y="1280539"/>
                  <a:pt x="63500" y="1289402"/>
                </a:cubicBezTo>
                <a:cubicBezTo>
                  <a:pt x="66564" y="1297574"/>
                  <a:pt x="67342" y="1306443"/>
                  <a:pt x="69850" y="1314802"/>
                </a:cubicBezTo>
                <a:cubicBezTo>
                  <a:pt x="73697" y="1327624"/>
                  <a:pt x="82550" y="1352902"/>
                  <a:pt x="82550" y="1352902"/>
                </a:cubicBezTo>
                <a:cubicBezTo>
                  <a:pt x="105833" y="1350785"/>
                  <a:pt x="129920" y="1352975"/>
                  <a:pt x="152400" y="1346552"/>
                </a:cubicBezTo>
                <a:cubicBezTo>
                  <a:pt x="170493" y="1341383"/>
                  <a:pt x="179560" y="1307991"/>
                  <a:pt x="184150" y="1295752"/>
                </a:cubicBezTo>
                <a:cubicBezTo>
                  <a:pt x="189080" y="1282605"/>
                  <a:pt x="191158" y="1267286"/>
                  <a:pt x="203200" y="1257652"/>
                </a:cubicBezTo>
                <a:cubicBezTo>
                  <a:pt x="208427" y="1253471"/>
                  <a:pt x="215900" y="1253419"/>
                  <a:pt x="222250" y="1251302"/>
                </a:cubicBezTo>
                <a:cubicBezTo>
                  <a:pt x="258646" y="1196707"/>
                  <a:pt x="215010" y="1265782"/>
                  <a:pt x="241300" y="1213202"/>
                </a:cubicBezTo>
                <a:cubicBezTo>
                  <a:pt x="244713" y="1206376"/>
                  <a:pt x="250587" y="1200978"/>
                  <a:pt x="254000" y="1194152"/>
                </a:cubicBezTo>
                <a:cubicBezTo>
                  <a:pt x="259098" y="1183957"/>
                  <a:pt x="261602" y="1172597"/>
                  <a:pt x="266700" y="1162402"/>
                </a:cubicBezTo>
                <a:cubicBezTo>
                  <a:pt x="272220" y="1151363"/>
                  <a:pt x="280643" y="1141888"/>
                  <a:pt x="285750" y="1130652"/>
                </a:cubicBezTo>
                <a:cubicBezTo>
                  <a:pt x="297358" y="1105115"/>
                  <a:pt x="297714" y="1091952"/>
                  <a:pt x="304800" y="1067152"/>
                </a:cubicBezTo>
                <a:cubicBezTo>
                  <a:pt x="306639" y="1060716"/>
                  <a:pt x="306417" y="1052835"/>
                  <a:pt x="311150" y="1048102"/>
                </a:cubicBezTo>
                <a:cubicBezTo>
                  <a:pt x="321943" y="1037309"/>
                  <a:pt x="340092" y="1034913"/>
                  <a:pt x="349250" y="1022702"/>
                </a:cubicBezTo>
                <a:cubicBezTo>
                  <a:pt x="372879" y="991197"/>
                  <a:pt x="359494" y="1003173"/>
                  <a:pt x="387350" y="984602"/>
                </a:cubicBezTo>
                <a:cubicBezTo>
                  <a:pt x="401120" y="915751"/>
                  <a:pt x="381360" y="984026"/>
                  <a:pt x="412750" y="933802"/>
                </a:cubicBezTo>
                <a:cubicBezTo>
                  <a:pt x="418791" y="924136"/>
                  <a:pt x="420352" y="912247"/>
                  <a:pt x="425450" y="902052"/>
                </a:cubicBezTo>
                <a:cubicBezTo>
                  <a:pt x="457336" y="838279"/>
                  <a:pt x="417452" y="935530"/>
                  <a:pt x="450850" y="857602"/>
                </a:cubicBezTo>
                <a:cubicBezTo>
                  <a:pt x="453487" y="851450"/>
                  <a:pt x="453019" y="843779"/>
                  <a:pt x="457200" y="838552"/>
                </a:cubicBezTo>
                <a:cubicBezTo>
                  <a:pt x="461968" y="832593"/>
                  <a:pt x="469900" y="830085"/>
                  <a:pt x="476250" y="825852"/>
                </a:cubicBezTo>
                <a:cubicBezTo>
                  <a:pt x="482134" y="808199"/>
                  <a:pt x="482170" y="802524"/>
                  <a:pt x="495300" y="787752"/>
                </a:cubicBezTo>
                <a:cubicBezTo>
                  <a:pt x="507232" y="774328"/>
                  <a:pt x="533400" y="749652"/>
                  <a:pt x="533400" y="749652"/>
                </a:cubicBezTo>
                <a:cubicBezTo>
                  <a:pt x="535517" y="743302"/>
                  <a:pt x="536429" y="736414"/>
                  <a:pt x="539750" y="730602"/>
                </a:cubicBezTo>
                <a:cubicBezTo>
                  <a:pt x="561500" y="692540"/>
                  <a:pt x="553598" y="717333"/>
                  <a:pt x="577850" y="686152"/>
                </a:cubicBezTo>
                <a:cubicBezTo>
                  <a:pt x="587221" y="674104"/>
                  <a:pt x="598423" y="662532"/>
                  <a:pt x="603250" y="648052"/>
                </a:cubicBezTo>
                <a:cubicBezTo>
                  <a:pt x="605367" y="641702"/>
                  <a:pt x="605419" y="634229"/>
                  <a:pt x="609600" y="629002"/>
                </a:cubicBezTo>
                <a:cubicBezTo>
                  <a:pt x="614368" y="623043"/>
                  <a:pt x="622300" y="620535"/>
                  <a:pt x="628650" y="616302"/>
                </a:cubicBezTo>
                <a:cubicBezTo>
                  <a:pt x="630685" y="608164"/>
                  <a:pt x="636795" y="580962"/>
                  <a:pt x="641350" y="571852"/>
                </a:cubicBezTo>
                <a:cubicBezTo>
                  <a:pt x="644763" y="565026"/>
                  <a:pt x="650950" y="559776"/>
                  <a:pt x="654050" y="552802"/>
                </a:cubicBezTo>
                <a:cubicBezTo>
                  <a:pt x="676322" y="502689"/>
                  <a:pt x="651530" y="524849"/>
                  <a:pt x="685800" y="502002"/>
                </a:cubicBezTo>
                <a:cubicBezTo>
                  <a:pt x="693011" y="491185"/>
                  <a:pt x="709674" y="465428"/>
                  <a:pt x="717550" y="457552"/>
                </a:cubicBezTo>
                <a:cubicBezTo>
                  <a:pt x="722946" y="452156"/>
                  <a:pt x="730737" y="449738"/>
                  <a:pt x="736600" y="444852"/>
                </a:cubicBezTo>
                <a:cubicBezTo>
                  <a:pt x="754935" y="429573"/>
                  <a:pt x="755863" y="425483"/>
                  <a:pt x="768350" y="406752"/>
                </a:cubicBezTo>
                <a:cubicBezTo>
                  <a:pt x="770467" y="398285"/>
                  <a:pt x="771636" y="389524"/>
                  <a:pt x="774700" y="381352"/>
                </a:cubicBezTo>
                <a:cubicBezTo>
                  <a:pt x="788330" y="345006"/>
                  <a:pt x="785866" y="368439"/>
                  <a:pt x="793750" y="336902"/>
                </a:cubicBezTo>
                <a:cubicBezTo>
                  <a:pt x="802673" y="301210"/>
                  <a:pt x="795735" y="307532"/>
                  <a:pt x="812800" y="273402"/>
                </a:cubicBezTo>
                <a:cubicBezTo>
                  <a:pt x="816213" y="266576"/>
                  <a:pt x="822400" y="261326"/>
                  <a:pt x="825500" y="254352"/>
                </a:cubicBezTo>
                <a:cubicBezTo>
                  <a:pt x="830937" y="242119"/>
                  <a:pt x="830774" y="227391"/>
                  <a:pt x="838200" y="216252"/>
                </a:cubicBezTo>
                <a:cubicBezTo>
                  <a:pt x="902397" y="119957"/>
                  <a:pt x="832912" y="218788"/>
                  <a:pt x="882650" y="159102"/>
                </a:cubicBezTo>
                <a:cubicBezTo>
                  <a:pt x="887536" y="153239"/>
                  <a:pt x="890464" y="145915"/>
                  <a:pt x="895350" y="140052"/>
                </a:cubicBezTo>
                <a:cubicBezTo>
                  <a:pt x="910629" y="121717"/>
                  <a:pt x="914719" y="120789"/>
                  <a:pt x="933450" y="108302"/>
                </a:cubicBezTo>
                <a:cubicBezTo>
                  <a:pt x="937683" y="99835"/>
                  <a:pt x="939457" y="89595"/>
                  <a:pt x="946150" y="82902"/>
                </a:cubicBezTo>
                <a:cubicBezTo>
                  <a:pt x="952843" y="76209"/>
                  <a:pt x="963331" y="74898"/>
                  <a:pt x="971550" y="70202"/>
                </a:cubicBezTo>
                <a:cubicBezTo>
                  <a:pt x="978176" y="66416"/>
                  <a:pt x="984250" y="61735"/>
                  <a:pt x="990600" y="57502"/>
                </a:cubicBezTo>
                <a:cubicBezTo>
                  <a:pt x="994833" y="51152"/>
                  <a:pt x="997904" y="43848"/>
                  <a:pt x="1003300" y="38452"/>
                </a:cubicBezTo>
                <a:cubicBezTo>
                  <a:pt x="1014138" y="27614"/>
                  <a:pt x="1027197" y="23275"/>
                  <a:pt x="1041400" y="19402"/>
                </a:cubicBezTo>
                <a:cubicBezTo>
                  <a:pt x="1108351" y="1143"/>
                  <a:pt x="1101619" y="3928"/>
                  <a:pt x="1187450" y="352"/>
                </a:cubicBezTo>
                <a:cubicBezTo>
                  <a:pt x="1206483" y="-441"/>
                  <a:pt x="1225550" y="352"/>
                  <a:pt x="1244600" y="352"/>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09" name="Rectangle 4108"/>
          <p:cNvSpPr/>
          <p:nvPr/>
        </p:nvSpPr>
        <p:spPr bwMode="auto">
          <a:xfrm>
            <a:off x="8522066" y="4568702"/>
            <a:ext cx="227570" cy="1669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10" name="Isosceles Triangle 4109"/>
          <p:cNvSpPr/>
          <p:nvPr/>
        </p:nvSpPr>
        <p:spPr bwMode="auto">
          <a:xfrm>
            <a:off x="8453395" y="4443840"/>
            <a:ext cx="358131" cy="126908"/>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00" name="Picture 22" descr="Image result for underwater dro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726783" y="5159962"/>
            <a:ext cx="360060" cy="248108"/>
          </a:xfrm>
          <a:prstGeom prst="rect">
            <a:avLst/>
          </a:prstGeom>
          <a:noFill/>
          <a:extLst>
            <a:ext uri="{909E8E84-426E-40DD-AFC4-6F175D3DCCD1}">
              <a14:hiddenFill xmlns:a14="http://schemas.microsoft.com/office/drawing/2010/main">
                <a:solidFill>
                  <a:srgbClr val="FFFFFF"/>
                </a:solidFill>
              </a14:hiddenFill>
            </a:ext>
          </a:extLst>
        </p:spPr>
      </p:pic>
      <p:grpSp>
        <p:nvGrpSpPr>
          <p:cNvPr id="601" name="Group 600"/>
          <p:cNvGrpSpPr/>
          <p:nvPr/>
        </p:nvGrpSpPr>
        <p:grpSpPr>
          <a:xfrm rot="19800000">
            <a:off x="6996370" y="5285269"/>
            <a:ext cx="141266" cy="111002"/>
            <a:chOff x="7470701" y="4807869"/>
            <a:chExt cx="218686" cy="173397"/>
          </a:xfrm>
        </p:grpSpPr>
        <p:sp>
          <p:nvSpPr>
            <p:cNvPr id="602" name="Oval 601"/>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3" name="Arc 602"/>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4" name="Arc 603"/>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5" name="Arc 604"/>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606" name="Group 605"/>
          <p:cNvGrpSpPr/>
          <p:nvPr/>
        </p:nvGrpSpPr>
        <p:grpSpPr>
          <a:xfrm rot="19800000">
            <a:off x="6836121" y="5360218"/>
            <a:ext cx="141266" cy="111002"/>
            <a:chOff x="7470701" y="4807869"/>
            <a:chExt cx="218686" cy="173397"/>
          </a:xfrm>
        </p:grpSpPr>
        <p:sp>
          <p:nvSpPr>
            <p:cNvPr id="607" name="Oval 606"/>
            <p:cNvSpPr/>
            <p:nvPr/>
          </p:nvSpPr>
          <p:spPr bwMode="auto">
            <a:xfrm>
              <a:off x="7558813" y="4845918"/>
              <a:ext cx="45719" cy="50783"/>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8" name="Arc 607"/>
            <p:cNvSpPr/>
            <p:nvPr/>
          </p:nvSpPr>
          <p:spPr bwMode="auto">
            <a:xfrm>
              <a:off x="7517092" y="4807869"/>
              <a:ext cx="117277" cy="117805"/>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09" name="Arc 608"/>
            <p:cNvSpPr/>
            <p:nvPr/>
          </p:nvSpPr>
          <p:spPr bwMode="auto">
            <a:xfrm>
              <a:off x="7496143" y="4818037"/>
              <a:ext cx="163892" cy="134951"/>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0" name="Arc 609"/>
            <p:cNvSpPr/>
            <p:nvPr/>
          </p:nvSpPr>
          <p:spPr bwMode="auto">
            <a:xfrm>
              <a:off x="7470701" y="4829322"/>
              <a:ext cx="218686" cy="151944"/>
            </a:xfrm>
            <a:prstGeom prst="arc">
              <a:avLst>
                <a:gd name="adj1" fmla="val 1699709"/>
                <a:gd name="adj2" fmla="val 8872133"/>
              </a:avLst>
            </a:prstGeom>
            <a:no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611" name="TextBox 610"/>
          <p:cNvSpPr txBox="1"/>
          <p:nvPr/>
        </p:nvSpPr>
        <p:spPr>
          <a:xfrm>
            <a:off x="7130133" y="5310601"/>
            <a:ext cx="341760" cy="253916"/>
          </a:xfrm>
          <a:prstGeom prst="rect">
            <a:avLst/>
          </a:prstGeom>
          <a:noFill/>
        </p:spPr>
        <p:txBody>
          <a:bodyPr wrap="none" rtlCol="0">
            <a:spAutoFit/>
          </a:bodyPr>
          <a:lstStyle/>
          <a:p>
            <a:r>
              <a:rPr lang="en-US" sz="1050" dirty="0">
                <a:solidFill>
                  <a:schemeClr val="tx1"/>
                </a:solidFill>
              </a:rPr>
              <a:t>(7)</a:t>
            </a:r>
          </a:p>
        </p:txBody>
      </p:sp>
      <p:cxnSp>
        <p:nvCxnSpPr>
          <p:cNvPr id="612" name="Straight Connector 611"/>
          <p:cNvCxnSpPr>
            <a:stCxn id="573" idx="6"/>
            <a:endCxn id="610" idx="1"/>
          </p:cNvCxnSpPr>
          <p:nvPr/>
        </p:nvCxnSpPr>
        <p:spPr bwMode="auto">
          <a:xfrm flipH="1" flipV="1">
            <a:off x="6910187" y="5421666"/>
            <a:ext cx="327840" cy="24638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15" name="Straight Connector 614"/>
          <p:cNvCxnSpPr>
            <a:stCxn id="573" idx="5"/>
            <a:endCxn id="602" idx="3"/>
          </p:cNvCxnSpPr>
          <p:nvPr/>
        </p:nvCxnSpPr>
        <p:spPr bwMode="auto">
          <a:xfrm flipH="1" flipV="1">
            <a:off x="7057174" y="5342524"/>
            <a:ext cx="188241" cy="30373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18" name="Straight Connector 617"/>
          <p:cNvCxnSpPr>
            <a:stCxn id="389" idx="0"/>
          </p:cNvCxnSpPr>
          <p:nvPr/>
        </p:nvCxnSpPr>
        <p:spPr bwMode="auto">
          <a:xfrm flipH="1" flipV="1">
            <a:off x="5195929" y="5758473"/>
            <a:ext cx="303954" cy="12776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20" name="Straight Connector 619"/>
          <p:cNvCxnSpPr>
            <a:stCxn id="475" idx="3"/>
            <a:endCxn id="555" idx="1"/>
          </p:cNvCxnSpPr>
          <p:nvPr/>
        </p:nvCxnSpPr>
        <p:spPr bwMode="auto">
          <a:xfrm flipV="1">
            <a:off x="5906941" y="5400376"/>
            <a:ext cx="47834" cy="41930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23" name="Straight Connector 622"/>
          <p:cNvCxnSpPr>
            <a:stCxn id="432" idx="1"/>
          </p:cNvCxnSpPr>
          <p:nvPr/>
        </p:nvCxnSpPr>
        <p:spPr bwMode="auto">
          <a:xfrm flipH="1" flipV="1">
            <a:off x="6107175" y="5552776"/>
            <a:ext cx="139710" cy="31671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25" name="TextBox 624"/>
          <p:cNvSpPr txBox="1"/>
          <p:nvPr/>
        </p:nvSpPr>
        <p:spPr>
          <a:xfrm>
            <a:off x="6088475" y="5496165"/>
            <a:ext cx="341760" cy="253916"/>
          </a:xfrm>
          <a:prstGeom prst="rect">
            <a:avLst/>
          </a:prstGeom>
          <a:noFill/>
        </p:spPr>
        <p:txBody>
          <a:bodyPr wrap="none" rtlCol="0">
            <a:spAutoFit/>
          </a:bodyPr>
          <a:lstStyle/>
          <a:p>
            <a:r>
              <a:rPr lang="en-US" sz="1050" dirty="0">
                <a:solidFill>
                  <a:schemeClr val="tx1"/>
                </a:solidFill>
              </a:rPr>
              <a:t>(6)</a:t>
            </a:r>
          </a:p>
        </p:txBody>
      </p:sp>
      <p:cxnSp>
        <p:nvCxnSpPr>
          <p:cNvPr id="626" name="Straight Connector 625"/>
          <p:cNvCxnSpPr/>
          <p:nvPr/>
        </p:nvCxnSpPr>
        <p:spPr bwMode="auto">
          <a:xfrm>
            <a:off x="8265319" y="4735661"/>
            <a:ext cx="70182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20" name="TextBox 4119"/>
          <p:cNvSpPr txBox="1"/>
          <p:nvPr/>
        </p:nvSpPr>
        <p:spPr>
          <a:xfrm>
            <a:off x="8240926" y="4184076"/>
            <a:ext cx="742511" cy="307777"/>
          </a:xfrm>
          <a:prstGeom prst="rect">
            <a:avLst/>
          </a:prstGeom>
          <a:noFill/>
        </p:spPr>
        <p:txBody>
          <a:bodyPr wrap="none" rtlCol="0">
            <a:spAutoFit/>
          </a:bodyPr>
          <a:lstStyle/>
          <a:p>
            <a:r>
              <a:rPr lang="en-US" sz="1400" dirty="0">
                <a:solidFill>
                  <a:schemeClr val="tx1"/>
                </a:solidFill>
              </a:rPr>
              <a:t>Internet</a:t>
            </a:r>
          </a:p>
        </p:txBody>
      </p:sp>
      <p:sp>
        <p:nvSpPr>
          <p:cNvPr id="629" name="TextBox 628"/>
          <p:cNvSpPr txBox="1"/>
          <p:nvPr/>
        </p:nvSpPr>
        <p:spPr>
          <a:xfrm>
            <a:off x="5372355" y="2090918"/>
            <a:ext cx="1075936" cy="307777"/>
          </a:xfrm>
          <a:prstGeom prst="rect">
            <a:avLst/>
          </a:prstGeom>
          <a:noFill/>
        </p:spPr>
        <p:txBody>
          <a:bodyPr wrap="none" rtlCol="0">
            <a:spAutoFit/>
          </a:bodyPr>
          <a:lstStyle/>
          <a:p>
            <a:r>
              <a:rPr lang="en-US" sz="1400" dirty="0">
                <a:solidFill>
                  <a:schemeClr val="tx1"/>
                </a:solidFill>
              </a:rPr>
              <a:t>Oil platform</a:t>
            </a:r>
          </a:p>
        </p:txBody>
      </p:sp>
      <p:sp>
        <p:nvSpPr>
          <p:cNvPr id="630" name="TextBox 629"/>
          <p:cNvSpPr txBox="1"/>
          <p:nvPr/>
        </p:nvSpPr>
        <p:spPr>
          <a:xfrm>
            <a:off x="7127625" y="6010610"/>
            <a:ext cx="1778085" cy="307777"/>
          </a:xfrm>
          <a:prstGeom prst="rect">
            <a:avLst/>
          </a:prstGeom>
          <a:noFill/>
        </p:spPr>
        <p:txBody>
          <a:bodyPr wrap="square" rtlCol="0">
            <a:spAutoFit/>
          </a:bodyPr>
          <a:lstStyle/>
          <a:p>
            <a:r>
              <a:rPr lang="en-US" sz="1400" dirty="0">
                <a:solidFill>
                  <a:schemeClr val="tx1"/>
                </a:solidFill>
              </a:rPr>
              <a:t>Underwater buoy</a:t>
            </a:r>
          </a:p>
        </p:txBody>
      </p:sp>
      <p:cxnSp>
        <p:nvCxnSpPr>
          <p:cNvPr id="631" name="Straight Connector 630"/>
          <p:cNvCxnSpPr>
            <a:stCxn id="493" idx="5"/>
            <a:endCxn id="573" idx="7"/>
          </p:cNvCxnSpPr>
          <p:nvPr/>
        </p:nvCxnSpPr>
        <p:spPr bwMode="auto">
          <a:xfrm flipV="1">
            <a:off x="6999263" y="5689846"/>
            <a:ext cx="246152" cy="20249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34" name="TextBox 633"/>
          <p:cNvSpPr txBox="1"/>
          <p:nvPr/>
        </p:nvSpPr>
        <p:spPr>
          <a:xfrm>
            <a:off x="5492851" y="5997413"/>
            <a:ext cx="1417376" cy="307777"/>
          </a:xfrm>
          <a:prstGeom prst="rect">
            <a:avLst/>
          </a:prstGeom>
          <a:noFill/>
        </p:spPr>
        <p:txBody>
          <a:bodyPr wrap="none" rtlCol="0">
            <a:spAutoFit/>
          </a:bodyPr>
          <a:lstStyle/>
          <a:p>
            <a:r>
              <a:rPr lang="en-US" sz="1400" dirty="0">
                <a:solidFill>
                  <a:schemeClr val="tx1"/>
                </a:solidFill>
              </a:rPr>
              <a:t>Distributed mesh</a:t>
            </a:r>
          </a:p>
        </p:txBody>
      </p:sp>
      <p:sp>
        <p:nvSpPr>
          <p:cNvPr id="4124" name="TextBox 4123"/>
          <p:cNvSpPr txBox="1"/>
          <p:nvPr/>
        </p:nvSpPr>
        <p:spPr>
          <a:xfrm>
            <a:off x="4589823" y="3056864"/>
            <a:ext cx="582211" cy="261610"/>
          </a:xfrm>
          <a:prstGeom prst="rect">
            <a:avLst/>
          </a:prstGeom>
          <a:noFill/>
        </p:spPr>
        <p:txBody>
          <a:bodyPr wrap="none" rtlCol="0">
            <a:spAutoFit/>
          </a:bodyPr>
          <a:lstStyle/>
          <a:p>
            <a:r>
              <a:rPr lang="en-US" sz="1100" dirty="0">
                <a:solidFill>
                  <a:schemeClr val="tx1"/>
                </a:solidFill>
              </a:rPr>
              <a:t>LC AP</a:t>
            </a:r>
          </a:p>
        </p:txBody>
      </p:sp>
      <p:sp>
        <p:nvSpPr>
          <p:cNvPr id="641" name="TextBox 640"/>
          <p:cNvSpPr txBox="1"/>
          <p:nvPr/>
        </p:nvSpPr>
        <p:spPr>
          <a:xfrm>
            <a:off x="4589993" y="3392847"/>
            <a:ext cx="668773" cy="261610"/>
          </a:xfrm>
          <a:prstGeom prst="rect">
            <a:avLst/>
          </a:prstGeom>
          <a:noFill/>
        </p:spPr>
        <p:txBody>
          <a:bodyPr wrap="none" rtlCol="0">
            <a:spAutoFit/>
          </a:bodyPr>
          <a:lstStyle/>
          <a:p>
            <a:r>
              <a:rPr lang="en-US" sz="1100" dirty="0">
                <a:solidFill>
                  <a:schemeClr val="tx1"/>
                </a:solidFill>
              </a:rPr>
              <a:t>LC STA</a:t>
            </a:r>
          </a:p>
        </p:txBody>
      </p:sp>
      <p:sp>
        <p:nvSpPr>
          <p:cNvPr id="642" name="TextBox 641"/>
          <p:cNvSpPr txBox="1"/>
          <p:nvPr/>
        </p:nvSpPr>
        <p:spPr>
          <a:xfrm>
            <a:off x="6642910" y="5511546"/>
            <a:ext cx="582211" cy="261610"/>
          </a:xfrm>
          <a:prstGeom prst="rect">
            <a:avLst/>
          </a:prstGeom>
          <a:noFill/>
        </p:spPr>
        <p:txBody>
          <a:bodyPr wrap="none" rtlCol="0">
            <a:spAutoFit/>
          </a:bodyPr>
          <a:lstStyle/>
          <a:p>
            <a:r>
              <a:rPr lang="en-US" sz="1100" dirty="0">
                <a:solidFill>
                  <a:schemeClr val="tx1"/>
                </a:solidFill>
              </a:rPr>
              <a:t>LC AP</a:t>
            </a:r>
          </a:p>
        </p:txBody>
      </p:sp>
      <p:sp>
        <p:nvSpPr>
          <p:cNvPr id="3" name="TextBox 2"/>
          <p:cNvSpPr txBox="1"/>
          <p:nvPr/>
        </p:nvSpPr>
        <p:spPr>
          <a:xfrm>
            <a:off x="905692" y="6167636"/>
            <a:ext cx="3024418" cy="307777"/>
          </a:xfrm>
          <a:prstGeom prst="rect">
            <a:avLst/>
          </a:prstGeom>
          <a:noFill/>
        </p:spPr>
        <p:txBody>
          <a:bodyPr wrap="none" rtlCol="0">
            <a:spAutoFit/>
          </a:bodyPr>
          <a:lstStyle/>
          <a:p>
            <a:r>
              <a:rPr lang="en-US" sz="1400" dirty="0">
                <a:solidFill>
                  <a:schemeClr val="tx1"/>
                </a:solidFill>
              </a:rPr>
              <a:t>UUV = Unmanned Underwater Vehicle</a:t>
            </a:r>
          </a:p>
        </p:txBody>
      </p:sp>
    </p:spTree>
    <p:extLst>
      <p:ext uri="{BB962C8B-B14F-4D97-AF65-F5344CB8AC3E}">
        <p14:creationId xmlns:p14="http://schemas.microsoft.com/office/powerpoint/2010/main" val="3840631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a:t>Traffic Conditions and Environment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10" name="TextBox 19"/>
          <p:cNvSpPr txBox="1">
            <a:spLocks noChangeArrowheads="1"/>
          </p:cNvSpPr>
          <p:nvPr/>
        </p:nvSpPr>
        <p:spPr bwMode="auto">
          <a:xfrm>
            <a:off x="528564" y="1218406"/>
            <a:ext cx="3939910" cy="5782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lgn="just">
              <a:lnSpc>
                <a:spcPct val="95000"/>
              </a:lnSpc>
              <a:buFont typeface="Arial" charset="0"/>
              <a:buNone/>
            </a:pPr>
            <a:endParaRPr lang="en-US" altLang="zh-CN" sz="1700" b="1" u="sng" dirty="0">
              <a:latin typeface="Arial" panose="020B0604020202020204" pitchFamily="34" charset="0"/>
              <a:ea typeface="MS PGothic" pitchFamily="34" charset="-128"/>
              <a:cs typeface="Arial" panose="020B0604020202020204" pitchFamily="34" charset="0"/>
            </a:endParaRPr>
          </a:p>
          <a:p>
            <a:pPr algn="just">
              <a:lnSpc>
                <a:spcPct val="95000"/>
              </a:lnSpc>
              <a:buFont typeface="Arial" charset="0"/>
              <a:buNone/>
            </a:pPr>
            <a:r>
              <a:rPr lang="en-US" altLang="zh-CN" sz="1700" b="1" u="sng" dirty="0">
                <a:latin typeface="Arial" panose="020B0604020202020204" pitchFamily="34" charset="0"/>
                <a:ea typeface="MS PGothic" pitchFamily="34" charset="-128"/>
                <a:cs typeface="Arial" panose="020B0604020202020204" pitchFamily="34" charset="0"/>
              </a:rPr>
              <a:t>Traffic Conditions:</a:t>
            </a:r>
          </a:p>
          <a:p>
            <a:pPr algn="just">
              <a:lnSpc>
                <a:spcPct val="95000"/>
              </a:lnSpc>
              <a:buFont typeface="Arial" charset="0"/>
              <a:buNone/>
            </a:pPr>
            <a:endParaRPr lang="en-US" altLang="zh-CN" sz="1700" b="1" u="sng" dirty="0">
              <a:latin typeface="Arial" panose="020B0604020202020204" pitchFamily="34" charset="0"/>
              <a:ea typeface="MS PGothic" pitchFamily="34" charset="-128"/>
              <a:cs typeface="Arial" panose="020B0604020202020204" pitchFamily="34" charset="0"/>
            </a:endParaRPr>
          </a:p>
          <a:p>
            <a:pPr indent="-230188" algn="just">
              <a:buFontTx/>
              <a:buChar char="-"/>
              <a:defRPr/>
            </a:pPr>
            <a:r>
              <a:rPr lang="en-US" altLang="zh-CN" sz="1700" dirty="0">
                <a:latin typeface="Arial" panose="020B0604020202020204" pitchFamily="34" charset="0"/>
                <a:ea typeface="MS PGothic" pitchFamily="34" charset="-128"/>
                <a:cs typeface="Arial" panose="020B0604020202020204" pitchFamily="34" charset="0"/>
              </a:rPr>
              <a:t>Blue-green light propagates better as compared to other colors in underwater (around wavelength of 450 nm for clear, deep water, and shifted more towards green for coastal water)</a:t>
            </a:r>
          </a:p>
          <a:p>
            <a:pPr algn="just">
              <a:defRPr/>
            </a:pPr>
            <a:endParaRPr lang="en-US" altLang="zh-CN" sz="1700" dirty="0">
              <a:latin typeface="Arial" panose="020B0604020202020204" pitchFamily="34" charset="0"/>
              <a:ea typeface="MS PGothic" pitchFamily="34" charset="-128"/>
              <a:cs typeface="Arial" panose="020B0604020202020204" pitchFamily="34" charset="0"/>
            </a:endParaRPr>
          </a:p>
          <a:p>
            <a:pPr indent="230188" algn="just">
              <a:buFont typeface="Arial" panose="020B0604020202020204" pitchFamily="34" charset="0"/>
              <a:buChar char="‒"/>
            </a:pPr>
            <a:r>
              <a:rPr lang="en-US" altLang="zh-CN" sz="1700" dirty="0">
                <a:latin typeface="Arial" panose="020B0604020202020204" pitchFamily="34" charset="0"/>
                <a:ea typeface="MS PGothic" pitchFamily="34" charset="-128"/>
                <a:cs typeface="Arial" panose="020B0604020202020204" pitchFamily="34" charset="0"/>
              </a:rPr>
              <a:t>Solar radiation may impact the transmitter and receiver design (Near ultraviolet may be better choice)</a:t>
            </a:r>
          </a:p>
          <a:p>
            <a:pPr indent="230188" algn="just">
              <a:buFont typeface="Arial" panose="020B0604020202020204" pitchFamily="34" charset="0"/>
              <a:buChar char="‒"/>
            </a:pPr>
            <a:endParaRPr lang="en-US" altLang="zh-CN" sz="1700" dirty="0">
              <a:latin typeface="Arial" panose="020B0604020202020204" pitchFamily="34" charset="0"/>
              <a:ea typeface="MS PGothic" pitchFamily="34" charset="-128"/>
              <a:cs typeface="Arial" panose="020B0604020202020204" pitchFamily="34" charset="0"/>
            </a:endParaRPr>
          </a:p>
          <a:p>
            <a:pPr indent="230188" algn="just">
              <a:buFont typeface="Arial" panose="020B0604020202020204" pitchFamily="34" charset="0"/>
              <a:buChar char="‒"/>
            </a:pPr>
            <a:r>
              <a:rPr lang="en-US" altLang="zh-CN" sz="1700" dirty="0">
                <a:latin typeface="Arial" panose="020B0604020202020204" pitchFamily="34" charset="0"/>
                <a:ea typeface="MS PGothic" pitchFamily="34" charset="-128"/>
                <a:cs typeface="Arial" panose="020B0604020202020204" pitchFamily="34" charset="0"/>
              </a:rPr>
              <a:t>Multipath dispersion from scattering may be negligible until operating at more than 1 </a:t>
            </a:r>
            <a:r>
              <a:rPr lang="en-US" altLang="zh-CN" sz="1700" dirty="0" err="1">
                <a:latin typeface="Arial" panose="020B0604020202020204" pitchFamily="34" charset="0"/>
                <a:ea typeface="MS PGothic" pitchFamily="34" charset="-128"/>
                <a:cs typeface="Arial" panose="020B0604020202020204" pitchFamily="34" charset="0"/>
              </a:rPr>
              <a:t>Gbit</a:t>
            </a:r>
            <a:r>
              <a:rPr lang="en-US" altLang="zh-CN" sz="1700" dirty="0">
                <a:latin typeface="Arial" panose="020B0604020202020204" pitchFamily="34" charset="0"/>
                <a:ea typeface="MS PGothic" pitchFamily="34" charset="-128"/>
                <a:cs typeface="Arial" panose="020B0604020202020204" pitchFamily="34" charset="0"/>
              </a:rPr>
              <a:t>/s data rates [3]</a:t>
            </a:r>
          </a:p>
          <a:p>
            <a:pPr indent="230188" algn="just">
              <a:buFont typeface="Arial" panose="020B0604020202020204" pitchFamily="34" charset="0"/>
              <a:buChar char="‒"/>
            </a:pPr>
            <a:endParaRPr lang="en-US" altLang="zh-CN" sz="1700" dirty="0">
              <a:latin typeface="Arial" panose="020B0604020202020204" pitchFamily="34" charset="0"/>
              <a:ea typeface="MS PGothic" pitchFamily="34" charset="-128"/>
              <a:cs typeface="Arial" panose="020B0604020202020204" pitchFamily="34" charset="0"/>
            </a:endParaRPr>
          </a:p>
          <a:p>
            <a:pPr indent="230188" algn="just">
              <a:buFont typeface="Arial" panose="020B0604020202020204" pitchFamily="34" charset="0"/>
              <a:buChar char="‒"/>
            </a:pPr>
            <a:r>
              <a:rPr lang="en-US" altLang="zh-CN" sz="1700" dirty="0">
                <a:latin typeface="Arial" panose="020B0604020202020204" pitchFamily="34" charset="0"/>
                <a:ea typeface="MS PGothic" pitchFamily="34" charset="-128"/>
                <a:cs typeface="Arial" panose="020B0604020202020204" pitchFamily="34" charset="0"/>
              </a:rPr>
              <a:t>The demonstrated data rate range varies between 1-100 Mbit/s with LEDs</a:t>
            </a:r>
          </a:p>
          <a:p>
            <a:pPr indent="230188" algn="just">
              <a:buFont typeface="Arial" panose="020B0604020202020204" pitchFamily="34" charset="0"/>
              <a:buChar char="‒"/>
            </a:pPr>
            <a:endParaRPr lang="en-US" altLang="zh-CN" sz="1700" dirty="0">
              <a:latin typeface="Arial" panose="020B0604020202020204" pitchFamily="34" charset="0"/>
              <a:ea typeface="MS PGothic" pitchFamily="34" charset="-128"/>
              <a:cs typeface="Arial" panose="020B0604020202020204" pitchFamily="34" charset="0"/>
            </a:endParaRPr>
          </a:p>
          <a:p>
            <a:pPr algn="just">
              <a:lnSpc>
                <a:spcPct val="95000"/>
              </a:lnSpc>
              <a:buFont typeface="Arial" charset="0"/>
              <a:buNone/>
            </a:pPr>
            <a:r>
              <a:rPr lang="en-US" altLang="zh-CN" sz="1700" dirty="0">
                <a:latin typeface="Arial" panose="020B0604020202020204" pitchFamily="34" charset="0"/>
                <a:ea typeface="MS PGothic" pitchFamily="34" charset="-128"/>
                <a:cs typeface="Arial" panose="020B0604020202020204" pitchFamily="34" charset="0"/>
              </a:rPr>
              <a:t> </a:t>
            </a:r>
          </a:p>
          <a:p>
            <a:pPr marL="171450" indent="-171450" algn="just">
              <a:lnSpc>
                <a:spcPct val="95000"/>
              </a:lnSpc>
              <a:buFontTx/>
              <a:buChar char="-"/>
            </a:pPr>
            <a:endParaRPr lang="en-US" altLang="zh-CN" sz="1700" dirty="0">
              <a:latin typeface="Arial" panose="020B0604020202020204" pitchFamily="34" charset="0"/>
              <a:ea typeface="MS PGothic" pitchFamily="34" charset="-128"/>
              <a:cs typeface="Arial" panose="020B0604020202020204" pitchFamily="34" charset="0"/>
            </a:endParaRPr>
          </a:p>
        </p:txBody>
      </p:sp>
      <p:pic>
        <p:nvPicPr>
          <p:cNvPr id="441" name="Picture 1" descr="The light blue region is for short-range optical communications and the orange region is for acoustic communications underwa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6791" y="3839494"/>
            <a:ext cx="4404931" cy="2481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2" name="Rectangle: Rounded Corners 441"/>
          <p:cNvSpPr/>
          <p:nvPr/>
        </p:nvSpPr>
        <p:spPr bwMode="auto">
          <a:xfrm>
            <a:off x="6385269" y="4792737"/>
            <a:ext cx="1207599" cy="1346598"/>
          </a:xfrm>
          <a:prstGeom prst="roundRect">
            <a:avLst>
              <a:gd name="adj" fmla="val 5789"/>
            </a:avLst>
          </a:prstGeom>
          <a:noFill/>
          <a:ln w="2857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
        <p:nvSpPr>
          <p:cNvPr id="443" name="TextBox 442"/>
          <p:cNvSpPr txBox="1"/>
          <p:nvPr/>
        </p:nvSpPr>
        <p:spPr>
          <a:xfrm>
            <a:off x="7592868" y="5815039"/>
            <a:ext cx="1677171" cy="430887"/>
          </a:xfrm>
          <a:prstGeom prst="rect">
            <a:avLst/>
          </a:prstGeom>
          <a:noFill/>
        </p:spPr>
        <p:txBody>
          <a:bodyPr wrap="square" rtlCol="0">
            <a:spAutoFit/>
          </a:bodyPr>
          <a:lstStyle/>
          <a:p>
            <a:r>
              <a:rPr lang="en-US" sz="1100" dirty="0">
                <a:solidFill>
                  <a:srgbClr val="0070C0"/>
                </a:solidFill>
              </a:rPr>
              <a:t>Short range underwater light communications</a:t>
            </a:r>
          </a:p>
        </p:txBody>
      </p:sp>
      <p:sp>
        <p:nvSpPr>
          <p:cNvPr id="11" name="TextBox 19"/>
          <p:cNvSpPr txBox="1">
            <a:spLocks noChangeArrowheads="1"/>
          </p:cNvSpPr>
          <p:nvPr/>
        </p:nvSpPr>
        <p:spPr bwMode="auto">
          <a:xfrm>
            <a:off x="4873625" y="1520034"/>
            <a:ext cx="3816424" cy="188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lgn="just">
              <a:lnSpc>
                <a:spcPct val="95000"/>
              </a:lnSpc>
            </a:pPr>
            <a:r>
              <a:rPr lang="en-US" altLang="zh-CN" sz="1700" b="1" u="sng" dirty="0">
                <a:latin typeface="Arial" panose="020B0604020202020204" pitchFamily="34" charset="0"/>
                <a:ea typeface="MS PGothic" pitchFamily="34" charset="-128"/>
                <a:cs typeface="Arial" panose="020B0604020202020204" pitchFamily="34" charset="0"/>
              </a:rPr>
              <a:t>Environment:</a:t>
            </a:r>
            <a:r>
              <a:rPr lang="en-US" altLang="zh-CN" sz="1700" dirty="0">
                <a:latin typeface="Arial" panose="020B0604020202020204" pitchFamily="34" charset="0"/>
                <a:ea typeface="MS PGothic" pitchFamily="34" charset="-128"/>
                <a:cs typeface="Arial" panose="020B0604020202020204" pitchFamily="34" charset="0"/>
              </a:rPr>
              <a:t> </a:t>
            </a:r>
          </a:p>
          <a:p>
            <a:pPr indent="-230188" algn="just">
              <a:buFontTx/>
              <a:buChar char="-"/>
              <a:defRPr/>
            </a:pPr>
            <a:r>
              <a:rPr lang="en-US" sz="1700" dirty="0">
                <a:latin typeface="Arial" pitchFamily="34" charset="0"/>
                <a:cs typeface="Arial" pitchFamily="34" charset="0"/>
              </a:rPr>
              <a:t>Clear ocean waters (&lt;150-200 m )</a:t>
            </a:r>
          </a:p>
          <a:p>
            <a:pPr indent="-230188" algn="just">
              <a:buFontTx/>
              <a:buChar char="-"/>
              <a:defRPr/>
            </a:pPr>
            <a:r>
              <a:rPr lang="en-US" sz="1700" dirty="0">
                <a:latin typeface="Arial" pitchFamily="34" charset="0"/>
                <a:cs typeface="Arial" pitchFamily="34" charset="0"/>
              </a:rPr>
              <a:t>Ordinary ocean waters (&lt;50-75 m)</a:t>
            </a:r>
          </a:p>
          <a:p>
            <a:pPr indent="-230188" algn="just">
              <a:buFontTx/>
              <a:buChar char="-"/>
              <a:defRPr/>
            </a:pPr>
            <a:r>
              <a:rPr lang="en-US" sz="1700" dirty="0">
                <a:latin typeface="Arial" pitchFamily="34" charset="0"/>
                <a:cs typeface="Arial" pitchFamily="34" charset="0"/>
              </a:rPr>
              <a:t>Coastal waters/Turbid harbor water</a:t>
            </a:r>
          </a:p>
          <a:p>
            <a:pPr indent="-230188" algn="just">
              <a:buFontTx/>
              <a:buChar char="-"/>
              <a:defRPr/>
            </a:pPr>
            <a:r>
              <a:rPr lang="en-US" sz="1700" dirty="0">
                <a:latin typeface="Arial" pitchFamily="34" charset="0"/>
                <a:cs typeface="Arial" pitchFamily="34" charset="0"/>
              </a:rPr>
              <a:t>Shallow waters (e.g., rivers, lakes)</a:t>
            </a:r>
          </a:p>
          <a:p>
            <a:pPr algn="just">
              <a:lnSpc>
                <a:spcPct val="95000"/>
              </a:lnSpc>
              <a:buFont typeface="Arial" charset="0"/>
              <a:buNone/>
            </a:pPr>
            <a:endParaRPr lang="en-US" altLang="zh-CN" sz="1700" b="1" u="sng" dirty="0">
              <a:latin typeface="Arial" panose="020B0604020202020204" pitchFamily="34" charset="0"/>
              <a:ea typeface="MS PGothic" pitchFamily="34" charset="-128"/>
              <a:cs typeface="Arial" panose="020B0604020202020204" pitchFamily="34" charset="0"/>
            </a:endParaRPr>
          </a:p>
          <a:p>
            <a:pPr marL="171450" indent="-171450" algn="just">
              <a:lnSpc>
                <a:spcPct val="95000"/>
              </a:lnSpc>
              <a:buFontTx/>
              <a:buChar char="-"/>
            </a:pPr>
            <a:endParaRPr lang="en-US" altLang="zh-CN" sz="1700" dirty="0">
              <a:latin typeface="Arial" panose="020B0604020202020204" pitchFamily="34" charset="0"/>
              <a:ea typeface="MS PGothic" pitchFamily="34" charset="-128"/>
              <a:cs typeface="Arial" panose="020B0604020202020204" pitchFamily="34" charset="0"/>
            </a:endParaRPr>
          </a:p>
        </p:txBody>
      </p:sp>
    </p:spTree>
    <p:extLst>
      <p:ext uri="{BB962C8B-B14F-4D97-AF65-F5344CB8AC3E}">
        <p14:creationId xmlns:p14="http://schemas.microsoft.com/office/powerpoint/2010/main" val="1011231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79360"/>
            <a:ext cx="7770813" cy="4401845"/>
          </a:xfrm>
        </p:spPr>
        <p:txBody>
          <a:bodyPr/>
          <a:lstStyle/>
          <a:p>
            <a:pPr algn="just"/>
            <a:r>
              <a:rPr lang="en-US" sz="1400" b="0" dirty="0"/>
              <a:t>[1] Z. Zeng, S. Fu, H. Zhang, Y. Dong and J. Cheng, "A Survey of Underwater Optical Wireless Communications," in IEEE Communications Surveys &amp; Tutorials, vol. 19, no. 1, pp. 204-238, </a:t>
            </a:r>
            <a:r>
              <a:rPr lang="en-US" sz="1400" b="0" dirty="0" err="1"/>
              <a:t>Firstquarter</a:t>
            </a:r>
            <a:r>
              <a:rPr lang="en-US" sz="1400" b="0" dirty="0"/>
              <a:t> 2017.</a:t>
            </a:r>
          </a:p>
          <a:p>
            <a:pPr algn="just"/>
            <a:r>
              <a:rPr lang="en-US" sz="1400" b="0" dirty="0"/>
              <a:t>[2]  </a:t>
            </a:r>
            <a:r>
              <a:rPr lang="en-US" sz="1400" b="0" dirty="0" err="1"/>
              <a:t>Monia</a:t>
            </a:r>
            <a:r>
              <a:rPr lang="en-US" sz="1400" b="0" dirty="0"/>
              <a:t> </a:t>
            </a:r>
            <a:r>
              <a:rPr lang="en-US" sz="1400" b="0" dirty="0" err="1"/>
              <a:t>Ghobadi</a:t>
            </a:r>
            <a:r>
              <a:rPr lang="en-US" sz="1400" b="0" dirty="0"/>
              <a:t> et. al, “</a:t>
            </a:r>
            <a:r>
              <a:rPr lang="en-US" sz="1400" b="0" dirty="0" err="1"/>
              <a:t>ProjecToR</a:t>
            </a:r>
            <a:r>
              <a:rPr lang="en-US" sz="1400" b="0" dirty="0"/>
              <a:t>: Agile Reconfigurable Data Center Interconnect”, Proceedings of the 2016 conference on ACM SIGCOMM 2016 Conference, August 22-26, 2016, Florianopolis, Brazil</a:t>
            </a:r>
          </a:p>
          <a:p>
            <a:pPr algn="just"/>
            <a:r>
              <a:rPr lang="en-US" sz="1400" b="0" dirty="0"/>
              <a:t>[3] John </a:t>
            </a:r>
            <a:r>
              <a:rPr lang="en-US" sz="1400" b="0" dirty="0" err="1"/>
              <a:t>Muth</a:t>
            </a:r>
            <a:r>
              <a:rPr lang="en-US" sz="1400" b="0" dirty="0"/>
              <a:t> (North Carolina State University), “Free-space Optical Communications: Building a 'deeper' understanding of underwater optical communications”, May 10, 2017 </a:t>
            </a:r>
            <a:r>
              <a:rPr lang="en-US" sz="1400" b="0" dirty="0">
                <a:hlinkClick r:id="rId2"/>
              </a:rPr>
              <a:t>http://www.laserfocusworld.com/articles/print/volume-53/issue-05/features/free-space-optical-communications-building-a-deeper-understanding-of-underwater-optical-communications.html</a:t>
            </a:r>
            <a:endParaRPr lang="en-US" sz="1400" b="0" dirty="0"/>
          </a:p>
          <a:p>
            <a:pPr algn="just"/>
            <a:r>
              <a:rPr lang="en-US" sz="1400" b="0" dirty="0"/>
              <a:t>[4] </a:t>
            </a:r>
            <a:r>
              <a:rPr lang="en-US" sz="1400" b="0" dirty="0"/>
              <a:t>https://www.youtube.com/watch?v=Zu-1-X7pwec</a:t>
            </a:r>
            <a:endParaRPr lang="en-US" sz="1400" b="0" dirty="0"/>
          </a:p>
          <a:p>
            <a:pPr algn="just"/>
            <a:endParaRPr lang="en-US" sz="1400" b="0" dirty="0"/>
          </a:p>
          <a:p>
            <a:pPr algn="just"/>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pPr lvl="0"/>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9358339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381FC1-741B-44F5-A7D5-1E0C5992DB7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2236587-78F6-4167-A05A-F0F8DDBCD2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684</Words>
  <Application>Microsoft Office PowerPoint</Application>
  <PresentationFormat>On-screen Show (4:3)</PresentationFormat>
  <Paragraphs>75</Paragraphs>
  <Slides>5</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4" baseType="lpstr">
      <vt:lpstr>Arial Unicode MS</vt:lpstr>
      <vt:lpstr>Gulim</vt:lpstr>
      <vt:lpstr>MS Gothic</vt:lpstr>
      <vt:lpstr>MS PGothic</vt:lpstr>
      <vt:lpstr>宋体</vt:lpstr>
      <vt:lpstr>Arial</vt:lpstr>
      <vt:lpstr>Times New Roman</vt:lpstr>
      <vt:lpstr>Office Theme</vt:lpstr>
      <vt:lpstr>Microsoft Word 97 - 2003 Document</vt:lpstr>
      <vt:lpstr>Usage Model: Short Range Underwater Light Communications</vt:lpstr>
      <vt:lpstr>Motivation</vt:lpstr>
      <vt:lpstr>Use Cases</vt:lpstr>
      <vt:lpstr>Traffic Conditions and Environment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2017-11-07T04:04:34Z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