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4.xml" ContentType="application/vnd.openxmlformats-officedocument.themeOverr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9" r:id="rId2"/>
    <p:sldId id="343" r:id="rId3"/>
    <p:sldId id="344" r:id="rId4"/>
    <p:sldId id="345" r:id="rId5"/>
    <p:sldId id="346" r:id="rId6"/>
    <p:sldId id="347" r:id="rId7"/>
    <p:sldId id="348" r:id="rId8"/>
    <p:sldId id="349" r:id="rId9"/>
    <p:sldId id="350" r:id="rId10"/>
    <p:sldId id="351" r:id="rId11"/>
    <p:sldId id="352" r:id="rId12"/>
    <p:sldId id="353" r:id="rId13"/>
    <p:sldId id="354" r:id="rId14"/>
    <p:sldId id="355" r:id="rId15"/>
    <p:sldId id="356" r:id="rId16"/>
    <p:sldId id="357" r:id="rId17"/>
    <p:sldId id="358" r:id="rId18"/>
    <p:sldId id="359" r:id="rId19"/>
    <p:sldId id="360" r:id="rId20"/>
    <p:sldId id="361" r:id="rId21"/>
    <p:sldId id="362" r:id="rId22"/>
    <p:sldId id="363" r:id="rId23"/>
    <p:sldId id="364" r:id="rId24"/>
  </p:sldIdLst>
  <p:sldSz cx="9144000" cy="6858000" type="screen4x3"/>
  <p:notesSz cx="7010400" cy="929640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521415D9-36F7-43E2-AB2F-B90AF26B5E84}">
      <p14:sectionLst xmlns:p14="http://schemas.microsoft.com/office/powerpoint/2010/main">
        <p14:section name="Default Section" id="{85D6CBB4-39BB-854F-9DC5-33BF7D643B56}">
          <p14:sldIdLst>
            <p14:sldId id="269"/>
            <p14:sldId id="343"/>
            <p14:sldId id="344"/>
            <p14:sldId id="345"/>
            <p14:sldId id="346"/>
            <p14:sldId id="347"/>
            <p14:sldId id="348"/>
            <p14:sldId id="349"/>
            <p14:sldId id="350"/>
            <p14:sldId id="351"/>
            <p14:sldId id="352"/>
            <p14:sldId id="353"/>
            <p14:sldId id="354"/>
            <p14:sldId id="355"/>
            <p14:sldId id="356"/>
            <p14:sldId id="357"/>
            <p14:sldId id="358"/>
            <p14:sldId id="359"/>
            <p14:sldId id="360"/>
            <p14:sldId id="361"/>
            <p14:sldId id="362"/>
            <p14:sldId id="363"/>
            <p14:sldId id="364"/>
          </p14:sldIdLst>
        </p14:section>
        <p14:section name="Untitled Section" id="{D13174EE-DFF1-F244-99F6-072289F5F36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 Silva, Claudio" initials="DSC" lastIdx="2" clrIdx="0">
    <p:extLst/>
  </p:cmAuthor>
  <p:cmAuthor id="2" name="Aldana, Carlos H" initials="ACH" lastIdx="15" clrIdx="1">
    <p:extLst/>
  </p:cmAuthor>
  <p:cmAuthor id="3" name="Chen, Cheng" initials="CC" lastIdx="3" clrIdx="2">
    <p:extLst/>
  </p:cmAuthor>
  <p:cmAuthor id="4" name="Nabeel Ahmed" initials="NA" lastIdx="2" clrIdx="3">
    <p:extLst/>
  </p:cmAuthor>
  <p:cmAuthor id="5" name="Nabeel Ahmed" initials="NA [2]" lastIdx="1" clrIdx="4">
    <p:extLst/>
  </p:cmAuthor>
  <p:cmAuthor id="6" name="Nabeel Ahmed" initials="NA [3]" lastIdx="1" clrIdx="5">
    <p:extLst/>
  </p:cmAuthor>
  <p:cmAuthor id="7" name="Nabeel Ahmed" initials="NA [4]" lastIdx="1" clrIdx="6">
    <p:extLst/>
  </p:cmAuthor>
  <p:cmAuthor id="8" name="Nabeel Ahmed" initials="NA [5]" lastIdx="1" clrIdx="7">
    <p:extLst/>
  </p:cmAuthor>
  <p:cmAuthor id="9" name="Nabeel Ahmed" initials="NA [6]" lastIdx="1" clrIdx="8">
    <p:extLst/>
  </p:cmAuthor>
  <p:cmAuthor id="10" name="Nabeel Ahmed" initials="NA [7]" lastIdx="1" clrIdx="9">
    <p:extLst/>
  </p:cmAuthor>
  <p:cmAuthor id="11" name="Nabeel Ahmed" initials="NA [8]" lastIdx="1" clrIdx="10">
    <p:extLst/>
  </p:cmAuthor>
  <p:cmAuthor id="12" name="Nabeel Ahmed" initials="NA [9]" lastIdx="1" clrIdx="11">
    <p:extLst/>
  </p:cmAuthor>
  <p:cmAuthor id="13" name="Nabeel Ahmed" initials="NA [10]" lastIdx="1" clrIdx="12">
    <p:extLst/>
  </p:cmAuthor>
  <p:cmAuthor id="14" name="Nabeel Ahmed" initials="NA [11]" lastIdx="1" clrIdx="13">
    <p:extLst/>
  </p:cmAuthor>
  <p:cmAuthor id="15" name="Nabeel Ahmed" initials="NA [12]" lastIdx="1" clrIdx="14">
    <p:extLst/>
  </p:cmAuthor>
  <p:cmAuthor id="16" name="Nabeel Ahmed" initials="NA [13]" lastIdx="1" clrIdx="15">
    <p:extLst/>
  </p:cmAuthor>
  <p:cmAuthor id="17" name="Nabeel Ahmed" initials="NA [14]" lastIdx="1" clrIdx="16">
    <p:extLst/>
  </p:cmAuthor>
  <p:cmAuthor id="18" name="Nabeel Ahmed" initials="NA [15]" lastIdx="1" clrIdx="17">
    <p:extLst/>
  </p:cmAuthor>
  <p:cmAuthor id="19" name="Nabeel Ahmed" initials="NA [16]" lastIdx="1" clrIdx="18">
    <p:extLst/>
  </p:cmAuthor>
  <p:cmAuthor id="20" name="Nabeel Ahmed" initials="NA [17]" lastIdx="1" clrIdx="19">
    <p:extLst/>
  </p:cmAuthor>
  <p:cmAuthor id="21" name="Nabeel Ahmed" initials="NA [18]" lastIdx="1" clrIdx="20">
    <p:extLst/>
  </p:cmAuthor>
  <p:cmAuthor id="22" name="Nabeel Ahmed" initials="NA [19]" lastIdx="1" clrIdx="21">
    <p:extLst/>
  </p:cmAuthor>
  <p:cmAuthor id="23" name="Nabeel Ahmed" initials="NA [20]" lastIdx="1" clrIdx="22">
    <p:extLst/>
  </p:cmAuthor>
  <p:cmAuthor id="24" name="Nabeel Ahmed" initials="NA [21]" lastIdx="1" clrIdx="23">
    <p:extLst/>
  </p:cmAuthor>
  <p:cmAuthor id="25" name="Cordeiro, Carlos" initials="CC" lastIdx="17" clrIdx="24">
    <p:extLst>
      <p:ext uri="{19B8F6BF-5375-455C-9EA6-DF929625EA0E}">
        <p15:presenceInfo xmlns:p15="http://schemas.microsoft.com/office/powerpoint/2012/main" userId="S-1-5-21-725345543-602162358-527237240-833488" providerId="AD"/>
      </p:ext>
    </p:extLst>
  </p:cmAuthor>
  <p:cmAuthor id="26" name="Solomon Trainin" initials="ST" lastIdx="6" clrIdx="25">
    <p:extLst>
      <p:ext uri="{19B8F6BF-5375-455C-9EA6-DF929625EA0E}">
        <p15:presenceInfo xmlns:p15="http://schemas.microsoft.com/office/powerpoint/2012/main" userId="S-1-5-21-1952997573-423393015-1030492284-3318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73" autoAdjust="0"/>
    <p:restoredTop sz="95979" autoAdjust="0"/>
  </p:normalViewPr>
  <p:slideViewPr>
    <p:cSldViewPr>
      <p:cViewPr varScale="1">
        <p:scale>
          <a:sx n="74" d="100"/>
          <a:sy n="74" d="100"/>
        </p:scale>
        <p:origin x="1554" y="72"/>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1156"/>
    </p:cViewPr>
  </p:sorterViewPr>
  <p:notesViewPr>
    <p:cSldViewPr>
      <p:cViewPr varScale="1">
        <p:scale>
          <a:sx n="84" d="100"/>
          <a:sy n="84" d="100"/>
        </p:scale>
        <p:origin x="3792"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D:\oldpc\RobSun\802.11AZ\2017-08\False%20accept%20probability.xlsx" TargetMode="Externa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file:///D:\oldpc\RobSun\802.11AZ\2017-08\False%20accept%20probability.xlsx" TargetMode="Externa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oleObject" Target="file:///D:\oldpc\RobSun\802.11AZ\2017-08\False%20accept%20probability.xlsx" TargetMode="Externa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oleObject" Target="file:///D:\oldpc\RobSun\802.11AZ\2017-08\False%20accept%20probability.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False</a:t>
            </a:r>
            <a:r>
              <a:rPr lang="en-US" baseline="0"/>
              <a:t> Accept Proability n=1</a:t>
            </a:r>
            <a:endParaRPr lang="en-US"/>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Sheet1!$C$1</c:f>
              <c:strCache>
                <c:ptCount val="1"/>
                <c:pt idx="0">
                  <c:v>k=8</c:v>
                </c:pt>
              </c:strCache>
            </c:strRef>
          </c:tx>
          <c:spPr>
            <a:ln w="28575" cap="rnd">
              <a:solidFill>
                <a:schemeClr val="accent1"/>
              </a:solidFill>
              <a:round/>
            </a:ln>
            <a:effectLst/>
          </c:spPr>
          <c:marker>
            <c:symbol val="none"/>
          </c:marker>
          <c:val>
            <c:numRef>
              <c:f>Sheet1!$C$2:$C$33</c:f>
              <c:numCache>
                <c:formatCode>General</c:formatCode>
                <c:ptCount val="32"/>
                <c:pt idx="0">
                  <c:v>1.668548583984375E-2</c:v>
                </c:pt>
                <c:pt idx="1">
                  <c:v>2.2247314453125E-2</c:v>
                </c:pt>
                <c:pt idx="2">
                  <c:v>2.96630859375E-2</c:v>
                </c:pt>
                <c:pt idx="3">
                  <c:v>3.955078125E-2</c:v>
                </c:pt>
                <c:pt idx="4">
                  <c:v>5.2734375E-2</c:v>
                </c:pt>
                <c:pt idx="5">
                  <c:v>7.03125E-2</c:v>
                </c:pt>
                <c:pt idx="6">
                  <c:v>9.375E-2</c:v>
                </c:pt>
                <c:pt idx="7">
                  <c:v>0.125</c:v>
                </c:pt>
              </c:numCache>
            </c:numRef>
          </c:val>
          <c:smooth val="0"/>
        </c:ser>
        <c:ser>
          <c:idx val="1"/>
          <c:order val="1"/>
          <c:tx>
            <c:strRef>
              <c:f>Sheet1!$D$1</c:f>
              <c:strCache>
                <c:ptCount val="1"/>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val>
            <c:numRef>
              <c:f>Sheet1!$D$2:$D$33</c:f>
            </c:numRef>
          </c:val>
          <c:smooth val="0"/>
        </c:ser>
        <c:ser>
          <c:idx val="2"/>
          <c:order val="2"/>
          <c:tx>
            <c:strRef>
              <c:f>Sheet1!$E$1</c:f>
              <c:strCache>
                <c:ptCount val="1"/>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val>
            <c:numRef>
              <c:f>Sheet1!$E$2:$E$33</c:f>
            </c:numRef>
          </c:val>
          <c:smooth val="0"/>
        </c:ser>
        <c:ser>
          <c:idx val="3"/>
          <c:order val="3"/>
          <c:tx>
            <c:strRef>
              <c:f>Sheet1!$F$1</c:f>
              <c:strCache>
                <c:ptCount val="1"/>
                <c:pt idx="0">
                  <c:v> k=16</c:v>
                </c:pt>
              </c:strCache>
            </c:strRef>
          </c:tx>
          <c:spPr>
            <a:ln w="28575" cap="rnd">
              <a:solidFill>
                <a:schemeClr val="accent4"/>
              </a:solidFill>
              <a:round/>
            </a:ln>
            <a:effectLst/>
          </c:spPr>
          <c:marker>
            <c:symbol val="none"/>
          </c:marker>
          <c:val>
            <c:numRef>
              <c:f>Sheet1!$F$2:$F$33</c:f>
              <c:numCache>
                <c:formatCode>General</c:formatCode>
                <c:ptCount val="32"/>
                <c:pt idx="0">
                  <c:v>1.6704326262697577E-3</c:v>
                </c:pt>
                <c:pt idx="1">
                  <c:v>2.2272435016930103E-3</c:v>
                </c:pt>
                <c:pt idx="2">
                  <c:v>2.9696580022573471E-3</c:v>
                </c:pt>
                <c:pt idx="3">
                  <c:v>3.9595440030097961E-3</c:v>
                </c:pt>
                <c:pt idx="4">
                  <c:v>5.2793920040130615E-3</c:v>
                </c:pt>
                <c:pt idx="5">
                  <c:v>7.039189338684082E-3</c:v>
                </c:pt>
                <c:pt idx="6">
                  <c:v>9.3855857849121094E-3</c:v>
                </c:pt>
                <c:pt idx="7">
                  <c:v>1.2514114379882813E-2</c:v>
                </c:pt>
                <c:pt idx="8">
                  <c:v>1.668548583984375E-2</c:v>
                </c:pt>
                <c:pt idx="9">
                  <c:v>2.2247314453125E-2</c:v>
                </c:pt>
                <c:pt idx="10">
                  <c:v>2.96630859375E-2</c:v>
                </c:pt>
                <c:pt idx="11">
                  <c:v>3.955078125E-2</c:v>
                </c:pt>
                <c:pt idx="12">
                  <c:v>5.2734375E-2</c:v>
                </c:pt>
                <c:pt idx="13">
                  <c:v>7.03125E-2</c:v>
                </c:pt>
                <c:pt idx="14">
                  <c:v>9.375E-2</c:v>
                </c:pt>
                <c:pt idx="15">
                  <c:v>0.125</c:v>
                </c:pt>
              </c:numCache>
            </c:numRef>
          </c:val>
          <c:smooth val="0"/>
        </c:ser>
        <c:ser>
          <c:idx val="4"/>
          <c:order val="4"/>
          <c:tx>
            <c:strRef>
              <c:f>Sheet1!$G$1</c:f>
              <c:strCache>
                <c:ptCount val="1"/>
              </c:strCache>
            </c:strRef>
          </c:tx>
          <c:spPr>
            <a:ln w="28575" cap="rnd">
              <a:solidFill>
                <a:schemeClr val="accent5"/>
              </a:solidFill>
              <a:round/>
            </a:ln>
            <a:effectLst/>
          </c:spPr>
          <c:marker>
            <c:symbol val="circle"/>
            <c:size val="5"/>
            <c:spPr>
              <a:solidFill>
                <a:schemeClr val="accent5"/>
              </a:solidFill>
              <a:ln w="9525">
                <a:solidFill>
                  <a:schemeClr val="accent5"/>
                </a:solidFill>
              </a:ln>
              <a:effectLst/>
            </c:spPr>
          </c:marker>
          <c:val>
            <c:numRef>
              <c:f>Sheet1!$G$2:$G$33</c:f>
            </c:numRef>
          </c:val>
          <c:smooth val="0"/>
        </c:ser>
        <c:ser>
          <c:idx val="5"/>
          <c:order val="5"/>
          <c:tx>
            <c:strRef>
              <c:f>Sheet1!$H$1</c:f>
              <c:strCache>
                <c:ptCount val="1"/>
              </c:strCache>
            </c:strRef>
          </c:tx>
          <c:spPr>
            <a:ln w="28575" cap="rnd">
              <a:solidFill>
                <a:schemeClr val="accent6"/>
              </a:solidFill>
              <a:round/>
            </a:ln>
            <a:effectLst/>
          </c:spPr>
          <c:marker>
            <c:symbol val="circle"/>
            <c:size val="5"/>
            <c:spPr>
              <a:solidFill>
                <a:schemeClr val="accent6"/>
              </a:solidFill>
              <a:ln w="9525">
                <a:solidFill>
                  <a:schemeClr val="accent6"/>
                </a:solidFill>
              </a:ln>
              <a:effectLst/>
            </c:spPr>
          </c:marker>
          <c:val>
            <c:numRef>
              <c:f>Sheet1!$H$2:$H$33</c:f>
            </c:numRef>
          </c:val>
          <c:smooth val="0"/>
        </c:ser>
        <c:ser>
          <c:idx val="6"/>
          <c:order val="6"/>
          <c:tx>
            <c:strRef>
              <c:f>Sheet1!$I$1</c:f>
              <c:strCache>
                <c:ptCount val="1"/>
                <c:pt idx="0">
                  <c:v>k=32</c:v>
                </c:pt>
              </c:strCache>
            </c:strRef>
          </c:tx>
          <c:spPr>
            <a:ln w="28575" cap="rnd">
              <a:solidFill>
                <a:schemeClr val="accent1">
                  <a:lumMod val="60000"/>
                </a:schemeClr>
              </a:solidFill>
              <a:round/>
            </a:ln>
            <a:effectLst/>
          </c:spPr>
          <c:marker>
            <c:symbol val="none"/>
          </c:marker>
          <c:val>
            <c:numRef>
              <c:f>Sheet1!$I$2:$I$33</c:f>
              <c:numCache>
                <c:formatCode>General</c:formatCode>
                <c:ptCount val="32"/>
                <c:pt idx="0">
                  <c:v>1.6742070953438881E-5</c:v>
                </c:pt>
                <c:pt idx="1">
                  <c:v>2.2322761271251841E-5</c:v>
                </c:pt>
                <c:pt idx="2">
                  <c:v>2.9763681695002455E-5</c:v>
                </c:pt>
                <c:pt idx="3">
                  <c:v>3.968490892666994E-5</c:v>
                </c:pt>
                <c:pt idx="4">
                  <c:v>5.2913211902226587E-5</c:v>
                </c:pt>
                <c:pt idx="5">
                  <c:v>7.0550949202968782E-5</c:v>
                </c:pt>
                <c:pt idx="6">
                  <c:v>9.4067932270625043E-5</c:v>
                </c:pt>
                <c:pt idx="7">
                  <c:v>1.2542390969416672E-4</c:v>
                </c:pt>
                <c:pt idx="8">
                  <c:v>1.672318795922223E-4</c:v>
                </c:pt>
                <c:pt idx="9">
                  <c:v>2.229758394562964E-4</c:v>
                </c:pt>
                <c:pt idx="10">
                  <c:v>2.9730111927506186E-4</c:v>
                </c:pt>
                <c:pt idx="11">
                  <c:v>3.9640149236674915E-4</c:v>
                </c:pt>
                <c:pt idx="12">
                  <c:v>5.2853532315566554E-4</c:v>
                </c:pt>
                <c:pt idx="13">
                  <c:v>7.0471376420755405E-4</c:v>
                </c:pt>
                <c:pt idx="14">
                  <c:v>9.3961835227673873E-4</c:v>
                </c:pt>
                <c:pt idx="15">
                  <c:v>1.2528244697023183E-3</c:v>
                </c:pt>
                <c:pt idx="16">
                  <c:v>1.6704326262697577E-3</c:v>
                </c:pt>
                <c:pt idx="17">
                  <c:v>2.2272435016930103E-3</c:v>
                </c:pt>
                <c:pt idx="18">
                  <c:v>2.9696580022573471E-3</c:v>
                </c:pt>
                <c:pt idx="19">
                  <c:v>3.9595440030097961E-3</c:v>
                </c:pt>
                <c:pt idx="20">
                  <c:v>5.2793920040130615E-3</c:v>
                </c:pt>
                <c:pt idx="21">
                  <c:v>7.039189338684082E-3</c:v>
                </c:pt>
                <c:pt idx="22">
                  <c:v>9.3855857849121094E-3</c:v>
                </c:pt>
                <c:pt idx="23">
                  <c:v>1.2514114379882813E-2</c:v>
                </c:pt>
                <c:pt idx="24">
                  <c:v>1.668548583984375E-2</c:v>
                </c:pt>
                <c:pt idx="25">
                  <c:v>2.2247314453125E-2</c:v>
                </c:pt>
                <c:pt idx="26">
                  <c:v>2.96630859375E-2</c:v>
                </c:pt>
                <c:pt idx="27">
                  <c:v>3.955078125E-2</c:v>
                </c:pt>
                <c:pt idx="28">
                  <c:v>5.2734375E-2</c:v>
                </c:pt>
                <c:pt idx="29">
                  <c:v>7.03125E-2</c:v>
                </c:pt>
                <c:pt idx="30">
                  <c:v>9.375E-2</c:v>
                </c:pt>
                <c:pt idx="31">
                  <c:v>0.125</c:v>
                </c:pt>
              </c:numCache>
            </c:numRef>
          </c:val>
          <c:smooth val="0"/>
        </c:ser>
        <c:dLbls>
          <c:showLegendKey val="0"/>
          <c:showVal val="0"/>
          <c:showCatName val="0"/>
          <c:showSerName val="0"/>
          <c:showPercent val="0"/>
          <c:showBubbleSize val="0"/>
        </c:dLbls>
        <c:smooth val="0"/>
        <c:axId val="320480576"/>
        <c:axId val="320481136"/>
      </c:lineChart>
      <c:catAx>
        <c:axId val="320480576"/>
        <c:scaling>
          <c:orientation val="minMax"/>
        </c:scaling>
        <c:delete val="0"/>
        <c:axPos val="b"/>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20481136"/>
        <c:crosses val="autoZero"/>
        <c:auto val="1"/>
        <c:lblAlgn val="ctr"/>
        <c:lblOffset val="100"/>
        <c:noMultiLvlLbl val="0"/>
      </c:catAx>
      <c:valAx>
        <c:axId val="32048113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2048057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False</a:t>
            </a:r>
            <a:r>
              <a:rPr lang="en-US" baseline="0"/>
              <a:t> Accept Probability, n=2</a:t>
            </a:r>
            <a:endParaRPr lang="en-US"/>
          </a:p>
        </c:rich>
      </c:tx>
      <c:layout>
        <c:manualLayout>
          <c:xMode val="edge"/>
          <c:yMode val="edge"/>
          <c:x val="0.2748888888888889"/>
          <c:y val="2.7777777777777776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'Sheet1 (2)'!$B$1</c:f>
              <c:strCache>
                <c:ptCount val="1"/>
                <c:pt idx="0">
                  <c:v>k</c:v>
                </c:pt>
              </c:strCache>
            </c:strRef>
          </c:tx>
          <c:spPr>
            <a:ln w="28575" cap="rnd">
              <a:solidFill>
                <a:schemeClr val="accent1"/>
              </a:solidFill>
              <a:round/>
            </a:ln>
            <a:effectLst/>
          </c:spPr>
          <c:marker>
            <c:symbol val="none"/>
          </c:marker>
          <c:cat>
            <c:numRef>
              <c:f>'Sheet1 (2)'!$A$2:$A$33</c:f>
              <c:numCache>
                <c:formatCode>General</c:formatCode>
                <c:ptCount val="32"/>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numCache>
            </c:numRef>
          </c:cat>
          <c:val>
            <c:numRef>
              <c:f>'Sheet1 (2)'!$B$2:$B$33</c:f>
            </c:numRef>
          </c:val>
          <c:smooth val="0"/>
        </c:ser>
        <c:ser>
          <c:idx val="1"/>
          <c:order val="1"/>
          <c:tx>
            <c:strRef>
              <c:f>'Sheet1 (2)'!$C$1</c:f>
              <c:strCache>
                <c:ptCount val="1"/>
                <c:pt idx="0">
                  <c:v>k=8</c:v>
                </c:pt>
              </c:strCache>
            </c:strRef>
          </c:tx>
          <c:spPr>
            <a:ln w="28575" cap="rnd">
              <a:solidFill>
                <a:schemeClr val="accent2"/>
              </a:solidFill>
              <a:round/>
            </a:ln>
            <a:effectLst/>
          </c:spPr>
          <c:marker>
            <c:symbol val="none"/>
          </c:marker>
          <c:cat>
            <c:numRef>
              <c:f>'Sheet1 (2)'!$A$2:$A$33</c:f>
              <c:numCache>
                <c:formatCode>General</c:formatCode>
                <c:ptCount val="32"/>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numCache>
            </c:numRef>
          </c:cat>
          <c:val>
            <c:numRef>
              <c:f>'Sheet1 (2)'!$C$2:$C$33</c:f>
              <c:numCache>
                <c:formatCode>General</c:formatCode>
                <c:ptCount val="32"/>
                <c:pt idx="0">
                  <c:v>4.1713714599609375E-3</c:v>
                </c:pt>
                <c:pt idx="1">
                  <c:v>5.56182861328125E-3</c:v>
                </c:pt>
                <c:pt idx="2">
                  <c:v>7.415771484375E-3</c:v>
                </c:pt>
                <c:pt idx="3">
                  <c:v>9.8876953125E-3</c:v>
                </c:pt>
                <c:pt idx="4">
                  <c:v>1.318359375E-2</c:v>
                </c:pt>
                <c:pt idx="5">
                  <c:v>1.7578125E-2</c:v>
                </c:pt>
                <c:pt idx="6">
                  <c:v>2.34375E-2</c:v>
                </c:pt>
                <c:pt idx="7">
                  <c:v>3.125E-2</c:v>
                </c:pt>
              </c:numCache>
            </c:numRef>
          </c:val>
          <c:smooth val="0"/>
        </c:ser>
        <c:ser>
          <c:idx val="2"/>
          <c:order val="2"/>
          <c:tx>
            <c:strRef>
              <c:f>'Sheet1 (2)'!$D$1</c:f>
              <c:strCache>
                <c:ptCount val="1"/>
              </c:strCache>
            </c:strRef>
          </c:tx>
          <c:spPr>
            <a:ln w="28575" cap="rnd">
              <a:solidFill>
                <a:schemeClr val="accent3"/>
              </a:solidFill>
              <a:round/>
            </a:ln>
            <a:effectLst/>
          </c:spPr>
          <c:marker>
            <c:symbol val="none"/>
          </c:marker>
          <c:cat>
            <c:numRef>
              <c:f>'Sheet1 (2)'!$A$2:$A$33</c:f>
              <c:numCache>
                <c:formatCode>General</c:formatCode>
                <c:ptCount val="32"/>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numCache>
            </c:numRef>
          </c:cat>
          <c:val>
            <c:numRef>
              <c:f>'Sheet1 (2)'!$D$2:$D$33</c:f>
            </c:numRef>
          </c:val>
          <c:smooth val="0"/>
        </c:ser>
        <c:ser>
          <c:idx val="3"/>
          <c:order val="3"/>
          <c:tx>
            <c:strRef>
              <c:f>'Sheet1 (2)'!$E$1</c:f>
              <c:strCache>
                <c:ptCount val="1"/>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cat>
            <c:numRef>
              <c:f>'Sheet1 (2)'!$A$2:$A$33</c:f>
              <c:numCache>
                <c:formatCode>General</c:formatCode>
                <c:ptCount val="32"/>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numCache>
            </c:numRef>
          </c:cat>
          <c:val>
            <c:numRef>
              <c:f>'Sheet1 (2)'!$E$2:$E$33</c:f>
            </c:numRef>
          </c:val>
          <c:smooth val="0"/>
        </c:ser>
        <c:ser>
          <c:idx val="4"/>
          <c:order val="4"/>
          <c:tx>
            <c:strRef>
              <c:f>'Sheet1 (2)'!$F$1</c:f>
              <c:strCache>
                <c:ptCount val="1"/>
                <c:pt idx="0">
                  <c:v> k=16</c:v>
                </c:pt>
              </c:strCache>
            </c:strRef>
          </c:tx>
          <c:spPr>
            <a:ln w="28575" cap="rnd">
              <a:solidFill>
                <a:schemeClr val="accent5"/>
              </a:solidFill>
              <a:round/>
            </a:ln>
            <a:effectLst/>
          </c:spPr>
          <c:marker>
            <c:symbol val="none"/>
          </c:marker>
          <c:cat>
            <c:numRef>
              <c:f>'Sheet1 (2)'!$A$2:$A$33</c:f>
              <c:numCache>
                <c:formatCode>General</c:formatCode>
                <c:ptCount val="32"/>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numCache>
            </c:numRef>
          </c:cat>
          <c:val>
            <c:numRef>
              <c:f>'Sheet1 (2)'!$F$2:$F$33</c:f>
              <c:numCache>
                <c:formatCode>General</c:formatCode>
                <c:ptCount val="32"/>
                <c:pt idx="0">
                  <c:v>4.1760815656743944E-4</c:v>
                </c:pt>
                <c:pt idx="1">
                  <c:v>5.5681087542325258E-4</c:v>
                </c:pt>
                <c:pt idx="2">
                  <c:v>7.4241450056433678E-4</c:v>
                </c:pt>
                <c:pt idx="3">
                  <c:v>9.8988600075244904E-4</c:v>
                </c:pt>
                <c:pt idx="4">
                  <c:v>1.3198480010032654E-3</c:v>
                </c:pt>
                <c:pt idx="5">
                  <c:v>1.7597973346710205E-3</c:v>
                </c:pt>
                <c:pt idx="6">
                  <c:v>2.3463964462280273E-3</c:v>
                </c:pt>
                <c:pt idx="7">
                  <c:v>3.1285285949707031E-3</c:v>
                </c:pt>
                <c:pt idx="8">
                  <c:v>4.1713714599609375E-3</c:v>
                </c:pt>
                <c:pt idx="9">
                  <c:v>5.56182861328125E-3</c:v>
                </c:pt>
                <c:pt idx="10">
                  <c:v>7.415771484375E-3</c:v>
                </c:pt>
                <c:pt idx="11">
                  <c:v>9.8876953125E-3</c:v>
                </c:pt>
                <c:pt idx="12">
                  <c:v>1.318359375E-2</c:v>
                </c:pt>
                <c:pt idx="13">
                  <c:v>1.7578125E-2</c:v>
                </c:pt>
                <c:pt idx="14">
                  <c:v>2.34375E-2</c:v>
                </c:pt>
                <c:pt idx="15">
                  <c:v>3.125E-2</c:v>
                </c:pt>
              </c:numCache>
            </c:numRef>
          </c:val>
          <c:smooth val="0"/>
        </c:ser>
        <c:ser>
          <c:idx val="5"/>
          <c:order val="5"/>
          <c:tx>
            <c:strRef>
              <c:f>'Sheet1 (2)'!$G$1</c:f>
              <c:strCache>
                <c:ptCount val="1"/>
              </c:strCache>
            </c:strRef>
          </c:tx>
          <c:spPr>
            <a:ln w="28575" cap="rnd">
              <a:solidFill>
                <a:schemeClr val="accent6"/>
              </a:solidFill>
              <a:round/>
            </a:ln>
            <a:effectLst/>
          </c:spPr>
          <c:marker>
            <c:symbol val="none"/>
          </c:marker>
          <c:cat>
            <c:numRef>
              <c:f>'Sheet1 (2)'!$A$2:$A$33</c:f>
              <c:numCache>
                <c:formatCode>General</c:formatCode>
                <c:ptCount val="32"/>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numCache>
            </c:numRef>
          </c:cat>
          <c:val>
            <c:numRef>
              <c:f>'Sheet1 (2)'!$G$2:$G$33</c:f>
            </c:numRef>
          </c:val>
          <c:smooth val="0"/>
        </c:ser>
        <c:ser>
          <c:idx val="6"/>
          <c:order val="6"/>
          <c:tx>
            <c:strRef>
              <c:f>'Sheet1 (2)'!$H$1</c:f>
              <c:strCache>
                <c:ptCount val="1"/>
              </c:strCache>
            </c:strRef>
          </c:tx>
          <c:spPr>
            <a:ln w="28575" cap="rnd">
              <a:solidFill>
                <a:schemeClr val="accent1">
                  <a:lumMod val="60000"/>
                </a:schemeClr>
              </a:solidFill>
              <a:round/>
            </a:ln>
            <a:effectLst/>
          </c:spPr>
          <c:marker>
            <c:symbol val="circle"/>
            <c:size val="5"/>
            <c:spPr>
              <a:solidFill>
                <a:schemeClr val="accent1">
                  <a:lumMod val="60000"/>
                </a:schemeClr>
              </a:solidFill>
              <a:ln w="9525">
                <a:solidFill>
                  <a:schemeClr val="accent1">
                    <a:lumMod val="60000"/>
                  </a:schemeClr>
                </a:solidFill>
              </a:ln>
              <a:effectLst/>
            </c:spPr>
          </c:marker>
          <c:cat>
            <c:numRef>
              <c:f>'Sheet1 (2)'!$A$2:$A$33</c:f>
              <c:numCache>
                <c:formatCode>General</c:formatCode>
                <c:ptCount val="32"/>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numCache>
            </c:numRef>
          </c:cat>
          <c:val>
            <c:numRef>
              <c:f>'Sheet1 (2)'!$H$2:$H$33</c:f>
            </c:numRef>
          </c:val>
          <c:smooth val="0"/>
        </c:ser>
        <c:ser>
          <c:idx val="7"/>
          <c:order val="7"/>
          <c:tx>
            <c:strRef>
              <c:f>'Sheet1 (2)'!$I$1</c:f>
              <c:strCache>
                <c:ptCount val="1"/>
                <c:pt idx="0">
                  <c:v>k=32</c:v>
                </c:pt>
              </c:strCache>
            </c:strRef>
          </c:tx>
          <c:spPr>
            <a:ln w="28575" cap="rnd">
              <a:solidFill>
                <a:schemeClr val="accent2">
                  <a:lumMod val="60000"/>
                </a:schemeClr>
              </a:solidFill>
              <a:round/>
            </a:ln>
            <a:effectLst/>
          </c:spPr>
          <c:marker>
            <c:symbol val="none"/>
          </c:marker>
          <c:cat>
            <c:numRef>
              <c:f>'Sheet1 (2)'!$A$2:$A$33</c:f>
              <c:numCache>
                <c:formatCode>General</c:formatCode>
                <c:ptCount val="32"/>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numCache>
            </c:numRef>
          </c:cat>
          <c:val>
            <c:numRef>
              <c:f>'Sheet1 (2)'!$I$2:$I$33</c:f>
              <c:numCache>
                <c:formatCode>General</c:formatCode>
                <c:ptCount val="32"/>
                <c:pt idx="0">
                  <c:v>4.1855177383597202E-6</c:v>
                </c:pt>
                <c:pt idx="1">
                  <c:v>5.5806903178129603E-6</c:v>
                </c:pt>
                <c:pt idx="2">
                  <c:v>7.4409204237506138E-6</c:v>
                </c:pt>
                <c:pt idx="3">
                  <c:v>9.921227231667485E-6</c:v>
                </c:pt>
                <c:pt idx="4">
                  <c:v>1.3228302975556647E-5</c:v>
                </c:pt>
                <c:pt idx="5">
                  <c:v>1.7637737300742196E-5</c:v>
                </c:pt>
                <c:pt idx="6">
                  <c:v>2.3516983067656261E-5</c:v>
                </c:pt>
                <c:pt idx="7">
                  <c:v>3.1355977423541681E-5</c:v>
                </c:pt>
                <c:pt idx="8">
                  <c:v>4.1807969898055575E-5</c:v>
                </c:pt>
                <c:pt idx="9">
                  <c:v>5.57439598640741E-5</c:v>
                </c:pt>
                <c:pt idx="10">
                  <c:v>7.4325279818765466E-5</c:v>
                </c:pt>
                <c:pt idx="11">
                  <c:v>9.9100373091687288E-5</c:v>
                </c:pt>
                <c:pt idx="12">
                  <c:v>1.3213383078891638E-4</c:v>
                </c:pt>
                <c:pt idx="13">
                  <c:v>1.7617844105188851E-4</c:v>
                </c:pt>
                <c:pt idx="14">
                  <c:v>2.3490458806918468E-4</c:v>
                </c:pt>
                <c:pt idx="15">
                  <c:v>3.1320611742557958E-4</c:v>
                </c:pt>
                <c:pt idx="16">
                  <c:v>4.1760815656743944E-4</c:v>
                </c:pt>
                <c:pt idx="17">
                  <c:v>5.5681087542325258E-4</c:v>
                </c:pt>
                <c:pt idx="18">
                  <c:v>7.4241450056433678E-4</c:v>
                </c:pt>
                <c:pt idx="19">
                  <c:v>9.8988600075244904E-4</c:v>
                </c:pt>
                <c:pt idx="20">
                  <c:v>1.3198480010032654E-3</c:v>
                </c:pt>
                <c:pt idx="21">
                  <c:v>1.7597973346710205E-3</c:v>
                </c:pt>
                <c:pt idx="22">
                  <c:v>2.3463964462280273E-3</c:v>
                </c:pt>
                <c:pt idx="23">
                  <c:v>3.1285285949707031E-3</c:v>
                </c:pt>
                <c:pt idx="24">
                  <c:v>4.1713714599609375E-3</c:v>
                </c:pt>
                <c:pt idx="25">
                  <c:v>5.56182861328125E-3</c:v>
                </c:pt>
                <c:pt idx="26">
                  <c:v>7.415771484375E-3</c:v>
                </c:pt>
                <c:pt idx="27">
                  <c:v>9.8876953125E-3</c:v>
                </c:pt>
                <c:pt idx="28">
                  <c:v>1.318359375E-2</c:v>
                </c:pt>
                <c:pt idx="29">
                  <c:v>1.7578125E-2</c:v>
                </c:pt>
                <c:pt idx="30">
                  <c:v>2.34375E-2</c:v>
                </c:pt>
                <c:pt idx="31">
                  <c:v>3.125E-2</c:v>
                </c:pt>
              </c:numCache>
            </c:numRef>
          </c:val>
          <c:smooth val="0"/>
        </c:ser>
        <c:dLbls>
          <c:showLegendKey val="0"/>
          <c:showVal val="0"/>
          <c:showCatName val="0"/>
          <c:showSerName val="0"/>
          <c:showPercent val="0"/>
          <c:showBubbleSize val="0"/>
        </c:dLbls>
        <c:smooth val="0"/>
        <c:axId val="319650720"/>
        <c:axId val="319651280"/>
      </c:lineChart>
      <c:catAx>
        <c:axId val="3196507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19651280"/>
        <c:crosses val="autoZero"/>
        <c:auto val="1"/>
        <c:lblAlgn val="ctr"/>
        <c:lblOffset val="100"/>
        <c:noMultiLvlLbl val="0"/>
      </c:catAx>
      <c:valAx>
        <c:axId val="31965128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1965072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False</a:t>
            </a:r>
            <a:r>
              <a:rPr lang="en-US" baseline="0"/>
              <a:t> Accept Probability, n=3</a:t>
            </a:r>
            <a:endParaRPr lang="en-US"/>
          </a:p>
        </c:rich>
      </c:tx>
      <c:layout>
        <c:manualLayout>
          <c:xMode val="edge"/>
          <c:yMode val="edge"/>
          <c:x val="0.23989017452395872"/>
          <c:y val="2.3148020068642177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'Sheet1 (2)'!$B$1</c:f>
              <c:strCache>
                <c:ptCount val="1"/>
                <c:pt idx="0">
                  <c:v>k</c:v>
                </c:pt>
              </c:strCache>
            </c:strRef>
          </c:tx>
          <c:spPr>
            <a:ln w="28575" cap="rnd">
              <a:solidFill>
                <a:schemeClr val="accent1"/>
              </a:solidFill>
              <a:round/>
            </a:ln>
            <a:effectLst/>
          </c:spPr>
          <c:marker>
            <c:symbol val="none"/>
          </c:marker>
          <c:cat>
            <c:numRef>
              <c:f>'Sheet1 (2)'!$A$2:$A$33</c:f>
              <c:numCache>
                <c:formatCode>General</c:formatCode>
                <c:ptCount val="32"/>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numCache>
            </c:numRef>
          </c:cat>
          <c:val>
            <c:numRef>
              <c:f>'Sheet1 (2)'!$B$2:$B$33</c:f>
            </c:numRef>
          </c:val>
          <c:smooth val="0"/>
        </c:ser>
        <c:ser>
          <c:idx val="1"/>
          <c:order val="1"/>
          <c:tx>
            <c:strRef>
              <c:f>'Sheet1 (3)'!$C$1</c:f>
              <c:strCache>
                <c:ptCount val="1"/>
                <c:pt idx="0">
                  <c:v>k=8</c:v>
                </c:pt>
              </c:strCache>
            </c:strRef>
          </c:tx>
          <c:spPr>
            <a:ln w="28575" cap="rnd">
              <a:solidFill>
                <a:schemeClr val="accent2"/>
              </a:solidFill>
              <a:round/>
            </a:ln>
            <a:effectLst/>
          </c:spPr>
          <c:marker>
            <c:symbol val="none"/>
          </c:marker>
          <c:cat>
            <c:numRef>
              <c:f>'Sheet1 (3)'!$A$2:$A$33</c:f>
              <c:numCache>
                <c:formatCode>General</c:formatCode>
                <c:ptCount val="32"/>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numCache>
            </c:numRef>
          </c:cat>
          <c:val>
            <c:numRef>
              <c:f>'Sheet1 (3)'!$C$2:$C$33</c:f>
              <c:numCache>
                <c:formatCode>General</c:formatCode>
                <c:ptCount val="32"/>
                <c:pt idx="0">
                  <c:v>1.0428428649902344E-3</c:v>
                </c:pt>
                <c:pt idx="1">
                  <c:v>1.3904571533203125E-3</c:v>
                </c:pt>
                <c:pt idx="2">
                  <c:v>1.85394287109375E-3</c:v>
                </c:pt>
                <c:pt idx="3">
                  <c:v>2.471923828125E-3</c:v>
                </c:pt>
                <c:pt idx="4">
                  <c:v>3.2958984375E-3</c:v>
                </c:pt>
                <c:pt idx="5">
                  <c:v>4.39453125E-3</c:v>
                </c:pt>
                <c:pt idx="6">
                  <c:v>5.859375E-3</c:v>
                </c:pt>
                <c:pt idx="7">
                  <c:v>7.8125E-3</c:v>
                </c:pt>
              </c:numCache>
            </c:numRef>
          </c:val>
          <c:smooth val="0"/>
        </c:ser>
        <c:ser>
          <c:idx val="2"/>
          <c:order val="2"/>
          <c:tx>
            <c:strRef>
              <c:f>'Sheet1 (2)'!$D$1</c:f>
              <c:strCache>
                <c:ptCount val="1"/>
              </c:strCache>
            </c:strRef>
          </c:tx>
          <c:spPr>
            <a:ln w="28575" cap="rnd">
              <a:solidFill>
                <a:schemeClr val="accent3"/>
              </a:solidFill>
              <a:round/>
            </a:ln>
            <a:effectLst/>
          </c:spPr>
          <c:marker>
            <c:symbol val="none"/>
          </c:marker>
          <c:cat>
            <c:numRef>
              <c:f>'Sheet1 (2)'!$A$2:$A$33</c:f>
              <c:numCache>
                <c:formatCode>General</c:formatCode>
                <c:ptCount val="32"/>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numCache>
            </c:numRef>
          </c:cat>
          <c:val>
            <c:numRef>
              <c:f>'Sheet1 (2)'!$D$2:$D$33</c:f>
            </c:numRef>
          </c:val>
          <c:smooth val="0"/>
        </c:ser>
        <c:ser>
          <c:idx val="3"/>
          <c:order val="3"/>
          <c:tx>
            <c:strRef>
              <c:f>'Sheet1 (2)'!$E$1</c:f>
              <c:strCache>
                <c:ptCount val="1"/>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cat>
            <c:numRef>
              <c:f>'Sheet1 (2)'!$A$2:$A$33</c:f>
              <c:numCache>
                <c:formatCode>General</c:formatCode>
                <c:ptCount val="32"/>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numCache>
            </c:numRef>
          </c:cat>
          <c:val>
            <c:numRef>
              <c:f>'Sheet1 (2)'!$E$2:$E$33</c:f>
            </c:numRef>
          </c:val>
          <c:smooth val="0"/>
        </c:ser>
        <c:ser>
          <c:idx val="4"/>
          <c:order val="4"/>
          <c:tx>
            <c:strRef>
              <c:f>'Sheet1 (3)'!$F$1</c:f>
              <c:strCache>
                <c:ptCount val="1"/>
                <c:pt idx="0">
                  <c:v> k=16</c:v>
                </c:pt>
              </c:strCache>
            </c:strRef>
          </c:tx>
          <c:spPr>
            <a:ln w="28575" cap="rnd">
              <a:solidFill>
                <a:schemeClr val="accent5"/>
              </a:solidFill>
              <a:round/>
            </a:ln>
            <a:effectLst/>
          </c:spPr>
          <c:marker>
            <c:symbol val="none"/>
          </c:marker>
          <c:cat>
            <c:numRef>
              <c:f>'Sheet1 (3)'!$A$2:$A$33</c:f>
              <c:numCache>
                <c:formatCode>General</c:formatCode>
                <c:ptCount val="32"/>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numCache>
            </c:numRef>
          </c:cat>
          <c:val>
            <c:numRef>
              <c:f>'Sheet1 (3)'!$F$2:$F$33</c:f>
              <c:numCache>
                <c:formatCode>General</c:formatCode>
                <c:ptCount val="32"/>
                <c:pt idx="0">
                  <c:v>1.0440203914185986E-4</c:v>
                </c:pt>
                <c:pt idx="1">
                  <c:v>1.3920271885581315E-4</c:v>
                </c:pt>
                <c:pt idx="2">
                  <c:v>1.8560362514108419E-4</c:v>
                </c:pt>
                <c:pt idx="3">
                  <c:v>2.4747150018811226E-4</c:v>
                </c:pt>
                <c:pt idx="4">
                  <c:v>3.2996200025081635E-4</c:v>
                </c:pt>
                <c:pt idx="5">
                  <c:v>4.3994933366775513E-4</c:v>
                </c:pt>
                <c:pt idx="6">
                  <c:v>5.8659911155700684E-4</c:v>
                </c:pt>
                <c:pt idx="7">
                  <c:v>7.8213214874267578E-4</c:v>
                </c:pt>
                <c:pt idx="8">
                  <c:v>1.0428428649902344E-3</c:v>
                </c:pt>
                <c:pt idx="9">
                  <c:v>1.3904571533203125E-3</c:v>
                </c:pt>
                <c:pt idx="10">
                  <c:v>1.85394287109375E-3</c:v>
                </c:pt>
                <c:pt idx="11">
                  <c:v>2.471923828125E-3</c:v>
                </c:pt>
                <c:pt idx="12">
                  <c:v>3.2958984375E-3</c:v>
                </c:pt>
                <c:pt idx="13">
                  <c:v>4.39453125E-3</c:v>
                </c:pt>
                <c:pt idx="14">
                  <c:v>5.859375E-3</c:v>
                </c:pt>
                <c:pt idx="15">
                  <c:v>7.8125E-3</c:v>
                </c:pt>
              </c:numCache>
            </c:numRef>
          </c:val>
          <c:smooth val="0"/>
        </c:ser>
        <c:ser>
          <c:idx val="5"/>
          <c:order val="5"/>
          <c:tx>
            <c:strRef>
              <c:f>'Sheet1 (2)'!$G$1</c:f>
              <c:strCache>
                <c:ptCount val="1"/>
              </c:strCache>
            </c:strRef>
          </c:tx>
          <c:spPr>
            <a:ln w="28575" cap="rnd">
              <a:solidFill>
                <a:schemeClr val="accent6"/>
              </a:solidFill>
              <a:round/>
            </a:ln>
            <a:effectLst/>
          </c:spPr>
          <c:marker>
            <c:symbol val="none"/>
          </c:marker>
          <c:cat>
            <c:numRef>
              <c:f>'Sheet1 (2)'!$A$2:$A$33</c:f>
              <c:numCache>
                <c:formatCode>General</c:formatCode>
                <c:ptCount val="32"/>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numCache>
            </c:numRef>
          </c:cat>
          <c:val>
            <c:numRef>
              <c:f>'Sheet1 (2)'!$G$2:$G$33</c:f>
            </c:numRef>
          </c:val>
          <c:smooth val="0"/>
        </c:ser>
        <c:ser>
          <c:idx val="6"/>
          <c:order val="6"/>
          <c:tx>
            <c:strRef>
              <c:f>'Sheet1 (2)'!$H$1</c:f>
              <c:strCache>
                <c:ptCount val="1"/>
              </c:strCache>
            </c:strRef>
          </c:tx>
          <c:spPr>
            <a:ln w="28575" cap="rnd">
              <a:solidFill>
                <a:schemeClr val="accent1">
                  <a:lumMod val="60000"/>
                </a:schemeClr>
              </a:solidFill>
              <a:round/>
            </a:ln>
            <a:effectLst/>
          </c:spPr>
          <c:marker>
            <c:symbol val="circle"/>
            <c:size val="5"/>
            <c:spPr>
              <a:solidFill>
                <a:schemeClr val="accent1">
                  <a:lumMod val="60000"/>
                </a:schemeClr>
              </a:solidFill>
              <a:ln w="9525">
                <a:solidFill>
                  <a:schemeClr val="accent1">
                    <a:lumMod val="60000"/>
                  </a:schemeClr>
                </a:solidFill>
              </a:ln>
              <a:effectLst/>
            </c:spPr>
          </c:marker>
          <c:cat>
            <c:numRef>
              <c:f>'Sheet1 (2)'!$A$2:$A$33</c:f>
              <c:numCache>
                <c:formatCode>General</c:formatCode>
                <c:ptCount val="32"/>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numCache>
            </c:numRef>
          </c:cat>
          <c:val>
            <c:numRef>
              <c:f>'Sheet1 (2)'!$H$2:$H$33</c:f>
            </c:numRef>
          </c:val>
          <c:smooth val="0"/>
        </c:ser>
        <c:ser>
          <c:idx val="7"/>
          <c:order val="7"/>
          <c:tx>
            <c:strRef>
              <c:f>'Sheet1 (3)'!$I$1</c:f>
              <c:strCache>
                <c:ptCount val="1"/>
                <c:pt idx="0">
                  <c:v>k=32</c:v>
                </c:pt>
              </c:strCache>
            </c:strRef>
          </c:tx>
          <c:spPr>
            <a:ln w="28575" cap="rnd">
              <a:solidFill>
                <a:schemeClr val="accent2">
                  <a:lumMod val="60000"/>
                </a:schemeClr>
              </a:solidFill>
              <a:round/>
            </a:ln>
            <a:effectLst/>
          </c:spPr>
          <c:marker>
            <c:symbol val="none"/>
          </c:marker>
          <c:cat>
            <c:numRef>
              <c:f>'Sheet1 (3)'!$A$2:$A$33</c:f>
              <c:numCache>
                <c:formatCode>General</c:formatCode>
                <c:ptCount val="32"/>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numCache>
            </c:numRef>
          </c:cat>
          <c:val>
            <c:numRef>
              <c:f>'Sheet1 (3)'!$I$2:$I$33</c:f>
              <c:numCache>
                <c:formatCode>General</c:formatCode>
                <c:ptCount val="32"/>
                <c:pt idx="0">
                  <c:v>1.0463794345899301E-6</c:v>
                </c:pt>
                <c:pt idx="1">
                  <c:v>1.3951725794532401E-6</c:v>
                </c:pt>
                <c:pt idx="2">
                  <c:v>1.8602301059376534E-6</c:v>
                </c:pt>
                <c:pt idx="3">
                  <c:v>2.4803068079168713E-6</c:v>
                </c:pt>
                <c:pt idx="4">
                  <c:v>3.3070757438891617E-6</c:v>
                </c:pt>
                <c:pt idx="5">
                  <c:v>4.4094343251855489E-6</c:v>
                </c:pt>
                <c:pt idx="6">
                  <c:v>5.8792457669140652E-6</c:v>
                </c:pt>
                <c:pt idx="7">
                  <c:v>7.8389943558854203E-6</c:v>
                </c:pt>
                <c:pt idx="8">
                  <c:v>1.0451992474513894E-5</c:v>
                </c:pt>
                <c:pt idx="9">
                  <c:v>1.3935989966018525E-5</c:v>
                </c:pt>
                <c:pt idx="10">
                  <c:v>1.8581319954691367E-5</c:v>
                </c:pt>
                <c:pt idx="11">
                  <c:v>2.4775093272921822E-5</c:v>
                </c:pt>
                <c:pt idx="12">
                  <c:v>3.3033457697229096E-5</c:v>
                </c:pt>
                <c:pt idx="13">
                  <c:v>4.4044610262972128E-5</c:v>
                </c:pt>
                <c:pt idx="14">
                  <c:v>5.8726147017296171E-5</c:v>
                </c:pt>
                <c:pt idx="15">
                  <c:v>7.8301529356394894E-5</c:v>
                </c:pt>
                <c:pt idx="16">
                  <c:v>1.0440203914185986E-4</c:v>
                </c:pt>
                <c:pt idx="17">
                  <c:v>1.3920271885581315E-4</c:v>
                </c:pt>
                <c:pt idx="18">
                  <c:v>1.8560362514108419E-4</c:v>
                </c:pt>
                <c:pt idx="19">
                  <c:v>2.4747150018811226E-4</c:v>
                </c:pt>
                <c:pt idx="20">
                  <c:v>3.2996200025081635E-4</c:v>
                </c:pt>
                <c:pt idx="21">
                  <c:v>4.3994933366775513E-4</c:v>
                </c:pt>
                <c:pt idx="22">
                  <c:v>5.8659911155700684E-4</c:v>
                </c:pt>
                <c:pt idx="23">
                  <c:v>7.8213214874267578E-4</c:v>
                </c:pt>
                <c:pt idx="24">
                  <c:v>1.0428428649902344E-3</c:v>
                </c:pt>
                <c:pt idx="25">
                  <c:v>1.3904571533203125E-3</c:v>
                </c:pt>
                <c:pt idx="26">
                  <c:v>1.85394287109375E-3</c:v>
                </c:pt>
                <c:pt idx="27">
                  <c:v>2.471923828125E-3</c:v>
                </c:pt>
                <c:pt idx="28">
                  <c:v>3.2958984375E-3</c:v>
                </c:pt>
                <c:pt idx="29">
                  <c:v>4.39453125E-3</c:v>
                </c:pt>
                <c:pt idx="30">
                  <c:v>5.859375E-3</c:v>
                </c:pt>
                <c:pt idx="31">
                  <c:v>7.8125E-3</c:v>
                </c:pt>
              </c:numCache>
            </c:numRef>
          </c:val>
          <c:smooth val="0"/>
        </c:ser>
        <c:dLbls>
          <c:showLegendKey val="0"/>
          <c:showVal val="0"/>
          <c:showCatName val="0"/>
          <c:showSerName val="0"/>
          <c:showPercent val="0"/>
          <c:showBubbleSize val="0"/>
        </c:dLbls>
        <c:smooth val="0"/>
        <c:axId val="320556160"/>
        <c:axId val="320556720"/>
      </c:lineChart>
      <c:catAx>
        <c:axId val="3205561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20556720"/>
        <c:crosses val="autoZero"/>
        <c:auto val="1"/>
        <c:lblAlgn val="ctr"/>
        <c:lblOffset val="100"/>
        <c:noMultiLvlLbl val="0"/>
      </c:catAx>
      <c:valAx>
        <c:axId val="32055672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2055616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False</a:t>
            </a:r>
            <a:r>
              <a:rPr lang="en-US" baseline="0"/>
              <a:t> Accept Probability, n=4</a:t>
            </a:r>
            <a:endParaRPr lang="en-US"/>
          </a:p>
        </c:rich>
      </c:tx>
      <c:layout>
        <c:manualLayout>
          <c:xMode val="edge"/>
          <c:yMode val="edge"/>
          <c:x val="0.34711111111111115"/>
          <c:y val="2.3148148148148147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'Sheet1 (2)'!$B$1</c:f>
              <c:strCache>
                <c:ptCount val="1"/>
                <c:pt idx="0">
                  <c:v>k</c:v>
                </c:pt>
              </c:strCache>
            </c:strRef>
          </c:tx>
          <c:spPr>
            <a:ln w="28575" cap="rnd">
              <a:solidFill>
                <a:schemeClr val="accent1"/>
              </a:solidFill>
              <a:round/>
            </a:ln>
            <a:effectLst/>
          </c:spPr>
          <c:marker>
            <c:symbol val="none"/>
          </c:marker>
          <c:cat>
            <c:numRef>
              <c:f>'Sheet1 (2)'!$A$2:$A$33</c:f>
              <c:numCache>
                <c:formatCode>General</c:formatCode>
                <c:ptCount val="32"/>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numCache>
            </c:numRef>
          </c:cat>
          <c:val>
            <c:numRef>
              <c:f>'Sheet1 (2)'!$B$2:$B$33</c:f>
            </c:numRef>
          </c:val>
          <c:smooth val="0"/>
        </c:ser>
        <c:ser>
          <c:idx val="1"/>
          <c:order val="1"/>
          <c:tx>
            <c:strRef>
              <c:f>'Sheet1 (4)'!$C$1</c:f>
              <c:strCache>
                <c:ptCount val="1"/>
                <c:pt idx="0">
                  <c:v>k=8</c:v>
                </c:pt>
              </c:strCache>
            </c:strRef>
          </c:tx>
          <c:spPr>
            <a:ln w="28575" cap="rnd">
              <a:solidFill>
                <a:schemeClr val="accent2"/>
              </a:solidFill>
              <a:round/>
            </a:ln>
            <a:effectLst/>
          </c:spPr>
          <c:marker>
            <c:symbol val="none"/>
          </c:marker>
          <c:cat>
            <c:numRef>
              <c:f>'Sheet1 (4)'!$A$2:$A$33</c:f>
              <c:numCache>
                <c:formatCode>General</c:formatCode>
                <c:ptCount val="32"/>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numCache>
            </c:numRef>
          </c:cat>
          <c:val>
            <c:numRef>
              <c:f>'Sheet1 (4)'!$C$2:$C$33</c:f>
              <c:numCache>
                <c:formatCode>General</c:formatCode>
                <c:ptCount val="32"/>
                <c:pt idx="0">
                  <c:v>2.6071071624755859E-4</c:v>
                </c:pt>
                <c:pt idx="1">
                  <c:v>3.4761428833007813E-4</c:v>
                </c:pt>
                <c:pt idx="2">
                  <c:v>4.634857177734375E-4</c:v>
                </c:pt>
                <c:pt idx="3">
                  <c:v>6.1798095703125E-4</c:v>
                </c:pt>
                <c:pt idx="4">
                  <c:v>8.23974609375E-4</c:v>
                </c:pt>
                <c:pt idx="5">
                  <c:v>1.0986328125E-3</c:v>
                </c:pt>
                <c:pt idx="6">
                  <c:v>1.46484375E-3</c:v>
                </c:pt>
                <c:pt idx="7">
                  <c:v>1.953125E-3</c:v>
                </c:pt>
              </c:numCache>
            </c:numRef>
          </c:val>
          <c:smooth val="0"/>
        </c:ser>
        <c:ser>
          <c:idx val="2"/>
          <c:order val="2"/>
          <c:tx>
            <c:strRef>
              <c:f>'Sheet1 (2)'!$D$1</c:f>
              <c:strCache>
                <c:ptCount val="1"/>
              </c:strCache>
            </c:strRef>
          </c:tx>
          <c:spPr>
            <a:ln w="28575" cap="rnd">
              <a:solidFill>
                <a:schemeClr val="accent3"/>
              </a:solidFill>
              <a:round/>
            </a:ln>
            <a:effectLst/>
          </c:spPr>
          <c:marker>
            <c:symbol val="none"/>
          </c:marker>
          <c:cat>
            <c:numRef>
              <c:f>'Sheet1 (2)'!$A$2:$A$33</c:f>
              <c:numCache>
                <c:formatCode>General</c:formatCode>
                <c:ptCount val="32"/>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numCache>
            </c:numRef>
          </c:cat>
          <c:val>
            <c:numRef>
              <c:f>'Sheet1 (2)'!$D$2:$D$33</c:f>
            </c:numRef>
          </c:val>
          <c:smooth val="0"/>
        </c:ser>
        <c:ser>
          <c:idx val="3"/>
          <c:order val="3"/>
          <c:tx>
            <c:strRef>
              <c:f>'Sheet1 (2)'!$E$1</c:f>
              <c:strCache>
                <c:ptCount val="1"/>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cat>
            <c:numRef>
              <c:f>'Sheet1 (2)'!$A$2:$A$33</c:f>
              <c:numCache>
                <c:formatCode>General</c:formatCode>
                <c:ptCount val="32"/>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numCache>
            </c:numRef>
          </c:cat>
          <c:val>
            <c:numRef>
              <c:f>'Sheet1 (2)'!$E$2:$E$33</c:f>
            </c:numRef>
          </c:val>
          <c:smooth val="0"/>
        </c:ser>
        <c:ser>
          <c:idx val="4"/>
          <c:order val="4"/>
          <c:tx>
            <c:strRef>
              <c:f>'Sheet1 (4)'!$F$1</c:f>
              <c:strCache>
                <c:ptCount val="1"/>
                <c:pt idx="0">
                  <c:v> k=16</c:v>
                </c:pt>
              </c:strCache>
            </c:strRef>
          </c:tx>
          <c:spPr>
            <a:ln w="28575" cap="rnd">
              <a:solidFill>
                <a:schemeClr val="accent5"/>
              </a:solidFill>
              <a:round/>
            </a:ln>
            <a:effectLst/>
          </c:spPr>
          <c:marker>
            <c:symbol val="none"/>
          </c:marker>
          <c:cat>
            <c:numRef>
              <c:f>'Sheet1 (4)'!$A$2:$A$33</c:f>
              <c:numCache>
                <c:formatCode>General</c:formatCode>
                <c:ptCount val="32"/>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numCache>
            </c:numRef>
          </c:cat>
          <c:val>
            <c:numRef>
              <c:f>'Sheet1 (4)'!$F$2:$F$33</c:f>
              <c:numCache>
                <c:formatCode>General</c:formatCode>
                <c:ptCount val="32"/>
                <c:pt idx="0">
                  <c:v>2.6100509785464965E-5</c:v>
                </c:pt>
                <c:pt idx="1">
                  <c:v>3.4800679713953286E-5</c:v>
                </c:pt>
                <c:pt idx="2">
                  <c:v>4.6400906285271049E-5</c:v>
                </c:pt>
                <c:pt idx="3">
                  <c:v>6.1867875047028065E-5</c:v>
                </c:pt>
                <c:pt idx="4">
                  <c:v>8.2490500062704086E-5</c:v>
                </c:pt>
                <c:pt idx="5">
                  <c:v>1.0998733341693878E-4</c:v>
                </c:pt>
                <c:pt idx="6">
                  <c:v>1.4664977788925171E-4</c:v>
                </c:pt>
                <c:pt idx="7">
                  <c:v>1.9553303718566895E-4</c:v>
                </c:pt>
                <c:pt idx="8">
                  <c:v>2.6071071624755859E-4</c:v>
                </c:pt>
                <c:pt idx="9">
                  <c:v>3.4761428833007813E-4</c:v>
                </c:pt>
                <c:pt idx="10">
                  <c:v>4.634857177734375E-4</c:v>
                </c:pt>
                <c:pt idx="11">
                  <c:v>6.1798095703125E-4</c:v>
                </c:pt>
                <c:pt idx="12">
                  <c:v>8.23974609375E-4</c:v>
                </c:pt>
                <c:pt idx="13">
                  <c:v>1.0986328125E-3</c:v>
                </c:pt>
                <c:pt idx="14">
                  <c:v>1.46484375E-3</c:v>
                </c:pt>
                <c:pt idx="15">
                  <c:v>1.953125E-3</c:v>
                </c:pt>
              </c:numCache>
            </c:numRef>
          </c:val>
          <c:smooth val="0"/>
        </c:ser>
        <c:ser>
          <c:idx val="5"/>
          <c:order val="5"/>
          <c:tx>
            <c:strRef>
              <c:f>'Sheet1 (2)'!$G$1</c:f>
              <c:strCache>
                <c:ptCount val="1"/>
              </c:strCache>
            </c:strRef>
          </c:tx>
          <c:spPr>
            <a:ln w="28575" cap="rnd">
              <a:solidFill>
                <a:schemeClr val="accent6"/>
              </a:solidFill>
              <a:round/>
            </a:ln>
            <a:effectLst/>
          </c:spPr>
          <c:marker>
            <c:symbol val="none"/>
          </c:marker>
          <c:cat>
            <c:numRef>
              <c:f>'Sheet1 (2)'!$A$2:$A$33</c:f>
              <c:numCache>
                <c:formatCode>General</c:formatCode>
                <c:ptCount val="32"/>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numCache>
            </c:numRef>
          </c:cat>
          <c:val>
            <c:numRef>
              <c:f>'Sheet1 (2)'!$G$2:$G$33</c:f>
            </c:numRef>
          </c:val>
          <c:smooth val="0"/>
        </c:ser>
        <c:ser>
          <c:idx val="6"/>
          <c:order val="6"/>
          <c:tx>
            <c:strRef>
              <c:f>'Sheet1 (2)'!$H$1</c:f>
              <c:strCache>
                <c:ptCount val="1"/>
              </c:strCache>
            </c:strRef>
          </c:tx>
          <c:spPr>
            <a:ln w="28575" cap="rnd">
              <a:solidFill>
                <a:schemeClr val="accent1">
                  <a:lumMod val="60000"/>
                </a:schemeClr>
              </a:solidFill>
              <a:round/>
            </a:ln>
            <a:effectLst/>
          </c:spPr>
          <c:marker>
            <c:symbol val="circle"/>
            <c:size val="5"/>
            <c:spPr>
              <a:solidFill>
                <a:schemeClr val="accent1">
                  <a:lumMod val="60000"/>
                </a:schemeClr>
              </a:solidFill>
              <a:ln w="9525">
                <a:solidFill>
                  <a:schemeClr val="accent1">
                    <a:lumMod val="60000"/>
                  </a:schemeClr>
                </a:solidFill>
              </a:ln>
              <a:effectLst/>
            </c:spPr>
          </c:marker>
          <c:cat>
            <c:numRef>
              <c:f>'Sheet1 (2)'!$A$2:$A$33</c:f>
              <c:numCache>
                <c:formatCode>General</c:formatCode>
                <c:ptCount val="32"/>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numCache>
            </c:numRef>
          </c:cat>
          <c:val>
            <c:numRef>
              <c:f>'Sheet1 (2)'!$H$2:$H$33</c:f>
            </c:numRef>
          </c:val>
          <c:smooth val="0"/>
        </c:ser>
        <c:ser>
          <c:idx val="7"/>
          <c:order val="7"/>
          <c:tx>
            <c:strRef>
              <c:f>'Sheet1 (4)'!$I$1</c:f>
              <c:strCache>
                <c:ptCount val="1"/>
                <c:pt idx="0">
                  <c:v>k=32</c:v>
                </c:pt>
              </c:strCache>
            </c:strRef>
          </c:tx>
          <c:spPr>
            <a:ln w="28575" cap="rnd">
              <a:solidFill>
                <a:schemeClr val="accent2">
                  <a:lumMod val="60000"/>
                </a:schemeClr>
              </a:solidFill>
              <a:round/>
            </a:ln>
            <a:effectLst/>
          </c:spPr>
          <c:marker>
            <c:symbol val="none"/>
          </c:marker>
          <c:cat>
            <c:numRef>
              <c:f>'Sheet1 (4)'!$A$2:$A$33</c:f>
              <c:numCache>
                <c:formatCode>General</c:formatCode>
                <c:ptCount val="32"/>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numCache>
            </c:numRef>
          </c:cat>
          <c:val>
            <c:numRef>
              <c:f>'Sheet1 (4)'!$I$2:$I$33</c:f>
              <c:numCache>
                <c:formatCode>General</c:formatCode>
                <c:ptCount val="32"/>
                <c:pt idx="0">
                  <c:v>2.6159485864748252E-7</c:v>
                </c:pt>
                <c:pt idx="1">
                  <c:v>3.4879314486331002E-7</c:v>
                </c:pt>
                <c:pt idx="2">
                  <c:v>4.6505752648441336E-7</c:v>
                </c:pt>
                <c:pt idx="3">
                  <c:v>6.2007670197921781E-7</c:v>
                </c:pt>
                <c:pt idx="4">
                  <c:v>8.2676893597229042E-7</c:v>
                </c:pt>
                <c:pt idx="5">
                  <c:v>1.1023585812963872E-6</c:v>
                </c:pt>
                <c:pt idx="6">
                  <c:v>1.4698114417285163E-6</c:v>
                </c:pt>
                <c:pt idx="7">
                  <c:v>1.9597485889713551E-6</c:v>
                </c:pt>
                <c:pt idx="8">
                  <c:v>2.6129981186284734E-6</c:v>
                </c:pt>
                <c:pt idx="9">
                  <c:v>3.4839974915046312E-6</c:v>
                </c:pt>
                <c:pt idx="10">
                  <c:v>4.6453299886728416E-6</c:v>
                </c:pt>
                <c:pt idx="11">
                  <c:v>6.1937733182304555E-6</c:v>
                </c:pt>
                <c:pt idx="12">
                  <c:v>8.258364424307274E-6</c:v>
                </c:pt>
                <c:pt idx="13">
                  <c:v>1.1011152565743032E-5</c:v>
                </c:pt>
                <c:pt idx="14">
                  <c:v>1.4681536754324043E-5</c:v>
                </c:pt>
                <c:pt idx="15">
                  <c:v>1.9575382339098724E-5</c:v>
                </c:pt>
                <c:pt idx="16">
                  <c:v>2.6100509785464965E-5</c:v>
                </c:pt>
                <c:pt idx="17">
                  <c:v>3.4800679713953286E-5</c:v>
                </c:pt>
                <c:pt idx="18">
                  <c:v>4.6400906285271049E-5</c:v>
                </c:pt>
                <c:pt idx="19">
                  <c:v>6.1867875047028065E-5</c:v>
                </c:pt>
                <c:pt idx="20">
                  <c:v>8.2490500062704086E-5</c:v>
                </c:pt>
                <c:pt idx="21">
                  <c:v>1.0998733341693878E-4</c:v>
                </c:pt>
                <c:pt idx="22">
                  <c:v>1.4664977788925171E-4</c:v>
                </c:pt>
                <c:pt idx="23">
                  <c:v>1.9553303718566895E-4</c:v>
                </c:pt>
                <c:pt idx="24">
                  <c:v>2.6071071624755859E-4</c:v>
                </c:pt>
                <c:pt idx="25">
                  <c:v>3.4761428833007813E-4</c:v>
                </c:pt>
                <c:pt idx="26">
                  <c:v>4.634857177734375E-4</c:v>
                </c:pt>
                <c:pt idx="27">
                  <c:v>6.1798095703125E-4</c:v>
                </c:pt>
                <c:pt idx="28">
                  <c:v>8.23974609375E-4</c:v>
                </c:pt>
                <c:pt idx="29">
                  <c:v>1.0986328125E-3</c:v>
                </c:pt>
                <c:pt idx="30">
                  <c:v>1.46484375E-3</c:v>
                </c:pt>
                <c:pt idx="31">
                  <c:v>1.953125E-3</c:v>
                </c:pt>
              </c:numCache>
            </c:numRef>
          </c:val>
          <c:smooth val="0"/>
        </c:ser>
        <c:dLbls>
          <c:showLegendKey val="0"/>
          <c:showVal val="0"/>
          <c:showCatName val="0"/>
          <c:showSerName val="0"/>
          <c:showPercent val="0"/>
          <c:showBubbleSize val="0"/>
        </c:dLbls>
        <c:smooth val="0"/>
        <c:axId val="320616320"/>
        <c:axId val="320616880"/>
      </c:lineChart>
      <c:catAx>
        <c:axId val="3206163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20616880"/>
        <c:crosses val="autoZero"/>
        <c:auto val="1"/>
        <c:lblAlgn val="ctr"/>
        <c:lblOffset val="100"/>
        <c:noMultiLvlLbl val="0"/>
      </c:catAx>
      <c:valAx>
        <c:axId val="32061688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20616320"/>
        <c:crosses val="autoZero"/>
        <c:crossBetween val="between"/>
      </c:valAx>
      <c:spPr>
        <a:noFill/>
        <a:ln w="25400">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51276" y="175750"/>
            <a:ext cx="235615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8677">
              <a:defRPr sz="1400" b="1" smtClean="0"/>
            </a:lvl1pPr>
          </a:lstStyle>
          <a:p>
            <a:pPr>
              <a:defRPr/>
            </a:pPr>
            <a:r>
              <a:rPr lang="en-US" altLang="en-US" dirty="0"/>
              <a:t>doc.: IEEE 802.11-16/XXXXr0</a:t>
            </a:r>
          </a:p>
        </p:txBody>
      </p:sp>
      <p:sp>
        <p:nvSpPr>
          <p:cNvPr id="3075" name="Rectangle 3"/>
          <p:cNvSpPr>
            <a:spLocks noGrp="1" noChangeArrowheads="1"/>
          </p:cNvSpPr>
          <p:nvPr>
            <p:ph type="dt" sz="quarter" idx="1"/>
          </p:nvPr>
        </p:nvSpPr>
        <p:spPr bwMode="auto">
          <a:xfrm>
            <a:off x="702966" y="175750"/>
            <a:ext cx="122783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8677">
              <a:defRPr sz="1400" b="1" smtClean="0"/>
            </a:lvl1pPr>
          </a:lstStyle>
          <a:p>
            <a:pPr>
              <a:defRPr/>
            </a:pPr>
            <a:r>
              <a:rPr lang="en-US" altLang="en-US" dirty="0"/>
              <a:t>September 2016</a:t>
            </a:r>
          </a:p>
        </p:txBody>
      </p:sp>
      <p:sp>
        <p:nvSpPr>
          <p:cNvPr id="3076" name="Rectangle 4"/>
          <p:cNvSpPr>
            <a:spLocks noGrp="1" noChangeArrowheads="1"/>
          </p:cNvSpPr>
          <p:nvPr>
            <p:ph type="ftr" sz="quarter" idx="2"/>
          </p:nvPr>
        </p:nvSpPr>
        <p:spPr bwMode="auto">
          <a:xfrm>
            <a:off x="5320081" y="8997440"/>
            <a:ext cx="1067601"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8677">
              <a:defRPr smtClean="0"/>
            </a:lvl1pPr>
          </a:lstStyle>
          <a:p>
            <a:pPr>
              <a:defRPr/>
            </a:pPr>
            <a:r>
              <a:rPr lang="en-US" altLang="en-US" dirty="0"/>
              <a:t>Intel Corporation</a:t>
            </a:r>
          </a:p>
        </p:txBody>
      </p:sp>
      <p:sp>
        <p:nvSpPr>
          <p:cNvPr id="3077" name="Rectangle 5"/>
          <p:cNvSpPr>
            <a:spLocks noGrp="1" noChangeArrowheads="1"/>
          </p:cNvSpPr>
          <p:nvPr>
            <p:ph type="sldNum" sz="quarter" idx="3"/>
          </p:nvPr>
        </p:nvSpPr>
        <p:spPr bwMode="auto">
          <a:xfrm>
            <a:off x="3168476" y="8997440"/>
            <a:ext cx="51776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8677">
              <a:defRPr smtClean="0"/>
            </a:lvl1pPr>
          </a:lstStyle>
          <a:p>
            <a:pPr>
              <a:defRPr/>
            </a:pPr>
            <a:r>
              <a:rPr lang="en-US" altLang="en-US" dirty="0"/>
              <a:t>Page </a:t>
            </a:r>
            <a:fld id="{308D0DB5-E65D-4027-A3D6-A770114E773D}" type="slidenum">
              <a:rPr lang="en-US" altLang="en-US"/>
              <a:pPr>
                <a:defRPr/>
              </a:pPr>
              <a:t>‹#›</a:t>
            </a:fld>
            <a:endParaRPr lang="en-US" altLang="en-US" dirty="0"/>
          </a:p>
        </p:txBody>
      </p:sp>
      <p:sp>
        <p:nvSpPr>
          <p:cNvPr id="16390" name="Line 6"/>
          <p:cNvSpPr>
            <a:spLocks noChangeShapeType="1"/>
          </p:cNvSpPr>
          <p:nvPr/>
        </p:nvSpPr>
        <p:spPr bwMode="auto">
          <a:xfrm>
            <a:off x="701362" y="388013"/>
            <a:ext cx="560767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dirty="0"/>
          </a:p>
        </p:txBody>
      </p:sp>
      <p:sp>
        <p:nvSpPr>
          <p:cNvPr id="3079" name="Rectangle 7"/>
          <p:cNvSpPr>
            <a:spLocks noChangeArrowheads="1"/>
          </p:cNvSpPr>
          <p:nvPr/>
        </p:nvSpPr>
        <p:spPr bwMode="auto">
          <a:xfrm>
            <a:off x="701362" y="8997440"/>
            <a:ext cx="71814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dirty="0"/>
              <a:t>Submission</a:t>
            </a:r>
          </a:p>
        </p:txBody>
      </p:sp>
      <p:sp>
        <p:nvSpPr>
          <p:cNvPr id="16392" name="Line 8"/>
          <p:cNvSpPr>
            <a:spLocks noChangeShapeType="1"/>
          </p:cNvSpPr>
          <p:nvPr/>
        </p:nvSpPr>
        <p:spPr bwMode="auto">
          <a:xfrm>
            <a:off x="701362" y="8986308"/>
            <a:ext cx="576335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dirty="0"/>
          </a:p>
        </p:txBody>
      </p:sp>
    </p:spTree>
    <p:extLst>
      <p:ext uri="{BB962C8B-B14F-4D97-AF65-F5344CB8AC3E}">
        <p14:creationId xmlns:p14="http://schemas.microsoft.com/office/powerpoint/2010/main" val="1054004362"/>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994610" y="96239"/>
            <a:ext cx="235615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8677">
              <a:defRPr sz="1400" b="1" smtClean="0"/>
            </a:lvl1pPr>
          </a:lstStyle>
          <a:p>
            <a:pPr>
              <a:defRPr/>
            </a:pPr>
            <a:r>
              <a:rPr lang="en-US" altLang="en-US" dirty="0"/>
              <a:t>doc.: IEEE 802.11-16/XXXXr0</a:t>
            </a:r>
          </a:p>
        </p:txBody>
      </p:sp>
      <p:sp>
        <p:nvSpPr>
          <p:cNvPr id="2051" name="Rectangle 3"/>
          <p:cNvSpPr>
            <a:spLocks noGrp="1" noChangeArrowheads="1"/>
          </p:cNvSpPr>
          <p:nvPr>
            <p:ph type="dt" idx="1"/>
          </p:nvPr>
        </p:nvSpPr>
        <p:spPr bwMode="auto">
          <a:xfrm>
            <a:off x="661237" y="96239"/>
            <a:ext cx="122783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8677">
              <a:defRPr sz="1400" b="1" smtClean="0"/>
            </a:lvl1pPr>
          </a:lstStyle>
          <a:p>
            <a:pPr>
              <a:defRPr/>
            </a:pPr>
            <a:r>
              <a:rPr lang="en-US" altLang="en-US" dirty="0"/>
              <a:t>September 2016</a:t>
            </a:r>
          </a:p>
        </p:txBody>
      </p:sp>
      <p:sp>
        <p:nvSpPr>
          <p:cNvPr id="11268" name="Rectangle 4"/>
          <p:cNvSpPr>
            <a:spLocks noGrp="1" noRot="1" noChangeAspect="1" noChangeArrowheads="1" noTextEdit="1"/>
          </p:cNvSpPr>
          <p:nvPr>
            <p:ph type="sldImg" idx="2"/>
          </p:nvPr>
        </p:nvSpPr>
        <p:spPr bwMode="auto">
          <a:xfrm>
            <a:off x="1189038" y="703263"/>
            <a:ext cx="4632325"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34078" y="4416029"/>
            <a:ext cx="5142244" cy="41838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187" tIns="46296" rIns="94187" bIns="46296"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2054" name="Rectangle 6"/>
          <p:cNvSpPr>
            <a:spLocks noGrp="1" noChangeArrowheads="1"/>
          </p:cNvSpPr>
          <p:nvPr>
            <p:ph type="ftr" sz="quarter" idx="4"/>
          </p:nvPr>
        </p:nvSpPr>
        <p:spPr bwMode="auto">
          <a:xfrm>
            <a:off x="4818939" y="9000621"/>
            <a:ext cx="153183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9760" lvl="4" algn="r" defTabSz="938677">
              <a:defRPr smtClean="0"/>
            </a:lvl5pPr>
          </a:lstStyle>
          <a:p>
            <a:pPr lvl="4">
              <a:defRPr/>
            </a:pPr>
            <a:r>
              <a:rPr lang="en-US" altLang="en-US" dirty="0"/>
              <a:t>Intel Corporation</a:t>
            </a:r>
          </a:p>
        </p:txBody>
      </p:sp>
      <p:sp>
        <p:nvSpPr>
          <p:cNvPr id="2055" name="Rectangle 7"/>
          <p:cNvSpPr>
            <a:spLocks noGrp="1" noChangeArrowheads="1"/>
          </p:cNvSpPr>
          <p:nvPr>
            <p:ph type="sldNum" sz="quarter" idx="5"/>
          </p:nvPr>
        </p:nvSpPr>
        <p:spPr bwMode="auto">
          <a:xfrm>
            <a:off x="3258668" y="9000621"/>
            <a:ext cx="51776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8677">
              <a:defRPr smtClean="0"/>
            </a:lvl1pPr>
          </a:lstStyle>
          <a:p>
            <a:pPr>
              <a:defRPr/>
            </a:pPr>
            <a:r>
              <a:rPr lang="en-US" altLang="en-US" dirty="0"/>
              <a:t>Page </a:t>
            </a:r>
            <a:fld id="{5141B13C-4ED3-422C-AA6B-C10F79265DEC}" type="slidenum">
              <a:rPr lang="en-US" altLang="en-US"/>
              <a:pPr>
                <a:defRPr/>
              </a:pPr>
              <a:t>‹#›</a:t>
            </a:fld>
            <a:endParaRPr lang="en-US" altLang="en-US" dirty="0"/>
          </a:p>
        </p:txBody>
      </p:sp>
      <p:sp>
        <p:nvSpPr>
          <p:cNvPr id="11272" name="Rectangle 8"/>
          <p:cNvSpPr>
            <a:spLocks noChangeArrowheads="1"/>
          </p:cNvSpPr>
          <p:nvPr/>
        </p:nvSpPr>
        <p:spPr bwMode="auto">
          <a:xfrm>
            <a:off x="731855" y="9000621"/>
            <a:ext cx="71814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Submission</a:t>
            </a:r>
          </a:p>
        </p:txBody>
      </p:sp>
      <p:sp>
        <p:nvSpPr>
          <p:cNvPr id="11273" name="Line 9"/>
          <p:cNvSpPr>
            <a:spLocks noChangeShapeType="1"/>
          </p:cNvSpPr>
          <p:nvPr/>
        </p:nvSpPr>
        <p:spPr bwMode="auto">
          <a:xfrm>
            <a:off x="731855" y="8999030"/>
            <a:ext cx="554669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dirty="0"/>
          </a:p>
        </p:txBody>
      </p:sp>
      <p:sp>
        <p:nvSpPr>
          <p:cNvPr id="11274" name="Line 10"/>
          <p:cNvSpPr>
            <a:spLocks noChangeShapeType="1"/>
          </p:cNvSpPr>
          <p:nvPr/>
        </p:nvSpPr>
        <p:spPr bwMode="auto">
          <a:xfrm>
            <a:off x="654818" y="297371"/>
            <a:ext cx="570076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dirty="0"/>
          </a:p>
        </p:txBody>
      </p:sp>
    </p:spTree>
    <p:extLst>
      <p:ext uri="{BB962C8B-B14F-4D97-AF65-F5344CB8AC3E}">
        <p14:creationId xmlns:p14="http://schemas.microsoft.com/office/powerpoint/2010/main" val="36517645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dt" sz="quarter" idx="1"/>
          </p:nvPr>
        </p:nvSpPr>
        <p:spPr>
          <a:noFill/>
        </p:spPr>
        <p:txBody>
          <a:bodyPr/>
          <a:lstStyle>
            <a:lvl1pPr defTabSz="938677">
              <a:defRPr sz="1200">
                <a:solidFill>
                  <a:schemeClr val="tx1"/>
                </a:solidFill>
                <a:latin typeface="Times New Roman" pitchFamily="18" charset="0"/>
              </a:defRPr>
            </a:lvl1pPr>
            <a:lvl2pPr marL="747111" indent="-287350" defTabSz="938677">
              <a:defRPr sz="1200">
                <a:solidFill>
                  <a:schemeClr val="tx1"/>
                </a:solidFill>
                <a:latin typeface="Times New Roman" pitchFamily="18" charset="0"/>
              </a:defRPr>
            </a:lvl2pPr>
            <a:lvl3pPr marL="1149401" indent="-229880" defTabSz="938677">
              <a:defRPr sz="1200">
                <a:solidFill>
                  <a:schemeClr val="tx1"/>
                </a:solidFill>
                <a:latin typeface="Times New Roman" pitchFamily="18" charset="0"/>
              </a:defRPr>
            </a:lvl3pPr>
            <a:lvl4pPr marL="1609161" indent="-229880" defTabSz="938677">
              <a:defRPr sz="1200">
                <a:solidFill>
                  <a:schemeClr val="tx1"/>
                </a:solidFill>
                <a:latin typeface="Times New Roman" pitchFamily="18" charset="0"/>
              </a:defRPr>
            </a:lvl4pPr>
            <a:lvl5pPr marL="2068921" indent="-229880" defTabSz="938677">
              <a:defRPr sz="1200">
                <a:solidFill>
                  <a:schemeClr val="tx1"/>
                </a:solidFill>
                <a:latin typeface="Times New Roman" pitchFamily="18" charset="0"/>
              </a:defRPr>
            </a:lvl5pPr>
            <a:lvl6pPr marL="2528682" indent="-229880" defTabSz="938677" eaLnBrk="0" fontAlgn="base" hangingPunct="0">
              <a:spcBef>
                <a:spcPct val="0"/>
              </a:spcBef>
              <a:spcAft>
                <a:spcPct val="0"/>
              </a:spcAft>
              <a:defRPr sz="1200">
                <a:solidFill>
                  <a:schemeClr val="tx1"/>
                </a:solidFill>
                <a:latin typeface="Times New Roman" pitchFamily="18" charset="0"/>
              </a:defRPr>
            </a:lvl6pPr>
            <a:lvl7pPr marL="2988442" indent="-229880" defTabSz="938677" eaLnBrk="0" fontAlgn="base" hangingPunct="0">
              <a:spcBef>
                <a:spcPct val="0"/>
              </a:spcBef>
              <a:spcAft>
                <a:spcPct val="0"/>
              </a:spcAft>
              <a:defRPr sz="1200">
                <a:solidFill>
                  <a:schemeClr val="tx1"/>
                </a:solidFill>
                <a:latin typeface="Times New Roman" pitchFamily="18" charset="0"/>
              </a:defRPr>
            </a:lvl7pPr>
            <a:lvl8pPr marL="3448202" indent="-229880" defTabSz="938677" eaLnBrk="0" fontAlgn="base" hangingPunct="0">
              <a:spcBef>
                <a:spcPct val="0"/>
              </a:spcBef>
              <a:spcAft>
                <a:spcPct val="0"/>
              </a:spcAft>
              <a:defRPr sz="1200">
                <a:solidFill>
                  <a:schemeClr val="tx1"/>
                </a:solidFill>
                <a:latin typeface="Times New Roman" pitchFamily="18" charset="0"/>
              </a:defRPr>
            </a:lvl8pPr>
            <a:lvl9pPr marL="3907963" indent="-229880" defTabSz="938677" eaLnBrk="0" fontAlgn="base" hangingPunct="0">
              <a:spcBef>
                <a:spcPct val="0"/>
              </a:spcBef>
              <a:spcAft>
                <a:spcPct val="0"/>
              </a:spcAft>
              <a:defRPr sz="1200">
                <a:solidFill>
                  <a:schemeClr val="tx1"/>
                </a:solidFill>
                <a:latin typeface="Times New Roman" pitchFamily="18" charset="0"/>
              </a:defRPr>
            </a:lvl9pPr>
          </a:lstStyle>
          <a:p>
            <a:r>
              <a:rPr lang="en-US" altLang="en-US" sz="1400" dirty="0"/>
              <a:t>September 2016</a:t>
            </a:r>
          </a:p>
        </p:txBody>
      </p:sp>
      <p:sp>
        <p:nvSpPr>
          <p:cNvPr id="12292" name="Rectangle 6"/>
          <p:cNvSpPr>
            <a:spLocks noGrp="1" noChangeArrowheads="1"/>
          </p:cNvSpPr>
          <p:nvPr>
            <p:ph type="ftr" sz="quarter" idx="4"/>
          </p:nvPr>
        </p:nvSpPr>
        <p:spPr>
          <a:noFill/>
        </p:spPr>
        <p:txBody>
          <a:bodyPr/>
          <a:lstStyle>
            <a:lvl1pPr marL="344820" indent="-344820" defTabSz="938677">
              <a:defRPr sz="1200">
                <a:solidFill>
                  <a:schemeClr val="tx1"/>
                </a:solidFill>
                <a:latin typeface="Times New Roman" pitchFamily="18" charset="0"/>
              </a:defRPr>
            </a:lvl1pPr>
            <a:lvl2pPr marL="747111" indent="-287350" defTabSz="938677">
              <a:defRPr sz="1200">
                <a:solidFill>
                  <a:schemeClr val="tx1"/>
                </a:solidFill>
                <a:latin typeface="Times New Roman" pitchFamily="18" charset="0"/>
              </a:defRPr>
            </a:lvl2pPr>
            <a:lvl3pPr marL="1149401" indent="-229880" defTabSz="938677">
              <a:defRPr sz="1200">
                <a:solidFill>
                  <a:schemeClr val="tx1"/>
                </a:solidFill>
                <a:latin typeface="Times New Roman" pitchFamily="18" charset="0"/>
              </a:defRPr>
            </a:lvl3pPr>
            <a:lvl4pPr marL="1609161" indent="-229880" defTabSz="938677">
              <a:defRPr sz="1200">
                <a:solidFill>
                  <a:schemeClr val="tx1"/>
                </a:solidFill>
                <a:latin typeface="Times New Roman" pitchFamily="18" charset="0"/>
              </a:defRPr>
            </a:lvl4pPr>
            <a:lvl5pPr marL="459760" defTabSz="938677">
              <a:defRPr sz="1200">
                <a:solidFill>
                  <a:schemeClr val="tx1"/>
                </a:solidFill>
                <a:latin typeface="Times New Roman" pitchFamily="18" charset="0"/>
              </a:defRPr>
            </a:lvl5pPr>
            <a:lvl6pPr marL="919521" defTabSz="938677" eaLnBrk="0" fontAlgn="base" hangingPunct="0">
              <a:spcBef>
                <a:spcPct val="0"/>
              </a:spcBef>
              <a:spcAft>
                <a:spcPct val="0"/>
              </a:spcAft>
              <a:defRPr sz="1200">
                <a:solidFill>
                  <a:schemeClr val="tx1"/>
                </a:solidFill>
                <a:latin typeface="Times New Roman" pitchFamily="18" charset="0"/>
              </a:defRPr>
            </a:lvl6pPr>
            <a:lvl7pPr marL="1379281" defTabSz="938677" eaLnBrk="0" fontAlgn="base" hangingPunct="0">
              <a:spcBef>
                <a:spcPct val="0"/>
              </a:spcBef>
              <a:spcAft>
                <a:spcPct val="0"/>
              </a:spcAft>
              <a:defRPr sz="1200">
                <a:solidFill>
                  <a:schemeClr val="tx1"/>
                </a:solidFill>
                <a:latin typeface="Times New Roman" pitchFamily="18" charset="0"/>
              </a:defRPr>
            </a:lvl7pPr>
            <a:lvl8pPr marL="1839041" defTabSz="938677" eaLnBrk="0" fontAlgn="base" hangingPunct="0">
              <a:spcBef>
                <a:spcPct val="0"/>
              </a:spcBef>
              <a:spcAft>
                <a:spcPct val="0"/>
              </a:spcAft>
              <a:defRPr sz="1200">
                <a:solidFill>
                  <a:schemeClr val="tx1"/>
                </a:solidFill>
                <a:latin typeface="Times New Roman" pitchFamily="18" charset="0"/>
              </a:defRPr>
            </a:lvl8pPr>
            <a:lvl9pPr marL="2298802" defTabSz="938677" eaLnBrk="0" fontAlgn="base" hangingPunct="0">
              <a:spcBef>
                <a:spcPct val="0"/>
              </a:spcBef>
              <a:spcAft>
                <a:spcPct val="0"/>
              </a:spcAft>
              <a:defRPr sz="1200">
                <a:solidFill>
                  <a:schemeClr val="tx1"/>
                </a:solidFill>
                <a:latin typeface="Times New Roman" pitchFamily="18" charset="0"/>
              </a:defRPr>
            </a:lvl9pPr>
          </a:lstStyle>
          <a:p>
            <a:pPr lvl="4"/>
            <a:r>
              <a:rPr lang="en-US" altLang="en-US" dirty="0"/>
              <a:t>Intel Corporation</a:t>
            </a:r>
          </a:p>
        </p:txBody>
      </p:sp>
      <p:sp>
        <p:nvSpPr>
          <p:cNvPr id="12293" name="Rectangle 7"/>
          <p:cNvSpPr>
            <a:spLocks noGrp="1" noChangeArrowheads="1"/>
          </p:cNvSpPr>
          <p:nvPr>
            <p:ph type="sldNum" sz="quarter" idx="5"/>
          </p:nvPr>
        </p:nvSpPr>
        <p:spPr>
          <a:xfrm>
            <a:off x="3361260" y="9000621"/>
            <a:ext cx="415177" cy="184666"/>
          </a:xfrm>
          <a:noFill/>
        </p:spPr>
        <p:txBody>
          <a:bodyPr/>
          <a:lstStyle>
            <a:lvl1pPr defTabSz="938677">
              <a:defRPr sz="1200">
                <a:solidFill>
                  <a:schemeClr val="tx1"/>
                </a:solidFill>
                <a:latin typeface="Times New Roman" pitchFamily="18" charset="0"/>
              </a:defRPr>
            </a:lvl1pPr>
            <a:lvl2pPr marL="747111" indent="-287350" defTabSz="938677">
              <a:defRPr sz="1200">
                <a:solidFill>
                  <a:schemeClr val="tx1"/>
                </a:solidFill>
                <a:latin typeface="Times New Roman" pitchFamily="18" charset="0"/>
              </a:defRPr>
            </a:lvl2pPr>
            <a:lvl3pPr marL="1149401" indent="-229880" defTabSz="938677">
              <a:defRPr sz="1200">
                <a:solidFill>
                  <a:schemeClr val="tx1"/>
                </a:solidFill>
                <a:latin typeface="Times New Roman" pitchFamily="18" charset="0"/>
              </a:defRPr>
            </a:lvl3pPr>
            <a:lvl4pPr marL="1609161" indent="-229880" defTabSz="938677">
              <a:defRPr sz="1200">
                <a:solidFill>
                  <a:schemeClr val="tx1"/>
                </a:solidFill>
                <a:latin typeface="Times New Roman" pitchFamily="18" charset="0"/>
              </a:defRPr>
            </a:lvl4pPr>
            <a:lvl5pPr marL="2068921" indent="-229880" defTabSz="938677">
              <a:defRPr sz="1200">
                <a:solidFill>
                  <a:schemeClr val="tx1"/>
                </a:solidFill>
                <a:latin typeface="Times New Roman" pitchFamily="18" charset="0"/>
              </a:defRPr>
            </a:lvl5pPr>
            <a:lvl6pPr marL="2528682" indent="-229880" defTabSz="938677" eaLnBrk="0" fontAlgn="base" hangingPunct="0">
              <a:spcBef>
                <a:spcPct val="0"/>
              </a:spcBef>
              <a:spcAft>
                <a:spcPct val="0"/>
              </a:spcAft>
              <a:defRPr sz="1200">
                <a:solidFill>
                  <a:schemeClr val="tx1"/>
                </a:solidFill>
                <a:latin typeface="Times New Roman" pitchFamily="18" charset="0"/>
              </a:defRPr>
            </a:lvl6pPr>
            <a:lvl7pPr marL="2988442" indent="-229880" defTabSz="938677" eaLnBrk="0" fontAlgn="base" hangingPunct="0">
              <a:spcBef>
                <a:spcPct val="0"/>
              </a:spcBef>
              <a:spcAft>
                <a:spcPct val="0"/>
              </a:spcAft>
              <a:defRPr sz="1200">
                <a:solidFill>
                  <a:schemeClr val="tx1"/>
                </a:solidFill>
                <a:latin typeface="Times New Roman" pitchFamily="18" charset="0"/>
              </a:defRPr>
            </a:lvl7pPr>
            <a:lvl8pPr marL="3448202" indent="-229880" defTabSz="938677" eaLnBrk="0" fontAlgn="base" hangingPunct="0">
              <a:spcBef>
                <a:spcPct val="0"/>
              </a:spcBef>
              <a:spcAft>
                <a:spcPct val="0"/>
              </a:spcAft>
              <a:defRPr sz="1200">
                <a:solidFill>
                  <a:schemeClr val="tx1"/>
                </a:solidFill>
                <a:latin typeface="Times New Roman" pitchFamily="18" charset="0"/>
              </a:defRPr>
            </a:lvl8pPr>
            <a:lvl9pPr marL="3907963" indent="-229880" defTabSz="938677" eaLnBrk="0" fontAlgn="base" hangingPunct="0">
              <a:spcBef>
                <a:spcPct val="0"/>
              </a:spcBef>
              <a:spcAft>
                <a:spcPct val="0"/>
              </a:spcAft>
              <a:defRPr sz="1200">
                <a:solidFill>
                  <a:schemeClr val="tx1"/>
                </a:solidFill>
                <a:latin typeface="Times New Roman" pitchFamily="18" charset="0"/>
              </a:defRPr>
            </a:lvl9pPr>
          </a:lstStyle>
          <a:p>
            <a:r>
              <a:rPr lang="en-US" altLang="en-US" dirty="0"/>
              <a:t>Page </a:t>
            </a:r>
            <a:fld id="{07FC9C9D-9E8C-45A0-A936-072F1228F988}" type="slidenum">
              <a:rPr lang="en-US" altLang="en-US"/>
              <a:pPr/>
              <a:t>1</a:t>
            </a:fld>
            <a:endParaRPr lang="en-US" altLang="en-US" dirty="0"/>
          </a:p>
        </p:txBody>
      </p:sp>
      <p:sp>
        <p:nvSpPr>
          <p:cNvPr id="12294" name="Rectangle 2"/>
          <p:cNvSpPr>
            <a:spLocks noGrp="1" noRot="1" noChangeAspect="1" noChangeArrowheads="1" noTextEdit="1"/>
          </p:cNvSpPr>
          <p:nvPr>
            <p:ph type="sldImg"/>
          </p:nvPr>
        </p:nvSpPr>
        <p:spPr>
          <a:xfrm>
            <a:off x="1189038" y="703263"/>
            <a:ext cx="4632325" cy="3473450"/>
          </a:xfrm>
          <a:ln/>
        </p:spPr>
      </p:sp>
      <p:sp>
        <p:nvSpPr>
          <p:cNvPr id="12295" name="Rectangle 3"/>
          <p:cNvSpPr>
            <a:spLocks noGrp="1" noChangeArrowheads="1"/>
          </p:cNvSpPr>
          <p:nvPr>
            <p:ph type="body" idx="1"/>
          </p:nvPr>
        </p:nvSpPr>
        <p:spPr>
          <a:noFill/>
        </p:spPr>
        <p:txBody>
          <a:bodyPr/>
          <a:lstStyle/>
          <a:p>
            <a:endParaRPr lang="en-US" altLang="en-US" dirty="0"/>
          </a:p>
        </p:txBody>
      </p:sp>
      <p:sp>
        <p:nvSpPr>
          <p:cNvPr id="2" name="Header Placeholder 1"/>
          <p:cNvSpPr>
            <a:spLocks noGrp="1"/>
          </p:cNvSpPr>
          <p:nvPr>
            <p:ph type="hdr" sz="quarter" idx="10"/>
          </p:nvPr>
        </p:nvSpPr>
        <p:spPr/>
        <p:txBody>
          <a:bodyPr/>
          <a:lstStyle/>
          <a:p>
            <a:pPr>
              <a:defRPr/>
            </a:pPr>
            <a:r>
              <a:rPr lang="en-US" altLang="en-US" dirty="0"/>
              <a:t>doc.: IEEE 802.11-16/XXXXr0</a:t>
            </a:r>
          </a:p>
        </p:txBody>
      </p:sp>
    </p:spTree>
    <p:extLst>
      <p:ext uri="{BB962C8B-B14F-4D97-AF65-F5344CB8AC3E}">
        <p14:creationId xmlns:p14="http://schemas.microsoft.com/office/powerpoint/2010/main" val="37079768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ea typeface="ＭＳ Ｐゴシック" panose="020B0600070205080204" pitchFamily="34" charset="-128"/>
            </a:endParaRPr>
          </a:p>
        </p:txBody>
      </p:sp>
      <p:sp>
        <p:nvSpPr>
          <p:cNvPr id="36868" name="Date Placeholder 3"/>
          <p:cNvSpPr>
            <a:spLocks noGrp="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Month Year</a:t>
            </a:r>
            <a:endParaRPr lang="en-GB" altLang="en-US" sz="1400" smtClean="0"/>
          </a:p>
        </p:txBody>
      </p:sp>
      <p:sp>
        <p:nvSpPr>
          <p:cNvPr id="5" name="Footer Placeholder 4"/>
          <p:cNvSpPr>
            <a:spLocks noGrp="1"/>
          </p:cNvSpPr>
          <p:nvPr>
            <p:ph type="ftr" sz="quarter" idx="4"/>
          </p:nvPr>
        </p:nvSpPr>
        <p:spPr/>
        <p:txBody>
          <a:bodyPr/>
          <a:lstStyle/>
          <a:p>
            <a:pPr lvl="4">
              <a:defRPr/>
            </a:pPr>
            <a:r>
              <a:rPr lang="en-GB" smtClean="0"/>
              <a:t>Qi Wang, et.al., Broadcom</a:t>
            </a:r>
            <a:endParaRPr lang="en-GB"/>
          </a:p>
        </p:txBody>
      </p:sp>
      <p:sp>
        <p:nvSpPr>
          <p:cNvPr id="36870" name="Slide Number Placeholder 5"/>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GB" altLang="en-US" smtClean="0"/>
              <a:t>Page </a:t>
            </a:r>
            <a:fld id="{6B970089-4222-4C12-9A58-15D26834EAD5}" type="slidenum">
              <a:rPr lang="en-GB" altLang="en-US" smtClean="0"/>
              <a:pPr>
                <a:spcBef>
                  <a:spcPct val="0"/>
                </a:spcBef>
              </a:pPr>
              <a:t>20</a:t>
            </a:fld>
            <a:endParaRPr lang="en-GB" altLang="en-US" smtClean="0"/>
          </a:p>
        </p:txBody>
      </p:sp>
      <p:sp>
        <p:nvSpPr>
          <p:cNvPr id="7" name="Header Placeholder 6"/>
          <p:cNvSpPr>
            <a:spLocks noGrp="1"/>
          </p:cNvSpPr>
          <p:nvPr>
            <p:ph type="hdr" sz="quarter"/>
          </p:nvPr>
        </p:nvSpPr>
        <p:spPr/>
        <p:txBody>
          <a:bodyPr/>
          <a:lstStyle/>
          <a:p>
            <a:pPr>
              <a:defRPr/>
            </a:pPr>
            <a:r>
              <a:rPr lang="en-US" smtClean="0"/>
              <a:t>doc.: IEEE 802.11-16/0xxxr0</a:t>
            </a:r>
            <a:endParaRPr lang="en-US"/>
          </a:p>
        </p:txBody>
      </p:sp>
    </p:spTree>
    <p:extLst>
      <p:ext uri="{BB962C8B-B14F-4D97-AF65-F5344CB8AC3E}">
        <p14:creationId xmlns:p14="http://schemas.microsoft.com/office/powerpoint/2010/main" val="1086699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altLang="en-US" dirty="0" smtClean="0"/>
              <a:t>Oct 2016</a:t>
            </a:r>
            <a:endParaRPr lang="en-US" altLang="en-US" dirty="0"/>
          </a:p>
        </p:txBody>
      </p:sp>
      <p:sp>
        <p:nvSpPr>
          <p:cNvPr id="5" name="Rectangle 5"/>
          <p:cNvSpPr>
            <a:spLocks noGrp="1" noChangeArrowheads="1"/>
          </p:cNvSpPr>
          <p:nvPr>
            <p:ph type="ftr" sz="quarter" idx="11"/>
          </p:nvPr>
        </p:nvSpPr>
        <p:spPr>
          <a:xfrm>
            <a:off x="7453882" y="6475413"/>
            <a:ext cx="1090043" cy="184666"/>
          </a:xfrm>
          <a:ln/>
        </p:spPr>
        <p:txBody>
          <a:bodyPr/>
          <a:lstStyle>
            <a:lvl1pPr>
              <a:defRPr/>
            </a:lvl1pPr>
          </a:lstStyle>
          <a:p>
            <a:pPr>
              <a:defRPr/>
            </a:pPr>
            <a:r>
              <a:rPr lang="en-US" altLang="en-US" dirty="0" smtClean="0"/>
              <a:t>Rob Sun, Huawei</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dirty="0"/>
              <a:t>Slide </a:t>
            </a:r>
            <a:fld id="{5D672648-7DCA-4661-B892-3BDB8380A188}" type="slidenum">
              <a:rPr lang="en-US" altLang="en-US"/>
              <a:pPr>
                <a:defRPr/>
              </a:pPr>
              <a:t>‹#›</a:t>
            </a:fld>
            <a:endParaRPr lang="en-US" altLang="en-US" dirty="0"/>
          </a:p>
        </p:txBody>
      </p:sp>
    </p:spTree>
    <p:extLst>
      <p:ext uri="{BB962C8B-B14F-4D97-AF65-F5344CB8AC3E}">
        <p14:creationId xmlns:p14="http://schemas.microsoft.com/office/powerpoint/2010/main" val="190103383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a:t>September 2016</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dirty="0"/>
              <a:t>Slide </a:t>
            </a:r>
            <a:fld id="{DEA09825-A2EA-4142-A0E2-E50DC4D3D576}" type="slidenum">
              <a:rPr lang="en-US" altLang="en-US"/>
              <a:pPr>
                <a:defRPr/>
              </a:pPr>
              <a:t>‹#›</a:t>
            </a:fld>
            <a:endParaRPr lang="en-US" altLang="en-US" dirty="0"/>
          </a:p>
        </p:txBody>
      </p:sp>
    </p:spTree>
    <p:extLst>
      <p:ext uri="{BB962C8B-B14F-4D97-AF65-F5344CB8AC3E}">
        <p14:creationId xmlns:p14="http://schemas.microsoft.com/office/powerpoint/2010/main" val="1955286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a:t>September 2016</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dirty="0"/>
              <a:t>Slide </a:t>
            </a:r>
            <a:fld id="{B24DC951-9CD8-4722-8C76-3302E1A2B8B9}" type="slidenum">
              <a:rPr lang="en-US" altLang="en-US"/>
              <a:pPr>
                <a:defRPr/>
              </a:pPr>
              <a:t>‹#›</a:t>
            </a:fld>
            <a:endParaRPr lang="en-US" altLang="en-US" dirty="0"/>
          </a:p>
        </p:txBody>
      </p:sp>
    </p:spTree>
    <p:extLst>
      <p:ext uri="{BB962C8B-B14F-4D97-AF65-F5344CB8AC3E}">
        <p14:creationId xmlns:p14="http://schemas.microsoft.com/office/powerpoint/2010/main" val="187749388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r>
              <a:rPr lang="en-US" altLang="en-US" dirty="0" smtClean="0"/>
              <a:t>November 2016</a:t>
            </a:r>
            <a:endParaRPr lang="en-US" altLang="en-US" dirty="0"/>
          </a:p>
        </p:txBody>
      </p:sp>
      <p:sp>
        <p:nvSpPr>
          <p:cNvPr id="5" name="Rectangle 5"/>
          <p:cNvSpPr>
            <a:spLocks noGrp="1" noChangeArrowheads="1"/>
          </p:cNvSpPr>
          <p:nvPr>
            <p:ph type="ftr" sz="quarter" idx="11"/>
          </p:nvPr>
        </p:nvSpPr>
        <p:spPr>
          <a:xfrm>
            <a:off x="7453882" y="6475413"/>
            <a:ext cx="1090043" cy="184666"/>
          </a:xfrm>
          <a:ln/>
        </p:spPr>
        <p:txBody>
          <a:bodyPr/>
          <a:lstStyle>
            <a:lvl1pPr>
              <a:defRPr/>
            </a:lvl1pPr>
          </a:lstStyle>
          <a:p>
            <a:pPr>
              <a:defRPr/>
            </a:pPr>
            <a:r>
              <a:rPr lang="en-US" altLang="en-US" dirty="0" smtClean="0"/>
              <a:t>Rob Sun, Huawei</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dirty="0"/>
              <a:t>Slide </a:t>
            </a:r>
            <a:fld id="{0391809B-2015-42AC-9A4A-427CE29EAC4D}" type="slidenum">
              <a:rPr lang="en-US" altLang="en-US"/>
              <a:pPr>
                <a:defRPr/>
              </a:pPr>
              <a:t>‹#›</a:t>
            </a:fld>
            <a:endParaRPr lang="en-US" altLang="en-US" dirty="0"/>
          </a:p>
        </p:txBody>
      </p:sp>
    </p:spTree>
    <p:extLst>
      <p:ext uri="{BB962C8B-B14F-4D97-AF65-F5344CB8AC3E}">
        <p14:creationId xmlns:p14="http://schemas.microsoft.com/office/powerpoint/2010/main" val="292571052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a:t>September 2016</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dirty="0"/>
              <a:t>Slide </a:t>
            </a:r>
            <a:fld id="{10F6E6CE-8ABD-4955-BA38-BB3D0CE062DF}" type="slidenum">
              <a:rPr lang="en-US" altLang="en-US"/>
              <a:pPr>
                <a:defRPr/>
              </a:pPr>
              <a:t>‹#›</a:t>
            </a:fld>
            <a:endParaRPr lang="en-US" altLang="en-US" dirty="0"/>
          </a:p>
        </p:txBody>
      </p:sp>
    </p:spTree>
    <p:extLst>
      <p:ext uri="{BB962C8B-B14F-4D97-AF65-F5344CB8AC3E}">
        <p14:creationId xmlns:p14="http://schemas.microsoft.com/office/powerpoint/2010/main" val="6266129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a:t>September 2016</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a:t>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dirty="0"/>
              <a:t>Slide </a:t>
            </a:r>
            <a:fld id="{D35713F2-5C51-482B-BB1A-40C072D1C4D2}" type="slidenum">
              <a:rPr lang="en-US" altLang="en-US"/>
              <a:pPr>
                <a:defRPr/>
              </a:pPr>
              <a:t>‹#›</a:t>
            </a:fld>
            <a:endParaRPr lang="en-US" altLang="en-US" dirty="0"/>
          </a:p>
        </p:txBody>
      </p:sp>
    </p:spTree>
    <p:extLst>
      <p:ext uri="{BB962C8B-B14F-4D97-AF65-F5344CB8AC3E}">
        <p14:creationId xmlns:p14="http://schemas.microsoft.com/office/powerpoint/2010/main" val="328595245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dirty="0"/>
              <a:t>September 2016</a:t>
            </a: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dirty="0"/>
              <a:t>Intel Corporation</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dirty="0"/>
              <a:t>Slide </a:t>
            </a:r>
            <a:fld id="{8EC0A8DC-FA10-4FB7-971C-0E8C528A3795}" type="slidenum">
              <a:rPr lang="en-US" altLang="en-US"/>
              <a:pPr>
                <a:defRPr/>
              </a:pPr>
              <a:t>‹#›</a:t>
            </a:fld>
            <a:endParaRPr lang="en-US" altLang="en-US" dirty="0"/>
          </a:p>
        </p:txBody>
      </p:sp>
    </p:spTree>
    <p:extLst>
      <p:ext uri="{BB962C8B-B14F-4D97-AF65-F5344CB8AC3E}">
        <p14:creationId xmlns:p14="http://schemas.microsoft.com/office/powerpoint/2010/main" val="345761506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dirty="0"/>
              <a:t>September 2016</a:t>
            </a: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dirty="0"/>
              <a:t>Intel Corporation</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dirty="0"/>
              <a:t>Slide </a:t>
            </a:r>
            <a:fld id="{D42DAC82-9FFB-41F8-B85F-AE56342600F6}" type="slidenum">
              <a:rPr lang="en-US" altLang="en-US"/>
              <a:pPr>
                <a:defRPr/>
              </a:pPr>
              <a:t>‹#›</a:t>
            </a:fld>
            <a:endParaRPr lang="en-US" altLang="en-US" dirty="0"/>
          </a:p>
        </p:txBody>
      </p:sp>
    </p:spTree>
    <p:extLst>
      <p:ext uri="{BB962C8B-B14F-4D97-AF65-F5344CB8AC3E}">
        <p14:creationId xmlns:p14="http://schemas.microsoft.com/office/powerpoint/2010/main" val="117010463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dirty="0"/>
              <a:t>September 2016</a:t>
            </a: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dirty="0"/>
              <a:t>Intel Corporation</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dirty="0"/>
              <a:t>Slide </a:t>
            </a:r>
            <a:fld id="{CC207694-CE22-4B71-AB21-68A1BA6616AD}" type="slidenum">
              <a:rPr lang="en-US" altLang="en-US"/>
              <a:pPr>
                <a:defRPr/>
              </a:pPr>
              <a:t>‹#›</a:t>
            </a:fld>
            <a:endParaRPr lang="en-US" altLang="en-US" dirty="0"/>
          </a:p>
        </p:txBody>
      </p:sp>
    </p:spTree>
    <p:extLst>
      <p:ext uri="{BB962C8B-B14F-4D97-AF65-F5344CB8AC3E}">
        <p14:creationId xmlns:p14="http://schemas.microsoft.com/office/powerpoint/2010/main" val="24985899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a:t>September 2016</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a:t>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dirty="0"/>
              <a:t>Slide </a:t>
            </a:r>
            <a:fld id="{97287725-04B1-4114-BE7C-1DB7341F149F}" type="slidenum">
              <a:rPr lang="en-US" altLang="en-US"/>
              <a:pPr>
                <a:defRPr/>
              </a:pPr>
              <a:t>‹#›</a:t>
            </a:fld>
            <a:endParaRPr lang="en-US" altLang="en-US" dirty="0"/>
          </a:p>
        </p:txBody>
      </p:sp>
    </p:spTree>
    <p:extLst>
      <p:ext uri="{BB962C8B-B14F-4D97-AF65-F5344CB8AC3E}">
        <p14:creationId xmlns:p14="http://schemas.microsoft.com/office/powerpoint/2010/main" val="90362245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a:t>September 2016</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a:t>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dirty="0"/>
              <a:t>Slide </a:t>
            </a:r>
            <a:fld id="{79514AE6-3789-4BAA-855F-F1D0C197B3ED}" type="slidenum">
              <a:rPr lang="en-US" altLang="en-US"/>
              <a:pPr>
                <a:defRPr/>
              </a:pPr>
              <a:t>‹#›</a:t>
            </a:fld>
            <a:endParaRPr lang="en-US" altLang="en-US" dirty="0"/>
          </a:p>
        </p:txBody>
      </p:sp>
    </p:spTree>
    <p:extLst>
      <p:ext uri="{BB962C8B-B14F-4D97-AF65-F5344CB8AC3E}">
        <p14:creationId xmlns:p14="http://schemas.microsoft.com/office/powerpoint/2010/main" val="1985445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defRPr sz="1800" b="1" smtClean="0"/>
            </a:lvl1pPr>
          </a:lstStyle>
          <a:p>
            <a:pPr>
              <a:defRPr/>
            </a:pPr>
            <a:r>
              <a:rPr lang="en-US" altLang="en-US" dirty="0" smtClean="0"/>
              <a:t>November 2017</a:t>
            </a:r>
            <a:endParaRPr lang="en-US" altLang="en-US" dirty="0"/>
          </a:p>
        </p:txBody>
      </p:sp>
      <p:sp>
        <p:nvSpPr>
          <p:cNvPr id="1029" name="Rectangle 5"/>
          <p:cNvSpPr>
            <a:spLocks noGrp="1" noChangeArrowheads="1"/>
          </p:cNvSpPr>
          <p:nvPr>
            <p:ph type="ftr" sz="quarter" idx="3"/>
          </p:nvPr>
        </p:nvSpPr>
        <p:spPr bwMode="auto">
          <a:xfrm>
            <a:off x="7194197" y="6475413"/>
            <a:ext cx="134972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smtClean="0"/>
            </a:lvl1pPr>
          </a:lstStyle>
          <a:p>
            <a:pPr>
              <a:defRPr/>
            </a:pPr>
            <a:r>
              <a:rPr lang="en-US" altLang="en-US" dirty="0"/>
              <a:t>Carlos Cordeiro, Intel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dirty="0"/>
              <a:t>Slide </a:t>
            </a:r>
            <a:fld id="{16CD3B3E-E816-4245-A507-039527FD6128}" type="slidenum">
              <a:rPr lang="en-US" altLang="en-US"/>
              <a:pPr>
                <a:defRPr/>
              </a:pPr>
              <a:t>‹#›</a:t>
            </a:fld>
            <a:endParaRPr lang="en-US" altLang="en-US" dirty="0"/>
          </a:p>
        </p:txBody>
      </p:sp>
      <p:sp>
        <p:nvSpPr>
          <p:cNvPr id="1031" name="Rectangle 7"/>
          <p:cNvSpPr>
            <a:spLocks noChangeArrowheads="1"/>
          </p:cNvSpPr>
          <p:nvPr/>
        </p:nvSpPr>
        <p:spPr bwMode="auto">
          <a:xfrm>
            <a:off x="6175583" y="332601"/>
            <a:ext cx="226991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a:defRPr sz="2400">
                <a:solidFill>
                  <a:schemeClr val="tx1"/>
                </a:solidFill>
                <a:latin typeface="Times New Roman" pitchFamily="18" charset="0"/>
              </a:defRPr>
            </a:lvl1pPr>
            <a:lvl2pPr marL="114300">
              <a:defRPr sz="2400">
                <a:solidFill>
                  <a:schemeClr val="tx1"/>
                </a:solidFill>
                <a:latin typeface="Times New Roman" pitchFamily="18" charset="0"/>
              </a:defRPr>
            </a:lvl2pPr>
            <a:lvl3pPr marL="228600">
              <a:defRPr sz="2400">
                <a:solidFill>
                  <a:schemeClr val="tx1"/>
                </a:solidFill>
                <a:latin typeface="Times New Roman" pitchFamily="18" charset="0"/>
              </a:defRPr>
            </a:lvl3pPr>
            <a:lvl4pPr marL="342900">
              <a:defRPr sz="2400">
                <a:solidFill>
                  <a:schemeClr val="tx1"/>
                </a:solidFill>
                <a:latin typeface="Times New Roman" pitchFamily="18" charset="0"/>
              </a:defRPr>
            </a:lvl4pPr>
            <a:lvl5pPr marL="457200">
              <a:defRPr sz="2400">
                <a:solidFill>
                  <a:schemeClr val="tx1"/>
                </a:solidFill>
                <a:latin typeface="Times New Roman" pitchFamily="18" charset="0"/>
              </a:defRPr>
            </a:lvl5pPr>
            <a:lvl6pPr marL="914400" eaLnBrk="0" fontAlgn="base" hangingPunct="0">
              <a:spcBef>
                <a:spcPct val="0"/>
              </a:spcBef>
              <a:spcAft>
                <a:spcPct val="0"/>
              </a:spcAft>
              <a:defRPr sz="2400">
                <a:solidFill>
                  <a:schemeClr val="tx1"/>
                </a:solidFill>
                <a:latin typeface="Times New Roman" pitchFamily="18" charset="0"/>
              </a:defRPr>
            </a:lvl6pPr>
            <a:lvl7pPr marL="1371600" eaLnBrk="0" fontAlgn="base" hangingPunct="0">
              <a:spcBef>
                <a:spcPct val="0"/>
              </a:spcBef>
              <a:spcAft>
                <a:spcPct val="0"/>
              </a:spcAft>
              <a:defRPr sz="2400">
                <a:solidFill>
                  <a:schemeClr val="tx1"/>
                </a:solidFill>
                <a:latin typeface="Times New Roman" pitchFamily="18" charset="0"/>
              </a:defRPr>
            </a:lvl7pPr>
            <a:lvl8pPr marL="1828800" eaLnBrk="0" fontAlgn="base" hangingPunct="0">
              <a:spcBef>
                <a:spcPct val="0"/>
              </a:spcBef>
              <a:spcAft>
                <a:spcPct val="0"/>
              </a:spcAft>
              <a:defRPr sz="2400">
                <a:solidFill>
                  <a:schemeClr val="tx1"/>
                </a:solidFill>
                <a:latin typeface="Times New Roman" pitchFamily="18" charset="0"/>
              </a:defRPr>
            </a:lvl8pPr>
            <a:lvl9pPr marL="2286000" eaLnBrk="0" fontAlgn="base" hangingPunct="0">
              <a:spcBef>
                <a:spcPct val="0"/>
              </a:spcBef>
              <a:spcAft>
                <a:spcPct val="0"/>
              </a:spcAft>
              <a:defRPr sz="2400">
                <a:solidFill>
                  <a:schemeClr val="tx1"/>
                </a:solidFill>
                <a:latin typeface="Times New Roman" pitchFamily="18" charset="0"/>
              </a:defRPr>
            </a:lvl9pPr>
          </a:lstStyle>
          <a:p>
            <a:pPr lvl="4" algn="r">
              <a:defRPr/>
            </a:pPr>
            <a:r>
              <a:rPr lang="en-US" altLang="en-US" sz="1800" b="1" dirty="0"/>
              <a:t>doc.: </a:t>
            </a:r>
            <a:r>
              <a:rPr lang="en-US" altLang="en-US" sz="1800" b="1" dirty="0" smtClean="0"/>
              <a:t>11-17/1747r0</a:t>
            </a:r>
            <a:endParaRPr lang="en-US" alt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image" Target="../media/image29.png"/><Relationship Id="rId13" Type="http://schemas.openxmlformats.org/officeDocument/2006/relationships/image" Target="../media/image33.png"/><Relationship Id="rId18" Type="http://schemas.openxmlformats.org/officeDocument/2006/relationships/image" Target="../media/image38.png"/><Relationship Id="rId3" Type="http://schemas.openxmlformats.org/officeDocument/2006/relationships/image" Target="../media/image24.png"/><Relationship Id="rId7" Type="http://schemas.openxmlformats.org/officeDocument/2006/relationships/image" Target="../media/image28.png"/><Relationship Id="rId12" Type="http://schemas.openxmlformats.org/officeDocument/2006/relationships/image" Target="../media/image32.png"/><Relationship Id="rId17" Type="http://schemas.openxmlformats.org/officeDocument/2006/relationships/image" Target="../media/image37.png"/><Relationship Id="rId2" Type="http://schemas.openxmlformats.org/officeDocument/2006/relationships/image" Target="../media/image23.png"/><Relationship Id="rId16" Type="http://schemas.openxmlformats.org/officeDocument/2006/relationships/image" Target="../media/image36.png"/><Relationship Id="rId1" Type="http://schemas.openxmlformats.org/officeDocument/2006/relationships/slideLayout" Target="../slideLayouts/slideLayout2.xml"/><Relationship Id="rId6" Type="http://schemas.openxmlformats.org/officeDocument/2006/relationships/image" Target="../media/image27.png"/><Relationship Id="rId11" Type="http://schemas.openxmlformats.org/officeDocument/2006/relationships/image" Target="../media/image18.png"/><Relationship Id="rId5" Type="http://schemas.openxmlformats.org/officeDocument/2006/relationships/image" Target="../media/image26.png"/><Relationship Id="rId15" Type="http://schemas.openxmlformats.org/officeDocument/2006/relationships/image" Target="../media/image35.png"/><Relationship Id="rId10" Type="http://schemas.openxmlformats.org/officeDocument/2006/relationships/image" Target="../media/image31.png"/><Relationship Id="rId4" Type="http://schemas.openxmlformats.org/officeDocument/2006/relationships/image" Target="../media/image25.png"/><Relationship Id="rId9" Type="http://schemas.openxmlformats.org/officeDocument/2006/relationships/image" Target="../media/image30.png"/><Relationship Id="rId14" Type="http://schemas.openxmlformats.org/officeDocument/2006/relationships/image" Target="../media/image34.png"/></Relationships>
</file>

<file path=ppt/slides/_rels/slide11.xml.rels><?xml version="1.0" encoding="UTF-8" standalone="yes"?>
<Relationships xmlns="http://schemas.openxmlformats.org/package/2006/relationships"><Relationship Id="rId8" Type="http://schemas.openxmlformats.org/officeDocument/2006/relationships/image" Target="../media/image29.png"/><Relationship Id="rId13" Type="http://schemas.openxmlformats.org/officeDocument/2006/relationships/image" Target="../media/image33.png"/><Relationship Id="rId18" Type="http://schemas.openxmlformats.org/officeDocument/2006/relationships/image" Target="../media/image40.png"/><Relationship Id="rId3" Type="http://schemas.openxmlformats.org/officeDocument/2006/relationships/image" Target="../media/image24.png"/><Relationship Id="rId7" Type="http://schemas.openxmlformats.org/officeDocument/2006/relationships/image" Target="../media/image28.png"/><Relationship Id="rId12" Type="http://schemas.openxmlformats.org/officeDocument/2006/relationships/image" Target="../media/image32.png"/><Relationship Id="rId17" Type="http://schemas.openxmlformats.org/officeDocument/2006/relationships/image" Target="../media/image39.png"/><Relationship Id="rId2" Type="http://schemas.openxmlformats.org/officeDocument/2006/relationships/image" Target="../media/image23.png"/><Relationship Id="rId16" Type="http://schemas.openxmlformats.org/officeDocument/2006/relationships/image" Target="../media/image36.png"/><Relationship Id="rId1" Type="http://schemas.openxmlformats.org/officeDocument/2006/relationships/slideLayout" Target="../slideLayouts/slideLayout2.xml"/><Relationship Id="rId6" Type="http://schemas.openxmlformats.org/officeDocument/2006/relationships/image" Target="../media/image27.png"/><Relationship Id="rId11" Type="http://schemas.openxmlformats.org/officeDocument/2006/relationships/image" Target="../media/image18.png"/><Relationship Id="rId5" Type="http://schemas.openxmlformats.org/officeDocument/2006/relationships/image" Target="../media/image26.png"/><Relationship Id="rId15" Type="http://schemas.openxmlformats.org/officeDocument/2006/relationships/image" Target="../media/image35.png"/><Relationship Id="rId10" Type="http://schemas.openxmlformats.org/officeDocument/2006/relationships/image" Target="../media/image31.png"/><Relationship Id="rId4" Type="http://schemas.openxmlformats.org/officeDocument/2006/relationships/image" Target="../media/image25.png"/><Relationship Id="rId9" Type="http://schemas.openxmlformats.org/officeDocument/2006/relationships/image" Target="../media/image30.png"/><Relationship Id="rId14" Type="http://schemas.openxmlformats.org/officeDocument/2006/relationships/image" Target="../media/image34.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41.png"/><Relationship Id="rId1" Type="http://schemas.openxmlformats.org/officeDocument/2006/relationships/slideLayout" Target="../slideLayouts/slideLayout2.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s>
</file>

<file path=ppt/slides/_rels/slide18.xml.rels><?xml version="1.0" encoding="UTF-8" standalone="yes"?>
<Relationships xmlns="http://schemas.openxmlformats.org/package/2006/relationships"><Relationship Id="rId2" Type="http://schemas.openxmlformats.org/officeDocument/2006/relationships/image" Target="../media/image4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gif"/><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18.png"/><Relationship Id="rId3" Type="http://schemas.openxmlformats.org/officeDocument/2006/relationships/image" Target="../media/image8.png"/><Relationship Id="rId7" Type="http://schemas.openxmlformats.org/officeDocument/2006/relationships/image" Target="../media/image12.png"/><Relationship Id="rId12" Type="http://schemas.openxmlformats.org/officeDocument/2006/relationships/image" Target="../media/image17.png"/><Relationship Id="rId2" Type="http://schemas.openxmlformats.org/officeDocument/2006/relationships/image" Target="../media/image7.png"/><Relationship Id="rId16" Type="http://schemas.openxmlformats.org/officeDocument/2006/relationships/image" Target="../media/image21.png"/><Relationship Id="rId1" Type="http://schemas.openxmlformats.org/officeDocument/2006/relationships/slideLayout" Target="../slideLayouts/slideLayout2.xml"/><Relationship Id="rId6" Type="http://schemas.openxmlformats.org/officeDocument/2006/relationships/image" Target="../media/image11.png"/><Relationship Id="rId11" Type="http://schemas.openxmlformats.org/officeDocument/2006/relationships/image" Target="../media/image16.png"/><Relationship Id="rId5" Type="http://schemas.openxmlformats.org/officeDocument/2006/relationships/image" Target="../media/image10.png"/><Relationship Id="rId15" Type="http://schemas.openxmlformats.org/officeDocument/2006/relationships/image" Target="../media/image20.png"/><Relationship Id="rId10" Type="http://schemas.openxmlformats.org/officeDocument/2006/relationships/image" Target="../media/image15.png"/><Relationship Id="rId4" Type="http://schemas.openxmlformats.org/officeDocument/2006/relationships/image" Target="../media/image9.png"/><Relationship Id="rId9" Type="http://schemas.openxmlformats.org/officeDocument/2006/relationships/image" Target="../media/image14.png"/><Relationship Id="rId14" Type="http://schemas.openxmlformats.org/officeDocument/2006/relationships/image" Target="../media/image19.png"/></Relationships>
</file>

<file path=ppt/slides/_rels/slide8.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xfrm>
            <a:off x="696913" y="332601"/>
            <a:ext cx="1541128" cy="276999"/>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zh-CN" sz="1800" dirty="0" smtClean="0"/>
              <a:t>November </a:t>
            </a:r>
            <a:r>
              <a:rPr lang="en-US" altLang="zh-CN" sz="1800" dirty="0"/>
              <a:t>2017</a:t>
            </a:r>
            <a:endParaRPr lang="en-US" altLang="en-US" sz="1800" dirty="0"/>
          </a:p>
        </p:txBody>
      </p:sp>
      <p:sp>
        <p:nvSpPr>
          <p:cNvPr id="2051" name="Footer Placeholder 4"/>
          <p:cNvSpPr>
            <a:spLocks noGrp="1"/>
          </p:cNvSpPr>
          <p:nvPr>
            <p:ph type="ftr" sz="quarter" idx="11"/>
          </p:nvPr>
        </p:nvSpPr>
        <p:spPr>
          <a:xfrm>
            <a:off x="7453882" y="6475413"/>
            <a:ext cx="1090043" cy="184666"/>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smtClean="0"/>
              <a:t>Rob Sun, Huawei</a:t>
            </a:r>
            <a:endParaRPr lang="en-US" altLang="en-US" dirty="0"/>
          </a:p>
        </p:txBody>
      </p:sp>
      <p:sp>
        <p:nvSpPr>
          <p:cNvPr id="2052"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Slide </a:t>
            </a:r>
            <a:fld id="{F53C4008-337E-4BDF-8FF3-BA2CFCA543C3}" type="slidenum">
              <a:rPr lang="en-US" altLang="en-US"/>
              <a:pPr/>
              <a:t>1</a:t>
            </a:fld>
            <a:endParaRPr lang="en-US" altLang="en-US" dirty="0"/>
          </a:p>
        </p:txBody>
      </p:sp>
      <p:sp>
        <p:nvSpPr>
          <p:cNvPr id="2053" name="Rectangle 2"/>
          <p:cNvSpPr>
            <a:spLocks noGrp="1" noChangeArrowheads="1"/>
          </p:cNvSpPr>
          <p:nvPr>
            <p:ph type="title"/>
          </p:nvPr>
        </p:nvSpPr>
        <p:spPr>
          <a:xfrm>
            <a:off x="685800" y="1210072"/>
            <a:ext cx="7772400" cy="1066800"/>
          </a:xfrm>
          <a:noFill/>
        </p:spPr>
        <p:txBody>
          <a:bodyPr/>
          <a:lstStyle/>
          <a:p>
            <a:r>
              <a:rPr lang="en-US" altLang="zh-CN" dirty="0" smtClean="0"/>
              <a:t>FTM Security with Distance Bounding Protocol</a:t>
            </a:r>
            <a:endParaRPr lang="en-US" altLang="en-US" dirty="0"/>
          </a:p>
        </p:txBody>
      </p:sp>
      <p:sp>
        <p:nvSpPr>
          <p:cNvPr id="2054" name="Rectangle 6"/>
          <p:cNvSpPr>
            <a:spLocks noGrp="1" noChangeArrowheads="1"/>
          </p:cNvSpPr>
          <p:nvPr>
            <p:ph type="body" idx="1"/>
          </p:nvPr>
        </p:nvSpPr>
        <p:spPr>
          <a:xfrm>
            <a:off x="685800" y="2564904"/>
            <a:ext cx="7772400" cy="381000"/>
          </a:xfrm>
          <a:noFill/>
        </p:spPr>
        <p:txBody>
          <a:bodyPr/>
          <a:lstStyle/>
          <a:p>
            <a:pPr algn="ctr">
              <a:buFontTx/>
              <a:buNone/>
            </a:pPr>
            <a:r>
              <a:rPr lang="en-US" altLang="en-US" sz="2000" dirty="0"/>
              <a:t>Date:</a:t>
            </a:r>
            <a:r>
              <a:rPr lang="en-US" altLang="en-US" sz="2000" b="0" dirty="0"/>
              <a:t> </a:t>
            </a:r>
            <a:r>
              <a:rPr lang="en-US" altLang="en-US" sz="2000" b="0" dirty="0" smtClean="0"/>
              <a:t>2017-11-06</a:t>
            </a:r>
            <a:endParaRPr lang="en-US" altLang="en-US" sz="2000" b="0" dirty="0"/>
          </a:p>
        </p:txBody>
      </p:sp>
      <p:graphicFrame>
        <p:nvGraphicFramePr>
          <p:cNvPr id="2" name="Table 1"/>
          <p:cNvGraphicFramePr>
            <a:graphicFrameLocks noGrp="1"/>
          </p:cNvGraphicFramePr>
          <p:nvPr>
            <p:extLst>
              <p:ext uri="{D42A27DB-BD31-4B8C-83A1-F6EECF244321}">
                <p14:modId xmlns:p14="http://schemas.microsoft.com/office/powerpoint/2010/main" val="3936236795"/>
              </p:ext>
            </p:extLst>
          </p:nvPr>
        </p:nvGraphicFramePr>
        <p:xfrm>
          <a:off x="535905" y="3263623"/>
          <a:ext cx="8148390" cy="1737360"/>
        </p:xfrm>
        <a:graphic>
          <a:graphicData uri="http://schemas.openxmlformats.org/drawingml/2006/table">
            <a:tbl>
              <a:tblPr firstRow="1">
                <a:tableStyleId>{5940675A-B579-460E-94D1-54222C63F5DA}</a:tableStyleId>
              </a:tblPr>
              <a:tblGrid>
                <a:gridCol w="1629678">
                  <a:extLst>
                    <a:ext uri="{9D8B030D-6E8A-4147-A177-3AD203B41FA5}">
                      <a16:colId xmlns:a16="http://schemas.microsoft.com/office/drawing/2014/main" xmlns="" val="20000"/>
                    </a:ext>
                  </a:extLst>
                </a:gridCol>
                <a:gridCol w="1629678">
                  <a:extLst>
                    <a:ext uri="{9D8B030D-6E8A-4147-A177-3AD203B41FA5}">
                      <a16:colId xmlns:a16="http://schemas.microsoft.com/office/drawing/2014/main" xmlns="" val="20001"/>
                    </a:ext>
                  </a:extLst>
                </a:gridCol>
                <a:gridCol w="1280795">
                  <a:extLst>
                    <a:ext uri="{9D8B030D-6E8A-4147-A177-3AD203B41FA5}">
                      <a16:colId xmlns:a16="http://schemas.microsoft.com/office/drawing/2014/main" xmlns="" val="20002"/>
                    </a:ext>
                  </a:extLst>
                </a:gridCol>
                <a:gridCol w="864096">
                  <a:extLst>
                    <a:ext uri="{9D8B030D-6E8A-4147-A177-3AD203B41FA5}">
                      <a16:colId xmlns:a16="http://schemas.microsoft.com/office/drawing/2014/main" xmlns="" val="20003"/>
                    </a:ext>
                  </a:extLst>
                </a:gridCol>
                <a:gridCol w="2744143">
                  <a:extLst>
                    <a:ext uri="{9D8B030D-6E8A-4147-A177-3AD203B41FA5}">
                      <a16:colId xmlns:a16="http://schemas.microsoft.com/office/drawing/2014/main" xmlns="" val="20004"/>
                    </a:ext>
                  </a:extLst>
                </a:gridCol>
              </a:tblGrid>
              <a:tr h="304800">
                <a:tc>
                  <a:txBody>
                    <a:bodyPr/>
                    <a:lstStyle/>
                    <a:p>
                      <a:r>
                        <a:rPr lang="en-US" sz="1400" b="1" dirty="0"/>
                        <a:t>Name</a:t>
                      </a:r>
                    </a:p>
                  </a:txBody>
                  <a:tcPr/>
                </a:tc>
                <a:tc>
                  <a:txBody>
                    <a:bodyPr/>
                    <a:lstStyle/>
                    <a:p>
                      <a:r>
                        <a:rPr lang="en-US" sz="1400" b="1" dirty="0"/>
                        <a:t>Affiliation</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a16="http://schemas.microsoft.com/office/drawing/2014/main" xmlns="" val="10000"/>
                  </a:ext>
                </a:extLst>
              </a:tr>
              <a:tr h="304800">
                <a:tc>
                  <a:txBody>
                    <a:bodyPr/>
                    <a:lstStyle/>
                    <a:p>
                      <a:r>
                        <a:rPr lang="en-US" sz="1400" b="1" dirty="0" smtClean="0"/>
                        <a:t>Rob Sun</a:t>
                      </a:r>
                      <a:endParaRPr lang="en-US" sz="1400" b="1" dirty="0"/>
                    </a:p>
                  </a:txBody>
                  <a:tcPr/>
                </a:tc>
                <a:tc rowSpan="4">
                  <a:txBody>
                    <a:bodyPr/>
                    <a:lstStyle/>
                    <a:p>
                      <a:r>
                        <a:rPr lang="en-US" sz="1400" b="1" dirty="0" smtClean="0"/>
                        <a:t>   Huawei </a:t>
                      </a:r>
                      <a:endParaRPr lang="en-US" sz="1400" b="1" dirty="0"/>
                    </a:p>
                  </a:txBody>
                  <a:tcPr/>
                </a:tc>
                <a:tc>
                  <a:txBody>
                    <a:bodyPr/>
                    <a:lstStyle/>
                    <a:p>
                      <a:endParaRPr lang="en-US" sz="1400" b="1" dirty="0"/>
                    </a:p>
                  </a:txBody>
                  <a:tcPr/>
                </a:tc>
                <a:tc>
                  <a:txBody>
                    <a:bodyPr/>
                    <a:lstStyle/>
                    <a:p>
                      <a:endParaRPr lang="en-US" sz="1400" b="1" dirty="0"/>
                    </a:p>
                  </a:txBody>
                  <a:tcPr/>
                </a:tc>
                <a:tc>
                  <a:txBody>
                    <a:bodyPr/>
                    <a:lstStyle/>
                    <a:p>
                      <a:r>
                        <a:rPr lang="en-US" sz="1400" b="1" dirty="0" smtClean="0"/>
                        <a:t>Rob.sun@Huawei.com</a:t>
                      </a:r>
                      <a:endParaRPr lang="en-US" sz="1400" b="1" dirty="0"/>
                    </a:p>
                  </a:txBody>
                  <a:tcPr/>
                </a:tc>
              </a:tr>
              <a:tr h="304800">
                <a:tc>
                  <a:txBody>
                    <a:bodyPr/>
                    <a:lstStyle/>
                    <a:p>
                      <a:r>
                        <a:rPr lang="en-US" sz="1400" b="1" dirty="0" smtClean="0"/>
                        <a:t>Edward Au</a:t>
                      </a:r>
                      <a:endParaRPr lang="en-US" sz="1400" b="1" dirty="0"/>
                    </a:p>
                  </a:txBody>
                  <a:tcPr/>
                </a:tc>
                <a:tc vMerge="1">
                  <a:txBody>
                    <a:bodyPr/>
                    <a:lstStyle/>
                    <a:p>
                      <a:endParaRPr lang="en-US" sz="1400" b="1" dirty="0"/>
                    </a:p>
                  </a:txBody>
                  <a:tcPr/>
                </a:tc>
                <a:tc>
                  <a:txBody>
                    <a:bodyPr/>
                    <a:lstStyle/>
                    <a:p>
                      <a:endParaRPr lang="en-US" sz="1400" b="1" dirty="0"/>
                    </a:p>
                  </a:txBody>
                  <a:tcPr/>
                </a:tc>
                <a:tc>
                  <a:txBody>
                    <a:bodyPr/>
                    <a:lstStyle/>
                    <a:p>
                      <a:endParaRPr lang="en-US" sz="1400" b="1" dirty="0"/>
                    </a:p>
                  </a:txBody>
                  <a:tcPr/>
                </a:tc>
                <a:tc>
                  <a:txBody>
                    <a:bodyPr/>
                    <a:lstStyle/>
                    <a:p>
                      <a:r>
                        <a:rPr lang="en-US" sz="1400" b="1" dirty="0" smtClean="0"/>
                        <a:t>Yan.xin@Huawei.com</a:t>
                      </a:r>
                      <a:endParaRPr lang="en-US" sz="1400" b="1" dirty="0"/>
                    </a:p>
                  </a:txBody>
                  <a:tcPr/>
                </a:tc>
              </a:tr>
              <a:tr h="304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smtClean="0"/>
                        <a:t>Yan Xin</a:t>
                      </a:r>
                    </a:p>
                    <a:p>
                      <a:endParaRPr lang="en-US" sz="1400" b="1" dirty="0"/>
                    </a:p>
                  </a:txBody>
                  <a:tcPr/>
                </a:tc>
                <a:tc vMerge="1">
                  <a:txBody>
                    <a:bodyPr/>
                    <a:lstStyle/>
                    <a:p>
                      <a:endParaRPr lang="en-US" sz="1400" b="1" dirty="0"/>
                    </a:p>
                  </a:txBody>
                  <a:tcPr/>
                </a:tc>
                <a:tc>
                  <a:txBody>
                    <a:bodyPr/>
                    <a:lstStyle/>
                    <a:p>
                      <a:endParaRPr lang="en-US" sz="1400" b="1" dirty="0"/>
                    </a:p>
                  </a:txBody>
                  <a:tcPr/>
                </a:tc>
                <a:tc>
                  <a:txBody>
                    <a:bodyPr/>
                    <a:lstStyle/>
                    <a:p>
                      <a:endParaRPr lang="en-US" sz="1400" b="1" dirty="0"/>
                    </a:p>
                  </a:txBody>
                  <a:tcPr/>
                </a:tc>
                <a:tc>
                  <a:txBody>
                    <a:bodyPr/>
                    <a:lstStyle/>
                    <a:p>
                      <a:r>
                        <a:rPr lang="en-US" sz="1400" b="1" dirty="0" smtClean="0"/>
                        <a:t>Edward.ks.au@huawei.com</a:t>
                      </a:r>
                    </a:p>
                  </a:txBody>
                  <a:tcPr/>
                </a:tc>
              </a:tr>
              <a:tr h="304800">
                <a:tc>
                  <a:txBody>
                    <a:bodyPr/>
                    <a:lstStyle/>
                    <a:p>
                      <a:r>
                        <a:rPr lang="en-US" sz="1400" b="1" dirty="0" smtClean="0"/>
                        <a:t>Allan Chu</a:t>
                      </a:r>
                      <a:endParaRPr lang="en-US" sz="1400" b="1" dirty="0"/>
                    </a:p>
                  </a:txBody>
                  <a:tcPr/>
                </a:tc>
                <a:tc vMerge="1">
                  <a:txBody>
                    <a:bodyPr/>
                    <a:lstStyle/>
                    <a:p>
                      <a:endParaRPr lang="en-US" sz="1400" b="1" dirty="0"/>
                    </a:p>
                  </a:txBody>
                  <a:tcPr/>
                </a:tc>
                <a:tc>
                  <a:txBody>
                    <a:bodyPr/>
                    <a:lstStyle/>
                    <a:p>
                      <a:endParaRPr lang="en-US" sz="1400" b="1" dirty="0"/>
                    </a:p>
                  </a:txBody>
                  <a:tcPr/>
                </a:tc>
                <a:tc>
                  <a:txBody>
                    <a:bodyPr/>
                    <a:lstStyle/>
                    <a:p>
                      <a:endParaRPr lang="en-US" sz="1400" b="1" dirty="0"/>
                    </a:p>
                  </a:txBody>
                  <a:tcPr/>
                </a:tc>
                <a:tc>
                  <a:txBody>
                    <a:bodyPr/>
                    <a:lstStyle/>
                    <a:p>
                      <a:r>
                        <a:rPr lang="en-US" sz="1400" b="1" dirty="0" smtClean="0"/>
                        <a:t>Chunhui.zhu@huawei.com</a:t>
                      </a:r>
                      <a:endParaRPr lang="en-US" sz="1400" b="1" dirty="0" smtClean="0"/>
                    </a:p>
                  </a:txBody>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704850" y="592138"/>
            <a:ext cx="7772400" cy="1066800"/>
          </a:xfrm>
        </p:spPr>
        <p:txBody>
          <a:bodyPr/>
          <a:lstStyle/>
          <a:p>
            <a:r>
              <a:rPr lang="en-US" altLang="en-US" smtClean="0">
                <a:ea typeface="ＭＳ Ｐゴシック" panose="020B0600070205080204" pitchFamily="34" charset="-128"/>
              </a:rPr>
              <a:t>Our Scheme: FTM combined with Distance Bounding Protocol (With pre-shared K)</a:t>
            </a:r>
          </a:p>
        </p:txBody>
      </p:sp>
      <p:sp>
        <p:nvSpPr>
          <p:cNvPr id="25603" name="Footer Placeholder 3"/>
          <p:cNvSpPr>
            <a:spLocks noGrp="1"/>
          </p:cNvSpPr>
          <p:nvPr>
            <p:ph type="ftr" sz="quarter" idx="10"/>
          </p:nvPr>
        </p:nvSpPr>
        <p:spPr bwMode="auto">
          <a:xfrm>
            <a:off x="7150100" y="6445250"/>
            <a:ext cx="1392238" cy="1841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GB" altLang="en-US" sz="1000" smtClean="0"/>
              <a:t>Rob Sun, et al Huawei</a:t>
            </a:r>
          </a:p>
        </p:txBody>
      </p:sp>
      <p:sp>
        <p:nvSpPr>
          <p:cNvPr id="25604" name="Slide Number Placeholder 4"/>
          <p:cNvSpPr>
            <a:spLocks noGrp="1"/>
          </p:cNvSpPr>
          <p:nvPr>
            <p:ph type="sldNum" sz="quarter" idx="11"/>
          </p:nvPr>
        </p:nvSpPr>
        <p:spPr>
          <a:xfrm>
            <a:off x="4398963" y="6537325"/>
            <a:ext cx="530225" cy="182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GB" altLang="en-US" sz="1200" b="0" smtClean="0"/>
              <a:t>Slide </a:t>
            </a:r>
            <a:fld id="{73CEEFBE-F1F1-4DC0-ACA8-34BF25D7760B}" type="slidenum">
              <a:rPr lang="en-GB" altLang="en-US" sz="1200" b="0" smtClean="0"/>
              <a:pPr>
                <a:spcBef>
                  <a:spcPct val="0"/>
                </a:spcBef>
                <a:buFontTx/>
                <a:buNone/>
              </a:pPr>
              <a:t>10</a:t>
            </a:fld>
            <a:endParaRPr lang="en-GB" altLang="en-US" sz="1200" b="0" smtClean="0"/>
          </a:p>
        </p:txBody>
      </p:sp>
      <p:sp>
        <p:nvSpPr>
          <p:cNvPr id="25605" name="Rectangle 5"/>
          <p:cNvSpPr>
            <a:spLocks noChangeArrowheads="1"/>
          </p:cNvSpPr>
          <p:nvPr/>
        </p:nvSpPr>
        <p:spPr bwMode="auto">
          <a:xfrm>
            <a:off x="1914525" y="1528763"/>
            <a:ext cx="1795463"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   Alice as Verifier</a:t>
            </a:r>
          </a:p>
          <a:p>
            <a:pPr>
              <a:spcBef>
                <a:spcPct val="0"/>
              </a:spcBef>
              <a:buFontTx/>
              <a:buNone/>
            </a:pPr>
            <a:r>
              <a:rPr lang="en-US" altLang="en-US" sz="1200" b="0"/>
              <a:t>   (with pre-shared K)</a:t>
            </a:r>
          </a:p>
          <a:p>
            <a:pPr>
              <a:spcBef>
                <a:spcPct val="0"/>
              </a:spcBef>
              <a:buFontTx/>
              <a:buNone/>
            </a:pPr>
            <a:r>
              <a:rPr lang="en-US" altLang="en-US" sz="1200" b="0"/>
              <a:t>      </a:t>
            </a:r>
          </a:p>
        </p:txBody>
      </p:sp>
      <p:sp>
        <p:nvSpPr>
          <p:cNvPr id="25606" name="Rectangle 6"/>
          <p:cNvSpPr>
            <a:spLocks noChangeArrowheads="1"/>
          </p:cNvSpPr>
          <p:nvPr/>
        </p:nvSpPr>
        <p:spPr bwMode="auto">
          <a:xfrm>
            <a:off x="6256338" y="1501775"/>
            <a:ext cx="155575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   Bob as Prover</a:t>
            </a:r>
          </a:p>
          <a:p>
            <a:pPr>
              <a:spcBef>
                <a:spcPct val="0"/>
              </a:spcBef>
              <a:buFontTx/>
              <a:buNone/>
            </a:pPr>
            <a:r>
              <a:rPr lang="en-US" altLang="en-US" sz="1200" b="0"/>
              <a:t>( with pre-shared K)</a:t>
            </a:r>
          </a:p>
        </p:txBody>
      </p:sp>
      <p:sp>
        <p:nvSpPr>
          <p:cNvPr id="25607" name="TextBox 65"/>
          <p:cNvSpPr txBox="1">
            <a:spLocks noChangeArrowheads="1"/>
          </p:cNvSpPr>
          <p:nvPr/>
        </p:nvSpPr>
        <p:spPr bwMode="auto">
          <a:xfrm>
            <a:off x="4175125" y="1624013"/>
            <a:ext cx="9334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Setup Phase</a:t>
            </a:r>
          </a:p>
        </p:txBody>
      </p:sp>
      <p:sp>
        <p:nvSpPr>
          <p:cNvPr id="25608" name="TextBox 67"/>
          <p:cNvSpPr txBox="1">
            <a:spLocks noChangeArrowheads="1"/>
          </p:cNvSpPr>
          <p:nvPr/>
        </p:nvSpPr>
        <p:spPr bwMode="auto">
          <a:xfrm>
            <a:off x="4070350" y="5205413"/>
            <a:ext cx="13128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Verification Phase</a:t>
            </a:r>
          </a:p>
        </p:txBody>
      </p:sp>
      <p:sp>
        <p:nvSpPr>
          <p:cNvPr id="2" name="TextBox 1"/>
          <p:cNvSpPr txBox="1">
            <a:spLocks noRot="1" noChangeAspect="1" noMove="1" noResize="1" noEditPoints="1" noAdjustHandles="1" noChangeArrowheads="1" noChangeShapeType="1" noTextEdit="1"/>
          </p:cNvSpPr>
          <p:nvPr/>
        </p:nvSpPr>
        <p:spPr>
          <a:xfrm>
            <a:off x="6501183" y="2050061"/>
            <a:ext cx="1159228" cy="298864"/>
          </a:xfrm>
          <a:prstGeom prst="rect">
            <a:avLst/>
          </a:prstGeom>
          <a:blipFill rotWithShape="0">
            <a:blip r:embed="rId2"/>
            <a:stretch>
              <a:fillRect b="-10204"/>
            </a:stretch>
          </a:blipFill>
        </p:spPr>
        <p:txBody>
          <a:bodyPr/>
          <a:lstStyle/>
          <a:p>
            <a:pPr>
              <a:defRPr/>
            </a:pPr>
            <a:r>
              <a:rPr lang="en-US">
                <a:noFill/>
              </a:rPr>
              <a:t> </a:t>
            </a:r>
          </a:p>
        </p:txBody>
      </p:sp>
      <p:cxnSp>
        <p:nvCxnSpPr>
          <p:cNvPr id="25610" name="Straight Arrow Connector 4"/>
          <p:cNvCxnSpPr>
            <a:cxnSpLocks noChangeShapeType="1"/>
          </p:cNvCxnSpPr>
          <p:nvPr/>
        </p:nvCxnSpPr>
        <p:spPr bwMode="auto">
          <a:xfrm flipH="1">
            <a:off x="3514725" y="2189163"/>
            <a:ext cx="2592388"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36" name="TextBox 35"/>
          <p:cNvSpPr txBox="1">
            <a:spLocks noRot="1" noChangeAspect="1" noMove="1" noResize="1" noEditPoints="1" noAdjustHandles="1" noChangeArrowheads="1" noChangeShapeType="1" noTextEdit="1"/>
          </p:cNvSpPr>
          <p:nvPr/>
        </p:nvSpPr>
        <p:spPr>
          <a:xfrm>
            <a:off x="4523223" y="1911948"/>
            <a:ext cx="1129092" cy="291298"/>
          </a:xfrm>
          <a:prstGeom prst="rect">
            <a:avLst/>
          </a:prstGeom>
          <a:blipFill rotWithShape="0">
            <a:blip r:embed="rId3"/>
            <a:stretch>
              <a:fillRect t="-2128" b="-12766"/>
            </a:stretch>
          </a:blipFill>
        </p:spPr>
        <p:txBody>
          <a:bodyPr/>
          <a:lstStyle/>
          <a:p>
            <a:pPr>
              <a:defRPr/>
            </a:pPr>
            <a:r>
              <a:rPr lang="en-US">
                <a:noFill/>
              </a:rPr>
              <a:t> </a:t>
            </a:r>
          </a:p>
        </p:txBody>
      </p:sp>
      <p:cxnSp>
        <p:nvCxnSpPr>
          <p:cNvPr id="25612" name="Straight Arrow Connector 6"/>
          <p:cNvCxnSpPr>
            <a:cxnSpLocks noChangeShapeType="1"/>
          </p:cNvCxnSpPr>
          <p:nvPr/>
        </p:nvCxnSpPr>
        <p:spPr bwMode="auto">
          <a:xfrm>
            <a:off x="3525838" y="2611438"/>
            <a:ext cx="26971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2" name="TextBox 41"/>
          <p:cNvSpPr txBox="1">
            <a:spLocks noRot="1" noChangeAspect="1" noMove="1" noResize="1" noEditPoints="1" noAdjustHandles="1" noChangeArrowheads="1" noChangeShapeType="1" noTextEdit="1"/>
          </p:cNvSpPr>
          <p:nvPr/>
        </p:nvSpPr>
        <p:spPr>
          <a:xfrm>
            <a:off x="4573366" y="2317622"/>
            <a:ext cx="764312" cy="276999"/>
          </a:xfrm>
          <a:prstGeom prst="rect">
            <a:avLst/>
          </a:prstGeom>
          <a:blipFill rotWithShape="0">
            <a:blip r:embed="rId4"/>
            <a:stretch>
              <a:fillRect b="-15217"/>
            </a:stretch>
          </a:blipFill>
        </p:spPr>
        <p:txBody>
          <a:bodyPr/>
          <a:lstStyle/>
          <a:p>
            <a:pPr>
              <a:defRPr/>
            </a:pPr>
            <a:r>
              <a:rPr lang="en-US">
                <a:noFill/>
              </a:rPr>
              <a:t> </a:t>
            </a:r>
          </a:p>
        </p:txBody>
      </p:sp>
      <p:sp>
        <p:nvSpPr>
          <p:cNvPr id="25614" name="TextBox 65"/>
          <p:cNvSpPr txBox="1">
            <a:spLocks noChangeArrowheads="1"/>
          </p:cNvSpPr>
          <p:nvPr/>
        </p:nvSpPr>
        <p:spPr bwMode="auto">
          <a:xfrm>
            <a:off x="3924300" y="2857500"/>
            <a:ext cx="17748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Rapid bit exchange Phase</a:t>
            </a:r>
          </a:p>
          <a:p>
            <a:pPr>
              <a:spcBef>
                <a:spcPct val="0"/>
              </a:spcBef>
              <a:buFontTx/>
              <a:buNone/>
            </a:pPr>
            <a:r>
              <a:rPr lang="en-US" altLang="en-US" sz="1200" b="0"/>
              <a:t>for i = 1 to k</a:t>
            </a:r>
          </a:p>
        </p:txBody>
      </p:sp>
      <p:cxnSp>
        <p:nvCxnSpPr>
          <p:cNvPr id="25615" name="Straight Arrow Connector 66"/>
          <p:cNvCxnSpPr>
            <a:cxnSpLocks noChangeShapeType="1"/>
          </p:cNvCxnSpPr>
          <p:nvPr/>
        </p:nvCxnSpPr>
        <p:spPr bwMode="auto">
          <a:xfrm flipH="1">
            <a:off x="3570288" y="3538538"/>
            <a:ext cx="2592387" cy="0"/>
          </a:xfrm>
          <a:prstGeom prst="straightConnector1">
            <a:avLst/>
          </a:prstGeom>
          <a:noFill/>
          <a:ln w="12700" algn="ctr">
            <a:solidFill>
              <a:schemeClr val="tx1"/>
            </a:solidFill>
            <a:round/>
            <a:headEnd type="triangle" w="med" len="med"/>
            <a:tailEnd/>
          </a:ln>
          <a:extLst>
            <a:ext uri="{909E8E84-426E-40DD-AFC4-6F175D3DCCD1}">
              <a14:hiddenFill xmlns:a14="http://schemas.microsoft.com/office/drawing/2010/main">
                <a:noFill/>
              </a14:hiddenFill>
            </a:ext>
          </a:extLst>
        </p:spPr>
      </p:cxnSp>
      <p:sp>
        <p:nvSpPr>
          <p:cNvPr id="68" name="TextBox 67"/>
          <p:cNvSpPr txBox="1">
            <a:spLocks noRot="1" noChangeAspect="1" noMove="1" noResize="1" noEditPoints="1" noAdjustHandles="1" noChangeArrowheads="1" noChangeShapeType="1" noTextEdit="1"/>
          </p:cNvSpPr>
          <p:nvPr/>
        </p:nvSpPr>
        <p:spPr>
          <a:xfrm>
            <a:off x="4573366" y="3296816"/>
            <a:ext cx="823880" cy="276999"/>
          </a:xfrm>
          <a:prstGeom prst="rect">
            <a:avLst/>
          </a:prstGeom>
          <a:blipFill rotWithShape="0">
            <a:blip r:embed="rId5"/>
            <a:stretch>
              <a:fillRect t="-2222" b="-17778"/>
            </a:stretch>
          </a:blipFill>
        </p:spPr>
        <p:txBody>
          <a:bodyPr/>
          <a:lstStyle/>
          <a:p>
            <a:pPr>
              <a:defRPr/>
            </a:pPr>
            <a:r>
              <a:rPr lang="en-US">
                <a:noFill/>
              </a:rPr>
              <a:t> </a:t>
            </a:r>
          </a:p>
        </p:txBody>
      </p:sp>
      <p:cxnSp>
        <p:nvCxnSpPr>
          <p:cNvPr id="25617" name="Straight Arrow Connector 68"/>
          <p:cNvCxnSpPr>
            <a:cxnSpLocks noChangeShapeType="1"/>
          </p:cNvCxnSpPr>
          <p:nvPr/>
        </p:nvCxnSpPr>
        <p:spPr bwMode="auto">
          <a:xfrm>
            <a:off x="3525838" y="3811588"/>
            <a:ext cx="2697162" cy="0"/>
          </a:xfrm>
          <a:prstGeom prst="straightConnector1">
            <a:avLst/>
          </a:prstGeom>
          <a:noFill/>
          <a:ln w="12700" algn="ctr">
            <a:solidFill>
              <a:schemeClr val="tx1"/>
            </a:solidFill>
            <a:round/>
            <a:headEnd type="triangle" w="med" len="med"/>
            <a:tailEnd/>
          </a:ln>
          <a:extLst>
            <a:ext uri="{909E8E84-426E-40DD-AFC4-6F175D3DCCD1}">
              <a14:hiddenFill xmlns:a14="http://schemas.microsoft.com/office/drawing/2010/main">
                <a:noFill/>
              </a14:hiddenFill>
            </a:ext>
          </a:extLst>
        </p:spPr>
      </p:cxnSp>
      <p:sp>
        <p:nvSpPr>
          <p:cNvPr id="70" name="TextBox 69"/>
          <p:cNvSpPr txBox="1">
            <a:spLocks noRot="1" noChangeAspect="1" noMove="1" noResize="1" noEditPoints="1" noAdjustHandles="1" noChangeArrowheads="1" noChangeShapeType="1" noTextEdit="1"/>
          </p:cNvSpPr>
          <p:nvPr/>
        </p:nvSpPr>
        <p:spPr>
          <a:xfrm>
            <a:off x="4649545" y="3538427"/>
            <a:ext cx="707245" cy="276999"/>
          </a:xfrm>
          <a:prstGeom prst="rect">
            <a:avLst/>
          </a:prstGeom>
          <a:blipFill rotWithShape="0">
            <a:blip r:embed="rId6"/>
            <a:stretch>
              <a:fillRect b="-15217"/>
            </a:stretch>
          </a:blipFill>
        </p:spPr>
        <p:txBody>
          <a:bodyPr/>
          <a:lstStyle/>
          <a:p>
            <a:pPr>
              <a:defRPr/>
            </a:pPr>
            <a:r>
              <a:rPr lang="en-US">
                <a:noFill/>
              </a:rPr>
              <a:t> </a:t>
            </a:r>
          </a:p>
        </p:txBody>
      </p:sp>
      <p:sp>
        <p:nvSpPr>
          <p:cNvPr id="71" name="TextBox 70"/>
          <p:cNvSpPr txBox="1">
            <a:spLocks noRot="1" noChangeAspect="1" noMove="1" noResize="1" noEditPoints="1" noAdjustHandles="1" noChangeArrowheads="1" noChangeShapeType="1" noTextEdit="1"/>
          </p:cNvSpPr>
          <p:nvPr/>
        </p:nvSpPr>
        <p:spPr>
          <a:xfrm>
            <a:off x="2032751" y="2292097"/>
            <a:ext cx="1154290" cy="280333"/>
          </a:xfrm>
          <a:prstGeom prst="rect">
            <a:avLst/>
          </a:prstGeom>
          <a:blipFill rotWithShape="0">
            <a:blip r:embed="rId7"/>
            <a:stretch>
              <a:fillRect b="-17391"/>
            </a:stretch>
          </a:blipFill>
        </p:spPr>
        <p:txBody>
          <a:bodyPr/>
          <a:lstStyle/>
          <a:p>
            <a:pPr>
              <a:defRPr/>
            </a:pPr>
            <a:r>
              <a:rPr lang="en-US">
                <a:noFill/>
              </a:rPr>
              <a:t> </a:t>
            </a:r>
          </a:p>
        </p:txBody>
      </p:sp>
      <p:sp>
        <p:nvSpPr>
          <p:cNvPr id="25620" name="TextBox 7"/>
          <p:cNvSpPr txBox="1">
            <a:spLocks noChangeArrowheads="1"/>
          </p:cNvSpPr>
          <p:nvPr/>
        </p:nvSpPr>
        <p:spPr bwMode="auto">
          <a:xfrm>
            <a:off x="2727325" y="3371850"/>
            <a:ext cx="919163"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Start timer  </a:t>
            </a:r>
          </a:p>
        </p:txBody>
      </p:sp>
      <p:sp>
        <p:nvSpPr>
          <p:cNvPr id="25621" name="TextBox 71"/>
          <p:cNvSpPr txBox="1">
            <a:spLocks noChangeArrowheads="1"/>
          </p:cNvSpPr>
          <p:nvPr/>
        </p:nvSpPr>
        <p:spPr bwMode="auto">
          <a:xfrm>
            <a:off x="2787650" y="3717925"/>
            <a:ext cx="85725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Ends timer</a:t>
            </a:r>
          </a:p>
        </p:txBody>
      </p:sp>
      <p:cxnSp>
        <p:nvCxnSpPr>
          <p:cNvPr id="25622" name="Straight Arrow Connector 72"/>
          <p:cNvCxnSpPr>
            <a:cxnSpLocks noChangeShapeType="1"/>
          </p:cNvCxnSpPr>
          <p:nvPr/>
        </p:nvCxnSpPr>
        <p:spPr bwMode="auto">
          <a:xfrm flipH="1">
            <a:off x="3514725" y="4811713"/>
            <a:ext cx="2592388" cy="0"/>
          </a:xfrm>
          <a:prstGeom prst="straightConnector1">
            <a:avLst/>
          </a:prstGeom>
          <a:noFill/>
          <a:ln w="12700" algn="ctr">
            <a:solidFill>
              <a:schemeClr val="tx1"/>
            </a:solidFill>
            <a:round/>
            <a:headEnd type="triangle" w="med" len="med"/>
            <a:tailEnd/>
          </a:ln>
          <a:extLst>
            <a:ext uri="{909E8E84-426E-40DD-AFC4-6F175D3DCCD1}">
              <a14:hiddenFill xmlns:a14="http://schemas.microsoft.com/office/drawing/2010/main">
                <a:noFill/>
              </a14:hiddenFill>
            </a:ext>
          </a:extLst>
        </p:spPr>
      </p:cxnSp>
      <p:cxnSp>
        <p:nvCxnSpPr>
          <p:cNvPr id="25623" name="Straight Arrow Connector 73"/>
          <p:cNvCxnSpPr>
            <a:cxnSpLocks noChangeShapeType="1"/>
          </p:cNvCxnSpPr>
          <p:nvPr/>
        </p:nvCxnSpPr>
        <p:spPr bwMode="auto">
          <a:xfrm flipV="1">
            <a:off x="3505200" y="5076825"/>
            <a:ext cx="2601913" cy="6350"/>
          </a:xfrm>
          <a:prstGeom prst="straightConnector1">
            <a:avLst/>
          </a:prstGeom>
          <a:noFill/>
          <a:ln w="12700" algn="ctr">
            <a:solidFill>
              <a:schemeClr val="tx1"/>
            </a:solidFill>
            <a:round/>
            <a:headEnd type="triangle" w="med" len="med"/>
            <a:tailEnd/>
          </a:ln>
          <a:extLst>
            <a:ext uri="{909E8E84-426E-40DD-AFC4-6F175D3DCCD1}">
              <a14:hiddenFill xmlns:a14="http://schemas.microsoft.com/office/drawing/2010/main">
                <a:noFill/>
              </a14:hiddenFill>
            </a:ext>
          </a:extLst>
        </p:spPr>
      </p:cxnSp>
      <p:sp>
        <p:nvSpPr>
          <p:cNvPr id="75" name="TextBox 74"/>
          <p:cNvSpPr txBox="1">
            <a:spLocks noRot="1" noChangeAspect="1" noMove="1" noResize="1" noEditPoints="1" noAdjustHandles="1" noChangeArrowheads="1" noChangeShapeType="1" noTextEdit="1"/>
          </p:cNvSpPr>
          <p:nvPr/>
        </p:nvSpPr>
        <p:spPr>
          <a:xfrm>
            <a:off x="4639114" y="4859154"/>
            <a:ext cx="698653" cy="276999"/>
          </a:xfrm>
          <a:prstGeom prst="rect">
            <a:avLst/>
          </a:prstGeom>
          <a:blipFill rotWithShape="0">
            <a:blip r:embed="rId8"/>
            <a:stretch>
              <a:fillRect b="-15217"/>
            </a:stretch>
          </a:blipFill>
        </p:spPr>
        <p:txBody>
          <a:bodyPr/>
          <a:lstStyle/>
          <a:p>
            <a:pPr>
              <a:defRPr/>
            </a:pPr>
            <a:r>
              <a:rPr lang="en-US">
                <a:noFill/>
              </a:rPr>
              <a:t> </a:t>
            </a:r>
          </a:p>
        </p:txBody>
      </p:sp>
      <p:sp>
        <p:nvSpPr>
          <p:cNvPr id="76" name="TextBox 75"/>
          <p:cNvSpPr txBox="1">
            <a:spLocks noRot="1" noChangeAspect="1" noMove="1" noResize="1" noEditPoints="1" noAdjustHandles="1" noChangeArrowheads="1" noChangeShapeType="1" noTextEdit="1"/>
          </p:cNvSpPr>
          <p:nvPr/>
        </p:nvSpPr>
        <p:spPr>
          <a:xfrm>
            <a:off x="4620070" y="4525197"/>
            <a:ext cx="772006" cy="276999"/>
          </a:xfrm>
          <a:prstGeom prst="rect">
            <a:avLst/>
          </a:prstGeom>
          <a:blipFill rotWithShape="0">
            <a:blip r:embed="rId9"/>
            <a:stretch>
              <a:fillRect b="-15217"/>
            </a:stretch>
          </a:blipFill>
        </p:spPr>
        <p:txBody>
          <a:bodyPr/>
          <a:lstStyle/>
          <a:p>
            <a:pPr>
              <a:defRPr/>
            </a:pPr>
            <a:r>
              <a:rPr lang="en-US">
                <a:noFill/>
              </a:rPr>
              <a:t> </a:t>
            </a:r>
          </a:p>
        </p:txBody>
      </p:sp>
      <p:sp>
        <p:nvSpPr>
          <p:cNvPr id="25626" name="Right Brace 8"/>
          <p:cNvSpPr>
            <a:spLocks/>
          </p:cNvSpPr>
          <p:nvPr/>
        </p:nvSpPr>
        <p:spPr bwMode="auto">
          <a:xfrm flipH="1">
            <a:off x="2711450" y="3465513"/>
            <a:ext cx="119063" cy="422275"/>
          </a:xfrm>
          <a:prstGeom prst="rightBrace">
            <a:avLst>
              <a:gd name="adj1" fmla="val 8341"/>
              <a:gd name="adj2"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endParaRPr lang="en-US" altLang="en-US" sz="1200" b="0"/>
          </a:p>
        </p:txBody>
      </p:sp>
      <p:sp>
        <p:nvSpPr>
          <p:cNvPr id="25627" name="TextBox 9"/>
          <p:cNvSpPr txBox="1">
            <a:spLocks noChangeArrowheads="1"/>
          </p:cNvSpPr>
          <p:nvPr/>
        </p:nvSpPr>
        <p:spPr bwMode="auto">
          <a:xfrm>
            <a:off x="4721225" y="3830638"/>
            <a:ext cx="460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a:t>
            </a:r>
          </a:p>
        </p:txBody>
      </p:sp>
      <p:sp>
        <p:nvSpPr>
          <p:cNvPr id="12" name="TextBox 11"/>
          <p:cNvSpPr txBox="1">
            <a:spLocks noRot="1" noChangeAspect="1" noMove="1" noResize="1" noEditPoints="1" noAdjustHandles="1" noChangeArrowheads="1" noChangeShapeType="1" noTextEdit="1"/>
          </p:cNvSpPr>
          <p:nvPr/>
        </p:nvSpPr>
        <p:spPr>
          <a:xfrm>
            <a:off x="6223436" y="3610568"/>
            <a:ext cx="2898935" cy="276999"/>
          </a:xfrm>
          <a:prstGeom prst="rect">
            <a:avLst/>
          </a:prstGeom>
          <a:blipFill rotWithShape="0">
            <a:blip r:embed="rId10"/>
            <a:stretch>
              <a:fillRect l="-211" b="-15217"/>
            </a:stretch>
          </a:blipFill>
        </p:spPr>
        <p:txBody>
          <a:bodyPr/>
          <a:lstStyle/>
          <a:p>
            <a:pPr>
              <a:defRPr/>
            </a:pPr>
            <a:r>
              <a:rPr lang="en-US">
                <a:noFill/>
              </a:rPr>
              <a:t> </a:t>
            </a:r>
          </a:p>
        </p:txBody>
      </p:sp>
      <p:sp>
        <p:nvSpPr>
          <p:cNvPr id="81" name="TextBox 80"/>
          <p:cNvSpPr txBox="1">
            <a:spLocks noRot="1" noChangeAspect="1" noMove="1" noResize="1" noEditPoints="1" noAdjustHandles="1" noChangeArrowheads="1" noChangeShapeType="1" noTextEdit="1"/>
          </p:cNvSpPr>
          <p:nvPr/>
        </p:nvSpPr>
        <p:spPr>
          <a:xfrm>
            <a:off x="1420185" y="5425504"/>
            <a:ext cx="1687513" cy="646331"/>
          </a:xfrm>
          <a:prstGeom prst="rect">
            <a:avLst/>
          </a:prstGeom>
          <a:blipFill rotWithShape="0">
            <a:blip r:embed="rId11"/>
            <a:stretch>
              <a:fillRect l="-361" b="-6604"/>
            </a:stretch>
          </a:blipFill>
        </p:spPr>
        <p:txBody>
          <a:bodyPr/>
          <a:lstStyle/>
          <a:p>
            <a:pPr>
              <a:defRPr/>
            </a:pPr>
            <a:r>
              <a:rPr lang="en-US">
                <a:noFill/>
              </a:rPr>
              <a:t> </a:t>
            </a:r>
          </a:p>
        </p:txBody>
      </p:sp>
      <p:sp>
        <p:nvSpPr>
          <p:cNvPr id="25630" name="Rectangle 12"/>
          <p:cNvSpPr>
            <a:spLocks noChangeArrowheads="1"/>
          </p:cNvSpPr>
          <p:nvPr/>
        </p:nvSpPr>
        <p:spPr bwMode="auto">
          <a:xfrm>
            <a:off x="1322388" y="5380038"/>
            <a:ext cx="1814512" cy="782637"/>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endParaRPr lang="en-US" altLang="en-US" sz="1200" b="0">
              <a:solidFill>
                <a:srgbClr val="FF0000"/>
              </a:solidFill>
            </a:endParaRPr>
          </a:p>
        </p:txBody>
      </p:sp>
      <p:sp>
        <p:nvSpPr>
          <p:cNvPr id="3" name="TextBox 2"/>
          <p:cNvSpPr txBox="1">
            <a:spLocks noRot="1" noChangeAspect="1" noMove="1" noResize="1" noEditPoints="1" noAdjustHandles="1" noChangeArrowheads="1" noChangeShapeType="1" noTextEdit="1"/>
          </p:cNvSpPr>
          <p:nvPr/>
        </p:nvSpPr>
        <p:spPr>
          <a:xfrm>
            <a:off x="2230293" y="3535482"/>
            <a:ext cx="457882" cy="276999"/>
          </a:xfrm>
          <a:prstGeom prst="rect">
            <a:avLst/>
          </a:prstGeom>
          <a:blipFill rotWithShape="0">
            <a:blip r:embed="rId12"/>
            <a:stretch>
              <a:fillRect/>
            </a:stretch>
          </a:blipFill>
        </p:spPr>
        <p:txBody>
          <a:bodyPr/>
          <a:lstStyle/>
          <a:p>
            <a:pPr>
              <a:defRPr/>
            </a:pPr>
            <a:r>
              <a:rPr lang="en-US">
                <a:noFill/>
              </a:rPr>
              <a:t> </a:t>
            </a:r>
          </a:p>
        </p:txBody>
      </p:sp>
      <p:sp>
        <p:nvSpPr>
          <p:cNvPr id="25632" name="TextBox 38"/>
          <p:cNvSpPr txBox="1">
            <a:spLocks noChangeArrowheads="1"/>
          </p:cNvSpPr>
          <p:nvPr/>
        </p:nvSpPr>
        <p:spPr bwMode="auto">
          <a:xfrm>
            <a:off x="2646363" y="4606925"/>
            <a:ext cx="919162"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Start timer  </a:t>
            </a:r>
          </a:p>
        </p:txBody>
      </p:sp>
      <p:sp>
        <p:nvSpPr>
          <p:cNvPr id="25633" name="TextBox 39"/>
          <p:cNvSpPr txBox="1">
            <a:spLocks noChangeArrowheads="1"/>
          </p:cNvSpPr>
          <p:nvPr/>
        </p:nvSpPr>
        <p:spPr bwMode="auto">
          <a:xfrm>
            <a:off x="2706688" y="4954588"/>
            <a:ext cx="8572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Ends timer</a:t>
            </a:r>
          </a:p>
        </p:txBody>
      </p:sp>
      <p:sp>
        <p:nvSpPr>
          <p:cNvPr id="25634" name="Right Brace 40"/>
          <p:cNvSpPr>
            <a:spLocks/>
          </p:cNvSpPr>
          <p:nvPr/>
        </p:nvSpPr>
        <p:spPr bwMode="auto">
          <a:xfrm flipH="1">
            <a:off x="2630488" y="4700588"/>
            <a:ext cx="119062" cy="422275"/>
          </a:xfrm>
          <a:prstGeom prst="rightBrace">
            <a:avLst>
              <a:gd name="adj1" fmla="val 8341"/>
              <a:gd name="adj2"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endParaRPr lang="en-US" altLang="en-US" sz="1200" b="0"/>
          </a:p>
        </p:txBody>
      </p:sp>
      <p:sp>
        <p:nvSpPr>
          <p:cNvPr id="45" name="TextBox 44"/>
          <p:cNvSpPr txBox="1">
            <a:spLocks noRot="1" noChangeAspect="1" noMove="1" noResize="1" noEditPoints="1" noAdjustHandles="1" noChangeArrowheads="1" noChangeShapeType="1" noTextEdit="1"/>
          </p:cNvSpPr>
          <p:nvPr/>
        </p:nvSpPr>
        <p:spPr>
          <a:xfrm>
            <a:off x="2149131" y="4771114"/>
            <a:ext cx="439672" cy="276999"/>
          </a:xfrm>
          <a:prstGeom prst="rect">
            <a:avLst/>
          </a:prstGeom>
          <a:blipFill rotWithShape="0">
            <a:blip r:embed="rId13"/>
            <a:stretch>
              <a:fillRect/>
            </a:stretch>
          </a:blipFill>
        </p:spPr>
        <p:txBody>
          <a:bodyPr/>
          <a:lstStyle/>
          <a:p>
            <a:pPr>
              <a:defRPr/>
            </a:pPr>
            <a:r>
              <a:rPr lang="en-US">
                <a:noFill/>
              </a:rPr>
              <a:t> </a:t>
            </a:r>
          </a:p>
        </p:txBody>
      </p:sp>
      <p:cxnSp>
        <p:nvCxnSpPr>
          <p:cNvPr id="25636" name="Straight Arrow Connector 45"/>
          <p:cNvCxnSpPr>
            <a:cxnSpLocks noChangeShapeType="1"/>
          </p:cNvCxnSpPr>
          <p:nvPr/>
        </p:nvCxnSpPr>
        <p:spPr bwMode="auto">
          <a:xfrm flipH="1">
            <a:off x="3525838" y="4398963"/>
            <a:ext cx="2592387" cy="0"/>
          </a:xfrm>
          <a:prstGeom prst="straightConnector1">
            <a:avLst/>
          </a:prstGeom>
          <a:noFill/>
          <a:ln w="12700" algn="ctr">
            <a:solidFill>
              <a:schemeClr val="tx1"/>
            </a:solidFill>
            <a:round/>
            <a:headEnd type="triangle" w="med" len="med"/>
            <a:tailEnd/>
          </a:ln>
          <a:extLst>
            <a:ext uri="{909E8E84-426E-40DD-AFC4-6F175D3DCCD1}">
              <a14:hiddenFill xmlns:a14="http://schemas.microsoft.com/office/drawing/2010/main">
                <a:noFill/>
              </a14:hiddenFill>
            </a:ext>
          </a:extLst>
        </p:spPr>
      </p:cxnSp>
      <p:sp>
        <p:nvSpPr>
          <p:cNvPr id="47" name="TextBox 46"/>
          <p:cNvSpPr txBox="1">
            <a:spLocks noRot="1" noChangeAspect="1" noMove="1" noResize="1" noEditPoints="1" noAdjustHandles="1" noChangeArrowheads="1" noChangeShapeType="1" noTextEdit="1"/>
          </p:cNvSpPr>
          <p:nvPr/>
        </p:nvSpPr>
        <p:spPr>
          <a:xfrm>
            <a:off x="4591376" y="4155331"/>
            <a:ext cx="969368" cy="276999"/>
          </a:xfrm>
          <a:prstGeom prst="rect">
            <a:avLst/>
          </a:prstGeom>
          <a:blipFill rotWithShape="0">
            <a:blip r:embed="rId14"/>
            <a:stretch>
              <a:fillRect t="-2222" b="-17778"/>
            </a:stretch>
          </a:blipFill>
        </p:spPr>
        <p:txBody>
          <a:bodyPr/>
          <a:lstStyle/>
          <a:p>
            <a:pPr>
              <a:defRPr/>
            </a:pPr>
            <a:r>
              <a:rPr lang="en-US">
                <a:noFill/>
              </a:rPr>
              <a:t> </a:t>
            </a:r>
          </a:p>
        </p:txBody>
      </p:sp>
      <p:sp>
        <p:nvSpPr>
          <p:cNvPr id="25638" name="TextBox 48"/>
          <p:cNvSpPr txBox="1">
            <a:spLocks noChangeArrowheads="1"/>
          </p:cNvSpPr>
          <p:nvPr/>
        </p:nvSpPr>
        <p:spPr bwMode="auto">
          <a:xfrm>
            <a:off x="6362700" y="5421313"/>
            <a:ext cx="181927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solidFill>
                  <a:srgbClr val="FF0000"/>
                </a:solidFill>
              </a:rPr>
              <a:t>Verify the B is correct</a:t>
            </a:r>
          </a:p>
          <a:p>
            <a:pPr>
              <a:spcBef>
                <a:spcPct val="0"/>
              </a:spcBef>
              <a:buFontTx/>
              <a:buNone/>
            </a:pPr>
            <a:r>
              <a:rPr lang="en-US" altLang="en-US" sz="1200" b="0">
                <a:solidFill>
                  <a:srgbClr val="FF0000"/>
                </a:solidFill>
              </a:rPr>
              <a:t>If not correct,  Send NAck</a:t>
            </a:r>
          </a:p>
          <a:p>
            <a:pPr>
              <a:spcBef>
                <a:spcPct val="0"/>
              </a:spcBef>
              <a:buFontTx/>
              <a:buNone/>
            </a:pPr>
            <a:endParaRPr lang="en-US" altLang="en-US" sz="1200" b="0">
              <a:solidFill>
                <a:srgbClr val="FF0000"/>
              </a:solidFill>
            </a:endParaRPr>
          </a:p>
          <a:p>
            <a:pPr>
              <a:spcBef>
                <a:spcPct val="0"/>
              </a:spcBef>
              <a:buFontTx/>
              <a:buNone/>
            </a:pPr>
            <a:endParaRPr lang="en-US" altLang="en-US" sz="1200" b="0">
              <a:solidFill>
                <a:srgbClr val="FF0000"/>
              </a:solidFill>
            </a:endParaRPr>
          </a:p>
        </p:txBody>
      </p:sp>
      <p:sp>
        <p:nvSpPr>
          <p:cNvPr id="25639" name="Rectangle 49"/>
          <p:cNvSpPr>
            <a:spLocks noChangeArrowheads="1"/>
          </p:cNvSpPr>
          <p:nvPr/>
        </p:nvSpPr>
        <p:spPr bwMode="auto">
          <a:xfrm>
            <a:off x="6399213" y="5345113"/>
            <a:ext cx="1814512" cy="782637"/>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endParaRPr lang="en-US" altLang="en-US" sz="1200" b="0">
              <a:solidFill>
                <a:srgbClr val="FF0000"/>
              </a:solidFill>
            </a:endParaRPr>
          </a:p>
        </p:txBody>
      </p:sp>
      <p:cxnSp>
        <p:nvCxnSpPr>
          <p:cNvPr id="25640" name="Straight Arrow Connector 51"/>
          <p:cNvCxnSpPr>
            <a:cxnSpLocks noChangeShapeType="1"/>
          </p:cNvCxnSpPr>
          <p:nvPr/>
        </p:nvCxnSpPr>
        <p:spPr bwMode="auto">
          <a:xfrm flipH="1">
            <a:off x="3525838" y="5730875"/>
            <a:ext cx="2592387" cy="0"/>
          </a:xfrm>
          <a:prstGeom prst="straightConnector1">
            <a:avLst/>
          </a:prstGeom>
          <a:noFill/>
          <a:ln w="12700" algn="ctr">
            <a:solidFill>
              <a:schemeClr val="tx1"/>
            </a:solidFill>
            <a:round/>
            <a:headEnd type="triangle" w="med" len="med"/>
            <a:tailEnd/>
          </a:ln>
          <a:extLst>
            <a:ext uri="{909E8E84-426E-40DD-AFC4-6F175D3DCCD1}">
              <a14:hiddenFill xmlns:a14="http://schemas.microsoft.com/office/drawing/2010/main">
                <a:noFill/>
              </a14:hiddenFill>
            </a:ext>
          </a:extLst>
        </p:spPr>
      </p:cxnSp>
      <p:cxnSp>
        <p:nvCxnSpPr>
          <p:cNvPr id="25641" name="Straight Arrow Connector 52"/>
          <p:cNvCxnSpPr>
            <a:cxnSpLocks noChangeShapeType="1"/>
          </p:cNvCxnSpPr>
          <p:nvPr/>
        </p:nvCxnSpPr>
        <p:spPr bwMode="auto">
          <a:xfrm flipV="1">
            <a:off x="3467100" y="6088063"/>
            <a:ext cx="2603500" cy="6350"/>
          </a:xfrm>
          <a:prstGeom prst="straightConnector1">
            <a:avLst/>
          </a:prstGeom>
          <a:noFill/>
          <a:ln w="12700" algn="ctr">
            <a:solidFill>
              <a:schemeClr val="tx1"/>
            </a:solidFill>
            <a:round/>
            <a:headEnd type="triangle" w="med" len="med"/>
            <a:tailEnd/>
          </a:ln>
          <a:extLst>
            <a:ext uri="{909E8E84-426E-40DD-AFC4-6F175D3DCCD1}">
              <a14:hiddenFill xmlns:a14="http://schemas.microsoft.com/office/drawing/2010/main">
                <a:noFill/>
              </a14:hiddenFill>
            </a:ext>
          </a:extLst>
        </p:spPr>
      </p:cxnSp>
      <p:sp>
        <p:nvSpPr>
          <p:cNvPr id="15" name="TextBox 14"/>
          <p:cNvSpPr txBox="1">
            <a:spLocks noRot="1" noChangeAspect="1" noMove="1" noResize="1" noEditPoints="1" noAdjustHandles="1" noChangeArrowheads="1" noChangeShapeType="1" noTextEdit="1"/>
          </p:cNvSpPr>
          <p:nvPr/>
        </p:nvSpPr>
        <p:spPr>
          <a:xfrm>
            <a:off x="3709799" y="5450350"/>
            <a:ext cx="1683349" cy="184666"/>
          </a:xfrm>
          <a:prstGeom prst="rect">
            <a:avLst/>
          </a:prstGeom>
          <a:blipFill rotWithShape="0">
            <a:blip r:embed="rId15"/>
            <a:stretch>
              <a:fillRect l="-3261" t="-26667" r="-2536" b="-53333"/>
            </a:stretch>
          </a:blipFill>
        </p:spPr>
        <p:txBody>
          <a:bodyPr/>
          <a:lstStyle/>
          <a:p>
            <a:pPr>
              <a:defRPr/>
            </a:pPr>
            <a:r>
              <a:rPr lang="en-US">
                <a:noFill/>
              </a:rPr>
              <a:t> </a:t>
            </a:r>
          </a:p>
        </p:txBody>
      </p:sp>
      <p:sp>
        <p:nvSpPr>
          <p:cNvPr id="25643" name="TextBox 17"/>
          <p:cNvSpPr txBox="1">
            <a:spLocks noChangeArrowheads="1"/>
          </p:cNvSpPr>
          <p:nvPr/>
        </p:nvSpPr>
        <p:spPr bwMode="auto">
          <a:xfrm>
            <a:off x="4522788" y="5819775"/>
            <a:ext cx="89058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Ack </a:t>
            </a:r>
            <a:r>
              <a:rPr lang="en-US" altLang="en-US" sz="1200" b="0">
                <a:solidFill>
                  <a:srgbClr val="FF0000"/>
                </a:solidFill>
              </a:rPr>
              <a:t>/NAck</a:t>
            </a:r>
          </a:p>
        </p:txBody>
      </p:sp>
      <p:sp>
        <p:nvSpPr>
          <p:cNvPr id="25644" name="TextBox 49"/>
          <p:cNvSpPr txBox="1">
            <a:spLocks noChangeArrowheads="1"/>
          </p:cNvSpPr>
          <p:nvPr/>
        </p:nvSpPr>
        <p:spPr bwMode="auto">
          <a:xfrm>
            <a:off x="6256338" y="2917825"/>
            <a:ext cx="23558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Place a0 into the left shift register</a:t>
            </a:r>
          </a:p>
          <a:p>
            <a:pPr>
              <a:spcBef>
                <a:spcPct val="0"/>
              </a:spcBef>
              <a:buFontTx/>
              <a:buNone/>
            </a:pPr>
            <a:r>
              <a:rPr lang="en-US" altLang="en-US" sz="1200" b="0"/>
              <a:t>Place a1 into the right shift register</a:t>
            </a:r>
          </a:p>
        </p:txBody>
      </p:sp>
      <p:sp>
        <p:nvSpPr>
          <p:cNvPr id="25645" name="TextBox 53"/>
          <p:cNvSpPr txBox="1">
            <a:spLocks noChangeArrowheads="1"/>
          </p:cNvSpPr>
          <p:nvPr/>
        </p:nvSpPr>
        <p:spPr bwMode="auto">
          <a:xfrm>
            <a:off x="630238" y="2852738"/>
            <a:ext cx="235426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Place a0 into the left shift register</a:t>
            </a:r>
          </a:p>
          <a:p>
            <a:pPr>
              <a:spcBef>
                <a:spcPct val="0"/>
              </a:spcBef>
              <a:buFontTx/>
              <a:buNone/>
            </a:pPr>
            <a:r>
              <a:rPr lang="en-US" altLang="en-US" sz="1200" b="0"/>
              <a:t>Place a1 into the right shift register</a:t>
            </a:r>
          </a:p>
        </p:txBody>
      </p:sp>
      <p:sp>
        <p:nvSpPr>
          <p:cNvPr id="54" name="TextBox 53"/>
          <p:cNvSpPr txBox="1">
            <a:spLocks noRot="1" noChangeAspect="1" noMove="1" noResize="1" noEditPoints="1" noAdjustHandles="1" noChangeArrowheads="1" noChangeShapeType="1" noTextEdit="1"/>
          </p:cNvSpPr>
          <p:nvPr/>
        </p:nvSpPr>
        <p:spPr>
          <a:xfrm>
            <a:off x="1646995" y="3357997"/>
            <a:ext cx="1064201" cy="184666"/>
          </a:xfrm>
          <a:prstGeom prst="rect">
            <a:avLst/>
          </a:prstGeom>
          <a:blipFill rotWithShape="0">
            <a:blip r:embed="rId16"/>
            <a:stretch>
              <a:fillRect l="-2857" b="-10000"/>
            </a:stretch>
          </a:blipFill>
        </p:spPr>
        <p:txBody>
          <a:bodyPr/>
          <a:lstStyle/>
          <a:p>
            <a:pPr>
              <a:defRPr/>
            </a:pPr>
            <a:r>
              <a:rPr lang="en-US">
                <a:noFill/>
              </a:rPr>
              <a:t> </a:t>
            </a:r>
          </a:p>
        </p:txBody>
      </p:sp>
      <p:sp>
        <p:nvSpPr>
          <p:cNvPr id="55" name="TextBox 54"/>
          <p:cNvSpPr txBox="1">
            <a:spLocks noRot="1" noChangeAspect="1" noMove="1" noResize="1" noEditPoints="1" noAdjustHandles="1" noChangeArrowheads="1" noChangeShapeType="1" noTextEdit="1"/>
          </p:cNvSpPr>
          <p:nvPr/>
        </p:nvSpPr>
        <p:spPr>
          <a:xfrm>
            <a:off x="556714" y="2637899"/>
            <a:ext cx="3095014" cy="198965"/>
          </a:xfrm>
          <a:prstGeom prst="rect">
            <a:avLst/>
          </a:prstGeom>
          <a:blipFill rotWithShape="0">
            <a:blip r:embed="rId17"/>
            <a:stretch>
              <a:fillRect l="-1772" t="-25000" r="-1969" b="-40625"/>
            </a:stretch>
          </a:blipFill>
        </p:spPr>
        <p:txBody>
          <a:bodyPr/>
          <a:lstStyle/>
          <a:p>
            <a:pPr>
              <a:defRPr/>
            </a:pPr>
            <a:r>
              <a:rPr lang="en-US">
                <a:noFill/>
              </a:rPr>
              <a:t> </a:t>
            </a:r>
          </a:p>
        </p:txBody>
      </p:sp>
      <p:sp>
        <p:nvSpPr>
          <p:cNvPr id="56" name="TextBox 55"/>
          <p:cNvSpPr txBox="1">
            <a:spLocks noRot="1" noChangeAspect="1" noMove="1" noResize="1" noEditPoints="1" noAdjustHandles="1" noChangeArrowheads="1" noChangeShapeType="1" noTextEdit="1"/>
          </p:cNvSpPr>
          <p:nvPr/>
        </p:nvSpPr>
        <p:spPr>
          <a:xfrm>
            <a:off x="5932121" y="2691827"/>
            <a:ext cx="3095014" cy="198965"/>
          </a:xfrm>
          <a:prstGeom prst="rect">
            <a:avLst/>
          </a:prstGeom>
          <a:blipFill rotWithShape="0">
            <a:blip r:embed="rId18"/>
            <a:stretch>
              <a:fillRect l="-1772" t="-25000" r="-1969" b="-40625"/>
            </a:stretch>
          </a:blipFill>
        </p:spPr>
        <p:txBody>
          <a:bodyPr/>
          <a:lstStyle/>
          <a:p>
            <a:pPr>
              <a:defRPr/>
            </a:pPr>
            <a:r>
              <a:rPr lang="en-US">
                <a:noFill/>
              </a:rPr>
              <a:t> </a:t>
            </a:r>
          </a:p>
        </p:txBody>
      </p:sp>
      <p:sp>
        <p:nvSpPr>
          <p:cNvPr id="25649" name="TextBox 56"/>
          <p:cNvSpPr txBox="1">
            <a:spLocks noChangeArrowheads="1"/>
          </p:cNvSpPr>
          <p:nvPr/>
        </p:nvSpPr>
        <p:spPr bwMode="auto">
          <a:xfrm>
            <a:off x="138113" y="5145088"/>
            <a:ext cx="3776662"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solidFill>
                  <a:srgbClr val="FF0000"/>
                </a:solidFill>
              </a:rPr>
              <a:t>B=Hash(K, MAC_A||MAC_B, c1</a:t>
            </a:r>
            <a:r>
              <a:rPr lang="en-US" altLang="en-US" sz="1200" b="0">
                <a:solidFill>
                  <a:srgbClr val="FF0000"/>
                </a:solidFill>
                <a:latin typeface="Cambria Math" panose="02040503050406030204" pitchFamily="18" charset="0"/>
              </a:rPr>
              <a:t>⊕r1||c2⊕r2||…ck⊕0)</a:t>
            </a:r>
            <a:endParaRPr lang="en-US" altLang="en-US" sz="1200" b="0">
              <a:solidFill>
                <a:srgbClr val="FF0000"/>
              </a:solidFill>
            </a:endParaRPr>
          </a:p>
        </p:txBody>
      </p:sp>
      <p:sp>
        <p:nvSpPr>
          <p:cNvPr id="25650" name="Left Brace 4"/>
          <p:cNvSpPr>
            <a:spLocks/>
          </p:cNvSpPr>
          <p:nvPr/>
        </p:nvSpPr>
        <p:spPr bwMode="auto">
          <a:xfrm>
            <a:off x="1103313" y="3336925"/>
            <a:ext cx="200025" cy="1808163"/>
          </a:xfrm>
          <a:prstGeom prst="leftBrace">
            <a:avLst>
              <a:gd name="adj1" fmla="val 8328"/>
              <a:gd name="adj2"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endParaRPr lang="en-US" altLang="en-US" sz="1200" b="0"/>
          </a:p>
        </p:txBody>
      </p:sp>
      <p:sp>
        <p:nvSpPr>
          <p:cNvPr id="25651" name="Right Brace 5"/>
          <p:cNvSpPr>
            <a:spLocks/>
          </p:cNvSpPr>
          <p:nvPr/>
        </p:nvSpPr>
        <p:spPr bwMode="auto">
          <a:xfrm>
            <a:off x="6256338" y="3213100"/>
            <a:ext cx="180975" cy="2132013"/>
          </a:xfrm>
          <a:prstGeom prst="rightBrace">
            <a:avLst>
              <a:gd name="adj1" fmla="val 8345"/>
              <a:gd name="adj2"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endParaRPr lang="en-US" altLang="en-US" sz="1200" b="0"/>
          </a:p>
        </p:txBody>
      </p:sp>
      <p:sp>
        <p:nvSpPr>
          <p:cNvPr id="25652" name="TextBox 6"/>
          <p:cNvSpPr txBox="1">
            <a:spLocks noChangeArrowheads="1"/>
          </p:cNvSpPr>
          <p:nvPr/>
        </p:nvSpPr>
        <p:spPr bwMode="auto">
          <a:xfrm>
            <a:off x="6650038" y="4432300"/>
            <a:ext cx="10287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solidFill>
                  <a:srgbClr val="FF0000"/>
                </a:solidFill>
              </a:rPr>
              <a:t>Random Skip</a:t>
            </a:r>
          </a:p>
        </p:txBody>
      </p:sp>
      <p:sp>
        <p:nvSpPr>
          <p:cNvPr id="25653" name="TextBox 59"/>
          <p:cNvSpPr txBox="1">
            <a:spLocks noChangeArrowheads="1"/>
          </p:cNvSpPr>
          <p:nvPr/>
        </p:nvSpPr>
        <p:spPr bwMode="auto">
          <a:xfrm>
            <a:off x="125413" y="4533900"/>
            <a:ext cx="10287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solidFill>
                  <a:srgbClr val="FF0000"/>
                </a:solidFill>
              </a:rPr>
              <a:t>Random Skip</a:t>
            </a:r>
          </a:p>
        </p:txBody>
      </p:sp>
    </p:spTree>
    <p:extLst>
      <p:ext uri="{BB962C8B-B14F-4D97-AF65-F5344CB8AC3E}">
        <p14:creationId xmlns:p14="http://schemas.microsoft.com/office/powerpoint/2010/main" val="41136003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704850" y="592138"/>
            <a:ext cx="7772400" cy="1066800"/>
          </a:xfrm>
        </p:spPr>
        <p:txBody>
          <a:bodyPr/>
          <a:lstStyle/>
          <a:p>
            <a:r>
              <a:rPr lang="en-US" altLang="en-US" smtClean="0">
                <a:ea typeface="ＭＳ Ｐゴシック" panose="020B0600070205080204" pitchFamily="34" charset="-128"/>
              </a:rPr>
              <a:t>Our Scheme: FTM combined with Distance Bounding Protocol (W/O pre-shared K)</a:t>
            </a:r>
          </a:p>
        </p:txBody>
      </p:sp>
      <p:sp>
        <p:nvSpPr>
          <p:cNvPr id="26627" name="Footer Placeholder 3"/>
          <p:cNvSpPr>
            <a:spLocks noGrp="1"/>
          </p:cNvSpPr>
          <p:nvPr>
            <p:ph type="ftr" sz="quarter" idx="10"/>
          </p:nvPr>
        </p:nvSpPr>
        <p:spPr bwMode="auto">
          <a:xfrm>
            <a:off x="7150100" y="6445250"/>
            <a:ext cx="1392238" cy="1841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GB" altLang="en-US" sz="1000" smtClean="0"/>
              <a:t>Rob Sun, et al Huawei</a:t>
            </a:r>
          </a:p>
        </p:txBody>
      </p:sp>
      <p:sp>
        <p:nvSpPr>
          <p:cNvPr id="26628" name="Slide Number Placeholder 4"/>
          <p:cNvSpPr>
            <a:spLocks noGrp="1"/>
          </p:cNvSpPr>
          <p:nvPr>
            <p:ph type="sldNum" sz="quarter" idx="11"/>
          </p:nvPr>
        </p:nvSpPr>
        <p:spPr>
          <a:xfrm>
            <a:off x="4398963" y="6537325"/>
            <a:ext cx="530225" cy="182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GB" altLang="en-US" sz="1200" b="0" smtClean="0"/>
              <a:t>Slide </a:t>
            </a:r>
            <a:fld id="{96A86D44-1E0B-44FC-A644-C6189F557886}" type="slidenum">
              <a:rPr lang="en-GB" altLang="en-US" sz="1200" b="0" smtClean="0"/>
              <a:pPr>
                <a:spcBef>
                  <a:spcPct val="0"/>
                </a:spcBef>
                <a:buFontTx/>
                <a:buNone/>
              </a:pPr>
              <a:t>11</a:t>
            </a:fld>
            <a:endParaRPr lang="en-GB" altLang="en-US" sz="1200" b="0" smtClean="0"/>
          </a:p>
        </p:txBody>
      </p:sp>
      <p:sp>
        <p:nvSpPr>
          <p:cNvPr id="26629" name="Rectangle 5"/>
          <p:cNvSpPr>
            <a:spLocks noChangeArrowheads="1"/>
          </p:cNvSpPr>
          <p:nvPr/>
        </p:nvSpPr>
        <p:spPr bwMode="auto">
          <a:xfrm>
            <a:off x="1914525" y="1528763"/>
            <a:ext cx="1795463"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   Alice as Verifier</a:t>
            </a:r>
          </a:p>
          <a:p>
            <a:pPr>
              <a:spcBef>
                <a:spcPct val="0"/>
              </a:spcBef>
              <a:buFontTx/>
              <a:buNone/>
            </a:pPr>
            <a:r>
              <a:rPr lang="en-US" altLang="en-US" sz="1200" b="0"/>
              <a:t>      </a:t>
            </a:r>
          </a:p>
        </p:txBody>
      </p:sp>
      <p:sp>
        <p:nvSpPr>
          <p:cNvPr id="26630" name="Rectangle 6"/>
          <p:cNvSpPr>
            <a:spLocks noChangeArrowheads="1"/>
          </p:cNvSpPr>
          <p:nvPr/>
        </p:nvSpPr>
        <p:spPr bwMode="auto">
          <a:xfrm>
            <a:off x="6256338" y="1501775"/>
            <a:ext cx="155575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   Bob as Prover</a:t>
            </a:r>
          </a:p>
        </p:txBody>
      </p:sp>
      <p:sp>
        <p:nvSpPr>
          <p:cNvPr id="26631" name="TextBox 65"/>
          <p:cNvSpPr txBox="1">
            <a:spLocks noChangeArrowheads="1"/>
          </p:cNvSpPr>
          <p:nvPr/>
        </p:nvSpPr>
        <p:spPr bwMode="auto">
          <a:xfrm>
            <a:off x="4175125" y="1624013"/>
            <a:ext cx="9334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Setup Phase</a:t>
            </a:r>
          </a:p>
        </p:txBody>
      </p:sp>
      <p:sp>
        <p:nvSpPr>
          <p:cNvPr id="26632" name="TextBox 67"/>
          <p:cNvSpPr txBox="1">
            <a:spLocks noChangeArrowheads="1"/>
          </p:cNvSpPr>
          <p:nvPr/>
        </p:nvSpPr>
        <p:spPr bwMode="auto">
          <a:xfrm>
            <a:off x="4070350" y="5205413"/>
            <a:ext cx="13128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Verification Phase</a:t>
            </a:r>
          </a:p>
        </p:txBody>
      </p:sp>
      <p:sp>
        <p:nvSpPr>
          <p:cNvPr id="2" name="TextBox 1"/>
          <p:cNvSpPr txBox="1">
            <a:spLocks noRot="1" noChangeAspect="1" noMove="1" noResize="1" noEditPoints="1" noAdjustHandles="1" noChangeArrowheads="1" noChangeShapeType="1" noTextEdit="1"/>
          </p:cNvSpPr>
          <p:nvPr/>
        </p:nvSpPr>
        <p:spPr>
          <a:xfrm>
            <a:off x="6501183" y="2050061"/>
            <a:ext cx="1159228" cy="298864"/>
          </a:xfrm>
          <a:prstGeom prst="rect">
            <a:avLst/>
          </a:prstGeom>
          <a:blipFill rotWithShape="0">
            <a:blip r:embed="rId2"/>
            <a:stretch>
              <a:fillRect b="-10204"/>
            </a:stretch>
          </a:blipFill>
        </p:spPr>
        <p:txBody>
          <a:bodyPr/>
          <a:lstStyle/>
          <a:p>
            <a:pPr>
              <a:defRPr/>
            </a:pPr>
            <a:r>
              <a:rPr lang="en-US">
                <a:noFill/>
              </a:rPr>
              <a:t> </a:t>
            </a:r>
          </a:p>
        </p:txBody>
      </p:sp>
      <p:cxnSp>
        <p:nvCxnSpPr>
          <p:cNvPr id="26634" name="Straight Arrow Connector 4"/>
          <p:cNvCxnSpPr>
            <a:cxnSpLocks noChangeShapeType="1"/>
          </p:cNvCxnSpPr>
          <p:nvPr/>
        </p:nvCxnSpPr>
        <p:spPr bwMode="auto">
          <a:xfrm flipH="1">
            <a:off x="3514725" y="2189163"/>
            <a:ext cx="2592388"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36" name="TextBox 35"/>
          <p:cNvSpPr txBox="1">
            <a:spLocks noRot="1" noChangeAspect="1" noMove="1" noResize="1" noEditPoints="1" noAdjustHandles="1" noChangeArrowheads="1" noChangeShapeType="1" noTextEdit="1"/>
          </p:cNvSpPr>
          <p:nvPr/>
        </p:nvSpPr>
        <p:spPr>
          <a:xfrm>
            <a:off x="4523223" y="1911948"/>
            <a:ext cx="1129092" cy="291298"/>
          </a:xfrm>
          <a:prstGeom prst="rect">
            <a:avLst/>
          </a:prstGeom>
          <a:blipFill rotWithShape="0">
            <a:blip r:embed="rId3"/>
            <a:stretch>
              <a:fillRect t="-2128" b="-12766"/>
            </a:stretch>
          </a:blipFill>
        </p:spPr>
        <p:txBody>
          <a:bodyPr/>
          <a:lstStyle/>
          <a:p>
            <a:pPr>
              <a:defRPr/>
            </a:pPr>
            <a:r>
              <a:rPr lang="en-US">
                <a:noFill/>
              </a:rPr>
              <a:t> </a:t>
            </a:r>
          </a:p>
        </p:txBody>
      </p:sp>
      <p:cxnSp>
        <p:nvCxnSpPr>
          <p:cNvPr id="26636" name="Straight Arrow Connector 6"/>
          <p:cNvCxnSpPr>
            <a:cxnSpLocks noChangeShapeType="1"/>
          </p:cNvCxnSpPr>
          <p:nvPr/>
        </p:nvCxnSpPr>
        <p:spPr bwMode="auto">
          <a:xfrm>
            <a:off x="3525838" y="2611438"/>
            <a:ext cx="26971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2" name="TextBox 41"/>
          <p:cNvSpPr txBox="1">
            <a:spLocks noRot="1" noChangeAspect="1" noMove="1" noResize="1" noEditPoints="1" noAdjustHandles="1" noChangeArrowheads="1" noChangeShapeType="1" noTextEdit="1"/>
          </p:cNvSpPr>
          <p:nvPr/>
        </p:nvSpPr>
        <p:spPr>
          <a:xfrm>
            <a:off x="4573366" y="2317622"/>
            <a:ext cx="764312" cy="276999"/>
          </a:xfrm>
          <a:prstGeom prst="rect">
            <a:avLst/>
          </a:prstGeom>
          <a:blipFill rotWithShape="0">
            <a:blip r:embed="rId4"/>
            <a:stretch>
              <a:fillRect b="-15217"/>
            </a:stretch>
          </a:blipFill>
        </p:spPr>
        <p:txBody>
          <a:bodyPr/>
          <a:lstStyle/>
          <a:p>
            <a:pPr>
              <a:defRPr/>
            </a:pPr>
            <a:r>
              <a:rPr lang="en-US">
                <a:noFill/>
              </a:rPr>
              <a:t> </a:t>
            </a:r>
          </a:p>
        </p:txBody>
      </p:sp>
      <p:sp>
        <p:nvSpPr>
          <p:cNvPr id="26638" name="TextBox 65"/>
          <p:cNvSpPr txBox="1">
            <a:spLocks noChangeArrowheads="1"/>
          </p:cNvSpPr>
          <p:nvPr/>
        </p:nvSpPr>
        <p:spPr bwMode="auto">
          <a:xfrm>
            <a:off x="3924300" y="2857500"/>
            <a:ext cx="17748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Rapid bit exchange Phase</a:t>
            </a:r>
          </a:p>
          <a:p>
            <a:pPr>
              <a:spcBef>
                <a:spcPct val="0"/>
              </a:spcBef>
              <a:buFontTx/>
              <a:buNone/>
            </a:pPr>
            <a:r>
              <a:rPr lang="en-US" altLang="en-US" sz="1200" b="0"/>
              <a:t>for i = 1 to k</a:t>
            </a:r>
          </a:p>
        </p:txBody>
      </p:sp>
      <p:cxnSp>
        <p:nvCxnSpPr>
          <p:cNvPr id="26639" name="Straight Arrow Connector 66"/>
          <p:cNvCxnSpPr>
            <a:cxnSpLocks noChangeShapeType="1"/>
          </p:cNvCxnSpPr>
          <p:nvPr/>
        </p:nvCxnSpPr>
        <p:spPr bwMode="auto">
          <a:xfrm flipH="1">
            <a:off x="3570288" y="3538538"/>
            <a:ext cx="2592387" cy="0"/>
          </a:xfrm>
          <a:prstGeom prst="straightConnector1">
            <a:avLst/>
          </a:prstGeom>
          <a:noFill/>
          <a:ln w="12700" algn="ctr">
            <a:solidFill>
              <a:schemeClr val="tx1"/>
            </a:solidFill>
            <a:round/>
            <a:headEnd type="triangle" w="med" len="med"/>
            <a:tailEnd/>
          </a:ln>
          <a:extLst>
            <a:ext uri="{909E8E84-426E-40DD-AFC4-6F175D3DCCD1}">
              <a14:hiddenFill xmlns:a14="http://schemas.microsoft.com/office/drawing/2010/main">
                <a:noFill/>
              </a14:hiddenFill>
            </a:ext>
          </a:extLst>
        </p:spPr>
      </p:cxnSp>
      <p:sp>
        <p:nvSpPr>
          <p:cNvPr id="68" name="TextBox 67"/>
          <p:cNvSpPr txBox="1">
            <a:spLocks noRot="1" noChangeAspect="1" noMove="1" noResize="1" noEditPoints="1" noAdjustHandles="1" noChangeArrowheads="1" noChangeShapeType="1" noTextEdit="1"/>
          </p:cNvSpPr>
          <p:nvPr/>
        </p:nvSpPr>
        <p:spPr>
          <a:xfrm>
            <a:off x="4573366" y="3296816"/>
            <a:ext cx="823880" cy="276999"/>
          </a:xfrm>
          <a:prstGeom prst="rect">
            <a:avLst/>
          </a:prstGeom>
          <a:blipFill rotWithShape="0">
            <a:blip r:embed="rId5"/>
            <a:stretch>
              <a:fillRect t="-2222" b="-17778"/>
            </a:stretch>
          </a:blipFill>
        </p:spPr>
        <p:txBody>
          <a:bodyPr/>
          <a:lstStyle/>
          <a:p>
            <a:pPr>
              <a:defRPr/>
            </a:pPr>
            <a:r>
              <a:rPr lang="en-US">
                <a:noFill/>
              </a:rPr>
              <a:t> </a:t>
            </a:r>
          </a:p>
        </p:txBody>
      </p:sp>
      <p:cxnSp>
        <p:nvCxnSpPr>
          <p:cNvPr id="26641" name="Straight Arrow Connector 68"/>
          <p:cNvCxnSpPr>
            <a:cxnSpLocks noChangeShapeType="1"/>
          </p:cNvCxnSpPr>
          <p:nvPr/>
        </p:nvCxnSpPr>
        <p:spPr bwMode="auto">
          <a:xfrm>
            <a:off x="3525838" y="3811588"/>
            <a:ext cx="2697162" cy="0"/>
          </a:xfrm>
          <a:prstGeom prst="straightConnector1">
            <a:avLst/>
          </a:prstGeom>
          <a:noFill/>
          <a:ln w="12700" algn="ctr">
            <a:solidFill>
              <a:schemeClr val="tx1"/>
            </a:solidFill>
            <a:round/>
            <a:headEnd type="triangle" w="med" len="med"/>
            <a:tailEnd/>
          </a:ln>
          <a:extLst>
            <a:ext uri="{909E8E84-426E-40DD-AFC4-6F175D3DCCD1}">
              <a14:hiddenFill xmlns:a14="http://schemas.microsoft.com/office/drawing/2010/main">
                <a:noFill/>
              </a14:hiddenFill>
            </a:ext>
          </a:extLst>
        </p:spPr>
      </p:cxnSp>
      <p:sp>
        <p:nvSpPr>
          <p:cNvPr id="70" name="TextBox 69"/>
          <p:cNvSpPr txBox="1">
            <a:spLocks noRot="1" noChangeAspect="1" noMove="1" noResize="1" noEditPoints="1" noAdjustHandles="1" noChangeArrowheads="1" noChangeShapeType="1" noTextEdit="1"/>
          </p:cNvSpPr>
          <p:nvPr/>
        </p:nvSpPr>
        <p:spPr>
          <a:xfrm>
            <a:off x="4649545" y="3538427"/>
            <a:ext cx="707245" cy="276999"/>
          </a:xfrm>
          <a:prstGeom prst="rect">
            <a:avLst/>
          </a:prstGeom>
          <a:blipFill rotWithShape="0">
            <a:blip r:embed="rId6"/>
            <a:stretch>
              <a:fillRect b="-15217"/>
            </a:stretch>
          </a:blipFill>
        </p:spPr>
        <p:txBody>
          <a:bodyPr/>
          <a:lstStyle/>
          <a:p>
            <a:pPr>
              <a:defRPr/>
            </a:pPr>
            <a:r>
              <a:rPr lang="en-US">
                <a:noFill/>
              </a:rPr>
              <a:t> </a:t>
            </a:r>
          </a:p>
        </p:txBody>
      </p:sp>
      <p:sp>
        <p:nvSpPr>
          <p:cNvPr id="71" name="TextBox 70"/>
          <p:cNvSpPr txBox="1">
            <a:spLocks noRot="1" noChangeAspect="1" noMove="1" noResize="1" noEditPoints="1" noAdjustHandles="1" noChangeArrowheads="1" noChangeShapeType="1" noTextEdit="1"/>
          </p:cNvSpPr>
          <p:nvPr/>
        </p:nvSpPr>
        <p:spPr>
          <a:xfrm>
            <a:off x="2032751" y="2292097"/>
            <a:ext cx="1154290" cy="280333"/>
          </a:xfrm>
          <a:prstGeom prst="rect">
            <a:avLst/>
          </a:prstGeom>
          <a:blipFill rotWithShape="0">
            <a:blip r:embed="rId7"/>
            <a:stretch>
              <a:fillRect b="-17391"/>
            </a:stretch>
          </a:blipFill>
        </p:spPr>
        <p:txBody>
          <a:bodyPr/>
          <a:lstStyle/>
          <a:p>
            <a:pPr>
              <a:defRPr/>
            </a:pPr>
            <a:r>
              <a:rPr lang="en-US">
                <a:noFill/>
              </a:rPr>
              <a:t> </a:t>
            </a:r>
          </a:p>
        </p:txBody>
      </p:sp>
      <p:sp>
        <p:nvSpPr>
          <p:cNvPr id="26644" name="TextBox 7"/>
          <p:cNvSpPr txBox="1">
            <a:spLocks noChangeArrowheads="1"/>
          </p:cNvSpPr>
          <p:nvPr/>
        </p:nvSpPr>
        <p:spPr bwMode="auto">
          <a:xfrm>
            <a:off x="2727325" y="3371850"/>
            <a:ext cx="919163"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Start timer  </a:t>
            </a:r>
          </a:p>
        </p:txBody>
      </p:sp>
      <p:sp>
        <p:nvSpPr>
          <p:cNvPr id="26645" name="TextBox 71"/>
          <p:cNvSpPr txBox="1">
            <a:spLocks noChangeArrowheads="1"/>
          </p:cNvSpPr>
          <p:nvPr/>
        </p:nvSpPr>
        <p:spPr bwMode="auto">
          <a:xfrm>
            <a:off x="2787650" y="3717925"/>
            <a:ext cx="85725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Ends timer</a:t>
            </a:r>
          </a:p>
        </p:txBody>
      </p:sp>
      <p:cxnSp>
        <p:nvCxnSpPr>
          <p:cNvPr id="26646" name="Straight Arrow Connector 72"/>
          <p:cNvCxnSpPr>
            <a:cxnSpLocks noChangeShapeType="1"/>
          </p:cNvCxnSpPr>
          <p:nvPr/>
        </p:nvCxnSpPr>
        <p:spPr bwMode="auto">
          <a:xfrm flipH="1">
            <a:off x="3514725" y="4811713"/>
            <a:ext cx="2592388" cy="0"/>
          </a:xfrm>
          <a:prstGeom prst="straightConnector1">
            <a:avLst/>
          </a:prstGeom>
          <a:noFill/>
          <a:ln w="12700" algn="ctr">
            <a:solidFill>
              <a:schemeClr val="tx1"/>
            </a:solidFill>
            <a:round/>
            <a:headEnd type="triangle" w="med" len="med"/>
            <a:tailEnd/>
          </a:ln>
          <a:extLst>
            <a:ext uri="{909E8E84-426E-40DD-AFC4-6F175D3DCCD1}">
              <a14:hiddenFill xmlns:a14="http://schemas.microsoft.com/office/drawing/2010/main">
                <a:noFill/>
              </a14:hiddenFill>
            </a:ext>
          </a:extLst>
        </p:spPr>
      </p:cxnSp>
      <p:cxnSp>
        <p:nvCxnSpPr>
          <p:cNvPr id="26647" name="Straight Arrow Connector 73"/>
          <p:cNvCxnSpPr>
            <a:cxnSpLocks noChangeShapeType="1"/>
          </p:cNvCxnSpPr>
          <p:nvPr/>
        </p:nvCxnSpPr>
        <p:spPr bwMode="auto">
          <a:xfrm flipV="1">
            <a:off x="3505200" y="5076825"/>
            <a:ext cx="2601913" cy="6350"/>
          </a:xfrm>
          <a:prstGeom prst="straightConnector1">
            <a:avLst/>
          </a:prstGeom>
          <a:noFill/>
          <a:ln w="12700" algn="ctr">
            <a:solidFill>
              <a:schemeClr val="tx1"/>
            </a:solidFill>
            <a:round/>
            <a:headEnd type="triangle" w="med" len="med"/>
            <a:tailEnd/>
          </a:ln>
          <a:extLst>
            <a:ext uri="{909E8E84-426E-40DD-AFC4-6F175D3DCCD1}">
              <a14:hiddenFill xmlns:a14="http://schemas.microsoft.com/office/drawing/2010/main">
                <a:noFill/>
              </a14:hiddenFill>
            </a:ext>
          </a:extLst>
        </p:spPr>
      </p:cxnSp>
      <p:sp>
        <p:nvSpPr>
          <p:cNvPr id="75" name="TextBox 74"/>
          <p:cNvSpPr txBox="1">
            <a:spLocks noRot="1" noChangeAspect="1" noMove="1" noResize="1" noEditPoints="1" noAdjustHandles="1" noChangeArrowheads="1" noChangeShapeType="1" noTextEdit="1"/>
          </p:cNvSpPr>
          <p:nvPr/>
        </p:nvSpPr>
        <p:spPr>
          <a:xfrm>
            <a:off x="4639114" y="4859154"/>
            <a:ext cx="698653" cy="276999"/>
          </a:xfrm>
          <a:prstGeom prst="rect">
            <a:avLst/>
          </a:prstGeom>
          <a:blipFill rotWithShape="0">
            <a:blip r:embed="rId8"/>
            <a:stretch>
              <a:fillRect b="-15217"/>
            </a:stretch>
          </a:blipFill>
        </p:spPr>
        <p:txBody>
          <a:bodyPr/>
          <a:lstStyle/>
          <a:p>
            <a:pPr>
              <a:defRPr/>
            </a:pPr>
            <a:r>
              <a:rPr lang="en-US">
                <a:noFill/>
              </a:rPr>
              <a:t> </a:t>
            </a:r>
          </a:p>
        </p:txBody>
      </p:sp>
      <p:sp>
        <p:nvSpPr>
          <p:cNvPr id="76" name="TextBox 75"/>
          <p:cNvSpPr txBox="1">
            <a:spLocks noRot="1" noChangeAspect="1" noMove="1" noResize="1" noEditPoints="1" noAdjustHandles="1" noChangeArrowheads="1" noChangeShapeType="1" noTextEdit="1"/>
          </p:cNvSpPr>
          <p:nvPr/>
        </p:nvSpPr>
        <p:spPr>
          <a:xfrm>
            <a:off x="4620070" y="4525197"/>
            <a:ext cx="772006" cy="276999"/>
          </a:xfrm>
          <a:prstGeom prst="rect">
            <a:avLst/>
          </a:prstGeom>
          <a:blipFill rotWithShape="0">
            <a:blip r:embed="rId9"/>
            <a:stretch>
              <a:fillRect b="-15217"/>
            </a:stretch>
          </a:blipFill>
        </p:spPr>
        <p:txBody>
          <a:bodyPr/>
          <a:lstStyle/>
          <a:p>
            <a:pPr>
              <a:defRPr/>
            </a:pPr>
            <a:r>
              <a:rPr lang="en-US">
                <a:noFill/>
              </a:rPr>
              <a:t> </a:t>
            </a:r>
          </a:p>
        </p:txBody>
      </p:sp>
      <p:sp>
        <p:nvSpPr>
          <p:cNvPr id="26650" name="Right Brace 8"/>
          <p:cNvSpPr>
            <a:spLocks/>
          </p:cNvSpPr>
          <p:nvPr/>
        </p:nvSpPr>
        <p:spPr bwMode="auto">
          <a:xfrm flipH="1">
            <a:off x="2711450" y="3465513"/>
            <a:ext cx="119063" cy="422275"/>
          </a:xfrm>
          <a:prstGeom prst="rightBrace">
            <a:avLst>
              <a:gd name="adj1" fmla="val 8341"/>
              <a:gd name="adj2"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endParaRPr lang="en-US" altLang="en-US" sz="1200" b="0"/>
          </a:p>
        </p:txBody>
      </p:sp>
      <p:sp>
        <p:nvSpPr>
          <p:cNvPr id="26651" name="TextBox 9"/>
          <p:cNvSpPr txBox="1">
            <a:spLocks noChangeArrowheads="1"/>
          </p:cNvSpPr>
          <p:nvPr/>
        </p:nvSpPr>
        <p:spPr bwMode="auto">
          <a:xfrm>
            <a:off x="4721225" y="3830638"/>
            <a:ext cx="460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a:t>
            </a:r>
          </a:p>
        </p:txBody>
      </p:sp>
      <p:sp>
        <p:nvSpPr>
          <p:cNvPr id="12" name="TextBox 11"/>
          <p:cNvSpPr txBox="1">
            <a:spLocks noRot="1" noChangeAspect="1" noMove="1" noResize="1" noEditPoints="1" noAdjustHandles="1" noChangeArrowheads="1" noChangeShapeType="1" noTextEdit="1"/>
          </p:cNvSpPr>
          <p:nvPr/>
        </p:nvSpPr>
        <p:spPr>
          <a:xfrm>
            <a:off x="6223436" y="3610568"/>
            <a:ext cx="2898935" cy="276999"/>
          </a:xfrm>
          <a:prstGeom prst="rect">
            <a:avLst/>
          </a:prstGeom>
          <a:blipFill rotWithShape="0">
            <a:blip r:embed="rId10"/>
            <a:stretch>
              <a:fillRect l="-211" b="-15217"/>
            </a:stretch>
          </a:blipFill>
        </p:spPr>
        <p:txBody>
          <a:bodyPr/>
          <a:lstStyle/>
          <a:p>
            <a:pPr>
              <a:defRPr/>
            </a:pPr>
            <a:r>
              <a:rPr lang="en-US">
                <a:noFill/>
              </a:rPr>
              <a:t> </a:t>
            </a:r>
          </a:p>
        </p:txBody>
      </p:sp>
      <p:sp>
        <p:nvSpPr>
          <p:cNvPr id="81" name="TextBox 80"/>
          <p:cNvSpPr txBox="1">
            <a:spLocks noRot="1" noChangeAspect="1" noMove="1" noResize="1" noEditPoints="1" noAdjustHandles="1" noChangeArrowheads="1" noChangeShapeType="1" noTextEdit="1"/>
          </p:cNvSpPr>
          <p:nvPr/>
        </p:nvSpPr>
        <p:spPr>
          <a:xfrm>
            <a:off x="1420185" y="5425504"/>
            <a:ext cx="1687513" cy="646331"/>
          </a:xfrm>
          <a:prstGeom prst="rect">
            <a:avLst/>
          </a:prstGeom>
          <a:blipFill rotWithShape="0">
            <a:blip r:embed="rId11"/>
            <a:stretch>
              <a:fillRect l="-361" b="-6604"/>
            </a:stretch>
          </a:blipFill>
        </p:spPr>
        <p:txBody>
          <a:bodyPr/>
          <a:lstStyle/>
          <a:p>
            <a:pPr>
              <a:defRPr/>
            </a:pPr>
            <a:r>
              <a:rPr lang="en-US">
                <a:noFill/>
              </a:rPr>
              <a:t> </a:t>
            </a:r>
          </a:p>
        </p:txBody>
      </p:sp>
      <p:sp>
        <p:nvSpPr>
          <p:cNvPr id="26654" name="Rectangle 12"/>
          <p:cNvSpPr>
            <a:spLocks noChangeArrowheads="1"/>
          </p:cNvSpPr>
          <p:nvPr/>
        </p:nvSpPr>
        <p:spPr bwMode="auto">
          <a:xfrm>
            <a:off x="1322388" y="5380038"/>
            <a:ext cx="1814512" cy="782637"/>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endParaRPr lang="en-US" altLang="en-US" sz="1200" b="0">
              <a:solidFill>
                <a:srgbClr val="FF0000"/>
              </a:solidFill>
            </a:endParaRPr>
          </a:p>
        </p:txBody>
      </p:sp>
      <p:sp>
        <p:nvSpPr>
          <p:cNvPr id="3" name="TextBox 2"/>
          <p:cNvSpPr txBox="1">
            <a:spLocks noRot="1" noChangeAspect="1" noMove="1" noResize="1" noEditPoints="1" noAdjustHandles="1" noChangeArrowheads="1" noChangeShapeType="1" noTextEdit="1"/>
          </p:cNvSpPr>
          <p:nvPr/>
        </p:nvSpPr>
        <p:spPr>
          <a:xfrm>
            <a:off x="2230293" y="3535482"/>
            <a:ext cx="457882" cy="276999"/>
          </a:xfrm>
          <a:prstGeom prst="rect">
            <a:avLst/>
          </a:prstGeom>
          <a:blipFill rotWithShape="0">
            <a:blip r:embed="rId12"/>
            <a:stretch>
              <a:fillRect/>
            </a:stretch>
          </a:blipFill>
        </p:spPr>
        <p:txBody>
          <a:bodyPr/>
          <a:lstStyle/>
          <a:p>
            <a:pPr>
              <a:defRPr/>
            </a:pPr>
            <a:r>
              <a:rPr lang="en-US">
                <a:noFill/>
              </a:rPr>
              <a:t> </a:t>
            </a:r>
          </a:p>
        </p:txBody>
      </p:sp>
      <p:sp>
        <p:nvSpPr>
          <p:cNvPr id="26656" name="TextBox 38"/>
          <p:cNvSpPr txBox="1">
            <a:spLocks noChangeArrowheads="1"/>
          </p:cNvSpPr>
          <p:nvPr/>
        </p:nvSpPr>
        <p:spPr bwMode="auto">
          <a:xfrm>
            <a:off x="2646363" y="4606925"/>
            <a:ext cx="919162"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Start timer  </a:t>
            </a:r>
          </a:p>
        </p:txBody>
      </p:sp>
      <p:sp>
        <p:nvSpPr>
          <p:cNvPr id="26657" name="TextBox 39"/>
          <p:cNvSpPr txBox="1">
            <a:spLocks noChangeArrowheads="1"/>
          </p:cNvSpPr>
          <p:nvPr/>
        </p:nvSpPr>
        <p:spPr bwMode="auto">
          <a:xfrm>
            <a:off x="2706688" y="4954588"/>
            <a:ext cx="8572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Ends timer</a:t>
            </a:r>
          </a:p>
        </p:txBody>
      </p:sp>
      <p:sp>
        <p:nvSpPr>
          <p:cNvPr id="26658" name="Right Brace 40"/>
          <p:cNvSpPr>
            <a:spLocks/>
          </p:cNvSpPr>
          <p:nvPr/>
        </p:nvSpPr>
        <p:spPr bwMode="auto">
          <a:xfrm flipH="1">
            <a:off x="2630488" y="4700588"/>
            <a:ext cx="119062" cy="422275"/>
          </a:xfrm>
          <a:prstGeom prst="rightBrace">
            <a:avLst>
              <a:gd name="adj1" fmla="val 8341"/>
              <a:gd name="adj2"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endParaRPr lang="en-US" altLang="en-US" sz="1200" b="0"/>
          </a:p>
        </p:txBody>
      </p:sp>
      <p:sp>
        <p:nvSpPr>
          <p:cNvPr id="45" name="TextBox 44"/>
          <p:cNvSpPr txBox="1">
            <a:spLocks noRot="1" noChangeAspect="1" noMove="1" noResize="1" noEditPoints="1" noAdjustHandles="1" noChangeArrowheads="1" noChangeShapeType="1" noTextEdit="1"/>
          </p:cNvSpPr>
          <p:nvPr/>
        </p:nvSpPr>
        <p:spPr>
          <a:xfrm>
            <a:off x="2149131" y="4771114"/>
            <a:ext cx="439672" cy="276999"/>
          </a:xfrm>
          <a:prstGeom prst="rect">
            <a:avLst/>
          </a:prstGeom>
          <a:blipFill rotWithShape="0">
            <a:blip r:embed="rId13"/>
            <a:stretch>
              <a:fillRect/>
            </a:stretch>
          </a:blipFill>
        </p:spPr>
        <p:txBody>
          <a:bodyPr/>
          <a:lstStyle/>
          <a:p>
            <a:pPr>
              <a:defRPr/>
            </a:pPr>
            <a:r>
              <a:rPr lang="en-US">
                <a:noFill/>
              </a:rPr>
              <a:t> </a:t>
            </a:r>
          </a:p>
        </p:txBody>
      </p:sp>
      <p:cxnSp>
        <p:nvCxnSpPr>
          <p:cNvPr id="26660" name="Straight Arrow Connector 45"/>
          <p:cNvCxnSpPr>
            <a:cxnSpLocks noChangeShapeType="1"/>
          </p:cNvCxnSpPr>
          <p:nvPr/>
        </p:nvCxnSpPr>
        <p:spPr bwMode="auto">
          <a:xfrm flipH="1">
            <a:off x="3525838" y="4398963"/>
            <a:ext cx="2592387" cy="0"/>
          </a:xfrm>
          <a:prstGeom prst="straightConnector1">
            <a:avLst/>
          </a:prstGeom>
          <a:noFill/>
          <a:ln w="12700" algn="ctr">
            <a:solidFill>
              <a:schemeClr val="tx1"/>
            </a:solidFill>
            <a:round/>
            <a:headEnd type="triangle" w="med" len="med"/>
            <a:tailEnd/>
          </a:ln>
          <a:extLst>
            <a:ext uri="{909E8E84-426E-40DD-AFC4-6F175D3DCCD1}">
              <a14:hiddenFill xmlns:a14="http://schemas.microsoft.com/office/drawing/2010/main">
                <a:noFill/>
              </a14:hiddenFill>
            </a:ext>
          </a:extLst>
        </p:spPr>
      </p:cxnSp>
      <p:sp>
        <p:nvSpPr>
          <p:cNvPr id="47" name="TextBox 46"/>
          <p:cNvSpPr txBox="1">
            <a:spLocks noRot="1" noChangeAspect="1" noMove="1" noResize="1" noEditPoints="1" noAdjustHandles="1" noChangeArrowheads="1" noChangeShapeType="1" noTextEdit="1"/>
          </p:cNvSpPr>
          <p:nvPr/>
        </p:nvSpPr>
        <p:spPr>
          <a:xfrm>
            <a:off x="4591376" y="4155331"/>
            <a:ext cx="969368" cy="276999"/>
          </a:xfrm>
          <a:prstGeom prst="rect">
            <a:avLst/>
          </a:prstGeom>
          <a:blipFill rotWithShape="0">
            <a:blip r:embed="rId14"/>
            <a:stretch>
              <a:fillRect t="-2222" b="-17778"/>
            </a:stretch>
          </a:blipFill>
        </p:spPr>
        <p:txBody>
          <a:bodyPr/>
          <a:lstStyle/>
          <a:p>
            <a:pPr>
              <a:defRPr/>
            </a:pPr>
            <a:r>
              <a:rPr lang="en-US">
                <a:noFill/>
              </a:rPr>
              <a:t> </a:t>
            </a:r>
          </a:p>
        </p:txBody>
      </p:sp>
      <p:sp>
        <p:nvSpPr>
          <p:cNvPr id="26662" name="TextBox 48"/>
          <p:cNvSpPr txBox="1">
            <a:spLocks noChangeArrowheads="1"/>
          </p:cNvSpPr>
          <p:nvPr/>
        </p:nvSpPr>
        <p:spPr bwMode="auto">
          <a:xfrm>
            <a:off x="6477000" y="5407025"/>
            <a:ext cx="1839913"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solidFill>
                  <a:srgbClr val="FF0000"/>
                </a:solidFill>
              </a:rPr>
              <a:t>Verify the B is correct</a:t>
            </a:r>
          </a:p>
          <a:p>
            <a:pPr>
              <a:spcBef>
                <a:spcPct val="0"/>
              </a:spcBef>
              <a:buFontTx/>
              <a:buNone/>
            </a:pPr>
            <a:r>
              <a:rPr lang="en-US" altLang="en-US" sz="1200" b="0">
                <a:solidFill>
                  <a:srgbClr val="FF0000"/>
                </a:solidFill>
              </a:rPr>
              <a:t>If not correct, Sends NAck</a:t>
            </a:r>
          </a:p>
          <a:p>
            <a:pPr>
              <a:spcBef>
                <a:spcPct val="0"/>
              </a:spcBef>
              <a:buFontTx/>
              <a:buNone/>
            </a:pPr>
            <a:endParaRPr lang="en-US" altLang="en-US" sz="1200" b="0">
              <a:solidFill>
                <a:srgbClr val="FF0000"/>
              </a:solidFill>
            </a:endParaRPr>
          </a:p>
          <a:p>
            <a:pPr>
              <a:spcBef>
                <a:spcPct val="0"/>
              </a:spcBef>
              <a:buFontTx/>
              <a:buNone/>
            </a:pPr>
            <a:endParaRPr lang="en-US" altLang="en-US" sz="1200" b="0">
              <a:solidFill>
                <a:srgbClr val="FF0000"/>
              </a:solidFill>
            </a:endParaRPr>
          </a:p>
        </p:txBody>
      </p:sp>
      <p:sp>
        <p:nvSpPr>
          <p:cNvPr id="26663" name="Rectangle 49"/>
          <p:cNvSpPr>
            <a:spLocks noChangeArrowheads="1"/>
          </p:cNvSpPr>
          <p:nvPr/>
        </p:nvSpPr>
        <p:spPr bwMode="auto">
          <a:xfrm>
            <a:off x="6399213" y="5345113"/>
            <a:ext cx="1814512" cy="782637"/>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endParaRPr lang="en-US" altLang="en-US" sz="1200" b="0">
              <a:solidFill>
                <a:srgbClr val="FF0000"/>
              </a:solidFill>
            </a:endParaRPr>
          </a:p>
        </p:txBody>
      </p:sp>
      <p:cxnSp>
        <p:nvCxnSpPr>
          <p:cNvPr id="26664" name="Straight Arrow Connector 51"/>
          <p:cNvCxnSpPr>
            <a:cxnSpLocks noChangeShapeType="1"/>
          </p:cNvCxnSpPr>
          <p:nvPr/>
        </p:nvCxnSpPr>
        <p:spPr bwMode="auto">
          <a:xfrm flipH="1">
            <a:off x="3525838" y="5730875"/>
            <a:ext cx="2592387" cy="0"/>
          </a:xfrm>
          <a:prstGeom prst="straightConnector1">
            <a:avLst/>
          </a:prstGeom>
          <a:noFill/>
          <a:ln w="12700" algn="ctr">
            <a:solidFill>
              <a:schemeClr val="tx1"/>
            </a:solidFill>
            <a:round/>
            <a:headEnd type="triangle" w="med" len="med"/>
            <a:tailEnd/>
          </a:ln>
          <a:extLst>
            <a:ext uri="{909E8E84-426E-40DD-AFC4-6F175D3DCCD1}">
              <a14:hiddenFill xmlns:a14="http://schemas.microsoft.com/office/drawing/2010/main">
                <a:noFill/>
              </a14:hiddenFill>
            </a:ext>
          </a:extLst>
        </p:spPr>
      </p:cxnSp>
      <p:cxnSp>
        <p:nvCxnSpPr>
          <p:cNvPr id="26665" name="Straight Arrow Connector 52"/>
          <p:cNvCxnSpPr>
            <a:cxnSpLocks noChangeShapeType="1"/>
          </p:cNvCxnSpPr>
          <p:nvPr/>
        </p:nvCxnSpPr>
        <p:spPr bwMode="auto">
          <a:xfrm flipV="1">
            <a:off x="3467100" y="6088063"/>
            <a:ext cx="2603500" cy="6350"/>
          </a:xfrm>
          <a:prstGeom prst="straightConnector1">
            <a:avLst/>
          </a:prstGeom>
          <a:noFill/>
          <a:ln w="12700" algn="ctr">
            <a:solidFill>
              <a:schemeClr val="tx1"/>
            </a:solidFill>
            <a:round/>
            <a:headEnd type="triangle" w="med" len="med"/>
            <a:tailEnd/>
          </a:ln>
          <a:extLst>
            <a:ext uri="{909E8E84-426E-40DD-AFC4-6F175D3DCCD1}">
              <a14:hiddenFill xmlns:a14="http://schemas.microsoft.com/office/drawing/2010/main">
                <a:noFill/>
              </a14:hiddenFill>
            </a:ext>
          </a:extLst>
        </p:spPr>
      </p:cxnSp>
      <p:sp>
        <p:nvSpPr>
          <p:cNvPr id="15" name="TextBox 14"/>
          <p:cNvSpPr txBox="1">
            <a:spLocks noRot="1" noChangeAspect="1" noMove="1" noResize="1" noEditPoints="1" noAdjustHandles="1" noChangeArrowheads="1" noChangeShapeType="1" noTextEdit="1"/>
          </p:cNvSpPr>
          <p:nvPr/>
        </p:nvSpPr>
        <p:spPr>
          <a:xfrm>
            <a:off x="3709799" y="5450350"/>
            <a:ext cx="1683349" cy="184666"/>
          </a:xfrm>
          <a:prstGeom prst="rect">
            <a:avLst/>
          </a:prstGeom>
          <a:blipFill rotWithShape="0">
            <a:blip r:embed="rId15"/>
            <a:stretch>
              <a:fillRect l="-3261" t="-26667" r="-2536" b="-53333"/>
            </a:stretch>
          </a:blipFill>
        </p:spPr>
        <p:txBody>
          <a:bodyPr/>
          <a:lstStyle/>
          <a:p>
            <a:pPr>
              <a:defRPr/>
            </a:pPr>
            <a:r>
              <a:rPr lang="en-US">
                <a:noFill/>
              </a:rPr>
              <a:t> </a:t>
            </a:r>
          </a:p>
        </p:txBody>
      </p:sp>
      <p:sp>
        <p:nvSpPr>
          <p:cNvPr id="26667" name="TextBox 17"/>
          <p:cNvSpPr txBox="1">
            <a:spLocks noChangeArrowheads="1"/>
          </p:cNvSpPr>
          <p:nvPr/>
        </p:nvSpPr>
        <p:spPr bwMode="auto">
          <a:xfrm>
            <a:off x="4522788" y="5819775"/>
            <a:ext cx="89058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Ack </a:t>
            </a:r>
            <a:r>
              <a:rPr lang="en-US" altLang="en-US" sz="1200" b="0">
                <a:solidFill>
                  <a:srgbClr val="FF0000"/>
                </a:solidFill>
              </a:rPr>
              <a:t>/NAck</a:t>
            </a:r>
          </a:p>
        </p:txBody>
      </p:sp>
      <p:sp>
        <p:nvSpPr>
          <p:cNvPr id="26668" name="TextBox 49"/>
          <p:cNvSpPr txBox="1">
            <a:spLocks noChangeArrowheads="1"/>
          </p:cNvSpPr>
          <p:nvPr/>
        </p:nvSpPr>
        <p:spPr bwMode="auto">
          <a:xfrm>
            <a:off x="6256338" y="2917825"/>
            <a:ext cx="23558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Place a0 into the left shift register</a:t>
            </a:r>
          </a:p>
          <a:p>
            <a:pPr>
              <a:spcBef>
                <a:spcPct val="0"/>
              </a:spcBef>
              <a:buFontTx/>
              <a:buNone/>
            </a:pPr>
            <a:r>
              <a:rPr lang="en-US" altLang="en-US" sz="1200" b="0"/>
              <a:t>Place a1 into the right shift register</a:t>
            </a:r>
          </a:p>
        </p:txBody>
      </p:sp>
      <p:sp>
        <p:nvSpPr>
          <p:cNvPr id="26669" name="TextBox 53"/>
          <p:cNvSpPr txBox="1">
            <a:spLocks noChangeArrowheads="1"/>
          </p:cNvSpPr>
          <p:nvPr/>
        </p:nvSpPr>
        <p:spPr bwMode="auto">
          <a:xfrm>
            <a:off x="630238" y="2852738"/>
            <a:ext cx="235426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Place a0 into the left shift register</a:t>
            </a:r>
          </a:p>
          <a:p>
            <a:pPr>
              <a:spcBef>
                <a:spcPct val="0"/>
              </a:spcBef>
              <a:buFontTx/>
              <a:buNone/>
            </a:pPr>
            <a:r>
              <a:rPr lang="en-US" altLang="en-US" sz="1200" b="0"/>
              <a:t>Place a1 into the right shift register</a:t>
            </a:r>
          </a:p>
        </p:txBody>
      </p:sp>
      <p:sp>
        <p:nvSpPr>
          <p:cNvPr id="54" name="TextBox 53"/>
          <p:cNvSpPr txBox="1">
            <a:spLocks noRot="1" noChangeAspect="1" noMove="1" noResize="1" noEditPoints="1" noAdjustHandles="1" noChangeArrowheads="1" noChangeShapeType="1" noTextEdit="1"/>
          </p:cNvSpPr>
          <p:nvPr/>
        </p:nvSpPr>
        <p:spPr>
          <a:xfrm>
            <a:off x="1646995" y="3357997"/>
            <a:ext cx="1064201" cy="184666"/>
          </a:xfrm>
          <a:prstGeom prst="rect">
            <a:avLst/>
          </a:prstGeom>
          <a:blipFill rotWithShape="0">
            <a:blip r:embed="rId16"/>
            <a:stretch>
              <a:fillRect l="-2857" b="-10000"/>
            </a:stretch>
          </a:blipFill>
        </p:spPr>
        <p:txBody>
          <a:bodyPr/>
          <a:lstStyle/>
          <a:p>
            <a:pPr>
              <a:defRPr/>
            </a:pPr>
            <a:r>
              <a:rPr lang="en-US">
                <a:noFill/>
              </a:rPr>
              <a:t> </a:t>
            </a:r>
          </a:p>
        </p:txBody>
      </p:sp>
      <p:sp>
        <p:nvSpPr>
          <p:cNvPr id="5" name="TextBox 4"/>
          <p:cNvSpPr txBox="1">
            <a:spLocks noRot="1" noChangeAspect="1" noMove="1" noResize="1" noEditPoints="1" noAdjustHandles="1" noChangeArrowheads="1" noChangeShapeType="1" noTextEdit="1"/>
          </p:cNvSpPr>
          <p:nvPr/>
        </p:nvSpPr>
        <p:spPr>
          <a:xfrm>
            <a:off x="544950" y="2648572"/>
            <a:ext cx="2958887" cy="198965"/>
          </a:xfrm>
          <a:prstGeom prst="rect">
            <a:avLst/>
          </a:prstGeom>
          <a:blipFill rotWithShape="0">
            <a:blip r:embed="rId17"/>
            <a:stretch>
              <a:fillRect l="-1852" t="-24242" r="-2058" b="-39394"/>
            </a:stretch>
          </a:blipFill>
        </p:spPr>
        <p:txBody>
          <a:bodyPr/>
          <a:lstStyle/>
          <a:p>
            <a:pPr>
              <a:defRPr/>
            </a:pPr>
            <a:r>
              <a:rPr lang="en-US">
                <a:noFill/>
              </a:rPr>
              <a:t> </a:t>
            </a:r>
          </a:p>
        </p:txBody>
      </p:sp>
      <p:sp>
        <p:nvSpPr>
          <p:cNvPr id="56" name="TextBox 55"/>
          <p:cNvSpPr txBox="1">
            <a:spLocks noRot="1" noChangeAspect="1" noMove="1" noResize="1" noEditPoints="1" noAdjustHandles="1" noChangeArrowheads="1" noChangeShapeType="1" noTextEdit="1"/>
          </p:cNvSpPr>
          <p:nvPr/>
        </p:nvSpPr>
        <p:spPr>
          <a:xfrm>
            <a:off x="6062310" y="2712976"/>
            <a:ext cx="2925224" cy="198965"/>
          </a:xfrm>
          <a:prstGeom prst="rect">
            <a:avLst/>
          </a:prstGeom>
          <a:blipFill rotWithShape="0">
            <a:blip r:embed="rId18"/>
            <a:stretch>
              <a:fillRect l="-1875" t="-24242" r="-2292" b="-39394"/>
            </a:stretch>
          </a:blipFill>
        </p:spPr>
        <p:txBody>
          <a:bodyPr/>
          <a:lstStyle/>
          <a:p>
            <a:pPr>
              <a:defRPr/>
            </a:pPr>
            <a:r>
              <a:rPr lang="en-US">
                <a:noFill/>
              </a:rPr>
              <a:t> </a:t>
            </a:r>
          </a:p>
        </p:txBody>
      </p:sp>
      <p:sp>
        <p:nvSpPr>
          <p:cNvPr id="26673" name="TextBox 6"/>
          <p:cNvSpPr txBox="1">
            <a:spLocks noChangeArrowheads="1"/>
          </p:cNvSpPr>
          <p:nvPr/>
        </p:nvSpPr>
        <p:spPr bwMode="auto">
          <a:xfrm>
            <a:off x="398463" y="5135563"/>
            <a:ext cx="3589337"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solidFill>
                  <a:srgbClr val="FF0000"/>
                </a:solidFill>
              </a:rPr>
              <a:t>B=Hash(MAC_A||MAC_B, c1</a:t>
            </a:r>
            <a:r>
              <a:rPr lang="en-US" altLang="en-US" sz="1200" b="0">
                <a:solidFill>
                  <a:srgbClr val="FF0000"/>
                </a:solidFill>
                <a:latin typeface="Cambria Math" panose="02040503050406030204" pitchFamily="18" charset="0"/>
              </a:rPr>
              <a:t>⊕r1||c2⊕r2||…ck⊕0)</a:t>
            </a:r>
            <a:endParaRPr lang="en-US" altLang="en-US" sz="1200" b="0">
              <a:solidFill>
                <a:srgbClr val="FF0000"/>
              </a:solidFill>
            </a:endParaRPr>
          </a:p>
        </p:txBody>
      </p:sp>
      <p:sp>
        <p:nvSpPr>
          <p:cNvPr id="26674" name="Left Brace 57"/>
          <p:cNvSpPr>
            <a:spLocks/>
          </p:cNvSpPr>
          <p:nvPr/>
        </p:nvSpPr>
        <p:spPr bwMode="auto">
          <a:xfrm>
            <a:off x="1103313" y="3336925"/>
            <a:ext cx="168275" cy="1868488"/>
          </a:xfrm>
          <a:prstGeom prst="leftBrace">
            <a:avLst>
              <a:gd name="adj1" fmla="val 8328"/>
              <a:gd name="adj2"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endParaRPr lang="en-US" altLang="en-US" sz="1200" b="0"/>
          </a:p>
        </p:txBody>
      </p:sp>
      <p:sp>
        <p:nvSpPr>
          <p:cNvPr id="26675" name="Right Brace 58"/>
          <p:cNvSpPr>
            <a:spLocks/>
          </p:cNvSpPr>
          <p:nvPr/>
        </p:nvSpPr>
        <p:spPr bwMode="auto">
          <a:xfrm>
            <a:off x="6240463" y="3327400"/>
            <a:ext cx="215900" cy="2017713"/>
          </a:xfrm>
          <a:prstGeom prst="rightBrace">
            <a:avLst>
              <a:gd name="adj1" fmla="val 8307"/>
              <a:gd name="adj2"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endParaRPr lang="en-US" altLang="en-US" sz="1200" b="0"/>
          </a:p>
        </p:txBody>
      </p:sp>
      <p:sp>
        <p:nvSpPr>
          <p:cNvPr id="26676" name="TextBox 59"/>
          <p:cNvSpPr txBox="1">
            <a:spLocks noChangeArrowheads="1"/>
          </p:cNvSpPr>
          <p:nvPr/>
        </p:nvSpPr>
        <p:spPr bwMode="auto">
          <a:xfrm>
            <a:off x="6650038" y="4432300"/>
            <a:ext cx="10287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solidFill>
                  <a:srgbClr val="FF0000"/>
                </a:solidFill>
              </a:rPr>
              <a:t>Random Skip</a:t>
            </a:r>
          </a:p>
        </p:txBody>
      </p:sp>
      <p:sp>
        <p:nvSpPr>
          <p:cNvPr id="26677" name="TextBox 60"/>
          <p:cNvSpPr txBox="1">
            <a:spLocks noChangeArrowheads="1"/>
          </p:cNvSpPr>
          <p:nvPr/>
        </p:nvSpPr>
        <p:spPr bwMode="auto">
          <a:xfrm>
            <a:off x="125413" y="4533900"/>
            <a:ext cx="10287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solidFill>
                  <a:srgbClr val="FF0000"/>
                </a:solidFill>
              </a:rPr>
              <a:t>Random Skip</a:t>
            </a:r>
          </a:p>
        </p:txBody>
      </p:sp>
    </p:spTree>
    <p:extLst>
      <p:ext uri="{BB962C8B-B14F-4D97-AF65-F5344CB8AC3E}">
        <p14:creationId xmlns:p14="http://schemas.microsoft.com/office/powerpoint/2010/main" val="6997287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altLang="en-US" smtClean="0">
                <a:ea typeface="ＭＳ Ｐゴシック" panose="020B0600070205080204" pitchFamily="34" charset="-128"/>
              </a:rPr>
              <a:t>FTM Random Skip with bogus bit</a:t>
            </a:r>
          </a:p>
        </p:txBody>
      </p:sp>
      <p:sp>
        <p:nvSpPr>
          <p:cNvPr id="27651" name="Content Placeholder 2"/>
          <p:cNvSpPr>
            <a:spLocks noGrp="1"/>
          </p:cNvSpPr>
          <p:nvPr>
            <p:ph idx="1"/>
          </p:nvPr>
        </p:nvSpPr>
        <p:spPr/>
        <p:txBody>
          <a:bodyPr/>
          <a:lstStyle/>
          <a:p>
            <a:r>
              <a:rPr lang="en-US" altLang="en-US" sz="2000" smtClean="0">
                <a:ea typeface="ＭＳ Ｐゴシック" panose="020B0600070205080204" pitchFamily="34" charset="-128"/>
              </a:rPr>
              <a:t>During FTM transmission, the Verifier (Alice) could use the random skip technique as extra protection from the  MIM attack.</a:t>
            </a:r>
          </a:p>
          <a:p>
            <a:r>
              <a:rPr lang="en-US" altLang="en-US" sz="2000" smtClean="0">
                <a:ea typeface="ＭＳ Ｐゴシック" panose="020B0600070205080204" pitchFamily="34" charset="-128"/>
              </a:rPr>
              <a:t>The random skip could use an indication bit “b” –bogus bit within the FTM frames to indicate that the receiver (prover Bob) will need to skip the Ack while receiving the bogus bit.</a:t>
            </a:r>
          </a:p>
          <a:p>
            <a:r>
              <a:rPr lang="en-US" altLang="en-US" sz="2000" smtClean="0">
                <a:ea typeface="ＭＳ Ｐゴシック" panose="020B0600070205080204" pitchFamily="34" charset="-128"/>
              </a:rPr>
              <a:t> The default value of the “b” bit =0 , when “b” bit is set to 1, it means it runs the random skip.</a:t>
            </a:r>
          </a:p>
          <a:p>
            <a:r>
              <a:rPr lang="en-US" altLang="en-US" sz="2000" smtClean="0">
                <a:ea typeface="ＭＳ Ｐゴシック" panose="020B0600070205080204" pitchFamily="34" charset="-128"/>
              </a:rPr>
              <a:t> The placement of the Random Skip is randomly chosen by  the sender. </a:t>
            </a:r>
          </a:p>
          <a:p>
            <a:r>
              <a:rPr lang="en-US" altLang="en-US" smtClean="0">
                <a:ea typeface="ＭＳ Ｐゴシック" panose="020B0600070205080204" pitchFamily="34" charset="-128"/>
              </a:rPr>
              <a:t> </a:t>
            </a:r>
            <a:r>
              <a:rPr lang="en-US" altLang="en-US" sz="2000" smtClean="0">
                <a:ea typeface="ＭＳ Ｐゴシック" panose="020B0600070205080204" pitchFamily="34" charset="-128"/>
              </a:rPr>
              <a:t>The FTM Random Skip with bogus bit requires no processing delay compared with other options. </a:t>
            </a:r>
          </a:p>
        </p:txBody>
      </p:sp>
      <p:sp>
        <p:nvSpPr>
          <p:cNvPr id="27652" name="Footer Placehold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GB" altLang="en-US" sz="1000" smtClean="0"/>
              <a:t>Rob Sun, et al Huawei</a:t>
            </a:r>
          </a:p>
        </p:txBody>
      </p:sp>
      <p:sp>
        <p:nvSpPr>
          <p:cNvPr id="27653" name="Slide Number Placeholder 4"/>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GB" altLang="en-US" sz="1200" b="0" smtClean="0"/>
              <a:t>Slide </a:t>
            </a:r>
            <a:fld id="{AAB9F37F-9D91-446C-9C1B-3CB38BF5F8AA}" type="slidenum">
              <a:rPr lang="en-GB" altLang="en-US" sz="1200" b="0" smtClean="0"/>
              <a:pPr>
                <a:spcBef>
                  <a:spcPct val="0"/>
                </a:spcBef>
                <a:buFontTx/>
                <a:buNone/>
              </a:pPr>
              <a:t>12</a:t>
            </a:fld>
            <a:endParaRPr lang="en-GB" altLang="en-US" sz="1200" b="0" smtClean="0"/>
          </a:p>
        </p:txBody>
      </p:sp>
    </p:spTree>
    <p:extLst>
      <p:ext uri="{BB962C8B-B14F-4D97-AF65-F5344CB8AC3E}">
        <p14:creationId xmlns:p14="http://schemas.microsoft.com/office/powerpoint/2010/main" val="6140369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723900" y="409575"/>
            <a:ext cx="7772400" cy="1066800"/>
          </a:xfrm>
        </p:spPr>
        <p:txBody>
          <a:bodyPr/>
          <a:lstStyle/>
          <a:p>
            <a:r>
              <a:rPr lang="en-US" altLang="en-US" sz="2000" smtClean="0">
                <a:ea typeface="ＭＳ Ｐゴシック" panose="020B0600070205080204" pitchFamily="34" charset="-128"/>
              </a:rPr>
              <a:t>FDB protocol without bogus bit “b” by XOR</a:t>
            </a:r>
            <a:br>
              <a:rPr lang="en-US" altLang="en-US" sz="2000" smtClean="0">
                <a:ea typeface="ＭＳ Ｐゴシック" panose="020B0600070205080204" pitchFamily="34" charset="-128"/>
              </a:rPr>
            </a:br>
            <a:r>
              <a:rPr lang="en-US" altLang="en-US" sz="2000" smtClean="0">
                <a:ea typeface="ＭＳ Ｐゴシック" panose="020B0600070205080204" pitchFamily="34" charset="-128"/>
              </a:rPr>
              <a:t>(Random Skip)</a:t>
            </a:r>
          </a:p>
        </p:txBody>
      </p:sp>
      <p:sp>
        <p:nvSpPr>
          <p:cNvPr id="28675" name="Content Placeholder 2"/>
          <p:cNvSpPr>
            <a:spLocks noGrp="1"/>
          </p:cNvSpPr>
          <p:nvPr>
            <p:ph idx="1"/>
          </p:nvPr>
        </p:nvSpPr>
        <p:spPr>
          <a:xfrm>
            <a:off x="649288" y="1174750"/>
            <a:ext cx="4756150" cy="4114800"/>
          </a:xfrm>
        </p:spPr>
        <p:txBody>
          <a:bodyPr/>
          <a:lstStyle/>
          <a:p>
            <a:r>
              <a:rPr lang="en-US" altLang="en-US" sz="1200" smtClean="0">
                <a:ea typeface="ＭＳ Ｐゴシック" panose="020B0600070205080204" pitchFamily="34" charset="-128"/>
              </a:rPr>
              <a:t>There exists other techniques to avoid the bogus bit “b” since “b” can still be detected, and attacker can still take active actions. </a:t>
            </a:r>
          </a:p>
          <a:p>
            <a:r>
              <a:rPr lang="en-US" altLang="en-US" sz="1200" smtClean="0">
                <a:ea typeface="ＭＳ Ｐゴシック" panose="020B0600070205080204" pitchFamily="34" charset="-128"/>
              </a:rPr>
              <a:t> At the rapid bit exchange phase, both the verifier “Alice” and prover “Bob” both needs to cache the all the Ci bits in transmission. </a:t>
            </a:r>
          </a:p>
          <a:p>
            <a:r>
              <a:rPr lang="en-US" altLang="en-US" sz="1200" smtClean="0">
                <a:ea typeface="ＭＳ Ｐゴシック" panose="020B0600070205080204" pitchFamily="34" charset="-128"/>
              </a:rPr>
              <a:t> Put the Ci and Ri bits in two 4 or 8 bits shift registers (C and R) sequentially after each sending and receiving at both ends. </a:t>
            </a:r>
          </a:p>
          <a:p>
            <a:pPr lvl="1"/>
            <a:r>
              <a:rPr lang="en-US" altLang="en-US" sz="1100" smtClean="0">
                <a:ea typeface="ＭＳ Ｐゴシック" panose="020B0600070205080204" pitchFamily="34" charset="-128"/>
              </a:rPr>
              <a:t> i.e the initial state of shift register is filled with 0000</a:t>
            </a:r>
          </a:p>
          <a:p>
            <a:pPr lvl="1"/>
            <a:r>
              <a:rPr lang="en-US" altLang="en-US" sz="1100" smtClean="0">
                <a:ea typeface="ＭＳ Ｐゴシック" panose="020B0600070205080204" pitchFamily="34" charset="-128"/>
              </a:rPr>
              <a:t> When C1 (for example “1”)  is sent and received, the shift register for Ci would be 0001.</a:t>
            </a:r>
          </a:p>
          <a:p>
            <a:pPr lvl="1"/>
            <a:r>
              <a:rPr lang="en-US" altLang="en-US" sz="1100" smtClean="0">
                <a:ea typeface="ＭＳ Ｐゴシック" panose="020B0600070205080204" pitchFamily="34" charset="-128"/>
              </a:rPr>
              <a:t> When C2( for example “0”) is sent and received, the shift register for Ci would be 0010.</a:t>
            </a:r>
          </a:p>
          <a:p>
            <a:pPr lvl="1"/>
            <a:r>
              <a:rPr lang="en-US" altLang="en-US" sz="1100" smtClean="0">
                <a:ea typeface="ＭＳ Ｐゴシック" panose="020B0600070205080204" pitchFamily="34" charset="-128"/>
              </a:rPr>
              <a:t>  Keep inserting the new Ci and Ri bit into the right most bit position of the C &amp; R shift register.</a:t>
            </a:r>
          </a:p>
          <a:p>
            <a:pPr lvl="1"/>
            <a:r>
              <a:rPr lang="en-US" altLang="en-US" sz="1100" smtClean="0">
                <a:ea typeface="ＭＳ Ｐゴシック" panose="020B0600070205080204" pitchFamily="34" charset="-128"/>
              </a:rPr>
              <a:t>The same procedure for R shift register</a:t>
            </a:r>
          </a:p>
          <a:p>
            <a:r>
              <a:rPr lang="en-US" altLang="en-US" sz="1600" smtClean="0">
                <a:ea typeface="ＭＳ Ｐゴシック" panose="020B0600070205080204" pitchFamily="34" charset="-128"/>
              </a:rPr>
              <a:t>  </a:t>
            </a:r>
            <a:r>
              <a:rPr lang="en-US" altLang="en-US" sz="1400" smtClean="0">
                <a:ea typeface="ＭＳ Ｐゴシック" panose="020B0600070205080204" pitchFamily="34" charset="-128"/>
              </a:rPr>
              <a:t>Result=C</a:t>
            </a:r>
            <a:r>
              <a:rPr lang="en-US" altLang="en-US" sz="1400" smtClean="0">
                <a:latin typeface="Cambria Math" panose="02040503050406030204" pitchFamily="18" charset="0"/>
                <a:ea typeface="ＭＳ Ｐゴシック" panose="020B0600070205080204" pitchFamily="34" charset="-128"/>
              </a:rPr>
              <a:t>⊕R,  if Result=0101, then both parties would know at the current receiving state, it would skip the Ack  (Which is equivalent to using the bogus bit as indication.  If Results = others, it would carry the normal operation. </a:t>
            </a:r>
          </a:p>
          <a:p>
            <a:pPr>
              <a:buFontTx/>
              <a:buNone/>
            </a:pPr>
            <a:r>
              <a:rPr lang="en-US" altLang="en-US" sz="1400" smtClean="0">
                <a:latin typeface="Cambria Math" panose="02040503050406030204" pitchFamily="18" charset="0"/>
                <a:ea typeface="ＭＳ Ｐゴシック" panose="020B0600070205080204" pitchFamily="34" charset="-128"/>
              </a:rPr>
              <a:t>             Note: Here the        denotes the bitwise XOR</a:t>
            </a:r>
          </a:p>
          <a:p>
            <a:r>
              <a:rPr lang="en-US" altLang="en-US" sz="1400" smtClean="0">
                <a:latin typeface="Cambria Math" panose="02040503050406030204" pitchFamily="18" charset="0"/>
                <a:ea typeface="ＭＳ Ｐゴシック" panose="020B0600070205080204" pitchFamily="34" charset="-128"/>
              </a:rPr>
              <a:t>   The chance of getting a No Ack transmission, would be 1/16. </a:t>
            </a:r>
          </a:p>
          <a:p>
            <a:r>
              <a:rPr lang="en-US" altLang="en-US" sz="1400" smtClean="0">
                <a:latin typeface="Cambria Math" panose="02040503050406030204" pitchFamily="18" charset="0"/>
                <a:ea typeface="ＭＳ Ｐゴシック" panose="020B0600070205080204" pitchFamily="34" charset="-128"/>
              </a:rPr>
              <a:t> </a:t>
            </a:r>
          </a:p>
          <a:p>
            <a:pPr>
              <a:buFontTx/>
              <a:buNone/>
            </a:pPr>
            <a:endParaRPr lang="en-US" altLang="en-US" sz="2000" smtClean="0">
              <a:latin typeface="Cambria Math" panose="02040503050406030204" pitchFamily="18" charset="0"/>
              <a:ea typeface="ＭＳ Ｐゴシック" panose="020B0600070205080204" pitchFamily="34" charset="-128"/>
            </a:endParaRPr>
          </a:p>
          <a:p>
            <a:endParaRPr lang="en-US" altLang="en-US" sz="2000" smtClean="0">
              <a:ea typeface="ＭＳ Ｐゴシック" panose="020B0600070205080204" pitchFamily="34" charset="-128"/>
            </a:endParaRPr>
          </a:p>
          <a:p>
            <a:endParaRPr lang="en-US" altLang="en-US" smtClean="0">
              <a:ea typeface="ＭＳ Ｐゴシック" panose="020B0600070205080204" pitchFamily="34" charset="-128"/>
            </a:endParaRPr>
          </a:p>
        </p:txBody>
      </p:sp>
      <p:sp>
        <p:nvSpPr>
          <p:cNvPr id="28676" name="Footer Placehold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GB" altLang="en-US" sz="1000" smtClean="0"/>
              <a:t>Rob Sun, et al Huawei</a:t>
            </a:r>
          </a:p>
        </p:txBody>
      </p:sp>
      <p:sp>
        <p:nvSpPr>
          <p:cNvPr id="28677" name="Slide Number Placeholder 4"/>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GB" altLang="en-US" sz="1200" b="0" smtClean="0"/>
              <a:t>Slide </a:t>
            </a:r>
            <a:fld id="{D2D40918-C590-40AB-97B4-020F41CAAB6A}" type="slidenum">
              <a:rPr lang="en-GB" altLang="en-US" sz="1200" b="0" smtClean="0"/>
              <a:pPr>
                <a:spcBef>
                  <a:spcPct val="0"/>
                </a:spcBef>
                <a:buFontTx/>
                <a:buNone/>
              </a:pPr>
              <a:t>13</a:t>
            </a:fld>
            <a:endParaRPr lang="en-GB" altLang="en-US" sz="1200" b="0" smtClean="0"/>
          </a:p>
        </p:txBody>
      </p:sp>
      <p:graphicFrame>
        <p:nvGraphicFramePr>
          <p:cNvPr id="6" name="Table 5"/>
          <p:cNvGraphicFramePr>
            <a:graphicFrameLocks noGrp="1"/>
          </p:cNvGraphicFramePr>
          <p:nvPr/>
        </p:nvGraphicFramePr>
        <p:xfrm>
          <a:off x="6000750" y="1844675"/>
          <a:ext cx="1019175" cy="258763"/>
        </p:xfrm>
        <a:graphic>
          <a:graphicData uri="http://schemas.openxmlformats.org/drawingml/2006/table">
            <a:tbl>
              <a:tblPr firstRow="1" bandRow="1">
                <a:tableStyleId>{5C22544A-7EE6-4342-B048-85BDC9FD1C3A}</a:tableStyleId>
              </a:tblPr>
              <a:tblGrid>
                <a:gridCol w="254794"/>
                <a:gridCol w="247910"/>
                <a:gridCol w="261677"/>
                <a:gridCol w="254794"/>
              </a:tblGrid>
              <a:tr h="258763">
                <a:tc>
                  <a:txBody>
                    <a:bodyPr/>
                    <a:lstStyle/>
                    <a:p>
                      <a:r>
                        <a:rPr lang="en-US" sz="1100" dirty="0" smtClean="0">
                          <a:solidFill>
                            <a:schemeClr val="tx1"/>
                          </a:solidFill>
                        </a:rPr>
                        <a:t>0</a:t>
                      </a:r>
                      <a:endParaRPr lang="en-US" sz="1100" dirty="0">
                        <a:solidFill>
                          <a:schemeClr val="tx1"/>
                        </a:solidFill>
                      </a:endParaRPr>
                    </a:p>
                  </a:txBody>
                  <a:tcPr marL="91445" marR="91445" marT="45573" marB="455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100" dirty="0" smtClean="0">
                          <a:solidFill>
                            <a:schemeClr val="tx1"/>
                          </a:solidFill>
                        </a:rPr>
                        <a:t>0</a:t>
                      </a:r>
                      <a:endParaRPr lang="en-US" sz="1100" dirty="0">
                        <a:solidFill>
                          <a:schemeClr val="tx1"/>
                        </a:solidFill>
                      </a:endParaRPr>
                    </a:p>
                  </a:txBody>
                  <a:tcPr marL="91445" marR="91445" marT="45573" marB="455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smtClean="0">
                          <a:solidFill>
                            <a:schemeClr val="tx1"/>
                          </a:solidFill>
                        </a:rPr>
                        <a:t>0</a:t>
                      </a:r>
                      <a:endParaRPr lang="en-US" sz="1100" dirty="0">
                        <a:solidFill>
                          <a:schemeClr val="tx1"/>
                        </a:solidFill>
                      </a:endParaRPr>
                    </a:p>
                  </a:txBody>
                  <a:tcPr marL="91445" marR="91445" marT="45573" marB="455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smtClean="0">
                          <a:solidFill>
                            <a:schemeClr val="tx1"/>
                          </a:solidFill>
                        </a:rPr>
                        <a:t>0</a:t>
                      </a:r>
                      <a:endParaRPr lang="en-US" sz="1100" dirty="0">
                        <a:solidFill>
                          <a:schemeClr val="tx1"/>
                        </a:solidFill>
                      </a:endParaRPr>
                    </a:p>
                  </a:txBody>
                  <a:tcPr marL="91445" marR="91445" marT="45573" marB="455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8690" name="TextBox 6"/>
          <p:cNvSpPr txBox="1">
            <a:spLocks noChangeArrowheads="1"/>
          </p:cNvSpPr>
          <p:nvPr/>
        </p:nvSpPr>
        <p:spPr bwMode="auto">
          <a:xfrm>
            <a:off x="5416550" y="1816100"/>
            <a:ext cx="584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Init C:</a:t>
            </a:r>
          </a:p>
        </p:txBody>
      </p:sp>
      <p:graphicFrame>
        <p:nvGraphicFramePr>
          <p:cNvPr id="8" name="Table 7"/>
          <p:cNvGraphicFramePr>
            <a:graphicFrameLocks noGrp="1"/>
          </p:cNvGraphicFramePr>
          <p:nvPr/>
        </p:nvGraphicFramePr>
        <p:xfrm>
          <a:off x="6003925" y="2276475"/>
          <a:ext cx="1019175" cy="258763"/>
        </p:xfrm>
        <a:graphic>
          <a:graphicData uri="http://schemas.openxmlformats.org/drawingml/2006/table">
            <a:tbl>
              <a:tblPr firstRow="1" bandRow="1">
                <a:tableStyleId>{5C22544A-7EE6-4342-B048-85BDC9FD1C3A}</a:tableStyleId>
              </a:tblPr>
              <a:tblGrid>
                <a:gridCol w="254794"/>
                <a:gridCol w="247910"/>
                <a:gridCol w="261677"/>
                <a:gridCol w="254794"/>
              </a:tblGrid>
              <a:tr h="258763">
                <a:tc>
                  <a:txBody>
                    <a:bodyPr/>
                    <a:lstStyle/>
                    <a:p>
                      <a:r>
                        <a:rPr lang="en-US" sz="1100" dirty="0" smtClean="0">
                          <a:solidFill>
                            <a:schemeClr val="tx1"/>
                          </a:solidFill>
                        </a:rPr>
                        <a:t>0</a:t>
                      </a:r>
                      <a:endParaRPr lang="en-US" sz="1100" dirty="0">
                        <a:solidFill>
                          <a:schemeClr val="tx1"/>
                        </a:solidFill>
                      </a:endParaRPr>
                    </a:p>
                  </a:txBody>
                  <a:tcPr marL="91445" marR="91445" marT="45573" marB="455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100" dirty="0" smtClean="0">
                          <a:solidFill>
                            <a:schemeClr val="tx1"/>
                          </a:solidFill>
                        </a:rPr>
                        <a:t>0</a:t>
                      </a:r>
                      <a:endParaRPr lang="en-US" sz="1100" dirty="0">
                        <a:solidFill>
                          <a:schemeClr val="tx1"/>
                        </a:solidFill>
                      </a:endParaRPr>
                    </a:p>
                  </a:txBody>
                  <a:tcPr marL="91445" marR="91445" marT="45573" marB="455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smtClean="0">
                          <a:solidFill>
                            <a:schemeClr val="tx1"/>
                          </a:solidFill>
                        </a:rPr>
                        <a:t>0</a:t>
                      </a:r>
                      <a:endParaRPr lang="en-US" sz="1100" dirty="0">
                        <a:solidFill>
                          <a:schemeClr val="tx1"/>
                        </a:solidFill>
                      </a:endParaRPr>
                    </a:p>
                  </a:txBody>
                  <a:tcPr marL="91445" marR="91445" marT="45573" marB="455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smtClean="0">
                          <a:solidFill>
                            <a:schemeClr val="tx1"/>
                          </a:solidFill>
                        </a:rPr>
                        <a:t>0</a:t>
                      </a:r>
                      <a:endParaRPr lang="en-US" sz="1100" dirty="0">
                        <a:solidFill>
                          <a:schemeClr val="tx1"/>
                        </a:solidFill>
                      </a:endParaRPr>
                    </a:p>
                  </a:txBody>
                  <a:tcPr marL="91445" marR="91445" marT="45573" marB="455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8703" name="TextBox 8"/>
          <p:cNvSpPr txBox="1">
            <a:spLocks noChangeArrowheads="1"/>
          </p:cNvSpPr>
          <p:nvPr/>
        </p:nvSpPr>
        <p:spPr bwMode="auto">
          <a:xfrm>
            <a:off x="5416550" y="2251075"/>
            <a:ext cx="584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Init R:</a:t>
            </a:r>
          </a:p>
        </p:txBody>
      </p:sp>
      <p:sp>
        <p:nvSpPr>
          <p:cNvPr id="28704" name="Right Brace 9"/>
          <p:cNvSpPr>
            <a:spLocks/>
          </p:cNvSpPr>
          <p:nvPr/>
        </p:nvSpPr>
        <p:spPr bwMode="auto">
          <a:xfrm>
            <a:off x="7153275" y="1954213"/>
            <a:ext cx="155575" cy="466725"/>
          </a:xfrm>
          <a:prstGeom prst="rightBrace">
            <a:avLst>
              <a:gd name="adj1" fmla="val 8306"/>
              <a:gd name="adj2"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endParaRPr lang="en-US" altLang="en-US" sz="1200" b="0"/>
          </a:p>
        </p:txBody>
      </p:sp>
      <p:sp>
        <p:nvSpPr>
          <p:cNvPr id="28705" name="TextBox 10"/>
          <p:cNvSpPr txBox="1">
            <a:spLocks noChangeArrowheads="1"/>
          </p:cNvSpPr>
          <p:nvPr/>
        </p:nvSpPr>
        <p:spPr bwMode="auto">
          <a:xfrm>
            <a:off x="7332663" y="2049463"/>
            <a:ext cx="10318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Results=0000</a:t>
            </a:r>
          </a:p>
        </p:txBody>
      </p:sp>
      <p:graphicFrame>
        <p:nvGraphicFramePr>
          <p:cNvPr id="12" name="Table 11"/>
          <p:cNvGraphicFramePr>
            <a:graphicFrameLocks noGrp="1"/>
          </p:cNvGraphicFramePr>
          <p:nvPr/>
        </p:nvGraphicFramePr>
        <p:xfrm>
          <a:off x="6000750" y="2774950"/>
          <a:ext cx="1019175" cy="260350"/>
        </p:xfrm>
        <a:graphic>
          <a:graphicData uri="http://schemas.openxmlformats.org/drawingml/2006/table">
            <a:tbl>
              <a:tblPr firstRow="1" bandRow="1">
                <a:tableStyleId>{5C22544A-7EE6-4342-B048-85BDC9FD1C3A}</a:tableStyleId>
              </a:tblPr>
              <a:tblGrid>
                <a:gridCol w="254794"/>
                <a:gridCol w="247910"/>
                <a:gridCol w="261677"/>
                <a:gridCol w="254794"/>
              </a:tblGrid>
              <a:tr h="260350">
                <a:tc>
                  <a:txBody>
                    <a:bodyPr/>
                    <a:lstStyle/>
                    <a:p>
                      <a:r>
                        <a:rPr lang="en-US" sz="1100" dirty="0" smtClean="0">
                          <a:solidFill>
                            <a:schemeClr val="tx1"/>
                          </a:solidFill>
                        </a:rPr>
                        <a:t>0</a:t>
                      </a:r>
                      <a:endParaRPr lang="en-US" sz="1100" dirty="0">
                        <a:solidFill>
                          <a:schemeClr val="tx1"/>
                        </a:solidFill>
                      </a:endParaRPr>
                    </a:p>
                  </a:txBody>
                  <a:tcPr marL="91445" marR="91445" marT="45944" marB="4594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100" dirty="0" smtClean="0">
                          <a:solidFill>
                            <a:schemeClr val="tx1"/>
                          </a:solidFill>
                        </a:rPr>
                        <a:t>0</a:t>
                      </a:r>
                      <a:endParaRPr lang="en-US" sz="1100" dirty="0">
                        <a:solidFill>
                          <a:schemeClr val="tx1"/>
                        </a:solidFill>
                      </a:endParaRPr>
                    </a:p>
                  </a:txBody>
                  <a:tcPr marL="91445" marR="91445" marT="45944" marB="4594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smtClean="0">
                          <a:solidFill>
                            <a:schemeClr val="tx1"/>
                          </a:solidFill>
                        </a:rPr>
                        <a:t>0</a:t>
                      </a:r>
                      <a:endParaRPr lang="en-US" sz="1100" dirty="0">
                        <a:solidFill>
                          <a:schemeClr val="tx1"/>
                        </a:solidFill>
                      </a:endParaRPr>
                    </a:p>
                  </a:txBody>
                  <a:tcPr marL="91445" marR="91445" marT="45944" marB="4594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smtClean="0">
                          <a:solidFill>
                            <a:schemeClr val="tx1"/>
                          </a:solidFill>
                        </a:rPr>
                        <a:t>1</a:t>
                      </a:r>
                      <a:endParaRPr lang="en-US" sz="1100" dirty="0">
                        <a:solidFill>
                          <a:schemeClr val="tx1"/>
                        </a:solidFill>
                      </a:endParaRPr>
                    </a:p>
                  </a:txBody>
                  <a:tcPr marL="91445" marR="91445" marT="45944" marB="4594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8718" name="TextBox 12"/>
          <p:cNvSpPr txBox="1">
            <a:spLocks noChangeArrowheads="1"/>
          </p:cNvSpPr>
          <p:nvPr/>
        </p:nvSpPr>
        <p:spPr bwMode="auto">
          <a:xfrm>
            <a:off x="5416550" y="2746375"/>
            <a:ext cx="4079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C1:</a:t>
            </a:r>
          </a:p>
        </p:txBody>
      </p:sp>
      <p:graphicFrame>
        <p:nvGraphicFramePr>
          <p:cNvPr id="14" name="Table 13"/>
          <p:cNvGraphicFramePr>
            <a:graphicFrameLocks noGrp="1"/>
          </p:cNvGraphicFramePr>
          <p:nvPr/>
        </p:nvGraphicFramePr>
        <p:xfrm>
          <a:off x="6003925" y="3208338"/>
          <a:ext cx="1019175" cy="258762"/>
        </p:xfrm>
        <a:graphic>
          <a:graphicData uri="http://schemas.openxmlformats.org/drawingml/2006/table">
            <a:tbl>
              <a:tblPr firstRow="1" bandRow="1">
                <a:tableStyleId>{5C22544A-7EE6-4342-B048-85BDC9FD1C3A}</a:tableStyleId>
              </a:tblPr>
              <a:tblGrid>
                <a:gridCol w="254794"/>
                <a:gridCol w="247910"/>
                <a:gridCol w="261677"/>
                <a:gridCol w="254794"/>
              </a:tblGrid>
              <a:tr h="258762">
                <a:tc>
                  <a:txBody>
                    <a:bodyPr/>
                    <a:lstStyle/>
                    <a:p>
                      <a:r>
                        <a:rPr lang="en-US" sz="1100" dirty="0" smtClean="0">
                          <a:solidFill>
                            <a:schemeClr val="tx1"/>
                          </a:solidFill>
                        </a:rPr>
                        <a:t>0</a:t>
                      </a:r>
                      <a:endParaRPr lang="en-US" sz="1100" dirty="0">
                        <a:solidFill>
                          <a:schemeClr val="tx1"/>
                        </a:solidFill>
                      </a:endParaRPr>
                    </a:p>
                  </a:txBody>
                  <a:tcPr marL="91445" marR="91445" marT="45573" marB="455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100" dirty="0" smtClean="0">
                          <a:solidFill>
                            <a:schemeClr val="tx1"/>
                          </a:solidFill>
                        </a:rPr>
                        <a:t>0</a:t>
                      </a:r>
                      <a:endParaRPr lang="en-US" sz="1100" dirty="0">
                        <a:solidFill>
                          <a:schemeClr val="tx1"/>
                        </a:solidFill>
                      </a:endParaRPr>
                    </a:p>
                  </a:txBody>
                  <a:tcPr marL="91445" marR="91445" marT="45573" marB="455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smtClean="0">
                          <a:solidFill>
                            <a:schemeClr val="tx1"/>
                          </a:solidFill>
                        </a:rPr>
                        <a:t>0</a:t>
                      </a:r>
                      <a:endParaRPr lang="en-US" sz="1100" dirty="0">
                        <a:solidFill>
                          <a:schemeClr val="tx1"/>
                        </a:solidFill>
                      </a:endParaRPr>
                    </a:p>
                  </a:txBody>
                  <a:tcPr marL="91445" marR="91445" marT="45573" marB="455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smtClean="0">
                          <a:solidFill>
                            <a:schemeClr val="tx1"/>
                          </a:solidFill>
                        </a:rPr>
                        <a:t>0</a:t>
                      </a:r>
                      <a:endParaRPr lang="en-US" sz="1100" dirty="0">
                        <a:solidFill>
                          <a:schemeClr val="tx1"/>
                        </a:solidFill>
                      </a:endParaRPr>
                    </a:p>
                  </a:txBody>
                  <a:tcPr marL="91445" marR="91445" marT="45573" marB="455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8731" name="TextBox 14"/>
          <p:cNvSpPr txBox="1">
            <a:spLocks noChangeArrowheads="1"/>
          </p:cNvSpPr>
          <p:nvPr/>
        </p:nvSpPr>
        <p:spPr bwMode="auto">
          <a:xfrm>
            <a:off x="5416550" y="3178175"/>
            <a:ext cx="446088"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 R1:</a:t>
            </a:r>
          </a:p>
        </p:txBody>
      </p:sp>
      <p:sp>
        <p:nvSpPr>
          <p:cNvPr id="28732" name="Right Brace 15"/>
          <p:cNvSpPr>
            <a:spLocks/>
          </p:cNvSpPr>
          <p:nvPr/>
        </p:nvSpPr>
        <p:spPr bwMode="auto">
          <a:xfrm>
            <a:off x="7153275" y="2884488"/>
            <a:ext cx="155575" cy="466725"/>
          </a:xfrm>
          <a:prstGeom prst="rightBrace">
            <a:avLst>
              <a:gd name="adj1" fmla="val 8306"/>
              <a:gd name="adj2"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endParaRPr lang="en-US" altLang="en-US" sz="1200" b="0"/>
          </a:p>
        </p:txBody>
      </p:sp>
      <p:sp>
        <p:nvSpPr>
          <p:cNvPr id="28733" name="TextBox 16"/>
          <p:cNvSpPr txBox="1">
            <a:spLocks noChangeArrowheads="1"/>
          </p:cNvSpPr>
          <p:nvPr/>
        </p:nvSpPr>
        <p:spPr bwMode="auto">
          <a:xfrm>
            <a:off x="7332663" y="2979738"/>
            <a:ext cx="1031875"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Results=0001</a:t>
            </a:r>
          </a:p>
        </p:txBody>
      </p:sp>
      <p:graphicFrame>
        <p:nvGraphicFramePr>
          <p:cNvPr id="18" name="Table 17"/>
          <p:cNvGraphicFramePr>
            <a:graphicFrameLocks noGrp="1"/>
          </p:cNvGraphicFramePr>
          <p:nvPr/>
        </p:nvGraphicFramePr>
        <p:xfrm>
          <a:off x="6030913" y="3686175"/>
          <a:ext cx="1019175" cy="258763"/>
        </p:xfrm>
        <a:graphic>
          <a:graphicData uri="http://schemas.openxmlformats.org/drawingml/2006/table">
            <a:tbl>
              <a:tblPr firstRow="1" bandRow="1">
                <a:tableStyleId>{5C22544A-7EE6-4342-B048-85BDC9FD1C3A}</a:tableStyleId>
              </a:tblPr>
              <a:tblGrid>
                <a:gridCol w="254794"/>
                <a:gridCol w="247910"/>
                <a:gridCol w="261677"/>
                <a:gridCol w="254794"/>
              </a:tblGrid>
              <a:tr h="258763">
                <a:tc>
                  <a:txBody>
                    <a:bodyPr/>
                    <a:lstStyle/>
                    <a:p>
                      <a:r>
                        <a:rPr lang="en-US" sz="1100" dirty="0" smtClean="0">
                          <a:solidFill>
                            <a:schemeClr val="tx1"/>
                          </a:solidFill>
                        </a:rPr>
                        <a:t>0</a:t>
                      </a:r>
                      <a:endParaRPr lang="en-US" sz="1100" dirty="0">
                        <a:solidFill>
                          <a:schemeClr val="tx1"/>
                        </a:solidFill>
                      </a:endParaRPr>
                    </a:p>
                  </a:txBody>
                  <a:tcPr marL="91445" marR="91445" marT="45573" marB="455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100" dirty="0" smtClean="0">
                          <a:solidFill>
                            <a:schemeClr val="tx1"/>
                          </a:solidFill>
                        </a:rPr>
                        <a:t>0</a:t>
                      </a:r>
                      <a:endParaRPr lang="en-US" sz="1100" dirty="0">
                        <a:solidFill>
                          <a:schemeClr val="tx1"/>
                        </a:solidFill>
                      </a:endParaRPr>
                    </a:p>
                  </a:txBody>
                  <a:tcPr marL="91445" marR="91445" marT="45573" marB="455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smtClean="0">
                          <a:solidFill>
                            <a:schemeClr val="tx1"/>
                          </a:solidFill>
                        </a:rPr>
                        <a:t>1</a:t>
                      </a:r>
                      <a:endParaRPr lang="en-US" sz="1100" dirty="0">
                        <a:solidFill>
                          <a:schemeClr val="tx1"/>
                        </a:solidFill>
                      </a:endParaRPr>
                    </a:p>
                  </a:txBody>
                  <a:tcPr marL="91445" marR="91445" marT="45573" marB="455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smtClean="0">
                          <a:solidFill>
                            <a:schemeClr val="tx1"/>
                          </a:solidFill>
                        </a:rPr>
                        <a:t>1</a:t>
                      </a:r>
                      <a:endParaRPr lang="en-US" sz="1100" dirty="0">
                        <a:solidFill>
                          <a:schemeClr val="tx1"/>
                        </a:solidFill>
                      </a:endParaRPr>
                    </a:p>
                  </a:txBody>
                  <a:tcPr marL="91445" marR="91445" marT="45573" marB="455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8746" name="TextBox 18"/>
          <p:cNvSpPr txBox="1">
            <a:spLocks noChangeArrowheads="1"/>
          </p:cNvSpPr>
          <p:nvPr/>
        </p:nvSpPr>
        <p:spPr bwMode="auto">
          <a:xfrm>
            <a:off x="5446713" y="3657600"/>
            <a:ext cx="40798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C1:</a:t>
            </a:r>
          </a:p>
        </p:txBody>
      </p:sp>
      <p:graphicFrame>
        <p:nvGraphicFramePr>
          <p:cNvPr id="20" name="Table 19"/>
          <p:cNvGraphicFramePr>
            <a:graphicFrameLocks noGrp="1"/>
          </p:cNvGraphicFramePr>
          <p:nvPr/>
        </p:nvGraphicFramePr>
        <p:xfrm>
          <a:off x="6034088" y="4117975"/>
          <a:ext cx="1019175" cy="258763"/>
        </p:xfrm>
        <a:graphic>
          <a:graphicData uri="http://schemas.openxmlformats.org/drawingml/2006/table">
            <a:tbl>
              <a:tblPr firstRow="1" bandRow="1">
                <a:tableStyleId>{5C22544A-7EE6-4342-B048-85BDC9FD1C3A}</a:tableStyleId>
              </a:tblPr>
              <a:tblGrid>
                <a:gridCol w="254794"/>
                <a:gridCol w="247910"/>
                <a:gridCol w="261677"/>
                <a:gridCol w="254794"/>
              </a:tblGrid>
              <a:tr h="258763">
                <a:tc>
                  <a:txBody>
                    <a:bodyPr/>
                    <a:lstStyle/>
                    <a:p>
                      <a:r>
                        <a:rPr lang="en-US" sz="1100" dirty="0" smtClean="0">
                          <a:solidFill>
                            <a:schemeClr val="tx1"/>
                          </a:solidFill>
                        </a:rPr>
                        <a:t>0</a:t>
                      </a:r>
                      <a:endParaRPr lang="en-US" sz="1100" dirty="0">
                        <a:solidFill>
                          <a:schemeClr val="tx1"/>
                        </a:solidFill>
                      </a:endParaRPr>
                    </a:p>
                  </a:txBody>
                  <a:tcPr marL="91445" marR="91445" marT="45573" marB="455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100" dirty="0" smtClean="0">
                          <a:solidFill>
                            <a:schemeClr val="tx1"/>
                          </a:solidFill>
                        </a:rPr>
                        <a:t>0</a:t>
                      </a:r>
                      <a:endParaRPr lang="en-US" sz="1100" dirty="0">
                        <a:solidFill>
                          <a:schemeClr val="tx1"/>
                        </a:solidFill>
                      </a:endParaRPr>
                    </a:p>
                  </a:txBody>
                  <a:tcPr marL="91445" marR="91445" marT="45573" marB="455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smtClean="0">
                          <a:solidFill>
                            <a:schemeClr val="tx1"/>
                          </a:solidFill>
                        </a:rPr>
                        <a:t>0</a:t>
                      </a:r>
                      <a:endParaRPr lang="en-US" sz="1100" dirty="0">
                        <a:solidFill>
                          <a:schemeClr val="tx1"/>
                        </a:solidFill>
                      </a:endParaRPr>
                    </a:p>
                  </a:txBody>
                  <a:tcPr marL="91445" marR="91445" marT="45573" marB="455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smtClean="0">
                          <a:solidFill>
                            <a:schemeClr val="tx1"/>
                          </a:solidFill>
                        </a:rPr>
                        <a:t>0</a:t>
                      </a:r>
                      <a:endParaRPr lang="en-US" sz="1100" dirty="0">
                        <a:solidFill>
                          <a:schemeClr val="tx1"/>
                        </a:solidFill>
                      </a:endParaRPr>
                    </a:p>
                  </a:txBody>
                  <a:tcPr marL="91445" marR="91445" marT="45573" marB="455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8759" name="TextBox 20"/>
          <p:cNvSpPr txBox="1">
            <a:spLocks noChangeArrowheads="1"/>
          </p:cNvSpPr>
          <p:nvPr/>
        </p:nvSpPr>
        <p:spPr bwMode="auto">
          <a:xfrm>
            <a:off x="5446713" y="4089400"/>
            <a:ext cx="44608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 R1:</a:t>
            </a:r>
          </a:p>
        </p:txBody>
      </p:sp>
      <p:sp>
        <p:nvSpPr>
          <p:cNvPr id="28760" name="Right Brace 21"/>
          <p:cNvSpPr>
            <a:spLocks/>
          </p:cNvSpPr>
          <p:nvPr/>
        </p:nvSpPr>
        <p:spPr bwMode="auto">
          <a:xfrm>
            <a:off x="7189788" y="3798888"/>
            <a:ext cx="155575" cy="466725"/>
          </a:xfrm>
          <a:prstGeom prst="rightBrace">
            <a:avLst>
              <a:gd name="adj1" fmla="val 8306"/>
              <a:gd name="adj2"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endParaRPr lang="en-US" altLang="en-US" sz="1200" b="0"/>
          </a:p>
        </p:txBody>
      </p:sp>
      <p:sp>
        <p:nvSpPr>
          <p:cNvPr id="28761" name="TextBox 22"/>
          <p:cNvSpPr txBox="1">
            <a:spLocks noChangeArrowheads="1"/>
          </p:cNvSpPr>
          <p:nvPr/>
        </p:nvSpPr>
        <p:spPr bwMode="auto">
          <a:xfrm>
            <a:off x="7361238" y="3890963"/>
            <a:ext cx="10334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Results=0011</a:t>
            </a:r>
          </a:p>
        </p:txBody>
      </p:sp>
      <p:sp>
        <p:nvSpPr>
          <p:cNvPr id="28762" name="TextBox 23"/>
          <p:cNvSpPr txBox="1">
            <a:spLocks noChangeArrowheads="1"/>
          </p:cNvSpPr>
          <p:nvPr/>
        </p:nvSpPr>
        <p:spPr bwMode="auto">
          <a:xfrm>
            <a:off x="6300788" y="4411663"/>
            <a:ext cx="338137"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a:t>…</a:t>
            </a:r>
          </a:p>
        </p:txBody>
      </p:sp>
      <p:graphicFrame>
        <p:nvGraphicFramePr>
          <p:cNvPr id="25" name="Table 24"/>
          <p:cNvGraphicFramePr>
            <a:graphicFrameLocks noGrp="1"/>
          </p:cNvGraphicFramePr>
          <p:nvPr/>
        </p:nvGraphicFramePr>
        <p:xfrm>
          <a:off x="6030913" y="4692650"/>
          <a:ext cx="1019175" cy="258763"/>
        </p:xfrm>
        <a:graphic>
          <a:graphicData uri="http://schemas.openxmlformats.org/drawingml/2006/table">
            <a:tbl>
              <a:tblPr firstRow="1" bandRow="1">
                <a:tableStyleId>{5C22544A-7EE6-4342-B048-85BDC9FD1C3A}</a:tableStyleId>
              </a:tblPr>
              <a:tblGrid>
                <a:gridCol w="254794"/>
                <a:gridCol w="247910"/>
                <a:gridCol w="261677"/>
                <a:gridCol w="254794"/>
              </a:tblGrid>
              <a:tr h="258763">
                <a:tc>
                  <a:txBody>
                    <a:bodyPr/>
                    <a:lstStyle/>
                    <a:p>
                      <a:r>
                        <a:rPr lang="en-US" sz="1100" dirty="0" smtClean="0">
                          <a:solidFill>
                            <a:schemeClr val="tx1"/>
                          </a:solidFill>
                        </a:rPr>
                        <a:t>1</a:t>
                      </a:r>
                      <a:endParaRPr lang="en-US" sz="1100" dirty="0">
                        <a:solidFill>
                          <a:schemeClr val="tx1"/>
                        </a:solidFill>
                      </a:endParaRPr>
                    </a:p>
                  </a:txBody>
                  <a:tcPr marL="91445" marR="91445" marT="45573" marB="455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100" dirty="0" smtClean="0">
                          <a:solidFill>
                            <a:schemeClr val="tx1"/>
                          </a:solidFill>
                        </a:rPr>
                        <a:t>1</a:t>
                      </a:r>
                      <a:endParaRPr lang="en-US" sz="1100" dirty="0">
                        <a:solidFill>
                          <a:schemeClr val="tx1"/>
                        </a:solidFill>
                      </a:endParaRPr>
                    </a:p>
                  </a:txBody>
                  <a:tcPr marL="91445" marR="91445" marT="45573" marB="455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smtClean="0">
                          <a:solidFill>
                            <a:schemeClr val="tx1"/>
                          </a:solidFill>
                        </a:rPr>
                        <a:t>0</a:t>
                      </a:r>
                      <a:endParaRPr lang="en-US" sz="1100" dirty="0">
                        <a:solidFill>
                          <a:schemeClr val="tx1"/>
                        </a:solidFill>
                      </a:endParaRPr>
                    </a:p>
                  </a:txBody>
                  <a:tcPr marL="91445" marR="91445" marT="45573" marB="455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smtClean="0">
                          <a:solidFill>
                            <a:schemeClr val="tx1"/>
                          </a:solidFill>
                        </a:rPr>
                        <a:t>0</a:t>
                      </a:r>
                      <a:endParaRPr lang="en-US" sz="1100" dirty="0">
                        <a:solidFill>
                          <a:schemeClr val="tx1"/>
                        </a:solidFill>
                      </a:endParaRPr>
                    </a:p>
                  </a:txBody>
                  <a:tcPr marL="91445" marR="91445" marT="45573" marB="455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8775" name="TextBox 25"/>
          <p:cNvSpPr txBox="1">
            <a:spLocks noChangeArrowheads="1"/>
          </p:cNvSpPr>
          <p:nvPr/>
        </p:nvSpPr>
        <p:spPr bwMode="auto">
          <a:xfrm>
            <a:off x="5446713" y="4662488"/>
            <a:ext cx="407987"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Cn:</a:t>
            </a:r>
          </a:p>
        </p:txBody>
      </p:sp>
      <p:graphicFrame>
        <p:nvGraphicFramePr>
          <p:cNvPr id="27" name="Table 26"/>
          <p:cNvGraphicFramePr>
            <a:graphicFrameLocks noGrp="1"/>
          </p:cNvGraphicFramePr>
          <p:nvPr/>
        </p:nvGraphicFramePr>
        <p:xfrm>
          <a:off x="6034088" y="5124450"/>
          <a:ext cx="1019175" cy="258763"/>
        </p:xfrm>
        <a:graphic>
          <a:graphicData uri="http://schemas.openxmlformats.org/drawingml/2006/table">
            <a:tbl>
              <a:tblPr firstRow="1" bandRow="1">
                <a:tableStyleId>{5C22544A-7EE6-4342-B048-85BDC9FD1C3A}</a:tableStyleId>
              </a:tblPr>
              <a:tblGrid>
                <a:gridCol w="254794"/>
                <a:gridCol w="247910"/>
                <a:gridCol w="261677"/>
                <a:gridCol w="254794"/>
              </a:tblGrid>
              <a:tr h="258763">
                <a:tc>
                  <a:txBody>
                    <a:bodyPr/>
                    <a:lstStyle/>
                    <a:p>
                      <a:r>
                        <a:rPr lang="en-US" sz="1100" dirty="0" smtClean="0">
                          <a:solidFill>
                            <a:schemeClr val="tx1"/>
                          </a:solidFill>
                        </a:rPr>
                        <a:t>1</a:t>
                      </a:r>
                      <a:endParaRPr lang="en-US" sz="1100" dirty="0">
                        <a:solidFill>
                          <a:schemeClr val="tx1"/>
                        </a:solidFill>
                      </a:endParaRPr>
                    </a:p>
                  </a:txBody>
                  <a:tcPr marL="91445" marR="91445" marT="45573" marB="455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100" dirty="0" smtClean="0">
                          <a:solidFill>
                            <a:schemeClr val="tx1"/>
                          </a:solidFill>
                        </a:rPr>
                        <a:t>0</a:t>
                      </a:r>
                      <a:endParaRPr lang="en-US" sz="1100" dirty="0">
                        <a:solidFill>
                          <a:schemeClr val="tx1"/>
                        </a:solidFill>
                      </a:endParaRPr>
                    </a:p>
                  </a:txBody>
                  <a:tcPr marL="91445" marR="91445" marT="45573" marB="455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smtClean="0">
                          <a:solidFill>
                            <a:schemeClr val="tx1"/>
                          </a:solidFill>
                        </a:rPr>
                        <a:t>0</a:t>
                      </a:r>
                      <a:endParaRPr lang="en-US" sz="1100" dirty="0">
                        <a:solidFill>
                          <a:schemeClr val="tx1"/>
                        </a:solidFill>
                      </a:endParaRPr>
                    </a:p>
                  </a:txBody>
                  <a:tcPr marL="91445" marR="91445" marT="45573" marB="455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smtClean="0">
                          <a:solidFill>
                            <a:schemeClr val="tx1"/>
                          </a:solidFill>
                        </a:rPr>
                        <a:t>1</a:t>
                      </a:r>
                      <a:endParaRPr lang="en-US" sz="1100" dirty="0">
                        <a:solidFill>
                          <a:schemeClr val="tx1"/>
                        </a:solidFill>
                      </a:endParaRPr>
                    </a:p>
                  </a:txBody>
                  <a:tcPr marL="91445" marR="91445" marT="45573" marB="455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8788" name="TextBox 27"/>
          <p:cNvSpPr txBox="1">
            <a:spLocks noChangeArrowheads="1"/>
          </p:cNvSpPr>
          <p:nvPr/>
        </p:nvSpPr>
        <p:spPr bwMode="auto">
          <a:xfrm>
            <a:off x="5446713" y="5095875"/>
            <a:ext cx="44608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 Rn:</a:t>
            </a:r>
          </a:p>
        </p:txBody>
      </p:sp>
      <p:sp>
        <p:nvSpPr>
          <p:cNvPr id="28789" name="Right Brace 28"/>
          <p:cNvSpPr>
            <a:spLocks/>
          </p:cNvSpPr>
          <p:nvPr/>
        </p:nvSpPr>
        <p:spPr bwMode="auto">
          <a:xfrm>
            <a:off x="7183438" y="4802188"/>
            <a:ext cx="153987" cy="466725"/>
          </a:xfrm>
          <a:prstGeom prst="rightBrace">
            <a:avLst>
              <a:gd name="adj1" fmla="val 8391"/>
              <a:gd name="adj2"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endParaRPr lang="en-US" altLang="en-US" sz="1200" b="0"/>
          </a:p>
        </p:txBody>
      </p:sp>
      <p:sp>
        <p:nvSpPr>
          <p:cNvPr id="28790" name="TextBox 29"/>
          <p:cNvSpPr txBox="1">
            <a:spLocks noChangeArrowheads="1"/>
          </p:cNvSpPr>
          <p:nvPr/>
        </p:nvSpPr>
        <p:spPr bwMode="auto">
          <a:xfrm>
            <a:off x="7361238" y="4897438"/>
            <a:ext cx="10334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Results=0101</a:t>
            </a:r>
          </a:p>
        </p:txBody>
      </p:sp>
      <p:sp>
        <p:nvSpPr>
          <p:cNvPr id="28791" name="TextBox 30"/>
          <p:cNvSpPr txBox="1">
            <a:spLocks noChangeArrowheads="1"/>
          </p:cNvSpPr>
          <p:nvPr/>
        </p:nvSpPr>
        <p:spPr bwMode="auto">
          <a:xfrm>
            <a:off x="6300788" y="5418138"/>
            <a:ext cx="338137"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a:t>…</a:t>
            </a:r>
          </a:p>
        </p:txBody>
      </p:sp>
      <p:sp>
        <p:nvSpPr>
          <p:cNvPr id="28792" name="TextBox 31"/>
          <p:cNvSpPr txBox="1">
            <a:spLocks noChangeArrowheads="1"/>
          </p:cNvSpPr>
          <p:nvPr/>
        </p:nvSpPr>
        <p:spPr bwMode="auto">
          <a:xfrm>
            <a:off x="6953250" y="2036763"/>
            <a:ext cx="338138"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latin typeface="Cambria Math" panose="02040503050406030204" pitchFamily="18" charset="0"/>
              </a:rPr>
              <a:t>⊕</a:t>
            </a:r>
            <a:endParaRPr lang="en-US" altLang="en-US" sz="1200" b="0"/>
          </a:p>
        </p:txBody>
      </p:sp>
      <p:sp>
        <p:nvSpPr>
          <p:cNvPr id="28793" name="TextBox 32"/>
          <p:cNvSpPr txBox="1">
            <a:spLocks noChangeArrowheads="1"/>
          </p:cNvSpPr>
          <p:nvPr/>
        </p:nvSpPr>
        <p:spPr bwMode="auto">
          <a:xfrm>
            <a:off x="6953250" y="2952750"/>
            <a:ext cx="338138"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latin typeface="Cambria Math" panose="02040503050406030204" pitchFamily="18" charset="0"/>
              </a:rPr>
              <a:t>⊕</a:t>
            </a:r>
            <a:endParaRPr lang="en-US" altLang="en-US" sz="1200" b="0"/>
          </a:p>
        </p:txBody>
      </p:sp>
      <p:sp>
        <p:nvSpPr>
          <p:cNvPr id="28794" name="TextBox 33"/>
          <p:cNvSpPr txBox="1">
            <a:spLocks noChangeArrowheads="1"/>
          </p:cNvSpPr>
          <p:nvPr/>
        </p:nvSpPr>
        <p:spPr bwMode="auto">
          <a:xfrm>
            <a:off x="6969125" y="3887788"/>
            <a:ext cx="3397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latin typeface="Cambria Math" panose="02040503050406030204" pitchFamily="18" charset="0"/>
              </a:rPr>
              <a:t>⊕</a:t>
            </a:r>
            <a:endParaRPr lang="en-US" altLang="en-US" sz="1200" b="0"/>
          </a:p>
        </p:txBody>
      </p:sp>
      <p:sp>
        <p:nvSpPr>
          <p:cNvPr id="28795" name="TextBox 34"/>
          <p:cNvSpPr txBox="1">
            <a:spLocks noChangeArrowheads="1"/>
          </p:cNvSpPr>
          <p:nvPr/>
        </p:nvSpPr>
        <p:spPr bwMode="auto">
          <a:xfrm>
            <a:off x="7011988" y="490220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latin typeface="Cambria Math" panose="02040503050406030204" pitchFamily="18" charset="0"/>
              </a:rPr>
              <a:t>⊕</a:t>
            </a:r>
            <a:endParaRPr lang="en-US" altLang="en-US" sz="1200" b="0"/>
          </a:p>
        </p:txBody>
      </p:sp>
      <p:sp>
        <p:nvSpPr>
          <p:cNvPr id="28796" name="TextBox 35"/>
          <p:cNvSpPr txBox="1">
            <a:spLocks noChangeArrowheads="1"/>
          </p:cNvSpPr>
          <p:nvPr/>
        </p:nvSpPr>
        <p:spPr bwMode="auto">
          <a:xfrm>
            <a:off x="2339975" y="5418138"/>
            <a:ext cx="338138"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latin typeface="Cambria Math" panose="02040503050406030204" pitchFamily="18" charset="0"/>
              </a:rPr>
              <a:t>⊕</a:t>
            </a:r>
            <a:endParaRPr lang="en-US" altLang="en-US" sz="1200" b="0"/>
          </a:p>
        </p:txBody>
      </p:sp>
    </p:spTree>
    <p:extLst>
      <p:ext uri="{BB962C8B-B14F-4D97-AF65-F5344CB8AC3E}">
        <p14:creationId xmlns:p14="http://schemas.microsoft.com/office/powerpoint/2010/main" val="34555175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723900" y="500063"/>
            <a:ext cx="7772400" cy="1066800"/>
          </a:xfrm>
        </p:spPr>
        <p:txBody>
          <a:bodyPr/>
          <a:lstStyle/>
          <a:p>
            <a:r>
              <a:rPr lang="en-US" altLang="en-US" sz="2400" smtClean="0">
                <a:ea typeface="ＭＳ Ｐゴシック" panose="020B0600070205080204" pitchFamily="34" charset="-128"/>
              </a:rPr>
              <a:t>FDB protocol without bogus bit “b” by Hashing</a:t>
            </a:r>
            <a:br>
              <a:rPr lang="en-US" altLang="en-US" sz="2400" smtClean="0">
                <a:ea typeface="ＭＳ Ｐゴシック" panose="020B0600070205080204" pitchFamily="34" charset="-128"/>
              </a:rPr>
            </a:br>
            <a:r>
              <a:rPr lang="en-US" altLang="en-US" sz="2400" smtClean="0">
                <a:ea typeface="ＭＳ Ｐゴシック" panose="020B0600070205080204" pitchFamily="34" charset="-128"/>
              </a:rPr>
              <a:t>(Random Skip)</a:t>
            </a:r>
          </a:p>
        </p:txBody>
      </p:sp>
      <p:sp>
        <p:nvSpPr>
          <p:cNvPr id="29699" name="Content Placeholder 2"/>
          <p:cNvSpPr>
            <a:spLocks noGrp="1"/>
          </p:cNvSpPr>
          <p:nvPr>
            <p:ph idx="1"/>
          </p:nvPr>
        </p:nvSpPr>
        <p:spPr>
          <a:xfrm>
            <a:off x="649288" y="1398588"/>
            <a:ext cx="4756150" cy="4114800"/>
          </a:xfrm>
        </p:spPr>
        <p:txBody>
          <a:bodyPr/>
          <a:lstStyle/>
          <a:p>
            <a:r>
              <a:rPr lang="en-US" altLang="en-US" sz="1200" smtClean="0">
                <a:ea typeface="ＭＳ Ｐゴシック" panose="020B0600070205080204" pitchFamily="34" charset="-128"/>
              </a:rPr>
              <a:t>At the rapid bit exchange phase, both the verifier “Alice” and prover “Bob” both needs to cache the all the Ci bits in transmission. </a:t>
            </a:r>
          </a:p>
          <a:p>
            <a:r>
              <a:rPr lang="en-US" altLang="en-US" sz="1200" smtClean="0">
                <a:ea typeface="ＭＳ Ｐゴシック" panose="020B0600070205080204" pitchFamily="34" charset="-128"/>
              </a:rPr>
              <a:t> Put the Ci and Ri bits in two 8 bits shift registers (C and R) sequentially after each sending and receiving at both ends. </a:t>
            </a:r>
          </a:p>
          <a:p>
            <a:pPr lvl="1"/>
            <a:r>
              <a:rPr lang="en-US" altLang="en-US" sz="1100" smtClean="0">
                <a:ea typeface="ＭＳ Ｐゴシック" panose="020B0600070205080204" pitchFamily="34" charset="-128"/>
              </a:rPr>
              <a:t> i.e the initial state of shift register is filled with 00000000</a:t>
            </a:r>
          </a:p>
          <a:p>
            <a:pPr lvl="1"/>
            <a:r>
              <a:rPr lang="en-US" altLang="en-US" sz="1100" smtClean="0">
                <a:ea typeface="ＭＳ Ｐゴシック" panose="020B0600070205080204" pitchFamily="34" charset="-128"/>
              </a:rPr>
              <a:t> When C1 (for example “1”)  is sent and received, the shift register for Ci would be 00000001.</a:t>
            </a:r>
          </a:p>
          <a:p>
            <a:pPr lvl="1"/>
            <a:r>
              <a:rPr lang="en-US" altLang="en-US" sz="1100" smtClean="0">
                <a:ea typeface="ＭＳ Ｐゴシック" panose="020B0600070205080204" pitchFamily="34" charset="-128"/>
              </a:rPr>
              <a:t> When C2( for example “0”) is sent and received, the shift register for Ci would be 00000010.</a:t>
            </a:r>
          </a:p>
          <a:p>
            <a:pPr lvl="1"/>
            <a:r>
              <a:rPr lang="en-US" altLang="en-US" sz="1100" smtClean="0">
                <a:ea typeface="ＭＳ Ｐゴシック" panose="020B0600070205080204" pitchFamily="34" charset="-128"/>
              </a:rPr>
              <a:t>  Keep inserting the new Ci and Ri bit into the right most bit position of the C &amp; R shift register.</a:t>
            </a:r>
          </a:p>
          <a:p>
            <a:pPr lvl="1"/>
            <a:r>
              <a:rPr lang="en-US" altLang="en-US" sz="1100" smtClean="0">
                <a:ea typeface="ＭＳ Ｐゴシック" panose="020B0600070205080204" pitchFamily="34" charset="-128"/>
              </a:rPr>
              <a:t>The same procedure for R shift register</a:t>
            </a:r>
          </a:p>
          <a:p>
            <a:r>
              <a:rPr lang="en-US" altLang="en-US" sz="1600" smtClean="0">
                <a:ea typeface="ＭＳ Ｐゴシック" panose="020B0600070205080204" pitchFamily="34" charset="-128"/>
              </a:rPr>
              <a:t>  </a:t>
            </a:r>
            <a:r>
              <a:rPr lang="en-US" altLang="en-US" sz="1400" smtClean="0">
                <a:ea typeface="ＭＳ Ｐゴシック" panose="020B0600070205080204" pitchFamily="34" charset="-128"/>
              </a:rPr>
              <a:t>Result=Trucate-L4B(Hash (C</a:t>
            </a:r>
            <a:r>
              <a:rPr lang="en-US" altLang="en-US" sz="1400" smtClean="0">
                <a:latin typeface="Cambria Math" panose="02040503050406030204" pitchFamily="18" charset="0"/>
                <a:ea typeface="ＭＳ Ｐゴシック" panose="020B0600070205080204" pitchFamily="34" charset="-128"/>
              </a:rPr>
              <a:t>,R))  if Result=0101), then both parties would know at the current receiving state, it would skip the Ack  (Which is equivalent to using the bogus bit as indication.  If Results = others, it would carry the normal operation. </a:t>
            </a:r>
          </a:p>
          <a:p>
            <a:pPr>
              <a:buFontTx/>
              <a:buNone/>
            </a:pPr>
            <a:r>
              <a:rPr lang="en-US" altLang="en-US" sz="1400" smtClean="0">
                <a:latin typeface="Cambria Math" panose="02040503050406030204" pitchFamily="18" charset="0"/>
                <a:ea typeface="ＭＳ Ｐゴシック" panose="020B0600070205080204" pitchFamily="34" charset="-128"/>
              </a:rPr>
              <a:t>            Note: The Trucate-L4B denotes the truncation to the left most 4 bits </a:t>
            </a:r>
          </a:p>
          <a:p>
            <a:r>
              <a:rPr lang="en-US" altLang="en-US" sz="1400" smtClean="0">
                <a:latin typeface="Cambria Math" panose="02040503050406030204" pitchFamily="18" charset="0"/>
                <a:ea typeface="ＭＳ Ｐゴシック" panose="020B0600070205080204" pitchFamily="34" charset="-128"/>
              </a:rPr>
              <a:t>  </a:t>
            </a:r>
          </a:p>
          <a:p>
            <a:pPr>
              <a:buFontTx/>
              <a:buNone/>
            </a:pPr>
            <a:endParaRPr lang="en-US" altLang="en-US" sz="2000" smtClean="0">
              <a:latin typeface="Cambria Math" panose="02040503050406030204" pitchFamily="18" charset="0"/>
              <a:ea typeface="ＭＳ Ｐゴシック" panose="020B0600070205080204" pitchFamily="34" charset="-128"/>
            </a:endParaRPr>
          </a:p>
          <a:p>
            <a:endParaRPr lang="en-US" altLang="en-US" sz="2000" smtClean="0">
              <a:ea typeface="ＭＳ Ｐゴシック" panose="020B0600070205080204" pitchFamily="34" charset="-128"/>
            </a:endParaRPr>
          </a:p>
          <a:p>
            <a:endParaRPr lang="en-US" altLang="en-US" smtClean="0">
              <a:ea typeface="ＭＳ Ｐゴシック" panose="020B0600070205080204" pitchFamily="34" charset="-128"/>
            </a:endParaRPr>
          </a:p>
        </p:txBody>
      </p:sp>
      <p:sp>
        <p:nvSpPr>
          <p:cNvPr id="29700" name="Footer Placehold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GB" altLang="en-US" sz="1000" smtClean="0"/>
              <a:t>Rob Sun, et al Huawei</a:t>
            </a:r>
          </a:p>
        </p:txBody>
      </p:sp>
      <p:sp>
        <p:nvSpPr>
          <p:cNvPr id="29701" name="Slide Number Placeholder 4"/>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GB" altLang="en-US" sz="1200" b="0" smtClean="0"/>
              <a:t>Slide </a:t>
            </a:r>
            <a:fld id="{C727C2EF-AF4B-461D-A100-90D676F89334}" type="slidenum">
              <a:rPr lang="en-GB" altLang="en-US" sz="1200" b="0" smtClean="0"/>
              <a:pPr>
                <a:spcBef>
                  <a:spcPct val="0"/>
                </a:spcBef>
                <a:buFontTx/>
                <a:buNone/>
              </a:pPr>
              <a:t>14</a:t>
            </a:fld>
            <a:endParaRPr lang="en-GB" altLang="en-US" sz="1200" b="0" smtClean="0"/>
          </a:p>
        </p:txBody>
      </p:sp>
      <p:graphicFrame>
        <p:nvGraphicFramePr>
          <p:cNvPr id="6" name="Table 5"/>
          <p:cNvGraphicFramePr>
            <a:graphicFrameLocks noGrp="1"/>
          </p:cNvGraphicFramePr>
          <p:nvPr/>
        </p:nvGraphicFramePr>
        <p:xfrm>
          <a:off x="6000750" y="1844675"/>
          <a:ext cx="1666875" cy="258763"/>
        </p:xfrm>
        <a:graphic>
          <a:graphicData uri="http://schemas.openxmlformats.org/drawingml/2006/table">
            <a:tbl>
              <a:tblPr firstRow="1" bandRow="1">
                <a:tableStyleId>{5C22544A-7EE6-4342-B048-85BDC9FD1C3A}</a:tableStyleId>
              </a:tblPr>
              <a:tblGrid>
                <a:gridCol w="208359"/>
                <a:gridCol w="208359"/>
                <a:gridCol w="208359"/>
                <a:gridCol w="208359"/>
                <a:gridCol w="208359"/>
                <a:gridCol w="208359"/>
                <a:gridCol w="208359"/>
                <a:gridCol w="208359"/>
              </a:tblGrid>
              <a:tr h="258763">
                <a:tc>
                  <a:txBody>
                    <a:bodyPr/>
                    <a:lstStyle/>
                    <a:p>
                      <a:r>
                        <a:rPr lang="en-US" sz="1100" dirty="0" smtClean="0">
                          <a:solidFill>
                            <a:schemeClr val="tx1"/>
                          </a:solidFill>
                        </a:rPr>
                        <a:t>0</a:t>
                      </a:r>
                      <a:endParaRPr lang="en-US" sz="1100" dirty="0">
                        <a:solidFill>
                          <a:schemeClr val="tx1"/>
                        </a:solidFill>
                      </a:endParaRPr>
                    </a:p>
                  </a:txBody>
                  <a:tcPr marL="91475" marR="91475" marT="45573" marB="455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100" dirty="0" smtClean="0">
                          <a:solidFill>
                            <a:schemeClr val="tx1"/>
                          </a:solidFill>
                        </a:rPr>
                        <a:t>0</a:t>
                      </a:r>
                      <a:endParaRPr lang="en-US" sz="1100" dirty="0">
                        <a:solidFill>
                          <a:schemeClr val="tx1"/>
                        </a:solidFill>
                      </a:endParaRPr>
                    </a:p>
                  </a:txBody>
                  <a:tcPr marL="91475" marR="91475" marT="45573" marB="455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smtClean="0">
                          <a:solidFill>
                            <a:schemeClr val="tx1"/>
                          </a:solidFill>
                        </a:rPr>
                        <a:t>0</a:t>
                      </a:r>
                      <a:endParaRPr lang="en-US" sz="1100" dirty="0">
                        <a:solidFill>
                          <a:schemeClr val="tx1"/>
                        </a:solidFill>
                      </a:endParaRPr>
                    </a:p>
                  </a:txBody>
                  <a:tcPr marL="91475" marR="91475" marT="45573" marB="455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smtClean="0">
                          <a:solidFill>
                            <a:schemeClr val="tx1"/>
                          </a:solidFill>
                        </a:rPr>
                        <a:t>0</a:t>
                      </a:r>
                      <a:endParaRPr lang="en-US" sz="1100" dirty="0">
                        <a:solidFill>
                          <a:schemeClr val="tx1"/>
                        </a:solidFill>
                      </a:endParaRPr>
                    </a:p>
                  </a:txBody>
                  <a:tcPr marL="91475" marR="91475" marT="45573" marB="455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smtClean="0">
                          <a:solidFill>
                            <a:schemeClr val="tx1"/>
                          </a:solidFill>
                        </a:rPr>
                        <a:t>0</a:t>
                      </a:r>
                      <a:endParaRPr lang="en-US" sz="1100" dirty="0">
                        <a:solidFill>
                          <a:schemeClr val="tx1"/>
                        </a:solidFill>
                      </a:endParaRPr>
                    </a:p>
                  </a:txBody>
                  <a:tcPr marL="91475" marR="91475" marT="45573" marB="455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smtClean="0">
                          <a:solidFill>
                            <a:schemeClr val="tx1"/>
                          </a:solidFill>
                        </a:rPr>
                        <a:t>0</a:t>
                      </a:r>
                      <a:endParaRPr lang="en-US" sz="1100" dirty="0">
                        <a:solidFill>
                          <a:schemeClr val="tx1"/>
                        </a:solidFill>
                      </a:endParaRPr>
                    </a:p>
                  </a:txBody>
                  <a:tcPr marL="91475" marR="91475" marT="45573" marB="455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smtClean="0">
                          <a:solidFill>
                            <a:schemeClr val="tx1"/>
                          </a:solidFill>
                        </a:rPr>
                        <a:t>0</a:t>
                      </a:r>
                      <a:endParaRPr lang="en-US" sz="1100" dirty="0">
                        <a:solidFill>
                          <a:schemeClr val="tx1"/>
                        </a:solidFill>
                      </a:endParaRPr>
                    </a:p>
                  </a:txBody>
                  <a:tcPr marL="91475" marR="91475" marT="45573" marB="455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smtClean="0">
                          <a:solidFill>
                            <a:schemeClr val="tx1"/>
                          </a:solidFill>
                        </a:rPr>
                        <a:t>0</a:t>
                      </a:r>
                      <a:endParaRPr lang="en-US" sz="1100" dirty="0">
                        <a:solidFill>
                          <a:schemeClr val="tx1"/>
                        </a:solidFill>
                      </a:endParaRPr>
                    </a:p>
                  </a:txBody>
                  <a:tcPr marL="91475" marR="91475" marT="45573" marB="455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9722" name="TextBox 6"/>
          <p:cNvSpPr txBox="1">
            <a:spLocks noChangeArrowheads="1"/>
          </p:cNvSpPr>
          <p:nvPr/>
        </p:nvSpPr>
        <p:spPr bwMode="auto">
          <a:xfrm>
            <a:off x="5416550" y="1816100"/>
            <a:ext cx="584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Init C:</a:t>
            </a:r>
          </a:p>
        </p:txBody>
      </p:sp>
      <p:sp>
        <p:nvSpPr>
          <p:cNvPr id="29723" name="TextBox 8"/>
          <p:cNvSpPr txBox="1">
            <a:spLocks noChangeArrowheads="1"/>
          </p:cNvSpPr>
          <p:nvPr/>
        </p:nvSpPr>
        <p:spPr bwMode="auto">
          <a:xfrm>
            <a:off x="5416550" y="2251075"/>
            <a:ext cx="584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Init R:</a:t>
            </a:r>
          </a:p>
        </p:txBody>
      </p:sp>
      <p:sp>
        <p:nvSpPr>
          <p:cNvPr id="29724" name="Right Brace 9"/>
          <p:cNvSpPr>
            <a:spLocks/>
          </p:cNvSpPr>
          <p:nvPr/>
        </p:nvSpPr>
        <p:spPr bwMode="auto">
          <a:xfrm>
            <a:off x="7996238" y="1973263"/>
            <a:ext cx="155575" cy="466725"/>
          </a:xfrm>
          <a:prstGeom prst="rightBrace">
            <a:avLst>
              <a:gd name="adj1" fmla="val 8306"/>
              <a:gd name="adj2"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endParaRPr lang="en-US" altLang="en-US" sz="1200" b="0"/>
          </a:p>
        </p:txBody>
      </p:sp>
      <p:sp>
        <p:nvSpPr>
          <p:cNvPr id="29725" name="TextBox 10"/>
          <p:cNvSpPr txBox="1">
            <a:spLocks noChangeArrowheads="1"/>
          </p:cNvSpPr>
          <p:nvPr/>
        </p:nvSpPr>
        <p:spPr bwMode="auto">
          <a:xfrm>
            <a:off x="8099425" y="2068513"/>
            <a:ext cx="1031875"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Results=0100</a:t>
            </a:r>
          </a:p>
        </p:txBody>
      </p:sp>
      <p:sp>
        <p:nvSpPr>
          <p:cNvPr id="29726" name="TextBox 12"/>
          <p:cNvSpPr txBox="1">
            <a:spLocks noChangeArrowheads="1"/>
          </p:cNvSpPr>
          <p:nvPr/>
        </p:nvSpPr>
        <p:spPr bwMode="auto">
          <a:xfrm>
            <a:off x="5416550" y="2746375"/>
            <a:ext cx="4079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C1:</a:t>
            </a:r>
          </a:p>
        </p:txBody>
      </p:sp>
      <p:sp>
        <p:nvSpPr>
          <p:cNvPr id="29727" name="TextBox 14"/>
          <p:cNvSpPr txBox="1">
            <a:spLocks noChangeArrowheads="1"/>
          </p:cNvSpPr>
          <p:nvPr/>
        </p:nvSpPr>
        <p:spPr bwMode="auto">
          <a:xfrm>
            <a:off x="5416550" y="3178175"/>
            <a:ext cx="446088"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 R1:</a:t>
            </a:r>
          </a:p>
        </p:txBody>
      </p:sp>
      <p:sp>
        <p:nvSpPr>
          <p:cNvPr id="29728" name="TextBox 18"/>
          <p:cNvSpPr txBox="1">
            <a:spLocks noChangeArrowheads="1"/>
          </p:cNvSpPr>
          <p:nvPr/>
        </p:nvSpPr>
        <p:spPr bwMode="auto">
          <a:xfrm>
            <a:off x="5446713" y="3657600"/>
            <a:ext cx="40798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C1:</a:t>
            </a:r>
          </a:p>
        </p:txBody>
      </p:sp>
      <p:sp>
        <p:nvSpPr>
          <p:cNvPr id="29729" name="TextBox 20"/>
          <p:cNvSpPr txBox="1">
            <a:spLocks noChangeArrowheads="1"/>
          </p:cNvSpPr>
          <p:nvPr/>
        </p:nvSpPr>
        <p:spPr bwMode="auto">
          <a:xfrm>
            <a:off x="5446713" y="4089400"/>
            <a:ext cx="44608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 R1:</a:t>
            </a:r>
          </a:p>
        </p:txBody>
      </p:sp>
      <p:sp>
        <p:nvSpPr>
          <p:cNvPr id="29730" name="TextBox 25"/>
          <p:cNvSpPr txBox="1">
            <a:spLocks noChangeArrowheads="1"/>
          </p:cNvSpPr>
          <p:nvPr/>
        </p:nvSpPr>
        <p:spPr bwMode="auto">
          <a:xfrm>
            <a:off x="5446713" y="4662488"/>
            <a:ext cx="407987"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Cn:</a:t>
            </a:r>
          </a:p>
        </p:txBody>
      </p:sp>
      <p:sp>
        <p:nvSpPr>
          <p:cNvPr id="29731" name="TextBox 27"/>
          <p:cNvSpPr txBox="1">
            <a:spLocks noChangeArrowheads="1"/>
          </p:cNvSpPr>
          <p:nvPr/>
        </p:nvSpPr>
        <p:spPr bwMode="auto">
          <a:xfrm>
            <a:off x="5446713" y="5095875"/>
            <a:ext cx="44608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 Rn:</a:t>
            </a:r>
          </a:p>
        </p:txBody>
      </p:sp>
      <p:graphicFrame>
        <p:nvGraphicFramePr>
          <p:cNvPr id="32" name="Table 31"/>
          <p:cNvGraphicFramePr>
            <a:graphicFrameLocks noGrp="1"/>
          </p:cNvGraphicFramePr>
          <p:nvPr/>
        </p:nvGraphicFramePr>
        <p:xfrm>
          <a:off x="6000750" y="2247900"/>
          <a:ext cx="1666875" cy="258763"/>
        </p:xfrm>
        <a:graphic>
          <a:graphicData uri="http://schemas.openxmlformats.org/drawingml/2006/table">
            <a:tbl>
              <a:tblPr firstRow="1" bandRow="1">
                <a:tableStyleId>{5C22544A-7EE6-4342-B048-85BDC9FD1C3A}</a:tableStyleId>
              </a:tblPr>
              <a:tblGrid>
                <a:gridCol w="208359"/>
                <a:gridCol w="208359"/>
                <a:gridCol w="208359"/>
                <a:gridCol w="208359"/>
                <a:gridCol w="208359"/>
                <a:gridCol w="208359"/>
                <a:gridCol w="208359"/>
                <a:gridCol w="208359"/>
              </a:tblGrid>
              <a:tr h="258763">
                <a:tc>
                  <a:txBody>
                    <a:bodyPr/>
                    <a:lstStyle/>
                    <a:p>
                      <a:r>
                        <a:rPr lang="en-US" sz="1100" dirty="0" smtClean="0">
                          <a:solidFill>
                            <a:schemeClr val="tx1"/>
                          </a:solidFill>
                        </a:rPr>
                        <a:t>0</a:t>
                      </a:r>
                      <a:endParaRPr lang="en-US" sz="1100" dirty="0">
                        <a:solidFill>
                          <a:schemeClr val="tx1"/>
                        </a:solidFill>
                      </a:endParaRPr>
                    </a:p>
                  </a:txBody>
                  <a:tcPr marL="91475" marR="91475" marT="45573" marB="455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100" dirty="0" smtClean="0">
                          <a:solidFill>
                            <a:schemeClr val="tx1"/>
                          </a:solidFill>
                        </a:rPr>
                        <a:t>0</a:t>
                      </a:r>
                      <a:endParaRPr lang="en-US" sz="1100" dirty="0">
                        <a:solidFill>
                          <a:schemeClr val="tx1"/>
                        </a:solidFill>
                      </a:endParaRPr>
                    </a:p>
                  </a:txBody>
                  <a:tcPr marL="91475" marR="91475" marT="45573" marB="455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smtClean="0">
                          <a:solidFill>
                            <a:schemeClr val="tx1"/>
                          </a:solidFill>
                        </a:rPr>
                        <a:t>0</a:t>
                      </a:r>
                      <a:endParaRPr lang="en-US" sz="1100" dirty="0">
                        <a:solidFill>
                          <a:schemeClr val="tx1"/>
                        </a:solidFill>
                      </a:endParaRPr>
                    </a:p>
                  </a:txBody>
                  <a:tcPr marL="91475" marR="91475" marT="45573" marB="455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smtClean="0">
                          <a:solidFill>
                            <a:schemeClr val="tx1"/>
                          </a:solidFill>
                        </a:rPr>
                        <a:t>0</a:t>
                      </a:r>
                      <a:endParaRPr lang="en-US" sz="1100" dirty="0">
                        <a:solidFill>
                          <a:schemeClr val="tx1"/>
                        </a:solidFill>
                      </a:endParaRPr>
                    </a:p>
                  </a:txBody>
                  <a:tcPr marL="91475" marR="91475" marT="45573" marB="455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smtClean="0">
                          <a:solidFill>
                            <a:schemeClr val="tx1"/>
                          </a:solidFill>
                        </a:rPr>
                        <a:t>0</a:t>
                      </a:r>
                      <a:endParaRPr lang="en-US" sz="1100" dirty="0">
                        <a:solidFill>
                          <a:schemeClr val="tx1"/>
                        </a:solidFill>
                      </a:endParaRPr>
                    </a:p>
                  </a:txBody>
                  <a:tcPr marL="91475" marR="91475" marT="45573" marB="455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smtClean="0">
                          <a:solidFill>
                            <a:schemeClr val="tx1"/>
                          </a:solidFill>
                        </a:rPr>
                        <a:t>0</a:t>
                      </a:r>
                      <a:endParaRPr lang="en-US" sz="1100" dirty="0">
                        <a:solidFill>
                          <a:schemeClr val="tx1"/>
                        </a:solidFill>
                      </a:endParaRPr>
                    </a:p>
                  </a:txBody>
                  <a:tcPr marL="91475" marR="91475" marT="45573" marB="455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smtClean="0">
                          <a:solidFill>
                            <a:schemeClr val="tx1"/>
                          </a:solidFill>
                        </a:rPr>
                        <a:t>0</a:t>
                      </a:r>
                      <a:endParaRPr lang="en-US" sz="1100" dirty="0">
                        <a:solidFill>
                          <a:schemeClr val="tx1"/>
                        </a:solidFill>
                      </a:endParaRPr>
                    </a:p>
                  </a:txBody>
                  <a:tcPr marL="91475" marR="91475" marT="45573" marB="455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smtClean="0">
                          <a:solidFill>
                            <a:schemeClr val="tx1"/>
                          </a:solidFill>
                        </a:rPr>
                        <a:t>0</a:t>
                      </a:r>
                      <a:endParaRPr lang="en-US" sz="1100" dirty="0">
                        <a:solidFill>
                          <a:schemeClr val="tx1"/>
                        </a:solidFill>
                      </a:endParaRPr>
                    </a:p>
                  </a:txBody>
                  <a:tcPr marL="91475" marR="91475" marT="45573" marB="455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9752" name="TextBox 33"/>
          <p:cNvSpPr txBox="1">
            <a:spLocks noChangeArrowheads="1"/>
          </p:cNvSpPr>
          <p:nvPr/>
        </p:nvSpPr>
        <p:spPr bwMode="auto">
          <a:xfrm>
            <a:off x="7597775" y="2047875"/>
            <a:ext cx="50165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Hash</a:t>
            </a:r>
          </a:p>
        </p:txBody>
      </p:sp>
      <p:graphicFrame>
        <p:nvGraphicFramePr>
          <p:cNvPr id="35" name="Table 34"/>
          <p:cNvGraphicFramePr>
            <a:graphicFrameLocks noGrp="1"/>
          </p:cNvGraphicFramePr>
          <p:nvPr/>
        </p:nvGraphicFramePr>
        <p:xfrm>
          <a:off x="6000750" y="2746375"/>
          <a:ext cx="1666875" cy="258763"/>
        </p:xfrm>
        <a:graphic>
          <a:graphicData uri="http://schemas.openxmlformats.org/drawingml/2006/table">
            <a:tbl>
              <a:tblPr firstRow="1" bandRow="1">
                <a:tableStyleId>{5C22544A-7EE6-4342-B048-85BDC9FD1C3A}</a:tableStyleId>
              </a:tblPr>
              <a:tblGrid>
                <a:gridCol w="208359"/>
                <a:gridCol w="208359"/>
                <a:gridCol w="208359"/>
                <a:gridCol w="208359"/>
                <a:gridCol w="208359"/>
                <a:gridCol w="208359"/>
                <a:gridCol w="208359"/>
                <a:gridCol w="208359"/>
              </a:tblGrid>
              <a:tr h="258763">
                <a:tc>
                  <a:txBody>
                    <a:bodyPr/>
                    <a:lstStyle/>
                    <a:p>
                      <a:r>
                        <a:rPr lang="en-US" sz="1100" dirty="0" smtClean="0">
                          <a:solidFill>
                            <a:schemeClr val="tx1"/>
                          </a:solidFill>
                        </a:rPr>
                        <a:t>0</a:t>
                      </a:r>
                      <a:endParaRPr lang="en-US" sz="1100" dirty="0">
                        <a:solidFill>
                          <a:schemeClr val="tx1"/>
                        </a:solidFill>
                      </a:endParaRPr>
                    </a:p>
                  </a:txBody>
                  <a:tcPr marL="91475" marR="91475" marT="45573" marB="455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100" dirty="0" smtClean="0">
                          <a:solidFill>
                            <a:schemeClr val="tx1"/>
                          </a:solidFill>
                        </a:rPr>
                        <a:t>0</a:t>
                      </a:r>
                      <a:endParaRPr lang="en-US" sz="1100" dirty="0">
                        <a:solidFill>
                          <a:schemeClr val="tx1"/>
                        </a:solidFill>
                      </a:endParaRPr>
                    </a:p>
                  </a:txBody>
                  <a:tcPr marL="91475" marR="91475" marT="45573" marB="455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smtClean="0">
                          <a:solidFill>
                            <a:schemeClr val="tx1"/>
                          </a:solidFill>
                        </a:rPr>
                        <a:t>0</a:t>
                      </a:r>
                      <a:endParaRPr lang="en-US" sz="1100" dirty="0">
                        <a:solidFill>
                          <a:schemeClr val="tx1"/>
                        </a:solidFill>
                      </a:endParaRPr>
                    </a:p>
                  </a:txBody>
                  <a:tcPr marL="91475" marR="91475" marT="45573" marB="455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smtClean="0">
                          <a:solidFill>
                            <a:schemeClr val="tx1"/>
                          </a:solidFill>
                        </a:rPr>
                        <a:t>0</a:t>
                      </a:r>
                      <a:endParaRPr lang="en-US" sz="1100" dirty="0">
                        <a:solidFill>
                          <a:schemeClr val="tx1"/>
                        </a:solidFill>
                      </a:endParaRPr>
                    </a:p>
                  </a:txBody>
                  <a:tcPr marL="91475" marR="91475" marT="45573" marB="455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smtClean="0">
                          <a:solidFill>
                            <a:schemeClr val="tx1"/>
                          </a:solidFill>
                        </a:rPr>
                        <a:t>0</a:t>
                      </a:r>
                      <a:endParaRPr lang="en-US" sz="1100" dirty="0">
                        <a:solidFill>
                          <a:schemeClr val="tx1"/>
                        </a:solidFill>
                      </a:endParaRPr>
                    </a:p>
                  </a:txBody>
                  <a:tcPr marL="91475" marR="91475" marT="45573" marB="455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smtClean="0">
                          <a:solidFill>
                            <a:schemeClr val="tx1"/>
                          </a:solidFill>
                        </a:rPr>
                        <a:t>0</a:t>
                      </a:r>
                      <a:endParaRPr lang="en-US" sz="1100" dirty="0">
                        <a:solidFill>
                          <a:schemeClr val="tx1"/>
                        </a:solidFill>
                      </a:endParaRPr>
                    </a:p>
                  </a:txBody>
                  <a:tcPr marL="91475" marR="91475" marT="45573" marB="455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smtClean="0">
                          <a:solidFill>
                            <a:schemeClr val="tx1"/>
                          </a:solidFill>
                        </a:rPr>
                        <a:t>0</a:t>
                      </a:r>
                      <a:endParaRPr lang="en-US" sz="1100" dirty="0">
                        <a:solidFill>
                          <a:schemeClr val="tx1"/>
                        </a:solidFill>
                      </a:endParaRPr>
                    </a:p>
                  </a:txBody>
                  <a:tcPr marL="91475" marR="91475" marT="45573" marB="455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smtClean="0">
                          <a:solidFill>
                            <a:schemeClr val="tx1"/>
                          </a:solidFill>
                        </a:rPr>
                        <a:t>1</a:t>
                      </a:r>
                      <a:endParaRPr lang="en-US" sz="1100" dirty="0">
                        <a:solidFill>
                          <a:schemeClr val="tx1"/>
                        </a:solidFill>
                      </a:endParaRPr>
                    </a:p>
                  </a:txBody>
                  <a:tcPr marL="91475" marR="91475" marT="45573" marB="455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9773" name="Right Brace 35"/>
          <p:cNvSpPr>
            <a:spLocks/>
          </p:cNvSpPr>
          <p:nvPr/>
        </p:nvSpPr>
        <p:spPr bwMode="auto">
          <a:xfrm>
            <a:off x="7996238" y="2874963"/>
            <a:ext cx="155575" cy="466725"/>
          </a:xfrm>
          <a:prstGeom prst="rightBrace">
            <a:avLst>
              <a:gd name="adj1" fmla="val 8306"/>
              <a:gd name="adj2"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endParaRPr lang="en-US" altLang="en-US" sz="1200" b="0"/>
          </a:p>
        </p:txBody>
      </p:sp>
      <p:graphicFrame>
        <p:nvGraphicFramePr>
          <p:cNvPr id="37" name="Table 36"/>
          <p:cNvGraphicFramePr>
            <a:graphicFrameLocks noGrp="1"/>
          </p:cNvGraphicFramePr>
          <p:nvPr/>
        </p:nvGraphicFramePr>
        <p:xfrm>
          <a:off x="6000750" y="3149600"/>
          <a:ext cx="1666875" cy="258763"/>
        </p:xfrm>
        <a:graphic>
          <a:graphicData uri="http://schemas.openxmlformats.org/drawingml/2006/table">
            <a:tbl>
              <a:tblPr firstRow="1" bandRow="1">
                <a:tableStyleId>{5C22544A-7EE6-4342-B048-85BDC9FD1C3A}</a:tableStyleId>
              </a:tblPr>
              <a:tblGrid>
                <a:gridCol w="208359"/>
                <a:gridCol w="208359"/>
                <a:gridCol w="208359"/>
                <a:gridCol w="208359"/>
                <a:gridCol w="208359"/>
                <a:gridCol w="208359"/>
                <a:gridCol w="208359"/>
                <a:gridCol w="208359"/>
              </a:tblGrid>
              <a:tr h="258763">
                <a:tc>
                  <a:txBody>
                    <a:bodyPr/>
                    <a:lstStyle/>
                    <a:p>
                      <a:r>
                        <a:rPr lang="en-US" sz="1100" dirty="0" smtClean="0">
                          <a:solidFill>
                            <a:schemeClr val="tx1"/>
                          </a:solidFill>
                        </a:rPr>
                        <a:t>0</a:t>
                      </a:r>
                      <a:endParaRPr lang="en-US" sz="1100" dirty="0">
                        <a:solidFill>
                          <a:schemeClr val="tx1"/>
                        </a:solidFill>
                      </a:endParaRPr>
                    </a:p>
                  </a:txBody>
                  <a:tcPr marL="91475" marR="91475" marT="45573" marB="455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100" dirty="0" smtClean="0">
                          <a:solidFill>
                            <a:schemeClr val="tx1"/>
                          </a:solidFill>
                        </a:rPr>
                        <a:t>0</a:t>
                      </a:r>
                      <a:endParaRPr lang="en-US" sz="1100" dirty="0">
                        <a:solidFill>
                          <a:schemeClr val="tx1"/>
                        </a:solidFill>
                      </a:endParaRPr>
                    </a:p>
                  </a:txBody>
                  <a:tcPr marL="91475" marR="91475" marT="45573" marB="455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smtClean="0">
                          <a:solidFill>
                            <a:schemeClr val="tx1"/>
                          </a:solidFill>
                        </a:rPr>
                        <a:t>0</a:t>
                      </a:r>
                      <a:endParaRPr lang="en-US" sz="1100" dirty="0">
                        <a:solidFill>
                          <a:schemeClr val="tx1"/>
                        </a:solidFill>
                      </a:endParaRPr>
                    </a:p>
                  </a:txBody>
                  <a:tcPr marL="91475" marR="91475" marT="45573" marB="455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smtClean="0">
                          <a:solidFill>
                            <a:schemeClr val="tx1"/>
                          </a:solidFill>
                        </a:rPr>
                        <a:t>0</a:t>
                      </a:r>
                      <a:endParaRPr lang="en-US" sz="1100" dirty="0">
                        <a:solidFill>
                          <a:schemeClr val="tx1"/>
                        </a:solidFill>
                      </a:endParaRPr>
                    </a:p>
                  </a:txBody>
                  <a:tcPr marL="91475" marR="91475" marT="45573" marB="455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smtClean="0">
                          <a:solidFill>
                            <a:schemeClr val="tx1"/>
                          </a:solidFill>
                        </a:rPr>
                        <a:t>0</a:t>
                      </a:r>
                      <a:endParaRPr lang="en-US" sz="1100" dirty="0">
                        <a:solidFill>
                          <a:schemeClr val="tx1"/>
                        </a:solidFill>
                      </a:endParaRPr>
                    </a:p>
                  </a:txBody>
                  <a:tcPr marL="91475" marR="91475" marT="45573" marB="455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smtClean="0">
                          <a:solidFill>
                            <a:schemeClr val="tx1"/>
                          </a:solidFill>
                        </a:rPr>
                        <a:t>0</a:t>
                      </a:r>
                      <a:endParaRPr lang="en-US" sz="1100" dirty="0">
                        <a:solidFill>
                          <a:schemeClr val="tx1"/>
                        </a:solidFill>
                      </a:endParaRPr>
                    </a:p>
                  </a:txBody>
                  <a:tcPr marL="91475" marR="91475" marT="45573" marB="455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smtClean="0">
                          <a:solidFill>
                            <a:schemeClr val="tx1"/>
                          </a:solidFill>
                        </a:rPr>
                        <a:t>0</a:t>
                      </a:r>
                      <a:endParaRPr lang="en-US" sz="1100" dirty="0">
                        <a:solidFill>
                          <a:schemeClr val="tx1"/>
                        </a:solidFill>
                      </a:endParaRPr>
                    </a:p>
                  </a:txBody>
                  <a:tcPr marL="91475" marR="91475" marT="45573" marB="455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smtClean="0">
                          <a:solidFill>
                            <a:schemeClr val="tx1"/>
                          </a:solidFill>
                        </a:rPr>
                        <a:t>0</a:t>
                      </a:r>
                      <a:endParaRPr lang="en-US" sz="1100" dirty="0">
                        <a:solidFill>
                          <a:schemeClr val="tx1"/>
                        </a:solidFill>
                      </a:endParaRPr>
                    </a:p>
                  </a:txBody>
                  <a:tcPr marL="91475" marR="91475" marT="45573" marB="455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9794" name="TextBox 37"/>
          <p:cNvSpPr txBox="1">
            <a:spLocks noChangeArrowheads="1"/>
          </p:cNvSpPr>
          <p:nvPr/>
        </p:nvSpPr>
        <p:spPr bwMode="auto">
          <a:xfrm>
            <a:off x="7597775" y="2949575"/>
            <a:ext cx="5016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Hash</a:t>
            </a:r>
          </a:p>
        </p:txBody>
      </p:sp>
      <p:sp>
        <p:nvSpPr>
          <p:cNvPr id="29795" name="TextBox 38"/>
          <p:cNvSpPr txBox="1">
            <a:spLocks noChangeArrowheads="1"/>
          </p:cNvSpPr>
          <p:nvPr/>
        </p:nvSpPr>
        <p:spPr bwMode="auto">
          <a:xfrm>
            <a:off x="8086725" y="2954338"/>
            <a:ext cx="10318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Results=0100</a:t>
            </a:r>
          </a:p>
        </p:txBody>
      </p:sp>
      <p:graphicFrame>
        <p:nvGraphicFramePr>
          <p:cNvPr id="40" name="Table 39"/>
          <p:cNvGraphicFramePr>
            <a:graphicFrameLocks noGrp="1"/>
          </p:cNvGraphicFramePr>
          <p:nvPr/>
        </p:nvGraphicFramePr>
        <p:xfrm>
          <a:off x="6030913" y="3689350"/>
          <a:ext cx="1665287" cy="258763"/>
        </p:xfrm>
        <a:graphic>
          <a:graphicData uri="http://schemas.openxmlformats.org/drawingml/2006/table">
            <a:tbl>
              <a:tblPr firstRow="1" bandRow="1">
                <a:tableStyleId>{5C22544A-7EE6-4342-B048-85BDC9FD1C3A}</a:tableStyleId>
              </a:tblPr>
              <a:tblGrid>
                <a:gridCol w="208162"/>
                <a:gridCol w="208162"/>
                <a:gridCol w="208162"/>
                <a:gridCol w="208162"/>
                <a:gridCol w="208162"/>
                <a:gridCol w="208162"/>
                <a:gridCol w="208162"/>
                <a:gridCol w="208162"/>
              </a:tblGrid>
              <a:tr h="258763">
                <a:tc>
                  <a:txBody>
                    <a:bodyPr/>
                    <a:lstStyle/>
                    <a:p>
                      <a:r>
                        <a:rPr lang="en-US" sz="1100" dirty="0" smtClean="0">
                          <a:solidFill>
                            <a:schemeClr val="tx1"/>
                          </a:solidFill>
                        </a:rPr>
                        <a:t>0</a:t>
                      </a:r>
                      <a:endParaRPr lang="en-US" sz="1100" dirty="0">
                        <a:solidFill>
                          <a:schemeClr val="tx1"/>
                        </a:solidFill>
                      </a:endParaRPr>
                    </a:p>
                  </a:txBody>
                  <a:tcPr marL="91381" marR="91381" marT="45573" marB="455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100" dirty="0" smtClean="0">
                          <a:solidFill>
                            <a:schemeClr val="tx1"/>
                          </a:solidFill>
                        </a:rPr>
                        <a:t>0</a:t>
                      </a:r>
                      <a:endParaRPr lang="en-US" sz="1100" dirty="0">
                        <a:solidFill>
                          <a:schemeClr val="tx1"/>
                        </a:solidFill>
                      </a:endParaRPr>
                    </a:p>
                  </a:txBody>
                  <a:tcPr marL="91381" marR="91381" marT="45573" marB="455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smtClean="0">
                          <a:solidFill>
                            <a:schemeClr val="tx1"/>
                          </a:solidFill>
                        </a:rPr>
                        <a:t>0</a:t>
                      </a:r>
                      <a:endParaRPr lang="en-US" sz="1100" dirty="0">
                        <a:solidFill>
                          <a:schemeClr val="tx1"/>
                        </a:solidFill>
                      </a:endParaRPr>
                    </a:p>
                  </a:txBody>
                  <a:tcPr marL="91381" marR="91381" marT="45573" marB="455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smtClean="0">
                          <a:solidFill>
                            <a:schemeClr val="tx1"/>
                          </a:solidFill>
                        </a:rPr>
                        <a:t>0</a:t>
                      </a:r>
                      <a:endParaRPr lang="en-US" sz="1100" dirty="0">
                        <a:solidFill>
                          <a:schemeClr val="tx1"/>
                        </a:solidFill>
                      </a:endParaRPr>
                    </a:p>
                  </a:txBody>
                  <a:tcPr marL="91381" marR="91381" marT="45573" marB="455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smtClean="0">
                          <a:solidFill>
                            <a:schemeClr val="tx1"/>
                          </a:solidFill>
                        </a:rPr>
                        <a:t>0</a:t>
                      </a:r>
                      <a:endParaRPr lang="en-US" sz="1100" dirty="0">
                        <a:solidFill>
                          <a:schemeClr val="tx1"/>
                        </a:solidFill>
                      </a:endParaRPr>
                    </a:p>
                  </a:txBody>
                  <a:tcPr marL="91381" marR="91381" marT="45573" marB="455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smtClean="0">
                          <a:solidFill>
                            <a:schemeClr val="tx1"/>
                          </a:solidFill>
                        </a:rPr>
                        <a:t>0</a:t>
                      </a:r>
                      <a:endParaRPr lang="en-US" sz="1100" dirty="0">
                        <a:solidFill>
                          <a:schemeClr val="tx1"/>
                        </a:solidFill>
                      </a:endParaRPr>
                    </a:p>
                  </a:txBody>
                  <a:tcPr marL="91381" marR="91381" marT="45573" marB="455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smtClean="0">
                          <a:solidFill>
                            <a:schemeClr val="tx1"/>
                          </a:solidFill>
                        </a:rPr>
                        <a:t>1</a:t>
                      </a:r>
                      <a:endParaRPr lang="en-US" sz="1100" dirty="0">
                        <a:solidFill>
                          <a:schemeClr val="tx1"/>
                        </a:solidFill>
                      </a:endParaRPr>
                    </a:p>
                  </a:txBody>
                  <a:tcPr marL="91381" marR="91381" marT="45573" marB="455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smtClean="0">
                          <a:solidFill>
                            <a:schemeClr val="tx1"/>
                          </a:solidFill>
                        </a:rPr>
                        <a:t>1</a:t>
                      </a:r>
                      <a:endParaRPr lang="en-US" sz="1100" dirty="0">
                        <a:solidFill>
                          <a:schemeClr val="tx1"/>
                        </a:solidFill>
                      </a:endParaRPr>
                    </a:p>
                  </a:txBody>
                  <a:tcPr marL="91381" marR="91381" marT="45573" marB="455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9816" name="Right Brace 40"/>
          <p:cNvSpPr>
            <a:spLocks/>
          </p:cNvSpPr>
          <p:nvPr/>
        </p:nvSpPr>
        <p:spPr bwMode="auto">
          <a:xfrm>
            <a:off x="8026400" y="3817938"/>
            <a:ext cx="155575" cy="466725"/>
          </a:xfrm>
          <a:prstGeom prst="rightBrace">
            <a:avLst>
              <a:gd name="adj1" fmla="val 8306"/>
              <a:gd name="adj2"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endParaRPr lang="en-US" altLang="en-US" sz="1200" b="0"/>
          </a:p>
        </p:txBody>
      </p:sp>
      <p:graphicFrame>
        <p:nvGraphicFramePr>
          <p:cNvPr id="42" name="Table 41"/>
          <p:cNvGraphicFramePr>
            <a:graphicFrameLocks noGrp="1"/>
          </p:cNvGraphicFramePr>
          <p:nvPr/>
        </p:nvGraphicFramePr>
        <p:xfrm>
          <a:off x="6030913" y="4092575"/>
          <a:ext cx="1665287" cy="258763"/>
        </p:xfrm>
        <a:graphic>
          <a:graphicData uri="http://schemas.openxmlformats.org/drawingml/2006/table">
            <a:tbl>
              <a:tblPr firstRow="1" bandRow="1">
                <a:tableStyleId>{5C22544A-7EE6-4342-B048-85BDC9FD1C3A}</a:tableStyleId>
              </a:tblPr>
              <a:tblGrid>
                <a:gridCol w="208162"/>
                <a:gridCol w="208162"/>
                <a:gridCol w="208162"/>
                <a:gridCol w="208162"/>
                <a:gridCol w="208162"/>
                <a:gridCol w="208162"/>
                <a:gridCol w="208162"/>
                <a:gridCol w="208162"/>
              </a:tblGrid>
              <a:tr h="258763">
                <a:tc>
                  <a:txBody>
                    <a:bodyPr/>
                    <a:lstStyle/>
                    <a:p>
                      <a:r>
                        <a:rPr lang="en-US" sz="1100" dirty="0" smtClean="0">
                          <a:solidFill>
                            <a:schemeClr val="tx1"/>
                          </a:solidFill>
                        </a:rPr>
                        <a:t>0</a:t>
                      </a:r>
                      <a:endParaRPr lang="en-US" sz="1100" dirty="0">
                        <a:solidFill>
                          <a:schemeClr val="tx1"/>
                        </a:solidFill>
                      </a:endParaRPr>
                    </a:p>
                  </a:txBody>
                  <a:tcPr marL="91381" marR="91381" marT="45573" marB="455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100" dirty="0" smtClean="0">
                          <a:solidFill>
                            <a:schemeClr val="tx1"/>
                          </a:solidFill>
                        </a:rPr>
                        <a:t>0</a:t>
                      </a:r>
                      <a:endParaRPr lang="en-US" sz="1100" dirty="0">
                        <a:solidFill>
                          <a:schemeClr val="tx1"/>
                        </a:solidFill>
                      </a:endParaRPr>
                    </a:p>
                  </a:txBody>
                  <a:tcPr marL="91381" marR="91381" marT="45573" marB="455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smtClean="0">
                          <a:solidFill>
                            <a:schemeClr val="tx1"/>
                          </a:solidFill>
                        </a:rPr>
                        <a:t>0</a:t>
                      </a:r>
                      <a:endParaRPr lang="en-US" sz="1100" dirty="0">
                        <a:solidFill>
                          <a:schemeClr val="tx1"/>
                        </a:solidFill>
                      </a:endParaRPr>
                    </a:p>
                  </a:txBody>
                  <a:tcPr marL="91381" marR="91381" marT="45573" marB="455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smtClean="0">
                          <a:solidFill>
                            <a:schemeClr val="tx1"/>
                          </a:solidFill>
                        </a:rPr>
                        <a:t>0</a:t>
                      </a:r>
                      <a:endParaRPr lang="en-US" sz="1100" dirty="0">
                        <a:solidFill>
                          <a:schemeClr val="tx1"/>
                        </a:solidFill>
                      </a:endParaRPr>
                    </a:p>
                  </a:txBody>
                  <a:tcPr marL="91381" marR="91381" marT="45573" marB="455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smtClean="0">
                          <a:solidFill>
                            <a:schemeClr val="tx1"/>
                          </a:solidFill>
                        </a:rPr>
                        <a:t>0</a:t>
                      </a:r>
                      <a:endParaRPr lang="en-US" sz="1100" dirty="0">
                        <a:solidFill>
                          <a:schemeClr val="tx1"/>
                        </a:solidFill>
                      </a:endParaRPr>
                    </a:p>
                  </a:txBody>
                  <a:tcPr marL="91381" marR="91381" marT="45573" marB="455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smtClean="0">
                          <a:solidFill>
                            <a:schemeClr val="tx1"/>
                          </a:solidFill>
                        </a:rPr>
                        <a:t>0</a:t>
                      </a:r>
                      <a:endParaRPr lang="en-US" sz="1100" dirty="0">
                        <a:solidFill>
                          <a:schemeClr val="tx1"/>
                        </a:solidFill>
                      </a:endParaRPr>
                    </a:p>
                  </a:txBody>
                  <a:tcPr marL="91381" marR="91381" marT="45573" marB="455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smtClean="0">
                          <a:solidFill>
                            <a:schemeClr val="tx1"/>
                          </a:solidFill>
                        </a:rPr>
                        <a:t>0</a:t>
                      </a:r>
                      <a:endParaRPr lang="en-US" sz="1100" dirty="0">
                        <a:solidFill>
                          <a:schemeClr val="tx1"/>
                        </a:solidFill>
                      </a:endParaRPr>
                    </a:p>
                  </a:txBody>
                  <a:tcPr marL="91381" marR="91381" marT="45573" marB="455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smtClean="0">
                          <a:solidFill>
                            <a:schemeClr val="tx1"/>
                          </a:solidFill>
                        </a:rPr>
                        <a:t>1</a:t>
                      </a:r>
                      <a:endParaRPr lang="en-US" sz="1100" dirty="0">
                        <a:solidFill>
                          <a:schemeClr val="tx1"/>
                        </a:solidFill>
                      </a:endParaRPr>
                    </a:p>
                  </a:txBody>
                  <a:tcPr marL="91381" marR="91381" marT="45573" marB="455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9837" name="TextBox 42"/>
          <p:cNvSpPr txBox="1">
            <a:spLocks noChangeArrowheads="1"/>
          </p:cNvSpPr>
          <p:nvPr/>
        </p:nvSpPr>
        <p:spPr bwMode="auto">
          <a:xfrm>
            <a:off x="7627938" y="3892550"/>
            <a:ext cx="500062"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Hash</a:t>
            </a:r>
          </a:p>
        </p:txBody>
      </p:sp>
      <p:sp>
        <p:nvSpPr>
          <p:cNvPr id="29838" name="TextBox 43"/>
          <p:cNvSpPr txBox="1">
            <a:spLocks noChangeArrowheads="1"/>
          </p:cNvSpPr>
          <p:nvPr/>
        </p:nvSpPr>
        <p:spPr bwMode="auto">
          <a:xfrm>
            <a:off x="8116888" y="3897313"/>
            <a:ext cx="1031875"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Results=0100</a:t>
            </a:r>
          </a:p>
        </p:txBody>
      </p:sp>
      <p:graphicFrame>
        <p:nvGraphicFramePr>
          <p:cNvPr id="45" name="Table 44"/>
          <p:cNvGraphicFramePr>
            <a:graphicFrameLocks noGrp="1"/>
          </p:cNvGraphicFramePr>
          <p:nvPr/>
        </p:nvGraphicFramePr>
        <p:xfrm>
          <a:off x="6042025" y="4625975"/>
          <a:ext cx="1666875" cy="258763"/>
        </p:xfrm>
        <a:graphic>
          <a:graphicData uri="http://schemas.openxmlformats.org/drawingml/2006/table">
            <a:tbl>
              <a:tblPr firstRow="1" bandRow="1">
                <a:tableStyleId>{5C22544A-7EE6-4342-B048-85BDC9FD1C3A}</a:tableStyleId>
              </a:tblPr>
              <a:tblGrid>
                <a:gridCol w="208359"/>
                <a:gridCol w="208359"/>
                <a:gridCol w="208359"/>
                <a:gridCol w="208359"/>
                <a:gridCol w="208359"/>
                <a:gridCol w="208359"/>
                <a:gridCol w="208359"/>
                <a:gridCol w="208359"/>
              </a:tblGrid>
              <a:tr h="258763">
                <a:tc>
                  <a:txBody>
                    <a:bodyPr/>
                    <a:lstStyle/>
                    <a:p>
                      <a:r>
                        <a:rPr lang="en-US" sz="1100" dirty="0" smtClean="0">
                          <a:solidFill>
                            <a:schemeClr val="tx1"/>
                          </a:solidFill>
                        </a:rPr>
                        <a:t>1</a:t>
                      </a:r>
                      <a:endParaRPr lang="en-US" sz="1100" dirty="0">
                        <a:solidFill>
                          <a:schemeClr val="tx1"/>
                        </a:solidFill>
                      </a:endParaRPr>
                    </a:p>
                  </a:txBody>
                  <a:tcPr marL="91475" marR="91475" marT="45573" marB="455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100" dirty="0" smtClean="0">
                          <a:solidFill>
                            <a:schemeClr val="tx1"/>
                          </a:solidFill>
                        </a:rPr>
                        <a:t>0</a:t>
                      </a:r>
                      <a:endParaRPr lang="en-US" sz="1100" dirty="0">
                        <a:solidFill>
                          <a:schemeClr val="tx1"/>
                        </a:solidFill>
                      </a:endParaRPr>
                    </a:p>
                  </a:txBody>
                  <a:tcPr marL="91475" marR="91475" marT="45573" marB="455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smtClean="0">
                          <a:solidFill>
                            <a:schemeClr val="tx1"/>
                          </a:solidFill>
                        </a:rPr>
                        <a:t>1</a:t>
                      </a:r>
                      <a:endParaRPr lang="en-US" sz="1100" dirty="0">
                        <a:solidFill>
                          <a:schemeClr val="tx1"/>
                        </a:solidFill>
                      </a:endParaRPr>
                    </a:p>
                  </a:txBody>
                  <a:tcPr marL="91475" marR="91475" marT="45573" marB="455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smtClean="0">
                          <a:solidFill>
                            <a:schemeClr val="tx1"/>
                          </a:solidFill>
                        </a:rPr>
                        <a:t>1</a:t>
                      </a:r>
                      <a:endParaRPr lang="en-US" sz="1100" dirty="0">
                        <a:solidFill>
                          <a:schemeClr val="tx1"/>
                        </a:solidFill>
                      </a:endParaRPr>
                    </a:p>
                  </a:txBody>
                  <a:tcPr marL="91475" marR="91475" marT="45573" marB="455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smtClean="0">
                          <a:solidFill>
                            <a:schemeClr val="tx1"/>
                          </a:solidFill>
                        </a:rPr>
                        <a:t>0</a:t>
                      </a:r>
                      <a:endParaRPr lang="en-US" sz="1100" dirty="0">
                        <a:solidFill>
                          <a:schemeClr val="tx1"/>
                        </a:solidFill>
                      </a:endParaRPr>
                    </a:p>
                  </a:txBody>
                  <a:tcPr marL="91475" marR="91475" marT="45573" marB="455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smtClean="0">
                          <a:solidFill>
                            <a:schemeClr val="tx1"/>
                          </a:solidFill>
                        </a:rPr>
                        <a:t>1</a:t>
                      </a:r>
                      <a:endParaRPr lang="en-US" sz="1100" dirty="0">
                        <a:solidFill>
                          <a:schemeClr val="tx1"/>
                        </a:solidFill>
                      </a:endParaRPr>
                    </a:p>
                  </a:txBody>
                  <a:tcPr marL="91475" marR="91475" marT="45573" marB="455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smtClean="0">
                          <a:solidFill>
                            <a:schemeClr val="tx1"/>
                          </a:solidFill>
                        </a:rPr>
                        <a:t>1</a:t>
                      </a:r>
                      <a:endParaRPr lang="en-US" sz="1100" dirty="0">
                        <a:solidFill>
                          <a:schemeClr val="tx1"/>
                        </a:solidFill>
                      </a:endParaRPr>
                    </a:p>
                  </a:txBody>
                  <a:tcPr marL="91475" marR="91475" marT="45573" marB="455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smtClean="0">
                          <a:solidFill>
                            <a:schemeClr val="tx1"/>
                          </a:solidFill>
                        </a:rPr>
                        <a:t>1</a:t>
                      </a:r>
                      <a:endParaRPr lang="en-US" sz="1100" dirty="0">
                        <a:solidFill>
                          <a:schemeClr val="tx1"/>
                        </a:solidFill>
                      </a:endParaRPr>
                    </a:p>
                  </a:txBody>
                  <a:tcPr marL="91475" marR="91475" marT="45573" marB="455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9859" name="Right Brace 45"/>
          <p:cNvSpPr>
            <a:spLocks/>
          </p:cNvSpPr>
          <p:nvPr/>
        </p:nvSpPr>
        <p:spPr bwMode="auto">
          <a:xfrm>
            <a:off x="8037513" y="4754563"/>
            <a:ext cx="155575" cy="466725"/>
          </a:xfrm>
          <a:prstGeom prst="rightBrace">
            <a:avLst>
              <a:gd name="adj1" fmla="val 8306"/>
              <a:gd name="adj2"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endParaRPr lang="en-US" altLang="en-US" sz="1200" b="0"/>
          </a:p>
        </p:txBody>
      </p:sp>
      <p:graphicFrame>
        <p:nvGraphicFramePr>
          <p:cNvPr id="47" name="Table 46"/>
          <p:cNvGraphicFramePr>
            <a:graphicFrameLocks noGrp="1"/>
          </p:cNvGraphicFramePr>
          <p:nvPr/>
        </p:nvGraphicFramePr>
        <p:xfrm>
          <a:off x="6042025" y="5027613"/>
          <a:ext cx="1666875" cy="260350"/>
        </p:xfrm>
        <a:graphic>
          <a:graphicData uri="http://schemas.openxmlformats.org/drawingml/2006/table">
            <a:tbl>
              <a:tblPr firstRow="1" bandRow="1">
                <a:tableStyleId>{5C22544A-7EE6-4342-B048-85BDC9FD1C3A}</a:tableStyleId>
              </a:tblPr>
              <a:tblGrid>
                <a:gridCol w="208359"/>
                <a:gridCol w="208359"/>
                <a:gridCol w="208359"/>
                <a:gridCol w="208359"/>
                <a:gridCol w="208359"/>
                <a:gridCol w="208359"/>
                <a:gridCol w="208359"/>
                <a:gridCol w="208359"/>
              </a:tblGrid>
              <a:tr h="260350">
                <a:tc>
                  <a:txBody>
                    <a:bodyPr/>
                    <a:lstStyle/>
                    <a:p>
                      <a:r>
                        <a:rPr lang="en-US" sz="1100" dirty="0" smtClean="0">
                          <a:solidFill>
                            <a:schemeClr val="tx1"/>
                          </a:solidFill>
                        </a:rPr>
                        <a:t>1</a:t>
                      </a:r>
                      <a:endParaRPr lang="en-US" sz="1100" dirty="0">
                        <a:solidFill>
                          <a:schemeClr val="tx1"/>
                        </a:solidFill>
                      </a:endParaRPr>
                    </a:p>
                  </a:txBody>
                  <a:tcPr marL="91475" marR="91475" marT="45944" marB="4594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100" dirty="0" smtClean="0">
                          <a:solidFill>
                            <a:schemeClr val="tx1"/>
                          </a:solidFill>
                        </a:rPr>
                        <a:t>1</a:t>
                      </a:r>
                      <a:endParaRPr lang="en-US" sz="1100" dirty="0">
                        <a:solidFill>
                          <a:schemeClr val="tx1"/>
                        </a:solidFill>
                      </a:endParaRPr>
                    </a:p>
                  </a:txBody>
                  <a:tcPr marL="91475" marR="91475" marT="45944" marB="4594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smtClean="0">
                          <a:solidFill>
                            <a:schemeClr val="tx1"/>
                          </a:solidFill>
                        </a:rPr>
                        <a:t>0</a:t>
                      </a:r>
                      <a:endParaRPr lang="en-US" sz="1100" dirty="0">
                        <a:solidFill>
                          <a:schemeClr val="tx1"/>
                        </a:solidFill>
                      </a:endParaRPr>
                    </a:p>
                  </a:txBody>
                  <a:tcPr marL="91475" marR="91475" marT="45944" marB="4594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smtClean="0">
                          <a:solidFill>
                            <a:schemeClr val="tx1"/>
                          </a:solidFill>
                        </a:rPr>
                        <a:t>0</a:t>
                      </a:r>
                      <a:endParaRPr lang="en-US" sz="1100" dirty="0">
                        <a:solidFill>
                          <a:schemeClr val="tx1"/>
                        </a:solidFill>
                      </a:endParaRPr>
                    </a:p>
                  </a:txBody>
                  <a:tcPr marL="91475" marR="91475" marT="45944" marB="4594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smtClean="0">
                          <a:solidFill>
                            <a:schemeClr val="tx1"/>
                          </a:solidFill>
                        </a:rPr>
                        <a:t>0</a:t>
                      </a:r>
                      <a:endParaRPr lang="en-US" sz="1100" dirty="0">
                        <a:solidFill>
                          <a:schemeClr val="tx1"/>
                        </a:solidFill>
                      </a:endParaRPr>
                    </a:p>
                  </a:txBody>
                  <a:tcPr marL="91475" marR="91475" marT="45944" marB="4594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smtClean="0">
                          <a:solidFill>
                            <a:schemeClr val="tx1"/>
                          </a:solidFill>
                        </a:rPr>
                        <a:t>0</a:t>
                      </a:r>
                      <a:endParaRPr lang="en-US" sz="1100" dirty="0">
                        <a:solidFill>
                          <a:schemeClr val="tx1"/>
                        </a:solidFill>
                      </a:endParaRPr>
                    </a:p>
                  </a:txBody>
                  <a:tcPr marL="91475" marR="91475" marT="45944" marB="4594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smtClean="0">
                          <a:solidFill>
                            <a:schemeClr val="tx1"/>
                          </a:solidFill>
                        </a:rPr>
                        <a:t>0</a:t>
                      </a:r>
                      <a:endParaRPr lang="en-US" sz="1100" dirty="0">
                        <a:solidFill>
                          <a:schemeClr val="tx1"/>
                        </a:solidFill>
                      </a:endParaRPr>
                    </a:p>
                  </a:txBody>
                  <a:tcPr marL="91475" marR="91475" marT="45944" marB="4594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smtClean="0">
                          <a:solidFill>
                            <a:schemeClr val="tx1"/>
                          </a:solidFill>
                        </a:rPr>
                        <a:t>1</a:t>
                      </a:r>
                      <a:endParaRPr lang="en-US" sz="1100" dirty="0">
                        <a:solidFill>
                          <a:schemeClr val="tx1"/>
                        </a:solidFill>
                      </a:endParaRPr>
                    </a:p>
                  </a:txBody>
                  <a:tcPr marL="91475" marR="91475" marT="45944" marB="4594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9880" name="TextBox 47"/>
          <p:cNvSpPr txBox="1">
            <a:spLocks noChangeArrowheads="1"/>
          </p:cNvSpPr>
          <p:nvPr/>
        </p:nvSpPr>
        <p:spPr bwMode="auto">
          <a:xfrm>
            <a:off x="7639050" y="4829175"/>
            <a:ext cx="5016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Hash</a:t>
            </a:r>
          </a:p>
        </p:txBody>
      </p:sp>
      <p:sp>
        <p:nvSpPr>
          <p:cNvPr id="29881" name="TextBox 48"/>
          <p:cNvSpPr txBox="1">
            <a:spLocks noChangeArrowheads="1"/>
          </p:cNvSpPr>
          <p:nvPr/>
        </p:nvSpPr>
        <p:spPr bwMode="auto">
          <a:xfrm>
            <a:off x="8128000" y="4833938"/>
            <a:ext cx="10334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Results=0101</a:t>
            </a:r>
          </a:p>
        </p:txBody>
      </p:sp>
    </p:spTree>
    <p:extLst>
      <p:ext uri="{BB962C8B-B14F-4D97-AF65-F5344CB8AC3E}">
        <p14:creationId xmlns:p14="http://schemas.microsoft.com/office/powerpoint/2010/main" val="25375293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685800" y="490538"/>
            <a:ext cx="7772400" cy="1066800"/>
          </a:xfrm>
        </p:spPr>
        <p:txBody>
          <a:bodyPr/>
          <a:lstStyle/>
          <a:p>
            <a:r>
              <a:rPr lang="en-US" altLang="en-US" smtClean="0">
                <a:ea typeface="ＭＳ Ｐゴシック" panose="020B0600070205080204" pitchFamily="34" charset="-128"/>
              </a:rPr>
              <a:t>Purpose of “Random Skip”</a:t>
            </a:r>
          </a:p>
        </p:txBody>
      </p:sp>
      <p:sp>
        <p:nvSpPr>
          <p:cNvPr id="30723" name="Content Placeholder 2"/>
          <p:cNvSpPr>
            <a:spLocks noGrp="1"/>
          </p:cNvSpPr>
          <p:nvPr>
            <p:ph idx="1"/>
          </p:nvPr>
        </p:nvSpPr>
        <p:spPr>
          <a:xfrm>
            <a:off x="720725" y="1557338"/>
            <a:ext cx="7772400" cy="4114800"/>
          </a:xfrm>
        </p:spPr>
        <p:txBody>
          <a:bodyPr/>
          <a:lstStyle/>
          <a:p>
            <a:r>
              <a:rPr lang="en-US" altLang="en-US" sz="2000" smtClean="0">
                <a:ea typeface="ＭＳ Ｐゴシック" panose="020B0600070205080204" pitchFamily="34" charset="-128"/>
              </a:rPr>
              <a:t>Adding MIM attack detection capability. </a:t>
            </a:r>
          </a:p>
          <a:p>
            <a:r>
              <a:rPr lang="en-US" altLang="en-US" sz="2000" smtClean="0">
                <a:ea typeface="ＭＳ Ｐゴシック" panose="020B0600070205080204" pitchFamily="34" charset="-128"/>
              </a:rPr>
              <a:t> Adding memory and computation cost and delay to attackers. </a:t>
            </a:r>
          </a:p>
          <a:p>
            <a:pPr lvl="1"/>
            <a:r>
              <a:rPr lang="en-US" altLang="en-US" sz="1800" smtClean="0">
                <a:ea typeface="ＭＳ Ｐゴシック" panose="020B0600070205080204" pitchFamily="34" charset="-128"/>
              </a:rPr>
              <a:t> If using hashing, since MIM would add extra computation delay if it’s active hijacking, the </a:t>
            </a:r>
            <a:r>
              <a:rPr lang="en-US" altLang="en-US" sz="1800" smtClean="0">
                <a:latin typeface="Cambria Math" panose="02040503050406030204" pitchFamily="18" charset="0"/>
                <a:ea typeface="ＭＳ Ｐゴシック" panose="020B0600070205080204" pitchFamily="34" charset="-128"/>
              </a:rPr>
              <a:t>∆T would be detectable (with some off the shelf replay tools, it’s observed the hashing would add another  ~20ms-50ms of delay)</a:t>
            </a:r>
            <a:endParaRPr lang="en-US" altLang="en-US" sz="1800" smtClean="0">
              <a:ea typeface="ＭＳ Ｐゴシック" panose="020B0600070205080204" pitchFamily="34" charset="-128"/>
            </a:endParaRPr>
          </a:p>
          <a:p>
            <a:r>
              <a:rPr lang="en-US" altLang="en-US" sz="2000" smtClean="0">
                <a:ea typeface="ＭＳ Ｐゴシック" panose="020B0600070205080204" pitchFamily="34" charset="-128"/>
              </a:rPr>
              <a:t>Adding the security protection of “proof of knowledges” for both valid parties. </a:t>
            </a:r>
          </a:p>
          <a:p>
            <a:r>
              <a:rPr lang="en-US" altLang="en-US" sz="2000" smtClean="0">
                <a:ea typeface="ＭＳ Ｐゴシック" panose="020B0600070205080204" pitchFamily="34" charset="-128"/>
              </a:rPr>
              <a:t>Each option of the Random Skip possess different properties. </a:t>
            </a:r>
          </a:p>
          <a:p>
            <a:pPr>
              <a:buFontTx/>
              <a:buNone/>
            </a:pPr>
            <a:r>
              <a:rPr lang="en-US" altLang="en-US" smtClean="0">
                <a:ea typeface="ＭＳ Ｐゴシック" panose="020B0600070205080204" pitchFamily="34" charset="-128"/>
              </a:rPr>
              <a:t>      </a:t>
            </a:r>
          </a:p>
        </p:txBody>
      </p:sp>
      <p:sp>
        <p:nvSpPr>
          <p:cNvPr id="30724" name="Footer Placehold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GB" altLang="en-US" sz="1000" smtClean="0"/>
              <a:t>Rob Sun, et al Huawei</a:t>
            </a:r>
          </a:p>
        </p:txBody>
      </p:sp>
      <p:sp>
        <p:nvSpPr>
          <p:cNvPr id="30725" name="Slide Number Placeholder 4"/>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GB" altLang="en-US" sz="1200" b="0" smtClean="0"/>
              <a:t>Slide </a:t>
            </a:r>
            <a:fld id="{CFED39FE-D49D-4492-A2E8-F16B0E7A3B31}" type="slidenum">
              <a:rPr lang="en-GB" altLang="en-US" sz="1200" b="0" smtClean="0"/>
              <a:pPr>
                <a:spcBef>
                  <a:spcPct val="0"/>
                </a:spcBef>
                <a:buFontTx/>
                <a:buNone/>
              </a:pPr>
              <a:t>15</a:t>
            </a:fld>
            <a:endParaRPr lang="en-GB" altLang="en-US" sz="1200" b="0" smtClean="0"/>
          </a:p>
        </p:txBody>
      </p:sp>
      <p:graphicFrame>
        <p:nvGraphicFramePr>
          <p:cNvPr id="6" name="Table 5"/>
          <p:cNvGraphicFramePr>
            <a:graphicFrameLocks noGrp="1"/>
          </p:cNvGraphicFramePr>
          <p:nvPr/>
        </p:nvGraphicFramePr>
        <p:xfrm>
          <a:off x="2133600" y="4508500"/>
          <a:ext cx="5246688" cy="2032000"/>
        </p:xfrm>
        <a:graphic>
          <a:graphicData uri="http://schemas.openxmlformats.org/drawingml/2006/table">
            <a:tbl>
              <a:tblPr firstRow="1" bandRow="1">
                <a:tableStyleId>{5C22544A-7EE6-4342-B048-85BDC9FD1C3A}</a:tableStyleId>
              </a:tblPr>
              <a:tblGrid>
                <a:gridCol w="1311672"/>
                <a:gridCol w="1311672"/>
                <a:gridCol w="1311672"/>
                <a:gridCol w="1311672"/>
              </a:tblGrid>
              <a:tr h="370840">
                <a:tc>
                  <a:txBody>
                    <a:bodyPr/>
                    <a:lstStyle/>
                    <a:p>
                      <a:r>
                        <a:rPr lang="en-US" sz="1200" dirty="0" smtClean="0">
                          <a:solidFill>
                            <a:schemeClr val="tx1"/>
                          </a:solidFill>
                        </a:rPr>
                        <a:t>Random Skip</a:t>
                      </a:r>
                      <a:r>
                        <a:rPr lang="en-US" sz="1200" baseline="0" dirty="0" smtClean="0">
                          <a:solidFill>
                            <a:schemeClr val="tx1"/>
                          </a:solidFill>
                        </a:rPr>
                        <a:t> </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rPr>
                        <a:t>Bogus</a:t>
                      </a:r>
                      <a:r>
                        <a:rPr lang="en-US" sz="1200" baseline="0" dirty="0" smtClean="0">
                          <a:solidFill>
                            <a:schemeClr val="tx1"/>
                          </a:solidFill>
                        </a:rPr>
                        <a:t> Bit</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r>
                        <a:rPr lang="en-US" sz="1200" dirty="0" smtClean="0">
                          <a:solidFill>
                            <a:schemeClr val="tx1"/>
                          </a:solidFill>
                        </a:rPr>
                        <a:t>    XOR</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r>
                        <a:rPr lang="en-US" sz="1200" dirty="0" smtClean="0">
                          <a:solidFill>
                            <a:schemeClr val="tx1"/>
                          </a:solidFill>
                        </a:rPr>
                        <a:t> Hashing</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sz="1400" dirty="0" smtClean="0">
                          <a:solidFill>
                            <a:schemeClr val="tx1"/>
                          </a:solidFill>
                        </a:rPr>
                        <a:t>Delay</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chemeClr val="tx1"/>
                          </a:solidFill>
                        </a:rPr>
                        <a:t>0 </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1400" dirty="0" smtClean="0">
                          <a:solidFill>
                            <a:schemeClr val="tx1"/>
                          </a:solidFill>
                        </a:rPr>
                        <a:t> (about 5</a:t>
                      </a:r>
                      <a:r>
                        <a:rPr lang="en-US" sz="1400" baseline="0" dirty="0" smtClean="0">
                          <a:solidFill>
                            <a:schemeClr val="tx1"/>
                          </a:solidFill>
                        </a:rPr>
                        <a:t> cycles/round)</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US" sz="1400" dirty="0" smtClean="0">
                          <a:solidFill>
                            <a:schemeClr val="tx1"/>
                          </a:solidFill>
                        </a:rPr>
                        <a:t>High </a:t>
                      </a:r>
                      <a:r>
                        <a:rPr lang="en-US" sz="1400" baseline="0" dirty="0" smtClean="0">
                          <a:solidFill>
                            <a:schemeClr val="tx1"/>
                          </a:solidFill>
                        </a:rPr>
                        <a:t> (&gt; 20ms)</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sz="1400" dirty="0" smtClean="0">
                          <a:solidFill>
                            <a:schemeClr val="tx1"/>
                          </a:solidFill>
                        </a:rPr>
                        <a:t>Overhead</a:t>
                      </a:r>
                      <a:r>
                        <a:rPr lang="en-US" sz="1400" baseline="0" dirty="0" smtClean="0">
                          <a:solidFill>
                            <a:schemeClr val="tx1"/>
                          </a:solidFill>
                        </a:rPr>
                        <a:t> on transmission</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50" dirty="0" smtClean="0">
                          <a:solidFill>
                            <a:schemeClr val="tx1"/>
                          </a:solidFill>
                        </a:rPr>
                        <a:t>1bit/round (or</a:t>
                      </a:r>
                      <a:r>
                        <a:rPr lang="en-US" sz="1050" baseline="0" dirty="0" smtClean="0">
                          <a:solidFill>
                            <a:schemeClr val="tx1"/>
                          </a:solidFill>
                        </a:rPr>
                        <a:t> 1byte counting reserved bits</a:t>
                      </a:r>
                      <a:r>
                        <a:rPr lang="en-US" sz="1400" baseline="0" dirty="0" smtClean="0">
                          <a:solidFill>
                            <a:schemeClr val="tx1"/>
                          </a:solidFill>
                        </a:rPr>
                        <a:t>)</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1400" dirty="0" smtClean="0">
                          <a:solidFill>
                            <a:schemeClr val="tx1"/>
                          </a:solidFill>
                        </a:rPr>
                        <a:t>0</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US" sz="1400" dirty="0" smtClean="0">
                          <a:solidFill>
                            <a:schemeClr val="tx1"/>
                          </a:solidFill>
                        </a:rPr>
                        <a:t>0</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sz="1400" dirty="0" smtClean="0">
                          <a:solidFill>
                            <a:schemeClr val="tx1"/>
                          </a:solidFill>
                        </a:rPr>
                        <a:t>Security Protection</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smtClean="0">
                          <a:solidFill>
                            <a:schemeClr val="tx1"/>
                          </a:solidFill>
                        </a:rPr>
                        <a:t>Low (bogus</a:t>
                      </a:r>
                      <a:r>
                        <a:rPr lang="en-US" sz="1200" baseline="0" dirty="0" smtClean="0">
                          <a:solidFill>
                            <a:schemeClr val="tx1"/>
                          </a:solidFill>
                        </a:rPr>
                        <a:t> bit is easy to detect)</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1200" baseline="0" dirty="0" smtClean="0">
                          <a:solidFill>
                            <a:schemeClr val="tx1"/>
                          </a:solidFill>
                        </a:rPr>
                        <a:t>High (&lt;=1/4) </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US" sz="1200" dirty="0" smtClean="0">
                          <a:solidFill>
                            <a:schemeClr val="tx1"/>
                          </a:solidFill>
                        </a:rPr>
                        <a:t>High (&lt;=1/4)</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37628842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smtClean="0">
                <a:ea typeface="ＭＳ Ｐゴシック" panose="020B0600070205080204" pitchFamily="34" charset="-128"/>
              </a:rPr>
              <a:t>FDB protocol security analysis</a:t>
            </a:r>
          </a:p>
        </p:txBody>
      </p:sp>
      <p:sp>
        <p:nvSpPr>
          <p:cNvPr id="3" name="Content Placeholder 2"/>
          <p:cNvSpPr>
            <a:spLocks noGrp="1"/>
          </p:cNvSpPr>
          <p:nvPr>
            <p:ph idx="1"/>
          </p:nvPr>
        </p:nvSpPr>
        <p:spPr>
          <a:xfrm>
            <a:off x="685800" y="1484313"/>
            <a:ext cx="7772400" cy="4114800"/>
          </a:xfrm>
        </p:spPr>
        <p:txBody>
          <a:bodyPr/>
          <a:lstStyle/>
          <a:p>
            <a:pPr>
              <a:defRPr/>
            </a:pPr>
            <a:r>
              <a:rPr lang="en-US" dirty="0" smtClean="0"/>
              <a:t>Maintain </a:t>
            </a:r>
            <a:r>
              <a:rPr lang="en-US" dirty="0" err="1" smtClean="0"/>
              <a:t>Hancke</a:t>
            </a:r>
            <a:r>
              <a:rPr lang="en-US" dirty="0" smtClean="0"/>
              <a:t> and Kuhn protocol security property</a:t>
            </a:r>
          </a:p>
          <a:p>
            <a:pPr>
              <a:defRPr/>
            </a:pPr>
            <a:r>
              <a:rPr lang="en-US" dirty="0" smtClean="0"/>
              <a:t>Improvement includes:</a:t>
            </a:r>
          </a:p>
          <a:p>
            <a:pPr lvl="1">
              <a:defRPr/>
            </a:pPr>
            <a:r>
              <a:rPr lang="en-US" dirty="0"/>
              <a:t> </a:t>
            </a:r>
            <a:r>
              <a:rPr lang="en-US" sz="1800" dirty="0" smtClean="0"/>
              <a:t>Random Skip is to improve the MIM attack resistance.</a:t>
            </a:r>
          </a:p>
          <a:p>
            <a:pPr lvl="1">
              <a:defRPr/>
            </a:pPr>
            <a:r>
              <a:rPr lang="en-US" sz="1800" dirty="0"/>
              <a:t> </a:t>
            </a:r>
            <a:r>
              <a:rPr lang="en-US" sz="1800" dirty="0" smtClean="0"/>
              <a:t>Random Skip is randomly chosen in the sequence of FTM frames. </a:t>
            </a:r>
          </a:p>
          <a:p>
            <a:pPr lvl="1">
              <a:defRPr/>
            </a:pPr>
            <a:r>
              <a:rPr lang="en-US" sz="1800" dirty="0"/>
              <a:t> </a:t>
            </a:r>
            <a:r>
              <a:rPr lang="en-US" sz="1800" dirty="0" smtClean="0"/>
              <a:t>Remove the dependency on the Pre-shared key which is suitable for the unassociated STAs scenarios.</a:t>
            </a:r>
          </a:p>
          <a:p>
            <a:pPr lvl="1">
              <a:defRPr/>
            </a:pPr>
            <a:r>
              <a:rPr lang="en-US" sz="1800" dirty="0" smtClean="0"/>
              <a:t> Adding the mutual authentication function at the end of the FTM frame handshake, which to improve the MIM attack resistance </a:t>
            </a:r>
          </a:p>
          <a:p>
            <a:pPr lvl="1">
              <a:defRPr/>
            </a:pPr>
            <a:r>
              <a:rPr lang="en-US" sz="1800" dirty="0" smtClean="0"/>
              <a:t>Redefine the </a:t>
            </a:r>
            <a:r>
              <a:rPr lang="en-US" sz="1800" dirty="0" err="1" smtClean="0"/>
              <a:t>Ack</a:t>
            </a:r>
            <a:r>
              <a:rPr lang="en-US" sz="1800" dirty="0" smtClean="0"/>
              <a:t> frame with inclusion of the fields</a:t>
            </a:r>
            <a:endParaRPr lang="en-US" sz="1800" dirty="0"/>
          </a:p>
          <a:p>
            <a:pPr lvl="1">
              <a:defRPr/>
            </a:pPr>
            <a:r>
              <a:rPr lang="en-US" sz="1800" dirty="0" smtClean="0"/>
              <a:t> Define the </a:t>
            </a:r>
            <a:r>
              <a:rPr lang="en-US" sz="1800" dirty="0" err="1" smtClean="0"/>
              <a:t>NAck</a:t>
            </a:r>
            <a:r>
              <a:rPr lang="en-US" sz="1800" dirty="0" smtClean="0"/>
              <a:t> (Negative-</a:t>
            </a:r>
            <a:r>
              <a:rPr lang="en-US" sz="1800" dirty="0" err="1" smtClean="0"/>
              <a:t>Ack</a:t>
            </a:r>
            <a:r>
              <a:rPr lang="en-US" sz="1800" dirty="0" smtClean="0"/>
              <a:t>) frame to indicate the detection of MIM</a:t>
            </a:r>
          </a:p>
          <a:p>
            <a:pPr lvl="1">
              <a:defRPr/>
            </a:pPr>
            <a:r>
              <a:rPr lang="en-US" sz="1800" dirty="0"/>
              <a:t> </a:t>
            </a:r>
            <a:r>
              <a:rPr lang="en-US" sz="1800" dirty="0" smtClean="0"/>
              <a:t>If both parties are associated, then the hash function is keyed hash function, </a:t>
            </a:r>
            <a:r>
              <a:rPr lang="en-US" sz="1800" dirty="0" err="1" smtClean="0"/>
              <a:t>i.e</a:t>
            </a:r>
            <a:r>
              <a:rPr lang="en-US" sz="1800" dirty="0" smtClean="0"/>
              <a:t> CMAC</a:t>
            </a:r>
          </a:p>
          <a:p>
            <a:pPr lvl="1">
              <a:defRPr/>
            </a:pPr>
            <a:r>
              <a:rPr lang="en-US" sz="1800" dirty="0"/>
              <a:t> </a:t>
            </a:r>
            <a:r>
              <a:rPr lang="en-US" sz="1800" dirty="0" smtClean="0"/>
              <a:t>If both parties are unassociated, then the hash function is regular non-key based hash function, </a:t>
            </a:r>
            <a:r>
              <a:rPr lang="en-US" sz="1800" dirty="0" err="1" smtClean="0"/>
              <a:t>i.e</a:t>
            </a:r>
            <a:r>
              <a:rPr lang="en-US" sz="1800" dirty="0" smtClean="0"/>
              <a:t> PRF function </a:t>
            </a:r>
          </a:p>
          <a:p>
            <a:pPr marL="0" indent="0">
              <a:buFontTx/>
              <a:buNone/>
              <a:defRPr/>
            </a:pPr>
            <a:endParaRPr lang="en-US" dirty="0" smtClean="0"/>
          </a:p>
          <a:p>
            <a:pPr marL="0" indent="0">
              <a:buFontTx/>
              <a:buNone/>
              <a:defRPr/>
            </a:pPr>
            <a:r>
              <a:rPr lang="en-US" dirty="0" smtClean="0"/>
              <a:t>      </a:t>
            </a:r>
          </a:p>
          <a:p>
            <a:pPr lvl="1">
              <a:defRPr/>
            </a:pPr>
            <a:endParaRPr lang="en-US" dirty="0"/>
          </a:p>
        </p:txBody>
      </p:sp>
      <p:sp>
        <p:nvSpPr>
          <p:cNvPr id="31748" name="Footer Placehold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GB" altLang="en-US" sz="1000" smtClean="0"/>
              <a:t>Rob Sun, et al Huawei</a:t>
            </a:r>
          </a:p>
        </p:txBody>
      </p:sp>
      <p:sp>
        <p:nvSpPr>
          <p:cNvPr id="31749" name="Slide Number Placeholder 4"/>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GB" altLang="en-US" sz="1200" b="0" smtClean="0"/>
              <a:t>Slide </a:t>
            </a:r>
            <a:fld id="{AF27BBAA-0681-4C52-AD14-AB405237037D}" type="slidenum">
              <a:rPr lang="en-GB" altLang="en-US" sz="1200" b="0" smtClean="0"/>
              <a:pPr>
                <a:spcBef>
                  <a:spcPct val="0"/>
                </a:spcBef>
                <a:buFontTx/>
                <a:buNone/>
              </a:pPr>
              <a:t>16</a:t>
            </a:fld>
            <a:endParaRPr lang="en-GB" altLang="en-US" sz="1200" b="0" smtClean="0"/>
          </a:p>
        </p:txBody>
      </p:sp>
    </p:spTree>
    <p:extLst>
      <p:ext uri="{BB962C8B-B14F-4D97-AF65-F5344CB8AC3E}">
        <p14:creationId xmlns:p14="http://schemas.microsoft.com/office/powerpoint/2010/main" val="20162874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noRot="1" noChangeAspect="1" noMove="1" noResize="1" noEditPoints="1" noAdjustHandles="1" noChangeArrowheads="1" noChangeShapeType="1" noTextEdit="1"/>
          </p:cNvSpPr>
          <p:nvPr>
            <p:ph type="title"/>
          </p:nvPr>
        </p:nvSpPr>
        <p:spPr>
          <a:blipFill rotWithShape="0">
            <a:blip r:embed="rId2"/>
            <a:stretch>
              <a:fillRect/>
            </a:stretch>
          </a:blipFill>
          <a:extLst/>
        </p:spPr>
        <p:txBody>
          <a:bodyPr/>
          <a:lstStyle/>
          <a:p>
            <a:pPr>
              <a:defRPr/>
            </a:pPr>
            <a:r>
              <a:rPr lang="en-US">
                <a:noFill/>
              </a:rPr>
              <a:t> </a:t>
            </a:r>
          </a:p>
        </p:txBody>
      </p:sp>
      <p:sp>
        <p:nvSpPr>
          <p:cNvPr id="32771" name="Footer Placehold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GB" altLang="en-US" sz="1000" smtClean="0"/>
              <a:t>Rob Sun, et al Huawei</a:t>
            </a:r>
          </a:p>
        </p:txBody>
      </p:sp>
      <p:sp>
        <p:nvSpPr>
          <p:cNvPr id="32772" name="Slide Number Placeholder 4"/>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GB" altLang="en-US" sz="1200" b="0" smtClean="0"/>
              <a:t>Slide </a:t>
            </a:r>
            <a:fld id="{4D7AD0CB-5FD1-4170-8825-57ED827D3248}" type="slidenum">
              <a:rPr lang="en-GB" altLang="en-US" sz="1200" b="0" smtClean="0"/>
              <a:pPr>
                <a:spcBef>
                  <a:spcPct val="0"/>
                </a:spcBef>
                <a:buFontTx/>
                <a:buNone/>
              </a:pPr>
              <a:t>17</a:t>
            </a:fld>
            <a:endParaRPr lang="en-GB" altLang="en-US" sz="1200" b="0" smtClean="0"/>
          </a:p>
        </p:txBody>
      </p:sp>
      <p:graphicFrame>
        <p:nvGraphicFramePr>
          <p:cNvPr id="7" name="Chart 6"/>
          <p:cNvGraphicFramePr>
            <a:graphicFrameLocks/>
          </p:cNvGraphicFramePr>
          <p:nvPr/>
        </p:nvGraphicFramePr>
        <p:xfrm>
          <a:off x="919179" y="1623830"/>
          <a:ext cx="3456384" cy="234099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hart 7"/>
          <p:cNvGraphicFramePr>
            <a:graphicFrameLocks/>
          </p:cNvGraphicFramePr>
          <p:nvPr/>
        </p:nvGraphicFramePr>
        <p:xfrm>
          <a:off x="5436096" y="1526883"/>
          <a:ext cx="3301355" cy="2340675"/>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9" name="Chart 8"/>
          <p:cNvGraphicFramePr>
            <a:graphicFrameLocks/>
          </p:cNvGraphicFramePr>
          <p:nvPr/>
        </p:nvGraphicFramePr>
        <p:xfrm>
          <a:off x="703155" y="4035244"/>
          <a:ext cx="3672408" cy="2369753"/>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0" name="Chart 9"/>
          <p:cNvGraphicFramePr>
            <a:graphicFrameLocks/>
          </p:cNvGraphicFramePr>
          <p:nvPr/>
        </p:nvGraphicFramePr>
        <p:xfrm>
          <a:off x="5087354" y="4162532"/>
          <a:ext cx="3666876" cy="2246660"/>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91600330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altLang="en-US" smtClean="0">
                <a:ea typeface="ＭＳ Ｐゴシック" panose="020B0600070205080204" pitchFamily="34" charset="-128"/>
              </a:rPr>
              <a:t>FDB MIM False-accept Probability Analysis</a:t>
            </a:r>
          </a:p>
        </p:txBody>
      </p:sp>
      <p:sp>
        <p:nvSpPr>
          <p:cNvPr id="33795" name="Content Placeholder 2"/>
          <p:cNvSpPr>
            <a:spLocks noGrp="1"/>
          </p:cNvSpPr>
          <p:nvPr>
            <p:ph idx="1"/>
          </p:nvPr>
        </p:nvSpPr>
        <p:spPr>
          <a:xfrm>
            <a:off x="458788" y="1916113"/>
            <a:ext cx="7772400" cy="4114800"/>
          </a:xfrm>
        </p:spPr>
        <p:txBody>
          <a:bodyPr/>
          <a:lstStyle/>
          <a:p>
            <a:r>
              <a:rPr lang="en-US" altLang="en-US" smtClean="0">
                <a:ea typeface="ＭＳ Ｐゴシック" panose="020B0600070205080204" pitchFamily="34" charset="-128"/>
              </a:rPr>
              <a:t>Mathematical Model:</a:t>
            </a:r>
          </a:p>
          <a:p>
            <a:pPr lvl="1"/>
            <a:r>
              <a:rPr lang="en-US" altLang="en-US" smtClean="0">
                <a:ea typeface="ＭＳ Ｐゴシック" panose="020B0600070205080204" pitchFamily="34" charset="-128"/>
              </a:rPr>
              <a:t>In </a:t>
            </a:r>
            <a:r>
              <a:rPr lang="en-US" altLang="en-US" sz="1600" smtClean="0">
                <a:ea typeface="ＭＳ Ｐゴシック" panose="020B0600070205080204" pitchFamily="34" charset="-128"/>
              </a:rPr>
              <a:t>practice, many of the sampled Ci or Ri bits may be corrupted. Therefore, a verifier will have to accept a prover as valid, even if at least </a:t>
            </a:r>
            <a:r>
              <a:rPr lang="en-US" altLang="en-US" sz="1600" smtClean="0">
                <a:latin typeface="Cambria Math" panose="02040503050406030204" pitchFamily="18" charset="0"/>
                <a:ea typeface="ＭＳ Ｐゴシック" panose="020B0600070205080204" pitchFamily="34" charset="-128"/>
              </a:rPr>
              <a:t>𝓁</a:t>
            </a:r>
            <a:r>
              <a:rPr lang="en-US" altLang="en-US" sz="1600" smtClean="0">
                <a:ea typeface="ＭＳ Ｐゴシック" panose="020B0600070205080204" pitchFamily="34" charset="-128"/>
              </a:rPr>
              <a:t>  out of  received Ri bits were correct. </a:t>
            </a:r>
          </a:p>
          <a:p>
            <a:pPr lvl="1"/>
            <a:r>
              <a:rPr lang="en-US" altLang="en-US" sz="1600" smtClean="0">
                <a:ea typeface="ＭＳ Ｐゴシック" panose="020B0600070205080204" pitchFamily="34" charset="-128"/>
              </a:rPr>
              <a:t>An attacker can guess at least </a:t>
            </a:r>
            <a:r>
              <a:rPr lang="en-US" altLang="en-US" sz="1600" smtClean="0">
                <a:latin typeface="Cambria Math" panose="02040503050406030204" pitchFamily="18" charset="0"/>
                <a:ea typeface="ＭＳ Ｐゴシック" panose="020B0600070205080204" pitchFamily="34" charset="-128"/>
              </a:rPr>
              <a:t>𝓁</a:t>
            </a:r>
            <a:r>
              <a:rPr lang="en-US" altLang="en-US" sz="1600" smtClean="0">
                <a:ea typeface="ＭＳ Ｐゴシック" panose="020B0600070205080204" pitchFamily="34" charset="-128"/>
              </a:rPr>
              <a:t> out of the k response bits Ri right with the false-accept probability ( </a:t>
            </a:r>
            <a:r>
              <a:rPr lang="en-US" altLang="en-US" sz="1600" smtClean="0">
                <a:latin typeface="Cambria Math" panose="02040503050406030204" pitchFamily="18" charset="0"/>
                <a:ea typeface="ＭＳ Ｐゴシック" panose="020B0600070205080204" pitchFamily="34" charset="-128"/>
              </a:rPr>
              <a:t>𝓁&lt;= k)</a:t>
            </a:r>
            <a:r>
              <a:rPr lang="en-US" altLang="en-US" sz="1600" smtClean="0">
                <a:ea typeface="ＭＳ Ｐゴシック" panose="020B0600070205080204" pitchFamily="34" charset="-128"/>
              </a:rPr>
              <a:t>.  </a:t>
            </a:r>
          </a:p>
          <a:p>
            <a:pPr lvl="1"/>
            <a:r>
              <a:rPr lang="en-US" altLang="en-US" sz="1600" smtClean="0">
                <a:ea typeface="ＭＳ Ｐゴシック" panose="020B0600070205080204" pitchFamily="34" charset="-128"/>
              </a:rPr>
              <a:t>The attacker can “guess” the Ack or NAck with probability of ½.  </a:t>
            </a:r>
          </a:p>
          <a:p>
            <a:pPr lvl="1"/>
            <a:r>
              <a:rPr lang="en-US" altLang="en-US" sz="1600" smtClean="0">
                <a:ea typeface="ＭＳ Ｐゴシック" panose="020B0600070205080204" pitchFamily="34" charset="-128"/>
              </a:rPr>
              <a:t>The attacker can “guess” the random skip probability of ¼, assuming there are n random skips. </a:t>
            </a:r>
          </a:p>
          <a:p>
            <a:pPr lvl="1"/>
            <a:endParaRPr lang="en-US" altLang="en-US" sz="1600" smtClean="0">
              <a:ea typeface="ＭＳ Ｐゴシック" panose="020B0600070205080204" pitchFamily="34" charset="-128"/>
            </a:endParaRPr>
          </a:p>
          <a:p>
            <a:pPr lvl="1">
              <a:buFontTx/>
              <a:buNone/>
            </a:pPr>
            <a:r>
              <a:rPr lang="en-US" altLang="en-US" sz="1600" smtClean="0">
                <a:ea typeface="ＭＳ Ｐゴシック" panose="020B0600070205080204" pitchFamily="34" charset="-128"/>
              </a:rPr>
              <a:t> </a:t>
            </a:r>
          </a:p>
          <a:p>
            <a:pPr lvl="1"/>
            <a:r>
              <a:rPr lang="en-US" altLang="en-US" sz="1600" smtClean="0">
                <a:ea typeface="ＭＳ Ｐゴシック" panose="020B0600070205080204" pitchFamily="34" charset="-128"/>
              </a:rPr>
              <a:t> The False-accept probability is really depending on the number of FTM rounds (k) and n, the number of random skips. </a:t>
            </a:r>
          </a:p>
          <a:p>
            <a:pPr lvl="1"/>
            <a:r>
              <a:rPr lang="en-US" altLang="en-US" sz="1600" smtClean="0">
                <a:ea typeface="ＭＳ Ｐゴシック" panose="020B0600070205080204" pitchFamily="34" charset="-128"/>
              </a:rPr>
              <a:t> In short, the more rounds of the FTM bursts will reduce the false-accept probability</a:t>
            </a:r>
          </a:p>
          <a:p>
            <a:endParaRPr lang="en-US" altLang="en-US" smtClean="0">
              <a:ea typeface="ＭＳ Ｐゴシック" panose="020B0600070205080204" pitchFamily="34" charset="-128"/>
            </a:endParaRPr>
          </a:p>
        </p:txBody>
      </p:sp>
      <p:sp>
        <p:nvSpPr>
          <p:cNvPr id="33796" name="Footer Placehold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GB" altLang="en-US" sz="1000" smtClean="0"/>
              <a:t>Rob Sun, et al Huawei</a:t>
            </a:r>
          </a:p>
        </p:txBody>
      </p:sp>
      <p:sp>
        <p:nvSpPr>
          <p:cNvPr id="33797" name="Slide Number Placeholder 4"/>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GB" altLang="en-US" sz="1200" b="0" smtClean="0"/>
              <a:t>Slide </a:t>
            </a:r>
            <a:fld id="{145789AF-86E3-4ACA-A483-A44D7E62FA56}" type="slidenum">
              <a:rPr lang="en-GB" altLang="en-US" sz="1200" b="0" smtClean="0"/>
              <a:pPr>
                <a:spcBef>
                  <a:spcPct val="0"/>
                </a:spcBef>
                <a:buFontTx/>
                <a:buNone/>
              </a:pPr>
              <a:t>18</a:t>
            </a:fld>
            <a:endParaRPr lang="en-GB" altLang="en-US" sz="1200" b="0" smtClean="0"/>
          </a:p>
        </p:txBody>
      </p:sp>
      <p:sp>
        <p:nvSpPr>
          <p:cNvPr id="33798" name="TextBox 1"/>
          <p:cNvSpPr txBox="1">
            <a:spLocks noChangeArrowheads="1"/>
          </p:cNvSpPr>
          <p:nvPr/>
        </p:nvSpPr>
        <p:spPr bwMode="auto">
          <a:xfrm>
            <a:off x="2124075" y="5084763"/>
            <a:ext cx="2592388"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 </a:t>
            </a:r>
          </a:p>
        </p:txBody>
      </p:sp>
      <p:sp>
        <p:nvSpPr>
          <p:cNvPr id="2" name="TextBox 1"/>
          <p:cNvSpPr txBox="1">
            <a:spLocks noRot="1" noChangeAspect="1" noMove="1" noResize="1" noEditPoints="1" noAdjustHandles="1" noChangeArrowheads="1" noChangeShapeType="1" noTextEdit="1"/>
          </p:cNvSpPr>
          <p:nvPr/>
        </p:nvSpPr>
        <p:spPr>
          <a:xfrm>
            <a:off x="3192365" y="4548420"/>
            <a:ext cx="2305246" cy="644920"/>
          </a:xfrm>
          <a:prstGeom prst="rect">
            <a:avLst/>
          </a:prstGeom>
          <a:blipFill rotWithShape="0">
            <a:blip r:embed="rId2"/>
            <a:stretch>
              <a:fillRect/>
            </a:stretch>
          </a:blipFill>
        </p:spPr>
        <p:txBody>
          <a:bodyPr/>
          <a:lstStyle/>
          <a:p>
            <a:pPr>
              <a:defRPr/>
            </a:pPr>
            <a:r>
              <a:rPr lang="en-US">
                <a:noFill/>
              </a:rPr>
              <a:t> </a:t>
            </a:r>
          </a:p>
        </p:txBody>
      </p:sp>
    </p:spTree>
    <p:extLst>
      <p:ext uri="{BB962C8B-B14F-4D97-AF65-F5344CB8AC3E}">
        <p14:creationId xmlns:p14="http://schemas.microsoft.com/office/powerpoint/2010/main" val="9915276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altLang="en-US" smtClean="0">
                <a:ea typeface="ＭＳ Ｐゴシック" panose="020B0600070205080204" pitchFamily="34" charset="-128"/>
              </a:rPr>
              <a:t>Illustration of FDB protocol prevent MIM attack</a:t>
            </a:r>
            <a:br>
              <a:rPr lang="en-US" altLang="en-US" smtClean="0">
                <a:ea typeface="ＭＳ Ｐゴシック" panose="020B0600070205080204" pitchFamily="34" charset="-128"/>
              </a:rPr>
            </a:br>
            <a:r>
              <a:rPr lang="en-US" altLang="en-US" smtClean="0">
                <a:ea typeface="ＭＳ Ｐゴシック" panose="020B0600070205080204" pitchFamily="34" charset="-128"/>
              </a:rPr>
              <a:t>(Type I)</a:t>
            </a:r>
          </a:p>
        </p:txBody>
      </p:sp>
      <p:sp>
        <p:nvSpPr>
          <p:cNvPr id="34819" name="Content Placeholder 2"/>
          <p:cNvSpPr>
            <a:spLocks noGrp="1"/>
          </p:cNvSpPr>
          <p:nvPr>
            <p:ph idx="1"/>
          </p:nvPr>
        </p:nvSpPr>
        <p:spPr>
          <a:xfrm>
            <a:off x="469900" y="1682750"/>
            <a:ext cx="7772400" cy="4114800"/>
          </a:xfrm>
        </p:spPr>
        <p:txBody>
          <a:bodyPr/>
          <a:lstStyle/>
          <a:p>
            <a:r>
              <a:rPr lang="en-US" altLang="en-US" smtClean="0">
                <a:ea typeface="ＭＳ Ｐゴシック" panose="020B0600070205080204" pitchFamily="34" charset="-128"/>
              </a:rPr>
              <a:t>Two types of MIM attack</a:t>
            </a:r>
          </a:p>
          <a:p>
            <a:pPr lvl="1"/>
            <a:r>
              <a:rPr lang="en-US" altLang="en-US" smtClean="0">
                <a:ea typeface="ＭＳ Ｐゴシック" panose="020B0600070205080204" pitchFamily="34" charset="-128"/>
              </a:rPr>
              <a:t>Type I: “Dummy” Reflector </a:t>
            </a:r>
          </a:p>
          <a:p>
            <a:pPr lvl="2"/>
            <a:r>
              <a:rPr lang="en-US" altLang="en-US" smtClean="0">
                <a:ea typeface="ＭＳ Ｐゴシック" panose="020B0600070205080204" pitchFamily="34" charset="-128"/>
              </a:rPr>
              <a:t>    “ Bad Guy” forwards any message without any modifications as “transparent”</a:t>
            </a:r>
          </a:p>
          <a:p>
            <a:pPr lvl="2"/>
            <a:r>
              <a:rPr lang="en-US" altLang="en-US" smtClean="0">
                <a:ea typeface="ＭＳ Ｐゴシック" panose="020B0600070205080204" pitchFamily="34" charset="-128"/>
              </a:rPr>
              <a:t>  If the MIM attack is a reflector attack, there are a few properties:</a:t>
            </a:r>
          </a:p>
          <a:p>
            <a:pPr lvl="3"/>
            <a:r>
              <a:rPr lang="en-US" altLang="en-US" smtClean="0">
                <a:ea typeface="ＭＳ Ｐゴシック" panose="020B0600070205080204" pitchFamily="34" charset="-128"/>
              </a:rPr>
              <a:t>  Reflector attack could be detected with some probability (False-accept Probability) </a:t>
            </a:r>
          </a:p>
          <a:p>
            <a:pPr lvl="3"/>
            <a:r>
              <a:rPr lang="en-US" altLang="en-US" smtClean="0">
                <a:ea typeface="ＭＳ Ｐゴシック" panose="020B0600070205080204" pitchFamily="34" charset="-128"/>
              </a:rPr>
              <a:t>  The harm is trivial compared with Type II attack</a:t>
            </a:r>
          </a:p>
          <a:p>
            <a:pPr lvl="3"/>
            <a:r>
              <a:rPr lang="en-US" altLang="en-US" smtClean="0">
                <a:ea typeface="ＭＳ Ｐゴシック" panose="020B0600070205080204" pitchFamily="34" charset="-128"/>
              </a:rPr>
              <a:t>  The mutual authentication and the last round of ACK/NACK mechanism will provide mitigation.</a:t>
            </a:r>
          </a:p>
          <a:p>
            <a:pPr lvl="2"/>
            <a:endParaRPr lang="en-US" altLang="en-US" smtClean="0">
              <a:ea typeface="ＭＳ Ｐゴシック" panose="020B0600070205080204" pitchFamily="34" charset="-128"/>
            </a:endParaRPr>
          </a:p>
          <a:p>
            <a:pPr lvl="2"/>
            <a:endParaRPr lang="en-US" altLang="en-US" smtClean="0">
              <a:ea typeface="ＭＳ Ｐゴシック" panose="020B0600070205080204" pitchFamily="34" charset="-128"/>
            </a:endParaRPr>
          </a:p>
        </p:txBody>
      </p:sp>
      <p:sp>
        <p:nvSpPr>
          <p:cNvPr id="34820" name="Footer Placehold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GB" altLang="en-US" sz="1000" smtClean="0"/>
              <a:t>Rob Sun, et al Huawei</a:t>
            </a:r>
          </a:p>
        </p:txBody>
      </p:sp>
      <p:sp>
        <p:nvSpPr>
          <p:cNvPr id="34821" name="Slide Number Placeholder 4"/>
          <p:cNvSpPr>
            <a:spLocks noGrp="1"/>
          </p:cNvSpPr>
          <p:nvPr>
            <p:ph type="sldNum" sz="quarter" idx="11"/>
          </p:nvPr>
        </p:nvSpPr>
        <p:spPr>
          <a:xfrm>
            <a:off x="4356100" y="6477000"/>
            <a:ext cx="530225" cy="182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GB" altLang="en-US" sz="1200" b="0" smtClean="0"/>
              <a:t>Slide </a:t>
            </a:r>
            <a:fld id="{74650383-1FBD-4171-A245-4A38DA090751}" type="slidenum">
              <a:rPr lang="en-GB" altLang="en-US" sz="1200" b="0" smtClean="0"/>
              <a:pPr>
                <a:spcBef>
                  <a:spcPct val="0"/>
                </a:spcBef>
                <a:buFontTx/>
                <a:buNone/>
              </a:pPr>
              <a:t>19</a:t>
            </a:fld>
            <a:endParaRPr lang="en-GB" altLang="en-US" sz="1200" b="0" smtClean="0"/>
          </a:p>
        </p:txBody>
      </p:sp>
      <p:sp>
        <p:nvSpPr>
          <p:cNvPr id="34822" name="Rectangle 20"/>
          <p:cNvSpPr>
            <a:spLocks noChangeArrowheads="1"/>
          </p:cNvSpPr>
          <p:nvPr/>
        </p:nvSpPr>
        <p:spPr bwMode="auto">
          <a:xfrm>
            <a:off x="6910388" y="5548313"/>
            <a:ext cx="180975" cy="174625"/>
          </a:xfrm>
          <a:prstGeom prst="rect">
            <a:avLst/>
          </a:prstGeom>
          <a:solidFill>
            <a:schemeClr val="tx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endParaRPr lang="en-US" altLang="en-US" sz="1200" b="0"/>
          </a:p>
        </p:txBody>
      </p:sp>
      <p:sp>
        <p:nvSpPr>
          <p:cNvPr id="34823" name="TextBox 21"/>
          <p:cNvSpPr txBox="1">
            <a:spLocks noChangeArrowheads="1"/>
          </p:cNvSpPr>
          <p:nvPr/>
        </p:nvSpPr>
        <p:spPr bwMode="auto">
          <a:xfrm>
            <a:off x="6521450" y="5189538"/>
            <a:ext cx="955675"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AP(Verifier)</a:t>
            </a:r>
          </a:p>
        </p:txBody>
      </p:sp>
      <p:sp>
        <p:nvSpPr>
          <p:cNvPr id="34824" name="Isosceles Triangle 24"/>
          <p:cNvSpPr>
            <a:spLocks noChangeArrowheads="1"/>
          </p:cNvSpPr>
          <p:nvPr/>
        </p:nvSpPr>
        <p:spPr bwMode="auto">
          <a:xfrm>
            <a:off x="5494338" y="5527675"/>
            <a:ext cx="144462" cy="215900"/>
          </a:xfrm>
          <a:prstGeom prst="triangle">
            <a:avLst>
              <a:gd name="adj" fmla="val 50000"/>
            </a:avLst>
          </a:prstGeom>
          <a:solidFill>
            <a:srgbClr val="00B0F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endParaRPr lang="en-US" altLang="en-US" sz="1200" b="0"/>
          </a:p>
        </p:txBody>
      </p:sp>
      <p:sp>
        <p:nvSpPr>
          <p:cNvPr id="34825" name="Isosceles Triangle 26"/>
          <p:cNvSpPr>
            <a:spLocks noChangeArrowheads="1"/>
          </p:cNvSpPr>
          <p:nvPr/>
        </p:nvSpPr>
        <p:spPr bwMode="auto">
          <a:xfrm>
            <a:off x="6284913" y="5561013"/>
            <a:ext cx="144462" cy="215900"/>
          </a:xfrm>
          <a:prstGeom prst="triangle">
            <a:avLst>
              <a:gd name="adj" fmla="val 50000"/>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endParaRPr lang="en-US" altLang="en-US" sz="1200" b="0"/>
          </a:p>
        </p:txBody>
      </p:sp>
      <p:sp>
        <p:nvSpPr>
          <p:cNvPr id="34826" name="TextBox 30"/>
          <p:cNvSpPr txBox="1">
            <a:spLocks noChangeArrowheads="1"/>
          </p:cNvSpPr>
          <p:nvPr/>
        </p:nvSpPr>
        <p:spPr bwMode="auto">
          <a:xfrm>
            <a:off x="6013450" y="5784850"/>
            <a:ext cx="701675"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Bad guy</a:t>
            </a:r>
          </a:p>
        </p:txBody>
      </p:sp>
      <p:cxnSp>
        <p:nvCxnSpPr>
          <p:cNvPr id="34827" name="Straight Arrow Connector 32"/>
          <p:cNvCxnSpPr>
            <a:cxnSpLocks noChangeShapeType="1"/>
          </p:cNvCxnSpPr>
          <p:nvPr/>
        </p:nvCxnSpPr>
        <p:spPr bwMode="auto">
          <a:xfrm flipH="1">
            <a:off x="6467475" y="5595938"/>
            <a:ext cx="3984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34828" name="Straight Arrow Connector 34"/>
          <p:cNvCxnSpPr>
            <a:cxnSpLocks noChangeShapeType="1"/>
          </p:cNvCxnSpPr>
          <p:nvPr/>
        </p:nvCxnSpPr>
        <p:spPr bwMode="auto">
          <a:xfrm flipH="1">
            <a:off x="5668963" y="5581650"/>
            <a:ext cx="61595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34829" name="Straight Arrow Connector 36"/>
          <p:cNvCxnSpPr>
            <a:cxnSpLocks noChangeShapeType="1"/>
          </p:cNvCxnSpPr>
          <p:nvPr/>
        </p:nvCxnSpPr>
        <p:spPr bwMode="auto">
          <a:xfrm>
            <a:off x="5668963" y="5722938"/>
            <a:ext cx="5476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34830" name="Straight Arrow Connector 38"/>
          <p:cNvCxnSpPr>
            <a:cxnSpLocks noChangeShapeType="1"/>
          </p:cNvCxnSpPr>
          <p:nvPr/>
        </p:nvCxnSpPr>
        <p:spPr bwMode="auto">
          <a:xfrm>
            <a:off x="6570663" y="5722938"/>
            <a:ext cx="295275"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34831" name="Rectangle 19"/>
          <p:cNvSpPr>
            <a:spLocks noChangeArrowheads="1"/>
          </p:cNvSpPr>
          <p:nvPr/>
        </p:nvSpPr>
        <p:spPr bwMode="auto">
          <a:xfrm>
            <a:off x="5219700" y="5029200"/>
            <a:ext cx="2257425" cy="1295400"/>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endParaRPr lang="en-US" altLang="en-US" sz="1200" b="0"/>
          </a:p>
        </p:txBody>
      </p:sp>
      <p:sp>
        <p:nvSpPr>
          <p:cNvPr id="34832" name="TextBox 30"/>
          <p:cNvSpPr txBox="1">
            <a:spLocks noChangeArrowheads="1"/>
          </p:cNvSpPr>
          <p:nvPr/>
        </p:nvSpPr>
        <p:spPr bwMode="auto">
          <a:xfrm>
            <a:off x="5192713" y="5202238"/>
            <a:ext cx="976312"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STA(Prover)</a:t>
            </a:r>
          </a:p>
        </p:txBody>
      </p:sp>
      <p:sp>
        <p:nvSpPr>
          <p:cNvPr id="34833" name="TextBox 30"/>
          <p:cNvSpPr txBox="1">
            <a:spLocks noChangeArrowheads="1"/>
          </p:cNvSpPr>
          <p:nvPr/>
        </p:nvSpPr>
        <p:spPr bwMode="auto">
          <a:xfrm>
            <a:off x="6561138" y="5359400"/>
            <a:ext cx="2540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a</a:t>
            </a:r>
          </a:p>
        </p:txBody>
      </p:sp>
      <p:sp>
        <p:nvSpPr>
          <p:cNvPr id="34834" name="TextBox 30"/>
          <p:cNvSpPr txBox="1">
            <a:spLocks noChangeArrowheads="1"/>
          </p:cNvSpPr>
          <p:nvPr/>
        </p:nvSpPr>
        <p:spPr bwMode="auto">
          <a:xfrm>
            <a:off x="5832475" y="5353050"/>
            <a:ext cx="2540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a</a:t>
            </a:r>
          </a:p>
        </p:txBody>
      </p:sp>
      <p:sp>
        <p:nvSpPr>
          <p:cNvPr id="34835" name="TextBox 30"/>
          <p:cNvSpPr txBox="1">
            <a:spLocks noChangeArrowheads="1"/>
          </p:cNvSpPr>
          <p:nvPr/>
        </p:nvSpPr>
        <p:spPr bwMode="auto">
          <a:xfrm>
            <a:off x="5835650" y="5527675"/>
            <a:ext cx="261938"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b</a:t>
            </a:r>
          </a:p>
        </p:txBody>
      </p:sp>
      <p:sp>
        <p:nvSpPr>
          <p:cNvPr id="34836" name="TextBox 30"/>
          <p:cNvSpPr txBox="1">
            <a:spLocks noChangeArrowheads="1"/>
          </p:cNvSpPr>
          <p:nvPr/>
        </p:nvSpPr>
        <p:spPr bwMode="auto">
          <a:xfrm>
            <a:off x="6573838" y="5554663"/>
            <a:ext cx="26035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b</a:t>
            </a:r>
          </a:p>
        </p:txBody>
      </p:sp>
    </p:spTree>
    <p:extLst>
      <p:ext uri="{BB962C8B-B14F-4D97-AF65-F5344CB8AC3E}">
        <p14:creationId xmlns:p14="http://schemas.microsoft.com/office/powerpoint/2010/main" val="38128759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extLst>
            <a:ext uri="{909E8E84-426E-40dd-AFC4-6F175D3DCCD1}"/>
            <a:ext uri="{91240B29-F687-4f45-9708-019B960494DF}"/>
            <a:ext uri="{AF507438-7753-43e0-B8FC-AC1667EBCBE1}"/>
            <a:ext uri="{FAA26D3D-D897-4be2-8F04-BA451C77F1D7}"/>
          </a:extLst>
        </p:spPr>
        <p:txBody>
          <a:bodyPr/>
          <a:lstStyle/>
          <a:p>
            <a:pPr>
              <a:defRPr/>
            </a:pPr>
            <a:r>
              <a:rPr lang="en-US" dirty="0" smtClean="0">
                <a:cs typeface="+mj-cs"/>
              </a:rPr>
              <a:t>FTM Security and landscape </a:t>
            </a:r>
            <a:endParaRPr lang="en-US" dirty="0">
              <a:cs typeface="+mj-cs"/>
            </a:endParaRPr>
          </a:p>
        </p:txBody>
      </p:sp>
      <p:sp>
        <p:nvSpPr>
          <p:cNvPr id="17411" name="Content Placeholder 2"/>
          <p:cNvSpPr>
            <a:spLocks noGrp="1"/>
          </p:cNvSpPr>
          <p:nvPr>
            <p:ph idx="1"/>
          </p:nvPr>
        </p:nvSpPr>
        <p:spPr>
          <a:xfrm>
            <a:off x="468313" y="1628775"/>
            <a:ext cx="8424862" cy="4032250"/>
          </a:xfrm>
        </p:spPr>
        <p:txBody>
          <a:bodyPr/>
          <a:lstStyle/>
          <a:p>
            <a:r>
              <a:rPr lang="en-US" altLang="en-US" sz="2000" b="0" smtClean="0">
                <a:ea typeface="ＭＳ Ｐゴシック" panose="020B0600070205080204" pitchFamily="34" charset="-128"/>
              </a:rPr>
              <a:t>FTM security has been well studied along with many use cases, many of which are based on DH (Diffie-Hellman) protocol or DHE (Diffie-Hellman with Ephemeral Keys)</a:t>
            </a:r>
          </a:p>
          <a:p>
            <a:r>
              <a:rPr lang="en-US" altLang="en-US" sz="2000" b="0" smtClean="0">
                <a:ea typeface="ＭＳ Ｐゴシック" panose="020B0600070205080204" pitchFamily="34" charset="-128"/>
              </a:rPr>
              <a:t>Using DH(E) demands  that both devices have to implement the proper  DH cryptographic suites,  and require the computation resources, which may not be ideal for some cases and some types of devices. </a:t>
            </a:r>
          </a:p>
          <a:p>
            <a:r>
              <a:rPr lang="en-US" altLang="en-US" sz="2000" b="0" smtClean="0">
                <a:ea typeface="ＭＳ Ｐゴシック" panose="020B0600070205080204" pitchFamily="34" charset="-128"/>
              </a:rPr>
              <a:t>Cryptographic Distance Bounding (DB)  Protocol [3] was developed and described in this literature and it involves less resources than DH.</a:t>
            </a:r>
          </a:p>
          <a:p>
            <a:r>
              <a:rPr lang="en-US" altLang="en-US" sz="2000" b="0" smtClean="0">
                <a:ea typeface="ＭＳ Ｐゴシック" panose="020B0600070205080204" pitchFamily="34" charset="-128"/>
              </a:rPr>
              <a:t> By combing FTM with the DB protocol with enhancement, we can achieve the authenticity for the STAs, even in the un-associated State. </a:t>
            </a:r>
          </a:p>
          <a:p>
            <a:pPr lvl="1"/>
            <a:endParaRPr lang="en-US" altLang="ja-JP" smtClean="0">
              <a:ea typeface="ＭＳ Ｐゴシック" panose="020B0600070205080204" pitchFamily="34" charset="-128"/>
            </a:endParaRPr>
          </a:p>
          <a:p>
            <a:pPr lvl="1">
              <a:buFontTx/>
              <a:buNone/>
            </a:pPr>
            <a:endParaRPr lang="en-US" altLang="ja-JP" smtClean="0">
              <a:ea typeface="ＭＳ Ｐゴシック" panose="020B0600070205080204" pitchFamily="34" charset="-128"/>
            </a:endParaRPr>
          </a:p>
          <a:p>
            <a:pPr lvl="1"/>
            <a:endParaRPr lang="en-US" altLang="ja-JP" smtClean="0">
              <a:ea typeface="ＭＳ Ｐゴシック" panose="020B0600070205080204" pitchFamily="34" charset="-128"/>
            </a:endParaRPr>
          </a:p>
        </p:txBody>
      </p:sp>
      <p:sp>
        <p:nvSpPr>
          <p:cNvPr id="17412" name="Footer Placehold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GB" altLang="en-US" sz="1200" b="0" smtClean="0"/>
              <a:t>Rob Sun, et al Huawei</a:t>
            </a:r>
          </a:p>
        </p:txBody>
      </p:sp>
      <p:sp>
        <p:nvSpPr>
          <p:cNvPr id="17413" name="Slide Number Placeholder 4"/>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GB" altLang="en-US" sz="1200" b="0" smtClean="0"/>
              <a:t>Slide </a:t>
            </a:r>
            <a:fld id="{458070B4-4A4E-4344-98A2-ACCDC434C3B8}" type="slidenum">
              <a:rPr lang="en-GB" altLang="en-US" sz="1200" b="0" smtClean="0"/>
              <a:pPr>
                <a:spcBef>
                  <a:spcPct val="0"/>
                </a:spcBef>
                <a:buFontTx/>
                <a:buNone/>
              </a:pPr>
              <a:t>2</a:t>
            </a:fld>
            <a:endParaRPr lang="en-GB" altLang="en-US" sz="1200" b="0" smtClean="0"/>
          </a:p>
        </p:txBody>
      </p:sp>
    </p:spTree>
    <p:extLst>
      <p:ext uri="{BB962C8B-B14F-4D97-AF65-F5344CB8AC3E}">
        <p14:creationId xmlns:p14="http://schemas.microsoft.com/office/powerpoint/2010/main" val="254200703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altLang="en-US" smtClean="0">
                <a:ea typeface="ＭＳ Ｐゴシック" panose="020B0600070205080204" pitchFamily="34" charset="-128"/>
              </a:rPr>
              <a:t>Illustration of FDB protocol prevent MIM attack (Type II)</a:t>
            </a:r>
          </a:p>
        </p:txBody>
      </p:sp>
      <p:sp>
        <p:nvSpPr>
          <p:cNvPr id="35843" name="Footer Placehold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GB" altLang="en-US" sz="1000" smtClean="0"/>
              <a:t>Rob Sun, et al Huawei</a:t>
            </a:r>
          </a:p>
        </p:txBody>
      </p:sp>
      <p:sp>
        <p:nvSpPr>
          <p:cNvPr id="35844" name="Slide Number Placeholder 4"/>
          <p:cNvSpPr>
            <a:spLocks noGrp="1"/>
          </p:cNvSpPr>
          <p:nvPr>
            <p:ph type="sldNum" sz="quarter" idx="11"/>
          </p:nvPr>
        </p:nvSpPr>
        <p:spPr>
          <a:xfrm>
            <a:off x="4356100" y="6477000"/>
            <a:ext cx="530225" cy="182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GB" altLang="en-US" sz="1200" b="0" smtClean="0"/>
              <a:t>Slide </a:t>
            </a:r>
            <a:fld id="{BC1AA168-4D22-492E-8FC1-DA6F06808C52}" type="slidenum">
              <a:rPr lang="en-GB" altLang="en-US" sz="1200" b="0" smtClean="0"/>
              <a:pPr>
                <a:spcBef>
                  <a:spcPct val="0"/>
                </a:spcBef>
                <a:buFontTx/>
                <a:buNone/>
              </a:pPr>
              <a:t>20</a:t>
            </a:fld>
            <a:endParaRPr lang="en-GB" altLang="en-US" sz="1200" b="0" smtClean="0"/>
          </a:p>
        </p:txBody>
      </p:sp>
      <p:sp>
        <p:nvSpPr>
          <p:cNvPr id="35845" name="Rectangle 20"/>
          <p:cNvSpPr>
            <a:spLocks noChangeArrowheads="1"/>
          </p:cNvSpPr>
          <p:nvPr/>
        </p:nvSpPr>
        <p:spPr bwMode="auto">
          <a:xfrm>
            <a:off x="7013575" y="5311775"/>
            <a:ext cx="180975" cy="174625"/>
          </a:xfrm>
          <a:prstGeom prst="rect">
            <a:avLst/>
          </a:prstGeom>
          <a:solidFill>
            <a:schemeClr val="tx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endParaRPr lang="en-US" altLang="en-US" sz="1200" b="0"/>
          </a:p>
        </p:txBody>
      </p:sp>
      <p:sp>
        <p:nvSpPr>
          <p:cNvPr id="35846" name="TextBox 21"/>
          <p:cNvSpPr txBox="1">
            <a:spLocks noChangeArrowheads="1"/>
          </p:cNvSpPr>
          <p:nvPr/>
        </p:nvSpPr>
        <p:spPr bwMode="auto">
          <a:xfrm>
            <a:off x="6624638" y="4953000"/>
            <a:ext cx="955675"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AP(Verifier)</a:t>
            </a:r>
          </a:p>
        </p:txBody>
      </p:sp>
      <p:sp>
        <p:nvSpPr>
          <p:cNvPr id="35847" name="Isosceles Triangle 24"/>
          <p:cNvSpPr>
            <a:spLocks noChangeArrowheads="1"/>
          </p:cNvSpPr>
          <p:nvPr/>
        </p:nvSpPr>
        <p:spPr bwMode="auto">
          <a:xfrm>
            <a:off x="5597525" y="5291138"/>
            <a:ext cx="144463" cy="215900"/>
          </a:xfrm>
          <a:prstGeom prst="triangle">
            <a:avLst>
              <a:gd name="adj" fmla="val 50000"/>
            </a:avLst>
          </a:prstGeom>
          <a:solidFill>
            <a:srgbClr val="00B0F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endParaRPr lang="en-US" altLang="en-US" sz="1200" b="0"/>
          </a:p>
        </p:txBody>
      </p:sp>
      <p:sp>
        <p:nvSpPr>
          <p:cNvPr id="35848" name="Isosceles Triangle 26"/>
          <p:cNvSpPr>
            <a:spLocks noChangeArrowheads="1"/>
          </p:cNvSpPr>
          <p:nvPr/>
        </p:nvSpPr>
        <p:spPr bwMode="auto">
          <a:xfrm>
            <a:off x="6388100" y="5324475"/>
            <a:ext cx="144463" cy="215900"/>
          </a:xfrm>
          <a:prstGeom prst="triangle">
            <a:avLst>
              <a:gd name="adj" fmla="val 50000"/>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endParaRPr lang="en-US" altLang="en-US" sz="1200" b="0"/>
          </a:p>
        </p:txBody>
      </p:sp>
      <p:sp>
        <p:nvSpPr>
          <p:cNvPr id="35849" name="TextBox 30"/>
          <p:cNvSpPr txBox="1">
            <a:spLocks noChangeArrowheads="1"/>
          </p:cNvSpPr>
          <p:nvPr/>
        </p:nvSpPr>
        <p:spPr bwMode="auto">
          <a:xfrm>
            <a:off x="6089650" y="5556250"/>
            <a:ext cx="701675"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Bad guy</a:t>
            </a:r>
          </a:p>
        </p:txBody>
      </p:sp>
      <p:cxnSp>
        <p:nvCxnSpPr>
          <p:cNvPr id="35850" name="Straight Arrow Connector 32"/>
          <p:cNvCxnSpPr>
            <a:cxnSpLocks noChangeShapeType="1"/>
          </p:cNvCxnSpPr>
          <p:nvPr/>
        </p:nvCxnSpPr>
        <p:spPr bwMode="auto">
          <a:xfrm flipH="1">
            <a:off x="6570663" y="5357813"/>
            <a:ext cx="3984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35851" name="Straight Arrow Connector 34"/>
          <p:cNvCxnSpPr>
            <a:cxnSpLocks noChangeShapeType="1"/>
          </p:cNvCxnSpPr>
          <p:nvPr/>
        </p:nvCxnSpPr>
        <p:spPr bwMode="auto">
          <a:xfrm flipH="1">
            <a:off x="5772150" y="5345113"/>
            <a:ext cx="61595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35852" name="Straight Arrow Connector 36"/>
          <p:cNvCxnSpPr>
            <a:cxnSpLocks noChangeShapeType="1"/>
          </p:cNvCxnSpPr>
          <p:nvPr/>
        </p:nvCxnSpPr>
        <p:spPr bwMode="auto">
          <a:xfrm>
            <a:off x="5772150" y="5486400"/>
            <a:ext cx="547688"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35853" name="Straight Arrow Connector 38"/>
          <p:cNvCxnSpPr>
            <a:cxnSpLocks noChangeShapeType="1"/>
          </p:cNvCxnSpPr>
          <p:nvPr/>
        </p:nvCxnSpPr>
        <p:spPr bwMode="auto">
          <a:xfrm>
            <a:off x="6673850" y="5486400"/>
            <a:ext cx="295275"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35854" name="Rectangle 19"/>
          <p:cNvSpPr>
            <a:spLocks noChangeArrowheads="1"/>
          </p:cNvSpPr>
          <p:nvPr/>
        </p:nvSpPr>
        <p:spPr bwMode="auto">
          <a:xfrm>
            <a:off x="5300663" y="4794250"/>
            <a:ext cx="2255837" cy="1295400"/>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endParaRPr lang="en-US" altLang="en-US" sz="1200" b="0"/>
          </a:p>
        </p:txBody>
      </p:sp>
      <p:sp>
        <p:nvSpPr>
          <p:cNvPr id="35855" name="TextBox 30"/>
          <p:cNvSpPr txBox="1">
            <a:spLocks noChangeArrowheads="1"/>
          </p:cNvSpPr>
          <p:nvPr/>
        </p:nvSpPr>
        <p:spPr bwMode="auto">
          <a:xfrm>
            <a:off x="5297488" y="4965700"/>
            <a:ext cx="9747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STA(Prover)</a:t>
            </a:r>
          </a:p>
        </p:txBody>
      </p:sp>
      <p:sp>
        <p:nvSpPr>
          <p:cNvPr id="35856" name="TextBox 30"/>
          <p:cNvSpPr txBox="1">
            <a:spLocks noChangeArrowheads="1"/>
          </p:cNvSpPr>
          <p:nvPr/>
        </p:nvSpPr>
        <p:spPr bwMode="auto">
          <a:xfrm>
            <a:off x="6664325" y="5121275"/>
            <a:ext cx="2540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a</a:t>
            </a:r>
          </a:p>
        </p:txBody>
      </p:sp>
      <p:sp>
        <p:nvSpPr>
          <p:cNvPr id="35857" name="TextBox 30"/>
          <p:cNvSpPr txBox="1">
            <a:spLocks noChangeArrowheads="1"/>
          </p:cNvSpPr>
          <p:nvPr/>
        </p:nvSpPr>
        <p:spPr bwMode="auto">
          <a:xfrm>
            <a:off x="5937250" y="5114925"/>
            <a:ext cx="295275"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A</a:t>
            </a:r>
          </a:p>
        </p:txBody>
      </p:sp>
      <p:sp>
        <p:nvSpPr>
          <p:cNvPr id="35858" name="TextBox 30"/>
          <p:cNvSpPr txBox="1">
            <a:spLocks noChangeArrowheads="1"/>
          </p:cNvSpPr>
          <p:nvPr/>
        </p:nvSpPr>
        <p:spPr bwMode="auto">
          <a:xfrm>
            <a:off x="5938838" y="5291138"/>
            <a:ext cx="2873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B</a:t>
            </a:r>
          </a:p>
        </p:txBody>
      </p:sp>
      <p:sp>
        <p:nvSpPr>
          <p:cNvPr id="35859" name="TextBox 30"/>
          <p:cNvSpPr txBox="1">
            <a:spLocks noChangeArrowheads="1"/>
          </p:cNvSpPr>
          <p:nvPr/>
        </p:nvSpPr>
        <p:spPr bwMode="auto">
          <a:xfrm>
            <a:off x="6677025" y="5318125"/>
            <a:ext cx="2619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b</a:t>
            </a:r>
          </a:p>
        </p:txBody>
      </p:sp>
      <p:sp>
        <p:nvSpPr>
          <p:cNvPr id="22" name="Content Placeholder 2"/>
          <p:cNvSpPr txBox="1">
            <a:spLocks/>
          </p:cNvSpPr>
          <p:nvPr/>
        </p:nvSpPr>
        <p:spPr bwMode="auto">
          <a:xfrm>
            <a:off x="-192088" y="1844675"/>
            <a:ext cx="7772401"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ＭＳ Ｐゴシック" panose="020B0600070205080204"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anose="020B0600070205080204"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anose="020B0600070205080204"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anose="020B0600070205080204"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defRPr/>
            </a:pPr>
            <a:r>
              <a:rPr lang="en-US" altLang="en-US" kern="0" dirty="0" smtClean="0"/>
              <a:t>Type II: “Smarty” Hijacking</a:t>
            </a:r>
          </a:p>
          <a:p>
            <a:pPr lvl="2">
              <a:defRPr/>
            </a:pPr>
            <a:r>
              <a:rPr lang="en-US" altLang="en-US" sz="1800" kern="0" dirty="0" smtClean="0"/>
              <a:t>    “ Bad Guy” process and forward any message with modifications to pretend as valid.</a:t>
            </a:r>
          </a:p>
          <a:p>
            <a:pPr lvl="2">
              <a:defRPr/>
            </a:pPr>
            <a:r>
              <a:rPr lang="en-US" altLang="en-US" sz="1800" kern="0" dirty="0" smtClean="0"/>
              <a:t>  If the MIM attack is a hijacking attack, there are a few properties:</a:t>
            </a:r>
          </a:p>
          <a:p>
            <a:pPr lvl="3">
              <a:defRPr/>
            </a:pPr>
            <a:r>
              <a:rPr lang="en-US" altLang="en-US" kern="0" dirty="0" smtClean="0"/>
              <a:t>  Hijacking attack could be detected with some probability (False-accept Probability)</a:t>
            </a:r>
          </a:p>
          <a:p>
            <a:pPr lvl="3">
              <a:defRPr/>
            </a:pPr>
            <a:r>
              <a:rPr lang="en-US" altLang="en-US" kern="0" dirty="0" smtClean="0"/>
              <a:t>  The mutual authentication at the end of the FTM exchange, will defeat this type of attack.</a:t>
            </a:r>
          </a:p>
          <a:p>
            <a:pPr lvl="3">
              <a:defRPr/>
            </a:pPr>
            <a:r>
              <a:rPr lang="en-US" altLang="en-US" kern="0" dirty="0" smtClean="0"/>
              <a:t>  The Random Skip will also help to detect the MIM, as the “bad guy” may either need to capture all the challenges and responses, or have to guess the results of the Random skip results. </a:t>
            </a:r>
          </a:p>
          <a:p>
            <a:pPr lvl="2">
              <a:defRPr/>
            </a:pPr>
            <a:endParaRPr lang="en-US" altLang="en-US" sz="1800" kern="0" dirty="0" smtClean="0"/>
          </a:p>
          <a:p>
            <a:pPr lvl="2">
              <a:defRPr/>
            </a:pPr>
            <a:endParaRPr lang="en-US" altLang="en-US" sz="1800" kern="0" dirty="0" smtClean="0"/>
          </a:p>
        </p:txBody>
      </p:sp>
    </p:spTree>
    <p:extLst>
      <p:ext uri="{BB962C8B-B14F-4D97-AF65-F5344CB8AC3E}">
        <p14:creationId xmlns:p14="http://schemas.microsoft.com/office/powerpoint/2010/main" val="28297483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US" altLang="en-US" smtClean="0">
                <a:ea typeface="ＭＳ Ｐゴシック" panose="020B0600070205080204" pitchFamily="34" charset="-128"/>
              </a:rPr>
              <a:t>Our Proposals</a:t>
            </a:r>
          </a:p>
        </p:txBody>
      </p:sp>
      <p:sp>
        <p:nvSpPr>
          <p:cNvPr id="3" name="Content Placeholder 2"/>
          <p:cNvSpPr>
            <a:spLocks noGrp="1"/>
          </p:cNvSpPr>
          <p:nvPr>
            <p:ph idx="1"/>
          </p:nvPr>
        </p:nvSpPr>
        <p:spPr/>
        <p:txBody>
          <a:bodyPr/>
          <a:lstStyle/>
          <a:p>
            <a:pPr>
              <a:defRPr/>
            </a:pPr>
            <a:r>
              <a:rPr lang="en-US" dirty="0" smtClean="0"/>
              <a:t>To modify the FTM frames with extra fields to accommodate the FDB protocol.</a:t>
            </a:r>
          </a:p>
          <a:p>
            <a:pPr>
              <a:defRPr/>
            </a:pPr>
            <a:r>
              <a:rPr lang="en-US" dirty="0" smtClean="0"/>
              <a:t>To define the new Ack.</a:t>
            </a:r>
          </a:p>
          <a:p>
            <a:pPr>
              <a:defRPr/>
            </a:pPr>
            <a:r>
              <a:rPr lang="en-US" dirty="0" smtClean="0"/>
              <a:t>To define that FTM protocol to be able to transmit and receive the </a:t>
            </a:r>
            <a:r>
              <a:rPr lang="en-US" dirty="0" err="1" smtClean="0"/>
              <a:t>NAck</a:t>
            </a:r>
            <a:r>
              <a:rPr lang="en-US" dirty="0" smtClean="0"/>
              <a:t>.</a:t>
            </a:r>
          </a:p>
          <a:p>
            <a:pPr>
              <a:defRPr/>
            </a:pPr>
            <a:r>
              <a:rPr lang="en-US" dirty="0" smtClean="0"/>
              <a:t>To define the FDB protocol and process parameters. </a:t>
            </a:r>
          </a:p>
          <a:p>
            <a:pPr marL="0" indent="0">
              <a:buFontTx/>
              <a:buNone/>
              <a:defRPr/>
            </a:pPr>
            <a:r>
              <a:rPr lang="en-US" dirty="0"/>
              <a:t> </a:t>
            </a:r>
            <a:endParaRPr lang="en-US" dirty="0" smtClean="0"/>
          </a:p>
        </p:txBody>
      </p:sp>
      <p:sp>
        <p:nvSpPr>
          <p:cNvPr id="37892" name="Footer Placehold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GB" altLang="en-US" sz="1000" smtClean="0"/>
              <a:t>Rob Sun, et al Huawei</a:t>
            </a:r>
          </a:p>
        </p:txBody>
      </p:sp>
      <p:sp>
        <p:nvSpPr>
          <p:cNvPr id="37893" name="Slide Number Placeholder 4"/>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GB" altLang="en-US" sz="1200" b="0" smtClean="0"/>
              <a:t>Slide </a:t>
            </a:r>
            <a:fld id="{DF303D3C-21EF-4522-9FCC-FB4DC4D63901}" type="slidenum">
              <a:rPr lang="en-GB" altLang="en-US" sz="1200" b="0" smtClean="0"/>
              <a:pPr>
                <a:spcBef>
                  <a:spcPct val="0"/>
                </a:spcBef>
                <a:buFontTx/>
                <a:buNone/>
              </a:pPr>
              <a:t>21</a:t>
            </a:fld>
            <a:endParaRPr lang="en-GB" altLang="en-US" sz="1200" b="0" smtClean="0"/>
          </a:p>
        </p:txBody>
      </p:sp>
    </p:spTree>
    <p:extLst>
      <p:ext uri="{BB962C8B-B14F-4D97-AF65-F5344CB8AC3E}">
        <p14:creationId xmlns:p14="http://schemas.microsoft.com/office/powerpoint/2010/main" val="384052676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extLst>
            <a:ext uri="{909E8E84-426E-40dd-AFC4-6F175D3DCCD1}"/>
            <a:ext uri="{91240B29-F687-4f45-9708-019B960494DF}"/>
            <a:ext uri="{AF507438-7753-43e0-B8FC-AC1667EBCBE1}"/>
            <a:ext uri="{FAA26D3D-D897-4be2-8F04-BA451C77F1D7}"/>
          </a:extLst>
        </p:spPr>
        <p:txBody>
          <a:bodyPr/>
          <a:lstStyle/>
          <a:p>
            <a:pPr>
              <a:defRPr/>
            </a:pPr>
            <a:r>
              <a:rPr lang="en-US" dirty="0" smtClean="0">
                <a:cs typeface="+mj-cs"/>
              </a:rPr>
              <a:t>References</a:t>
            </a:r>
            <a:endParaRPr lang="en-US" dirty="0">
              <a:cs typeface="+mj-cs"/>
            </a:endParaRPr>
          </a:p>
        </p:txBody>
      </p:sp>
      <p:sp>
        <p:nvSpPr>
          <p:cNvPr id="38915" name="Content Placeholder 2"/>
          <p:cNvSpPr>
            <a:spLocks noGrp="1"/>
          </p:cNvSpPr>
          <p:nvPr>
            <p:ph idx="1"/>
          </p:nvPr>
        </p:nvSpPr>
        <p:spPr>
          <a:xfrm>
            <a:off x="468313" y="1916113"/>
            <a:ext cx="8351837" cy="4249737"/>
          </a:xfrm>
        </p:spPr>
        <p:txBody>
          <a:bodyPr/>
          <a:lstStyle/>
          <a:p>
            <a:r>
              <a:rPr lang="en-US" altLang="en-US" sz="2000" smtClean="0">
                <a:ea typeface="ＭＳ Ｐゴシック" panose="020B0600070205080204" pitchFamily="34" charset="-128"/>
              </a:rPr>
              <a:t>[1] 11-16-1020-00-00az, Qi Wang et al , Security enhancement to FTM</a:t>
            </a:r>
          </a:p>
          <a:p>
            <a:r>
              <a:rPr lang="en-US" altLang="en-US" sz="2000" smtClean="0">
                <a:ea typeface="ＭＳ Ｐゴシック" panose="020B0600070205080204" pitchFamily="34" charset="-128"/>
              </a:rPr>
              <a:t>[2] Gerhard P. Hancke, Markus G. Kuhn, An RFID Distance Bounding Protocol</a:t>
            </a:r>
          </a:p>
          <a:p>
            <a:r>
              <a:rPr lang="en-US" altLang="en-US" sz="2000" smtClean="0">
                <a:ea typeface="ＭＳ Ｐゴシック" panose="020B0600070205080204" pitchFamily="34" charset="-128"/>
              </a:rPr>
              <a:t>[3] Ioana Boureanu et al, Towards Secure Distance bounding</a:t>
            </a:r>
          </a:p>
          <a:p>
            <a:endParaRPr lang="en-US" altLang="en-US" sz="2000" smtClean="0">
              <a:ea typeface="ＭＳ Ｐゴシック" panose="020B0600070205080204" pitchFamily="34" charset="-128"/>
            </a:endParaRPr>
          </a:p>
          <a:p>
            <a:endParaRPr lang="en-US" altLang="ja-JP" smtClean="0">
              <a:ea typeface="ＭＳ Ｐゴシック" panose="020B0600070205080204" pitchFamily="34" charset="-128"/>
            </a:endParaRPr>
          </a:p>
          <a:p>
            <a:pPr marL="457200" lvl="1" indent="0"/>
            <a:endParaRPr lang="en-US" altLang="ja-JP" smtClean="0">
              <a:ea typeface="ＭＳ Ｐゴシック" panose="020B0600070205080204" pitchFamily="34" charset="-128"/>
            </a:endParaRPr>
          </a:p>
        </p:txBody>
      </p:sp>
      <p:sp>
        <p:nvSpPr>
          <p:cNvPr id="38916" name="Footer Placehold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GB" altLang="en-US" sz="1200" b="0" smtClean="0"/>
              <a:t>Rob Sun, et al Huawei</a:t>
            </a:r>
          </a:p>
        </p:txBody>
      </p:sp>
      <p:sp>
        <p:nvSpPr>
          <p:cNvPr id="38917" name="Slide Number Placeholder 4"/>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GB" altLang="en-US" sz="1200" b="0" smtClean="0"/>
              <a:t>Slide </a:t>
            </a:r>
            <a:fld id="{2C6968A4-E4E8-4D20-99A8-FD785AC3C104}" type="slidenum">
              <a:rPr lang="en-GB" altLang="en-US" sz="1200" b="0" smtClean="0"/>
              <a:pPr>
                <a:spcBef>
                  <a:spcPct val="0"/>
                </a:spcBef>
                <a:buFontTx/>
                <a:buNone/>
              </a:pPr>
              <a:t>22</a:t>
            </a:fld>
            <a:endParaRPr lang="en-GB" altLang="en-US" sz="1200" b="0" smtClean="0"/>
          </a:p>
        </p:txBody>
      </p:sp>
    </p:spTree>
    <p:extLst>
      <p:ext uri="{BB962C8B-B14F-4D97-AF65-F5344CB8AC3E}">
        <p14:creationId xmlns:p14="http://schemas.microsoft.com/office/powerpoint/2010/main" val="19648073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smtClean="0">
                <a:ea typeface="ＭＳ Ｐゴシック" panose="020B0600070205080204" pitchFamily="34" charset="-128"/>
              </a:rPr>
              <a:t>Further Study</a:t>
            </a:r>
          </a:p>
        </p:txBody>
      </p:sp>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1098" t="-1185"/>
            </a:stretch>
          </a:blipFill>
          <a:extLst/>
        </p:spPr>
        <p:txBody>
          <a:bodyPr/>
          <a:lstStyle/>
          <a:p>
            <a:pPr>
              <a:defRPr/>
            </a:pPr>
            <a:r>
              <a:rPr lang="en-US">
                <a:noFill/>
              </a:rPr>
              <a:t> </a:t>
            </a:r>
          </a:p>
        </p:txBody>
      </p:sp>
      <p:sp>
        <p:nvSpPr>
          <p:cNvPr id="39940" name="Footer Placehold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GB" altLang="en-US" sz="1000" smtClean="0"/>
              <a:t>Rob Sun, et al Huawei</a:t>
            </a:r>
          </a:p>
        </p:txBody>
      </p:sp>
      <p:sp>
        <p:nvSpPr>
          <p:cNvPr id="39941" name="Slide Number Placeholder 4"/>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GB" altLang="en-US" sz="1200" b="0" smtClean="0"/>
              <a:t>Slide </a:t>
            </a:r>
            <a:fld id="{883D4D90-5ECA-48BB-98D3-9C7A13D7D533}" type="slidenum">
              <a:rPr lang="en-GB" altLang="en-US" sz="1200" b="0" smtClean="0"/>
              <a:pPr>
                <a:spcBef>
                  <a:spcPct val="0"/>
                </a:spcBef>
                <a:buFontTx/>
                <a:buNone/>
              </a:pPr>
              <a:t>23</a:t>
            </a:fld>
            <a:endParaRPr lang="en-GB" altLang="en-US" sz="1200" b="0" smtClean="0"/>
          </a:p>
        </p:txBody>
      </p:sp>
    </p:spTree>
    <p:extLst>
      <p:ext uri="{BB962C8B-B14F-4D97-AF65-F5344CB8AC3E}">
        <p14:creationId xmlns:p14="http://schemas.microsoft.com/office/powerpoint/2010/main" val="15671687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smtClean="0">
                <a:ea typeface="ＭＳ Ｐゴシック" panose="020B0600070205080204" pitchFamily="34" charset="-128"/>
              </a:rPr>
              <a:t>What is Distance Bounding Protocol</a:t>
            </a:r>
          </a:p>
        </p:txBody>
      </p:sp>
      <p:sp>
        <p:nvSpPr>
          <p:cNvPr id="18435" name="Content Placeholder 2"/>
          <p:cNvSpPr>
            <a:spLocks noGrp="1"/>
          </p:cNvSpPr>
          <p:nvPr>
            <p:ph idx="1"/>
          </p:nvPr>
        </p:nvSpPr>
        <p:spPr/>
        <p:txBody>
          <a:bodyPr/>
          <a:lstStyle/>
          <a:p>
            <a:r>
              <a:rPr lang="en-US" altLang="en-US" sz="1800" smtClean="0">
                <a:ea typeface="ＭＳ Ｐゴシック" panose="020B0600070205080204" pitchFamily="34" charset="-128"/>
              </a:rPr>
              <a:t>The FTM frames are subject to the replay attack at the FTM frames (including the FTM request frame) as they  are lack of cryptographic protection as discussed in [1].</a:t>
            </a:r>
          </a:p>
          <a:p>
            <a:r>
              <a:rPr lang="en-US" altLang="en-US" sz="1800" smtClean="0">
                <a:ea typeface="ＭＳ Ｐゴシック" panose="020B0600070205080204" pitchFamily="34" charset="-128"/>
              </a:rPr>
              <a:t> However, for some cases in which time sensitivity is high, delay is highly detectable, which becomes another dimension of PoI (Proof of Identity):</a:t>
            </a:r>
          </a:p>
          <a:p>
            <a:pPr lvl="1"/>
            <a:r>
              <a:rPr lang="en-US" altLang="en-US" sz="1600" smtClean="0">
                <a:ea typeface="ＭＳ Ｐゴシック" panose="020B0600070205080204" pitchFamily="34" charset="-128"/>
              </a:rPr>
              <a:t> Attacker have to process and forward the information that introduces delays (such as Type II MIM (man in the middle) attack)</a:t>
            </a:r>
          </a:p>
          <a:p>
            <a:pPr lvl="1"/>
            <a:r>
              <a:rPr lang="en-US" altLang="en-US" sz="1600" smtClean="0">
                <a:ea typeface="ＭＳ Ｐゴシック" panose="020B0600070205080204" pitchFamily="34" charset="-128"/>
              </a:rPr>
              <a:t> Some facts: Some off the shelf replay tools normally introduce ~20-50ms of delay in processing, and most of management message exchange are ~2ms, hence delay is highly detectable.</a:t>
            </a:r>
          </a:p>
          <a:p>
            <a:r>
              <a:rPr lang="en-US" altLang="en-US" sz="1800" smtClean="0">
                <a:ea typeface="ＭＳ Ｐゴシック" panose="020B0600070205080204" pitchFamily="34" charset="-128"/>
              </a:rPr>
              <a:t>By utilizing the pre-knowledge of the RTT time, it’s feasible to combine FTM with the distance bounding protocol.</a:t>
            </a:r>
          </a:p>
        </p:txBody>
      </p:sp>
      <p:sp>
        <p:nvSpPr>
          <p:cNvPr id="18436" name="Footer Placehold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GB" altLang="en-US" sz="1000" smtClean="0"/>
              <a:t>Rob Sun, et al Huawei</a:t>
            </a:r>
          </a:p>
        </p:txBody>
      </p:sp>
      <p:sp>
        <p:nvSpPr>
          <p:cNvPr id="18437" name="Slide Number Placeholder 4"/>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GB" altLang="en-US" sz="1200" b="0" smtClean="0"/>
              <a:t>Slide </a:t>
            </a:r>
            <a:fld id="{26281307-73FE-47BC-BBEF-FDBAA8D483D2}" type="slidenum">
              <a:rPr lang="en-GB" altLang="en-US" sz="1200" b="0" smtClean="0"/>
              <a:pPr>
                <a:spcBef>
                  <a:spcPct val="0"/>
                </a:spcBef>
                <a:buFontTx/>
                <a:buNone/>
              </a:pPr>
              <a:t>3</a:t>
            </a:fld>
            <a:endParaRPr lang="en-GB" altLang="en-US" sz="1200" b="0" smtClean="0"/>
          </a:p>
        </p:txBody>
      </p:sp>
    </p:spTree>
    <p:extLst>
      <p:ext uri="{BB962C8B-B14F-4D97-AF65-F5344CB8AC3E}">
        <p14:creationId xmlns:p14="http://schemas.microsoft.com/office/powerpoint/2010/main" val="34135558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smtClean="0">
                <a:ea typeface="ＭＳ Ｐゴシック" panose="020B0600070205080204" pitchFamily="34" charset="-128"/>
              </a:rPr>
              <a:t>Use Cases of Distance Bounding</a:t>
            </a:r>
          </a:p>
        </p:txBody>
      </p:sp>
      <p:sp>
        <p:nvSpPr>
          <p:cNvPr id="19459" name="Content Placeholder 2"/>
          <p:cNvSpPr>
            <a:spLocks noGrp="1"/>
          </p:cNvSpPr>
          <p:nvPr>
            <p:ph idx="1"/>
          </p:nvPr>
        </p:nvSpPr>
        <p:spPr/>
        <p:txBody>
          <a:bodyPr/>
          <a:lstStyle/>
          <a:p>
            <a:r>
              <a:rPr lang="en-US" altLang="en-US" smtClean="0">
                <a:ea typeface="ＭＳ Ｐゴシック" panose="020B0600070205080204" pitchFamily="34" charset="-128"/>
              </a:rPr>
              <a:t> Personal Identification</a:t>
            </a:r>
          </a:p>
          <a:p>
            <a:pPr lvl="1"/>
            <a:r>
              <a:rPr lang="en-US" altLang="en-US" smtClean="0">
                <a:ea typeface="ＭＳ Ｐゴシック" panose="020B0600070205080204" pitchFamily="34" charset="-128"/>
              </a:rPr>
              <a:t>IEEE  meeting attendance system or Access card system</a:t>
            </a:r>
          </a:p>
          <a:p>
            <a:r>
              <a:rPr lang="en-US" altLang="en-US" smtClean="0">
                <a:ea typeface="ＭＳ Ｐゴシック" panose="020B0600070205080204" pitchFamily="34" charset="-128"/>
              </a:rPr>
              <a:t> Vehicle collision prevention system</a:t>
            </a:r>
          </a:p>
          <a:p>
            <a:r>
              <a:rPr lang="en-US" altLang="en-US" smtClean="0">
                <a:ea typeface="ＭＳ Ｐゴシック" panose="020B0600070205080204" pitchFamily="34" charset="-128"/>
              </a:rPr>
              <a:t> Contactless payment system</a:t>
            </a:r>
          </a:p>
          <a:p>
            <a:r>
              <a:rPr lang="en-US" altLang="en-US" smtClean="0">
                <a:ea typeface="ＭＳ Ｐゴシック" panose="020B0600070205080204" pitchFamily="34" charset="-128"/>
              </a:rPr>
              <a:t> Toll gate system</a:t>
            </a:r>
          </a:p>
          <a:p>
            <a:r>
              <a:rPr lang="en-US" altLang="en-US" smtClean="0">
                <a:ea typeface="ＭＳ Ｐゴシック" panose="020B0600070205080204" pitchFamily="34" charset="-128"/>
              </a:rPr>
              <a:t> …</a:t>
            </a:r>
          </a:p>
        </p:txBody>
      </p:sp>
      <p:sp>
        <p:nvSpPr>
          <p:cNvPr id="19460" name="Footer Placehold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GB" altLang="en-US" sz="1000" smtClean="0"/>
              <a:t>Rob Sun, et al Huawei</a:t>
            </a:r>
          </a:p>
        </p:txBody>
      </p:sp>
      <p:sp>
        <p:nvSpPr>
          <p:cNvPr id="19461" name="Slide Number Placeholder 4"/>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GB" altLang="en-US" sz="1200" b="0" smtClean="0"/>
              <a:t>Slide </a:t>
            </a:r>
            <a:fld id="{F74387F5-3927-4A99-A021-BE2DA1601DE4}" type="slidenum">
              <a:rPr lang="en-GB" altLang="en-US" sz="1200" b="0" smtClean="0"/>
              <a:pPr>
                <a:spcBef>
                  <a:spcPct val="0"/>
                </a:spcBef>
                <a:buFontTx/>
                <a:buNone/>
              </a:pPr>
              <a:t>4</a:t>
            </a:fld>
            <a:endParaRPr lang="en-GB" altLang="en-US" sz="1200" b="0" smtClean="0"/>
          </a:p>
        </p:txBody>
      </p:sp>
    </p:spTree>
    <p:extLst>
      <p:ext uri="{BB962C8B-B14F-4D97-AF65-F5344CB8AC3E}">
        <p14:creationId xmlns:p14="http://schemas.microsoft.com/office/powerpoint/2010/main" val="13586677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Oval 40"/>
          <p:cNvSpPr>
            <a:spLocks noChangeArrowheads="1"/>
          </p:cNvSpPr>
          <p:nvPr/>
        </p:nvSpPr>
        <p:spPr bwMode="auto">
          <a:xfrm>
            <a:off x="6319838" y="4857750"/>
            <a:ext cx="2200275" cy="1562100"/>
          </a:xfrm>
          <a:prstGeom prst="ellipse">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endParaRPr lang="en-US" altLang="en-US" sz="1200" b="0"/>
          </a:p>
        </p:txBody>
      </p:sp>
      <p:sp>
        <p:nvSpPr>
          <p:cNvPr id="54" name="Oval 53"/>
          <p:cNvSpPr/>
          <p:nvPr/>
        </p:nvSpPr>
        <p:spPr bwMode="auto">
          <a:xfrm>
            <a:off x="6084888" y="4941888"/>
            <a:ext cx="1311275" cy="1177925"/>
          </a:xfrm>
          <a:prstGeom prst="ellipse">
            <a:avLst/>
          </a:prstGeom>
          <a:solidFill>
            <a:schemeClr val="bg2">
              <a:lumMod val="40000"/>
              <a:lumOff val="60000"/>
            </a:schemeClr>
          </a:solidFill>
          <a:ln w="12700" cap="flat" cmpd="sng" algn="ctr">
            <a:solidFill>
              <a:schemeClr val="tx1"/>
            </a:solidFill>
            <a:prstDash val="solid"/>
            <a:round/>
            <a:headEnd type="none" w="sm" len="sm"/>
            <a:tailEnd type="none" w="sm" len="sm"/>
          </a:ln>
          <a:effectLst/>
          <a:extLst>
            <a:ext uri="{AF507438-7753-43e0-B8FC-AC1667EBCBE1}"/>
          </a:extLst>
        </p:spPr>
        <p:txBody>
          <a:bodyPr/>
          <a:lstStyle/>
          <a:p>
            <a:pPr>
              <a:defRPr/>
            </a:pPr>
            <a:endParaRPr lang="en-US"/>
          </a:p>
        </p:txBody>
      </p:sp>
      <p:sp>
        <p:nvSpPr>
          <p:cNvPr id="20484" name="Title 1"/>
          <p:cNvSpPr>
            <a:spLocks noGrp="1"/>
          </p:cNvSpPr>
          <p:nvPr>
            <p:ph type="title"/>
          </p:nvPr>
        </p:nvSpPr>
        <p:spPr/>
        <p:txBody>
          <a:bodyPr/>
          <a:lstStyle/>
          <a:p>
            <a:r>
              <a:rPr lang="en-US" altLang="en-US" smtClean="0">
                <a:ea typeface="ＭＳ Ｐゴシック" panose="020B0600070205080204" pitchFamily="34" charset="-128"/>
              </a:rPr>
              <a:t>Threat Models</a:t>
            </a:r>
          </a:p>
        </p:txBody>
      </p:sp>
      <p:sp>
        <p:nvSpPr>
          <p:cNvPr id="3" name="Content Placeholder 2"/>
          <p:cNvSpPr>
            <a:spLocks noGrp="1"/>
          </p:cNvSpPr>
          <p:nvPr>
            <p:ph idx="1"/>
          </p:nvPr>
        </p:nvSpPr>
        <p:spPr>
          <a:xfrm>
            <a:off x="554038" y="1438275"/>
            <a:ext cx="7772400" cy="4114800"/>
          </a:xfrm>
        </p:spPr>
        <p:txBody>
          <a:bodyPr/>
          <a:lstStyle/>
          <a:p>
            <a:pPr>
              <a:defRPr/>
            </a:pPr>
            <a:r>
              <a:rPr lang="en-US" dirty="0" smtClean="0"/>
              <a:t>Distance fraud:</a:t>
            </a:r>
          </a:p>
          <a:p>
            <a:pPr lvl="1" indent="-342900">
              <a:defRPr/>
            </a:pPr>
            <a:r>
              <a:rPr lang="en-US" dirty="0" smtClean="0"/>
              <a:t>STA1 is a prover and also a bad guy</a:t>
            </a:r>
          </a:p>
          <a:p>
            <a:pPr lvl="1" indent="-342900">
              <a:defRPr/>
            </a:pPr>
            <a:r>
              <a:rPr lang="en-US" dirty="0" smtClean="0"/>
              <a:t>Trying to deceive that AP with which he/she is </a:t>
            </a:r>
          </a:p>
          <a:p>
            <a:pPr marL="400050" lvl="1" indent="0">
              <a:buFontTx/>
              <a:buNone/>
              <a:defRPr/>
            </a:pPr>
            <a:r>
              <a:rPr lang="en-US" dirty="0"/>
              <a:t> </a:t>
            </a:r>
            <a:r>
              <a:rPr lang="en-US" dirty="0" smtClean="0"/>
              <a:t>     in the range (Access card)</a:t>
            </a:r>
            <a:endParaRPr lang="en-US" dirty="0"/>
          </a:p>
          <a:p>
            <a:pPr>
              <a:defRPr/>
            </a:pPr>
            <a:r>
              <a:rPr lang="en-US" dirty="0" smtClean="0"/>
              <a:t>Man In the Middle (MIM)</a:t>
            </a:r>
          </a:p>
          <a:p>
            <a:pPr lvl="1">
              <a:defRPr/>
            </a:pPr>
            <a:r>
              <a:rPr lang="en-US" dirty="0" smtClean="0"/>
              <a:t>The bad guy is replaying the messages</a:t>
            </a:r>
          </a:p>
          <a:p>
            <a:pPr marL="457200" lvl="1" indent="0">
              <a:buFontTx/>
              <a:buNone/>
              <a:defRPr/>
            </a:pPr>
            <a:r>
              <a:rPr lang="en-US" dirty="0"/>
              <a:t> </a:t>
            </a:r>
            <a:r>
              <a:rPr lang="en-US" dirty="0" smtClean="0"/>
              <a:t>    between STA1 and AP</a:t>
            </a:r>
          </a:p>
          <a:p>
            <a:pPr lvl="1">
              <a:defRPr/>
            </a:pPr>
            <a:r>
              <a:rPr lang="en-US" dirty="0" smtClean="0"/>
              <a:t>Trying to deceive the AP and let AP calculate</a:t>
            </a:r>
          </a:p>
          <a:p>
            <a:pPr marL="457200" lvl="1" indent="0">
              <a:buFontTx/>
              <a:buNone/>
              <a:defRPr/>
            </a:pPr>
            <a:r>
              <a:rPr lang="en-US" dirty="0" smtClean="0"/>
              <a:t>     the wrong distance</a:t>
            </a:r>
          </a:p>
          <a:p>
            <a:pPr>
              <a:defRPr/>
            </a:pPr>
            <a:r>
              <a:rPr lang="en-US" dirty="0" smtClean="0"/>
              <a:t>Mafia distance fraud (collusion)</a:t>
            </a:r>
          </a:p>
          <a:p>
            <a:pPr lvl="1">
              <a:defRPr/>
            </a:pPr>
            <a:r>
              <a:rPr lang="en-US" dirty="0" smtClean="0"/>
              <a:t>    </a:t>
            </a:r>
            <a:r>
              <a:rPr lang="en-US" dirty="0" err="1" smtClean="0"/>
              <a:t>A.k.a</a:t>
            </a:r>
            <a:r>
              <a:rPr lang="en-US" dirty="0" smtClean="0"/>
              <a:t> the terrorists  attack</a:t>
            </a:r>
          </a:p>
          <a:p>
            <a:pPr lvl="1">
              <a:defRPr/>
            </a:pPr>
            <a:r>
              <a:rPr lang="en-US" dirty="0"/>
              <a:t> </a:t>
            </a:r>
            <a:r>
              <a:rPr lang="en-US" dirty="0" smtClean="0"/>
              <a:t>   STA1 and the bad guy collude to deceive</a:t>
            </a:r>
          </a:p>
          <a:p>
            <a:pPr marL="457200" lvl="1" indent="0">
              <a:buFontTx/>
              <a:buNone/>
              <a:defRPr/>
            </a:pPr>
            <a:r>
              <a:rPr lang="en-US" dirty="0"/>
              <a:t> </a:t>
            </a:r>
            <a:r>
              <a:rPr lang="en-US" dirty="0" smtClean="0"/>
              <a:t>        the AP. </a:t>
            </a:r>
          </a:p>
          <a:p>
            <a:pPr>
              <a:defRPr/>
            </a:pPr>
            <a:endParaRPr lang="en-US" dirty="0" smtClean="0"/>
          </a:p>
          <a:p>
            <a:pPr>
              <a:defRPr/>
            </a:pPr>
            <a:endParaRPr lang="en-US" dirty="0"/>
          </a:p>
        </p:txBody>
      </p:sp>
      <p:sp>
        <p:nvSpPr>
          <p:cNvPr id="20486" name="Footer Placehold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GB" altLang="en-US" sz="1000" smtClean="0"/>
              <a:t>Rob Sun, et al Huawei</a:t>
            </a:r>
          </a:p>
        </p:txBody>
      </p:sp>
      <p:sp>
        <p:nvSpPr>
          <p:cNvPr id="20487" name="Slide Number Placeholder 4"/>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GB" altLang="en-US" sz="1200" b="0" smtClean="0"/>
              <a:t>Slide </a:t>
            </a:r>
            <a:fld id="{E54ADB56-8C26-47A0-AE9E-1B978BA7BD5E}" type="slidenum">
              <a:rPr lang="en-GB" altLang="en-US" sz="1200" b="0" smtClean="0"/>
              <a:pPr>
                <a:spcBef>
                  <a:spcPct val="0"/>
                </a:spcBef>
                <a:buFontTx/>
                <a:buNone/>
              </a:pPr>
              <a:t>5</a:t>
            </a:fld>
            <a:endParaRPr lang="en-GB" altLang="en-US" sz="1200" b="0" smtClean="0"/>
          </a:p>
        </p:txBody>
      </p:sp>
      <p:sp>
        <p:nvSpPr>
          <p:cNvPr id="20488" name="Oval 5"/>
          <p:cNvSpPr>
            <a:spLocks noChangeArrowheads="1"/>
          </p:cNvSpPr>
          <p:nvPr/>
        </p:nvSpPr>
        <p:spPr bwMode="auto">
          <a:xfrm>
            <a:off x="7065963" y="1617663"/>
            <a:ext cx="1414462" cy="1287462"/>
          </a:xfrm>
          <a:prstGeom prst="ellipse">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endParaRPr lang="en-US" altLang="en-US" sz="1200" b="0"/>
          </a:p>
        </p:txBody>
      </p:sp>
      <p:sp>
        <p:nvSpPr>
          <p:cNvPr id="20489" name="Rectangle 6"/>
          <p:cNvSpPr>
            <a:spLocks noChangeArrowheads="1"/>
          </p:cNvSpPr>
          <p:nvPr/>
        </p:nvSpPr>
        <p:spPr bwMode="auto">
          <a:xfrm>
            <a:off x="7759700" y="2120900"/>
            <a:ext cx="180975" cy="174625"/>
          </a:xfrm>
          <a:prstGeom prst="rect">
            <a:avLst/>
          </a:prstGeom>
          <a:solidFill>
            <a:schemeClr val="tx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endParaRPr lang="en-US" altLang="en-US" sz="1200" b="0"/>
          </a:p>
        </p:txBody>
      </p:sp>
      <p:sp>
        <p:nvSpPr>
          <p:cNvPr id="20490" name="TextBox 7"/>
          <p:cNvSpPr txBox="1">
            <a:spLocks noChangeArrowheads="1"/>
          </p:cNvSpPr>
          <p:nvPr/>
        </p:nvSpPr>
        <p:spPr bwMode="auto">
          <a:xfrm>
            <a:off x="7370763" y="1762125"/>
            <a:ext cx="955675"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AP(Verifier)</a:t>
            </a:r>
          </a:p>
        </p:txBody>
      </p:sp>
      <p:cxnSp>
        <p:nvCxnSpPr>
          <p:cNvPr id="20491" name="Straight Arrow Connector 8"/>
          <p:cNvCxnSpPr>
            <a:cxnSpLocks noChangeShapeType="1"/>
            <a:stCxn id="20489" idx="2"/>
          </p:cNvCxnSpPr>
          <p:nvPr/>
        </p:nvCxnSpPr>
        <p:spPr bwMode="auto">
          <a:xfrm flipH="1">
            <a:off x="7180263" y="2295525"/>
            <a:ext cx="669925" cy="344488"/>
          </a:xfrm>
          <a:prstGeom prst="straightConnector1">
            <a:avLst/>
          </a:prstGeom>
          <a:noFill/>
          <a:ln w="12700"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10" name="TextBox 9"/>
          <p:cNvSpPr txBox="1">
            <a:spLocks noRot="1" noChangeAspect="1" noMove="1" noResize="1" noEditPoints="1" noAdjustHandles="1" noChangeArrowheads="1" noChangeShapeType="1" noTextEdit="1"/>
          </p:cNvSpPr>
          <p:nvPr/>
        </p:nvSpPr>
        <p:spPr>
          <a:xfrm>
            <a:off x="7317456" y="2394433"/>
            <a:ext cx="795313" cy="276999"/>
          </a:xfrm>
          <a:prstGeom prst="rect">
            <a:avLst/>
          </a:prstGeom>
          <a:blipFill rotWithShape="0">
            <a:blip r:embed="rId2"/>
            <a:stretch>
              <a:fillRect/>
            </a:stretch>
          </a:blipFill>
        </p:spPr>
        <p:txBody>
          <a:bodyPr/>
          <a:lstStyle/>
          <a:p>
            <a:pPr>
              <a:defRPr/>
            </a:pPr>
            <a:r>
              <a:rPr lang="en-US">
                <a:noFill/>
              </a:rPr>
              <a:t> </a:t>
            </a:r>
          </a:p>
        </p:txBody>
      </p:sp>
      <p:sp>
        <p:nvSpPr>
          <p:cNvPr id="20493" name="Isosceles Triangle 10"/>
          <p:cNvSpPr>
            <a:spLocks noChangeArrowheads="1"/>
          </p:cNvSpPr>
          <p:nvPr/>
        </p:nvSpPr>
        <p:spPr bwMode="auto">
          <a:xfrm>
            <a:off x="6375400" y="2187575"/>
            <a:ext cx="142875" cy="215900"/>
          </a:xfrm>
          <a:prstGeom prst="triangle">
            <a:avLst>
              <a:gd name="adj" fmla="val 50000"/>
            </a:avLst>
          </a:prstGeom>
          <a:solidFill>
            <a:srgbClr val="00B0F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endParaRPr lang="en-US" altLang="en-US" sz="1200" b="0"/>
          </a:p>
        </p:txBody>
      </p:sp>
      <p:sp>
        <p:nvSpPr>
          <p:cNvPr id="20494" name="TextBox 11"/>
          <p:cNvSpPr txBox="1">
            <a:spLocks noChangeArrowheads="1"/>
          </p:cNvSpPr>
          <p:nvPr/>
        </p:nvSpPr>
        <p:spPr bwMode="auto">
          <a:xfrm>
            <a:off x="5545138" y="1831975"/>
            <a:ext cx="18748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STA1 (prover) and bad guy</a:t>
            </a:r>
          </a:p>
        </p:txBody>
      </p:sp>
      <p:sp>
        <p:nvSpPr>
          <p:cNvPr id="20495" name="Oval 19"/>
          <p:cNvSpPr>
            <a:spLocks noChangeArrowheads="1"/>
          </p:cNvSpPr>
          <p:nvPr/>
        </p:nvSpPr>
        <p:spPr bwMode="auto">
          <a:xfrm>
            <a:off x="6343650" y="3182938"/>
            <a:ext cx="2200275" cy="1562100"/>
          </a:xfrm>
          <a:prstGeom prst="ellipse">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endParaRPr lang="en-US" altLang="en-US" sz="1200" b="0"/>
          </a:p>
        </p:txBody>
      </p:sp>
      <p:sp>
        <p:nvSpPr>
          <p:cNvPr id="20496" name="Rectangle 20"/>
          <p:cNvSpPr>
            <a:spLocks noChangeArrowheads="1"/>
          </p:cNvSpPr>
          <p:nvPr/>
        </p:nvSpPr>
        <p:spPr bwMode="auto">
          <a:xfrm>
            <a:off x="7759700" y="3775075"/>
            <a:ext cx="180975" cy="174625"/>
          </a:xfrm>
          <a:prstGeom prst="rect">
            <a:avLst/>
          </a:prstGeom>
          <a:solidFill>
            <a:schemeClr val="tx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endParaRPr lang="en-US" altLang="en-US" sz="1200" b="0"/>
          </a:p>
        </p:txBody>
      </p:sp>
      <p:sp>
        <p:nvSpPr>
          <p:cNvPr id="20497" name="TextBox 21"/>
          <p:cNvSpPr txBox="1">
            <a:spLocks noChangeArrowheads="1"/>
          </p:cNvSpPr>
          <p:nvPr/>
        </p:nvSpPr>
        <p:spPr bwMode="auto">
          <a:xfrm>
            <a:off x="7370763" y="3416300"/>
            <a:ext cx="955675"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AP(Verifier)</a:t>
            </a:r>
          </a:p>
        </p:txBody>
      </p:sp>
      <p:sp>
        <p:nvSpPr>
          <p:cNvPr id="24" name="TextBox 23"/>
          <p:cNvSpPr txBox="1">
            <a:spLocks noRot="1" noChangeAspect="1" noMove="1" noResize="1" noEditPoints="1" noAdjustHandles="1" noChangeArrowheads="1" noChangeShapeType="1" noTextEdit="1"/>
          </p:cNvSpPr>
          <p:nvPr/>
        </p:nvSpPr>
        <p:spPr>
          <a:xfrm>
            <a:off x="6919799" y="4168285"/>
            <a:ext cx="795313" cy="276999"/>
          </a:xfrm>
          <a:prstGeom prst="rect">
            <a:avLst/>
          </a:prstGeom>
          <a:blipFill rotWithShape="0">
            <a:blip r:embed="rId2"/>
            <a:stretch>
              <a:fillRect/>
            </a:stretch>
          </a:blipFill>
        </p:spPr>
        <p:txBody>
          <a:bodyPr/>
          <a:lstStyle/>
          <a:p>
            <a:pPr>
              <a:defRPr/>
            </a:pPr>
            <a:r>
              <a:rPr lang="en-US">
                <a:noFill/>
              </a:rPr>
              <a:t> </a:t>
            </a:r>
          </a:p>
        </p:txBody>
      </p:sp>
      <p:sp>
        <p:nvSpPr>
          <p:cNvPr id="20499" name="Isosceles Triangle 24"/>
          <p:cNvSpPr>
            <a:spLocks noChangeArrowheads="1"/>
          </p:cNvSpPr>
          <p:nvPr/>
        </p:nvSpPr>
        <p:spPr bwMode="auto">
          <a:xfrm>
            <a:off x="6343650" y="3754438"/>
            <a:ext cx="144463" cy="215900"/>
          </a:xfrm>
          <a:prstGeom prst="triangle">
            <a:avLst>
              <a:gd name="adj" fmla="val 50000"/>
            </a:avLst>
          </a:prstGeom>
          <a:solidFill>
            <a:srgbClr val="00B0F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endParaRPr lang="en-US" altLang="en-US" sz="1200" b="0"/>
          </a:p>
        </p:txBody>
      </p:sp>
      <p:sp>
        <p:nvSpPr>
          <p:cNvPr id="20500" name="TextBox 25"/>
          <p:cNvSpPr txBox="1">
            <a:spLocks noChangeArrowheads="1"/>
          </p:cNvSpPr>
          <p:nvPr/>
        </p:nvSpPr>
        <p:spPr bwMode="auto">
          <a:xfrm>
            <a:off x="5905500" y="3484563"/>
            <a:ext cx="10826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STA1 (prover)</a:t>
            </a:r>
          </a:p>
        </p:txBody>
      </p:sp>
      <p:sp>
        <p:nvSpPr>
          <p:cNvPr id="20501" name="Isosceles Triangle 26"/>
          <p:cNvSpPr>
            <a:spLocks noChangeArrowheads="1"/>
          </p:cNvSpPr>
          <p:nvPr/>
        </p:nvSpPr>
        <p:spPr bwMode="auto">
          <a:xfrm>
            <a:off x="7134225" y="3787775"/>
            <a:ext cx="144463" cy="215900"/>
          </a:xfrm>
          <a:prstGeom prst="triangle">
            <a:avLst>
              <a:gd name="adj" fmla="val 50000"/>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endParaRPr lang="en-US" altLang="en-US" sz="1200" b="0"/>
          </a:p>
        </p:txBody>
      </p:sp>
      <p:cxnSp>
        <p:nvCxnSpPr>
          <p:cNvPr id="20502" name="Straight Arrow Connector 29"/>
          <p:cNvCxnSpPr>
            <a:cxnSpLocks noChangeShapeType="1"/>
          </p:cNvCxnSpPr>
          <p:nvPr/>
        </p:nvCxnSpPr>
        <p:spPr bwMode="auto">
          <a:xfrm flipH="1">
            <a:off x="7316788" y="3963988"/>
            <a:ext cx="457200" cy="801687"/>
          </a:xfrm>
          <a:prstGeom prst="straightConnector1">
            <a:avLst/>
          </a:prstGeom>
          <a:noFill/>
          <a:ln w="12700"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20503" name="TextBox 30"/>
          <p:cNvSpPr txBox="1">
            <a:spLocks noChangeArrowheads="1"/>
          </p:cNvSpPr>
          <p:nvPr/>
        </p:nvSpPr>
        <p:spPr bwMode="auto">
          <a:xfrm>
            <a:off x="6851650" y="3530600"/>
            <a:ext cx="701675"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Bad guy</a:t>
            </a:r>
          </a:p>
        </p:txBody>
      </p:sp>
      <p:cxnSp>
        <p:nvCxnSpPr>
          <p:cNvPr id="20504" name="Straight Arrow Connector 32"/>
          <p:cNvCxnSpPr>
            <a:cxnSpLocks noChangeShapeType="1"/>
          </p:cNvCxnSpPr>
          <p:nvPr/>
        </p:nvCxnSpPr>
        <p:spPr bwMode="auto">
          <a:xfrm flipH="1">
            <a:off x="7316788" y="3862388"/>
            <a:ext cx="3984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20505" name="Straight Arrow Connector 34"/>
          <p:cNvCxnSpPr>
            <a:cxnSpLocks noChangeShapeType="1"/>
          </p:cNvCxnSpPr>
          <p:nvPr/>
        </p:nvCxnSpPr>
        <p:spPr bwMode="auto">
          <a:xfrm flipH="1">
            <a:off x="6518275" y="3808413"/>
            <a:ext cx="61595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20506" name="Straight Arrow Connector 36"/>
          <p:cNvCxnSpPr>
            <a:cxnSpLocks noChangeShapeType="1"/>
          </p:cNvCxnSpPr>
          <p:nvPr/>
        </p:nvCxnSpPr>
        <p:spPr bwMode="auto">
          <a:xfrm>
            <a:off x="6518275" y="3949700"/>
            <a:ext cx="547688"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20507" name="Straight Arrow Connector 38"/>
          <p:cNvCxnSpPr>
            <a:cxnSpLocks noChangeShapeType="1"/>
          </p:cNvCxnSpPr>
          <p:nvPr/>
        </p:nvCxnSpPr>
        <p:spPr bwMode="auto">
          <a:xfrm>
            <a:off x="7419975" y="3949700"/>
            <a:ext cx="295275"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20508" name="Rectangle 41"/>
          <p:cNvSpPr>
            <a:spLocks noChangeArrowheads="1"/>
          </p:cNvSpPr>
          <p:nvPr/>
        </p:nvSpPr>
        <p:spPr bwMode="auto">
          <a:xfrm>
            <a:off x="7735888" y="5449888"/>
            <a:ext cx="180975" cy="174625"/>
          </a:xfrm>
          <a:prstGeom prst="rect">
            <a:avLst/>
          </a:prstGeom>
          <a:solidFill>
            <a:schemeClr val="tx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endParaRPr lang="en-US" altLang="en-US" sz="1200" b="0"/>
          </a:p>
        </p:txBody>
      </p:sp>
      <p:sp>
        <p:nvSpPr>
          <p:cNvPr id="20509" name="TextBox 42"/>
          <p:cNvSpPr txBox="1">
            <a:spLocks noChangeArrowheads="1"/>
          </p:cNvSpPr>
          <p:nvPr/>
        </p:nvSpPr>
        <p:spPr bwMode="auto">
          <a:xfrm>
            <a:off x="7346950" y="5091113"/>
            <a:ext cx="955675"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AP(Verifier)</a:t>
            </a:r>
          </a:p>
        </p:txBody>
      </p:sp>
      <p:sp>
        <p:nvSpPr>
          <p:cNvPr id="44" name="TextBox 43"/>
          <p:cNvSpPr txBox="1">
            <a:spLocks noRot="1" noChangeAspect="1" noMove="1" noResize="1" noEditPoints="1" noAdjustHandles="1" noChangeArrowheads="1" noChangeShapeType="1" noTextEdit="1"/>
          </p:cNvSpPr>
          <p:nvPr/>
        </p:nvSpPr>
        <p:spPr>
          <a:xfrm>
            <a:off x="6895919" y="5842759"/>
            <a:ext cx="795313" cy="276999"/>
          </a:xfrm>
          <a:prstGeom prst="rect">
            <a:avLst/>
          </a:prstGeom>
          <a:blipFill rotWithShape="0">
            <a:blip r:embed="rId3"/>
            <a:stretch>
              <a:fillRect/>
            </a:stretch>
          </a:blipFill>
        </p:spPr>
        <p:txBody>
          <a:bodyPr/>
          <a:lstStyle/>
          <a:p>
            <a:pPr>
              <a:defRPr/>
            </a:pPr>
            <a:r>
              <a:rPr lang="en-US">
                <a:noFill/>
              </a:rPr>
              <a:t> </a:t>
            </a:r>
          </a:p>
        </p:txBody>
      </p:sp>
      <p:sp>
        <p:nvSpPr>
          <p:cNvPr id="20511" name="Isosceles Triangle 44"/>
          <p:cNvSpPr>
            <a:spLocks noChangeArrowheads="1"/>
          </p:cNvSpPr>
          <p:nvPr/>
        </p:nvSpPr>
        <p:spPr bwMode="auto">
          <a:xfrm>
            <a:off x="6319838" y="5429250"/>
            <a:ext cx="144462" cy="215900"/>
          </a:xfrm>
          <a:prstGeom prst="triangle">
            <a:avLst>
              <a:gd name="adj" fmla="val 50000"/>
            </a:avLst>
          </a:prstGeom>
          <a:solidFill>
            <a:srgbClr val="00B0F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endParaRPr lang="en-US" altLang="en-US" sz="1200" b="0"/>
          </a:p>
        </p:txBody>
      </p:sp>
      <p:sp>
        <p:nvSpPr>
          <p:cNvPr id="20512" name="TextBox 45"/>
          <p:cNvSpPr txBox="1">
            <a:spLocks noChangeArrowheads="1"/>
          </p:cNvSpPr>
          <p:nvPr/>
        </p:nvSpPr>
        <p:spPr bwMode="auto">
          <a:xfrm>
            <a:off x="5881688" y="5157788"/>
            <a:ext cx="1082675"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STA1 (prover)</a:t>
            </a:r>
          </a:p>
        </p:txBody>
      </p:sp>
      <p:sp>
        <p:nvSpPr>
          <p:cNvPr id="20513" name="Isosceles Triangle 46"/>
          <p:cNvSpPr>
            <a:spLocks noChangeArrowheads="1"/>
          </p:cNvSpPr>
          <p:nvPr/>
        </p:nvSpPr>
        <p:spPr bwMode="auto">
          <a:xfrm>
            <a:off x="7110413" y="5462588"/>
            <a:ext cx="144462" cy="215900"/>
          </a:xfrm>
          <a:prstGeom prst="triangle">
            <a:avLst>
              <a:gd name="adj" fmla="val 50000"/>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endParaRPr lang="en-US" altLang="en-US" sz="1200" b="0"/>
          </a:p>
        </p:txBody>
      </p:sp>
      <p:cxnSp>
        <p:nvCxnSpPr>
          <p:cNvPr id="20514" name="Straight Arrow Connector 47"/>
          <p:cNvCxnSpPr>
            <a:cxnSpLocks noChangeShapeType="1"/>
          </p:cNvCxnSpPr>
          <p:nvPr/>
        </p:nvCxnSpPr>
        <p:spPr bwMode="auto">
          <a:xfrm flipH="1">
            <a:off x="7292975" y="5638800"/>
            <a:ext cx="457200" cy="800100"/>
          </a:xfrm>
          <a:prstGeom prst="straightConnector1">
            <a:avLst/>
          </a:prstGeom>
          <a:noFill/>
          <a:ln w="12700"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20515" name="TextBox 48"/>
          <p:cNvSpPr txBox="1">
            <a:spLocks noChangeArrowheads="1"/>
          </p:cNvSpPr>
          <p:nvPr/>
        </p:nvSpPr>
        <p:spPr bwMode="auto">
          <a:xfrm>
            <a:off x="6827838" y="5205413"/>
            <a:ext cx="701675"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Bad guy</a:t>
            </a:r>
          </a:p>
        </p:txBody>
      </p:sp>
      <p:cxnSp>
        <p:nvCxnSpPr>
          <p:cNvPr id="20516" name="Straight Arrow Connector 49"/>
          <p:cNvCxnSpPr>
            <a:cxnSpLocks noChangeShapeType="1"/>
          </p:cNvCxnSpPr>
          <p:nvPr/>
        </p:nvCxnSpPr>
        <p:spPr bwMode="auto">
          <a:xfrm flipH="1">
            <a:off x="7292975" y="5537200"/>
            <a:ext cx="3984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20517" name="Straight Arrow Connector 50"/>
          <p:cNvCxnSpPr>
            <a:cxnSpLocks noChangeShapeType="1"/>
          </p:cNvCxnSpPr>
          <p:nvPr/>
        </p:nvCxnSpPr>
        <p:spPr bwMode="auto">
          <a:xfrm flipH="1">
            <a:off x="6494463" y="5483225"/>
            <a:ext cx="61595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20518" name="Straight Arrow Connector 51"/>
          <p:cNvCxnSpPr>
            <a:cxnSpLocks noChangeShapeType="1"/>
          </p:cNvCxnSpPr>
          <p:nvPr/>
        </p:nvCxnSpPr>
        <p:spPr bwMode="auto">
          <a:xfrm>
            <a:off x="6494463" y="5624513"/>
            <a:ext cx="5476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20519" name="Straight Arrow Connector 52"/>
          <p:cNvCxnSpPr>
            <a:cxnSpLocks noChangeShapeType="1"/>
          </p:cNvCxnSpPr>
          <p:nvPr/>
        </p:nvCxnSpPr>
        <p:spPr bwMode="auto">
          <a:xfrm>
            <a:off x="7396163" y="5624513"/>
            <a:ext cx="295275"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14080404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tangle 47"/>
          <p:cNvSpPr/>
          <p:nvPr/>
        </p:nvSpPr>
        <p:spPr bwMode="auto">
          <a:xfrm>
            <a:off x="4610100" y="2941638"/>
            <a:ext cx="4259263" cy="3224212"/>
          </a:xfrm>
          <a:prstGeom prst="rect">
            <a:avLst/>
          </a:prstGeom>
          <a:solidFill>
            <a:schemeClr val="bg2">
              <a:lumMod val="20000"/>
              <a:lumOff val="80000"/>
            </a:schemeClr>
          </a:solidFill>
          <a:ln w="12700" cap="flat" cmpd="sng" algn="ctr">
            <a:solidFill>
              <a:schemeClr val="tx1"/>
            </a:solidFill>
            <a:prstDash val="solid"/>
            <a:round/>
            <a:headEnd type="none" w="sm" len="sm"/>
            <a:tailEnd type="none" w="sm" len="sm"/>
          </a:ln>
          <a:effectLst/>
          <a:extLst>
            <a:ext uri="{AF507438-7753-43e0-B8FC-AC1667EBCBE1}"/>
          </a:extLst>
        </p:spPr>
        <p:txBody>
          <a:bodyPr/>
          <a:lstStyle>
            <a:lvl1pPr>
              <a:defRPr sz="1200">
                <a:solidFill>
                  <a:schemeClr val="tx1"/>
                </a:solidFill>
                <a:latin typeface="Times New Roman" panose="02020603050405020304" pitchFamily="18" charset="0"/>
                <a:ea typeface="ＭＳ Ｐゴシック" panose="020B0600070205080204" pitchFamily="34" charset="-128"/>
              </a:defRPr>
            </a:lvl1pPr>
            <a:lvl2pPr marL="742950" indent="-285750">
              <a:defRPr sz="1200">
                <a:solidFill>
                  <a:schemeClr val="tx1"/>
                </a:solidFill>
                <a:latin typeface="Times New Roman" panose="02020603050405020304" pitchFamily="18" charset="0"/>
                <a:ea typeface="ＭＳ Ｐゴシック" panose="020B0600070205080204" pitchFamily="34" charset="-128"/>
              </a:defRPr>
            </a:lvl2pPr>
            <a:lvl3pPr marL="1143000" indent="-228600">
              <a:defRPr sz="1200">
                <a:solidFill>
                  <a:schemeClr val="tx1"/>
                </a:solidFill>
                <a:latin typeface="Times New Roman" panose="02020603050405020304" pitchFamily="18" charset="0"/>
                <a:ea typeface="ＭＳ Ｐゴシック" panose="020B0600070205080204" pitchFamily="34" charset="-128"/>
              </a:defRPr>
            </a:lvl3pPr>
            <a:lvl4pPr marL="1600200" indent="-228600">
              <a:defRPr sz="1200">
                <a:solidFill>
                  <a:schemeClr val="tx1"/>
                </a:solidFill>
                <a:latin typeface="Times New Roman" panose="02020603050405020304" pitchFamily="18" charset="0"/>
                <a:ea typeface="ＭＳ Ｐゴシック" panose="020B0600070205080204" pitchFamily="34" charset="-128"/>
              </a:defRPr>
            </a:lvl4pPr>
            <a:lvl5pPr marL="2057400" indent="-228600">
              <a:defRPr sz="12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defRPr/>
            </a:pPr>
            <a:endParaRPr lang="en-US" altLang="en-US" smtClean="0"/>
          </a:p>
        </p:txBody>
      </p:sp>
      <p:sp>
        <p:nvSpPr>
          <p:cNvPr id="21507" name="Title 1"/>
          <p:cNvSpPr>
            <a:spLocks noGrp="1"/>
          </p:cNvSpPr>
          <p:nvPr>
            <p:ph type="title"/>
          </p:nvPr>
        </p:nvSpPr>
        <p:spPr>
          <a:xfrm>
            <a:off x="536575" y="339725"/>
            <a:ext cx="7772400" cy="1066800"/>
          </a:xfrm>
        </p:spPr>
        <p:txBody>
          <a:bodyPr/>
          <a:lstStyle/>
          <a:p>
            <a:r>
              <a:rPr lang="en-US" altLang="en-US" smtClean="0">
                <a:ea typeface="ＭＳ Ｐゴシック" panose="020B0600070205080204" pitchFamily="34" charset="-128"/>
              </a:rPr>
              <a:t>Replay Attack and Distance Bounding</a:t>
            </a:r>
          </a:p>
        </p:txBody>
      </p:sp>
      <p:sp>
        <p:nvSpPr>
          <p:cNvPr id="21508" name="Footer Placehold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GB" altLang="en-US" sz="1000" smtClean="0"/>
              <a:t>Rob Sun, et al Huawei</a:t>
            </a:r>
          </a:p>
        </p:txBody>
      </p:sp>
      <p:sp>
        <p:nvSpPr>
          <p:cNvPr id="21509" name="Slide Number Placeholder 4"/>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GB" altLang="en-US" sz="1200" b="0" smtClean="0"/>
              <a:t>Slide </a:t>
            </a:r>
            <a:fld id="{DF666D28-3AA4-42C2-A800-752052201ABB}" type="slidenum">
              <a:rPr lang="en-GB" altLang="en-US" sz="1200" b="0" smtClean="0"/>
              <a:pPr>
                <a:spcBef>
                  <a:spcPct val="0"/>
                </a:spcBef>
                <a:buFontTx/>
                <a:buNone/>
              </a:pPr>
              <a:t>6</a:t>
            </a:fld>
            <a:endParaRPr lang="en-GB" altLang="en-US" sz="1200" b="0" smtClean="0"/>
          </a:p>
        </p:txBody>
      </p:sp>
      <p:sp>
        <p:nvSpPr>
          <p:cNvPr id="21510" name="Rectangle 5"/>
          <p:cNvSpPr>
            <a:spLocks noChangeArrowheads="1"/>
          </p:cNvSpPr>
          <p:nvPr/>
        </p:nvSpPr>
        <p:spPr bwMode="auto">
          <a:xfrm>
            <a:off x="409575" y="3141663"/>
            <a:ext cx="720725" cy="347662"/>
          </a:xfrm>
          <a:prstGeom prst="rec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   Alice</a:t>
            </a:r>
          </a:p>
        </p:txBody>
      </p:sp>
      <p:sp>
        <p:nvSpPr>
          <p:cNvPr id="21511" name="Rectangle 6"/>
          <p:cNvSpPr>
            <a:spLocks noChangeArrowheads="1"/>
          </p:cNvSpPr>
          <p:nvPr/>
        </p:nvSpPr>
        <p:spPr bwMode="auto">
          <a:xfrm>
            <a:off x="3432175" y="3141663"/>
            <a:ext cx="720725" cy="347662"/>
          </a:xfrm>
          <a:prstGeom prst="rec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   Bob</a:t>
            </a:r>
          </a:p>
        </p:txBody>
      </p:sp>
      <p:sp>
        <p:nvSpPr>
          <p:cNvPr id="21512" name="Rectangle 7"/>
          <p:cNvSpPr>
            <a:spLocks noChangeArrowheads="1"/>
          </p:cNvSpPr>
          <p:nvPr/>
        </p:nvSpPr>
        <p:spPr bwMode="auto">
          <a:xfrm>
            <a:off x="1857375" y="3124200"/>
            <a:ext cx="719138" cy="346075"/>
          </a:xfrm>
          <a:prstGeom prst="rec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   Eve</a:t>
            </a:r>
          </a:p>
        </p:txBody>
      </p:sp>
      <p:cxnSp>
        <p:nvCxnSpPr>
          <p:cNvPr id="21513" name="Straight Connector 9"/>
          <p:cNvCxnSpPr>
            <a:cxnSpLocks noChangeShapeType="1"/>
            <a:stCxn id="21510" idx="2"/>
          </p:cNvCxnSpPr>
          <p:nvPr/>
        </p:nvCxnSpPr>
        <p:spPr bwMode="auto">
          <a:xfrm>
            <a:off x="769938" y="3489325"/>
            <a:ext cx="0" cy="2676525"/>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1514" name="Straight Connector 11"/>
          <p:cNvCxnSpPr>
            <a:cxnSpLocks noChangeShapeType="1"/>
          </p:cNvCxnSpPr>
          <p:nvPr/>
        </p:nvCxnSpPr>
        <p:spPr bwMode="auto">
          <a:xfrm>
            <a:off x="2219325" y="3489325"/>
            <a:ext cx="0" cy="2676525"/>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1515" name="Straight Connector 12"/>
          <p:cNvCxnSpPr>
            <a:cxnSpLocks noChangeShapeType="1"/>
          </p:cNvCxnSpPr>
          <p:nvPr/>
        </p:nvCxnSpPr>
        <p:spPr bwMode="auto">
          <a:xfrm>
            <a:off x="3754438" y="3489325"/>
            <a:ext cx="0" cy="2676525"/>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1516" name="Straight Arrow Connector 14"/>
          <p:cNvCxnSpPr>
            <a:cxnSpLocks noChangeShapeType="1"/>
          </p:cNvCxnSpPr>
          <p:nvPr/>
        </p:nvCxnSpPr>
        <p:spPr bwMode="auto">
          <a:xfrm flipH="1" flipV="1">
            <a:off x="2195513" y="3948113"/>
            <a:ext cx="1558925" cy="317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21517" name="TextBox 15"/>
          <p:cNvSpPr txBox="1">
            <a:spLocks noChangeArrowheads="1"/>
          </p:cNvSpPr>
          <p:nvPr/>
        </p:nvSpPr>
        <p:spPr bwMode="auto">
          <a:xfrm>
            <a:off x="2379663" y="3608388"/>
            <a:ext cx="1458912"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FTM msg 1(params)</a:t>
            </a:r>
          </a:p>
        </p:txBody>
      </p:sp>
      <p:cxnSp>
        <p:nvCxnSpPr>
          <p:cNvPr id="21518" name="Straight Arrow Connector 16"/>
          <p:cNvCxnSpPr>
            <a:cxnSpLocks noChangeShapeType="1"/>
          </p:cNvCxnSpPr>
          <p:nvPr/>
        </p:nvCxnSpPr>
        <p:spPr bwMode="auto">
          <a:xfrm flipH="1">
            <a:off x="808038" y="4410075"/>
            <a:ext cx="1387475" cy="1588"/>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21519" name="TextBox 17"/>
          <p:cNvSpPr txBox="1">
            <a:spLocks noChangeArrowheads="1"/>
          </p:cNvSpPr>
          <p:nvPr/>
        </p:nvSpPr>
        <p:spPr bwMode="auto">
          <a:xfrm>
            <a:off x="773113" y="4052888"/>
            <a:ext cx="15652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FTM Msg 1 (params’)</a:t>
            </a:r>
          </a:p>
        </p:txBody>
      </p:sp>
      <p:cxnSp>
        <p:nvCxnSpPr>
          <p:cNvPr id="21520" name="Straight Arrow Connector 19"/>
          <p:cNvCxnSpPr>
            <a:cxnSpLocks noChangeShapeType="1"/>
          </p:cNvCxnSpPr>
          <p:nvPr/>
        </p:nvCxnSpPr>
        <p:spPr bwMode="auto">
          <a:xfrm>
            <a:off x="822325" y="5151438"/>
            <a:ext cx="1373188"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21521" name="TextBox 20"/>
          <p:cNvSpPr txBox="1">
            <a:spLocks noChangeArrowheads="1"/>
          </p:cNvSpPr>
          <p:nvPr/>
        </p:nvSpPr>
        <p:spPr bwMode="auto">
          <a:xfrm>
            <a:off x="1119188" y="4732338"/>
            <a:ext cx="7874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FTM Ack</a:t>
            </a:r>
          </a:p>
        </p:txBody>
      </p:sp>
      <p:cxnSp>
        <p:nvCxnSpPr>
          <p:cNvPr id="21522" name="Straight Arrow Connector 21"/>
          <p:cNvCxnSpPr>
            <a:cxnSpLocks noChangeShapeType="1"/>
          </p:cNvCxnSpPr>
          <p:nvPr/>
        </p:nvCxnSpPr>
        <p:spPr bwMode="auto">
          <a:xfrm>
            <a:off x="2279650" y="5427663"/>
            <a:ext cx="1379538"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21523" name="TextBox 22"/>
          <p:cNvSpPr txBox="1">
            <a:spLocks noChangeArrowheads="1"/>
          </p:cNvSpPr>
          <p:nvPr/>
        </p:nvSpPr>
        <p:spPr bwMode="auto">
          <a:xfrm>
            <a:off x="2552700" y="5151438"/>
            <a:ext cx="7874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FTM Ack</a:t>
            </a:r>
          </a:p>
        </p:txBody>
      </p:sp>
      <p:sp>
        <p:nvSpPr>
          <p:cNvPr id="21524" name="Rectangle 29"/>
          <p:cNvSpPr>
            <a:spLocks noChangeArrowheads="1"/>
          </p:cNvSpPr>
          <p:nvPr/>
        </p:nvSpPr>
        <p:spPr bwMode="auto">
          <a:xfrm>
            <a:off x="4849813" y="3124200"/>
            <a:ext cx="719137" cy="346075"/>
          </a:xfrm>
          <a:prstGeom prst="rec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   Alice</a:t>
            </a:r>
          </a:p>
        </p:txBody>
      </p:sp>
      <p:sp>
        <p:nvSpPr>
          <p:cNvPr id="21525" name="Rectangle 30"/>
          <p:cNvSpPr>
            <a:spLocks noChangeArrowheads="1"/>
          </p:cNvSpPr>
          <p:nvPr/>
        </p:nvSpPr>
        <p:spPr bwMode="auto">
          <a:xfrm>
            <a:off x="7872413" y="3124200"/>
            <a:ext cx="719137" cy="346075"/>
          </a:xfrm>
          <a:prstGeom prst="rec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   Bob</a:t>
            </a:r>
          </a:p>
        </p:txBody>
      </p:sp>
      <p:sp>
        <p:nvSpPr>
          <p:cNvPr id="21526" name="Rectangle 31"/>
          <p:cNvSpPr>
            <a:spLocks noChangeArrowheads="1"/>
          </p:cNvSpPr>
          <p:nvPr/>
        </p:nvSpPr>
        <p:spPr bwMode="auto">
          <a:xfrm>
            <a:off x="6296025" y="3106738"/>
            <a:ext cx="720725" cy="346075"/>
          </a:xfrm>
          <a:prstGeom prst="rec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   Eve</a:t>
            </a:r>
          </a:p>
        </p:txBody>
      </p:sp>
      <p:cxnSp>
        <p:nvCxnSpPr>
          <p:cNvPr id="21527" name="Straight Connector 32"/>
          <p:cNvCxnSpPr>
            <a:cxnSpLocks noChangeShapeType="1"/>
            <a:stCxn id="21524" idx="2"/>
          </p:cNvCxnSpPr>
          <p:nvPr/>
        </p:nvCxnSpPr>
        <p:spPr bwMode="auto">
          <a:xfrm>
            <a:off x="5210175" y="3470275"/>
            <a:ext cx="0" cy="2678113"/>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1528" name="Straight Connector 33"/>
          <p:cNvCxnSpPr>
            <a:cxnSpLocks noChangeShapeType="1"/>
          </p:cNvCxnSpPr>
          <p:nvPr/>
        </p:nvCxnSpPr>
        <p:spPr bwMode="auto">
          <a:xfrm>
            <a:off x="6659563" y="3470275"/>
            <a:ext cx="0" cy="2678113"/>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1529" name="Straight Connector 34"/>
          <p:cNvCxnSpPr>
            <a:cxnSpLocks noChangeShapeType="1"/>
          </p:cNvCxnSpPr>
          <p:nvPr/>
        </p:nvCxnSpPr>
        <p:spPr bwMode="auto">
          <a:xfrm>
            <a:off x="8194675" y="3470275"/>
            <a:ext cx="0" cy="2678113"/>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1530" name="Straight Arrow Connector 35"/>
          <p:cNvCxnSpPr>
            <a:cxnSpLocks noChangeShapeType="1"/>
          </p:cNvCxnSpPr>
          <p:nvPr/>
        </p:nvCxnSpPr>
        <p:spPr bwMode="auto">
          <a:xfrm flipH="1" flipV="1">
            <a:off x="6635750" y="3930650"/>
            <a:ext cx="1558925" cy="317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21531" name="TextBox 36"/>
          <p:cNvSpPr txBox="1">
            <a:spLocks noChangeArrowheads="1"/>
          </p:cNvSpPr>
          <p:nvPr/>
        </p:nvSpPr>
        <p:spPr bwMode="auto">
          <a:xfrm>
            <a:off x="6819900" y="3590925"/>
            <a:ext cx="1458913"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FTM msg 1(params)</a:t>
            </a:r>
          </a:p>
        </p:txBody>
      </p:sp>
      <p:cxnSp>
        <p:nvCxnSpPr>
          <p:cNvPr id="21532" name="Straight Arrow Connector 37"/>
          <p:cNvCxnSpPr>
            <a:cxnSpLocks noChangeShapeType="1"/>
          </p:cNvCxnSpPr>
          <p:nvPr/>
        </p:nvCxnSpPr>
        <p:spPr bwMode="auto">
          <a:xfrm flipH="1">
            <a:off x="5248275" y="4392613"/>
            <a:ext cx="1387475" cy="1587"/>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21533" name="TextBox 38"/>
          <p:cNvSpPr txBox="1">
            <a:spLocks noChangeArrowheads="1"/>
          </p:cNvSpPr>
          <p:nvPr/>
        </p:nvSpPr>
        <p:spPr bwMode="auto">
          <a:xfrm>
            <a:off x="5213350" y="4035425"/>
            <a:ext cx="15636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FTM Msg 1 (params’)</a:t>
            </a:r>
          </a:p>
        </p:txBody>
      </p:sp>
      <p:cxnSp>
        <p:nvCxnSpPr>
          <p:cNvPr id="21534" name="Straight Arrow Connector 39"/>
          <p:cNvCxnSpPr>
            <a:cxnSpLocks noChangeShapeType="1"/>
          </p:cNvCxnSpPr>
          <p:nvPr/>
        </p:nvCxnSpPr>
        <p:spPr bwMode="auto">
          <a:xfrm>
            <a:off x="5260975" y="5133975"/>
            <a:ext cx="1374775"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21535" name="TextBox 40"/>
          <p:cNvSpPr txBox="1">
            <a:spLocks noChangeArrowheads="1"/>
          </p:cNvSpPr>
          <p:nvPr/>
        </p:nvSpPr>
        <p:spPr bwMode="auto">
          <a:xfrm>
            <a:off x="5559425" y="4714875"/>
            <a:ext cx="78581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FTM Ack</a:t>
            </a:r>
          </a:p>
        </p:txBody>
      </p:sp>
      <p:cxnSp>
        <p:nvCxnSpPr>
          <p:cNvPr id="21536" name="Straight Arrow Connector 41"/>
          <p:cNvCxnSpPr>
            <a:cxnSpLocks noChangeShapeType="1"/>
          </p:cNvCxnSpPr>
          <p:nvPr/>
        </p:nvCxnSpPr>
        <p:spPr bwMode="auto">
          <a:xfrm>
            <a:off x="6719888" y="5410200"/>
            <a:ext cx="137953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21537" name="TextBox 42"/>
          <p:cNvSpPr txBox="1">
            <a:spLocks noChangeArrowheads="1"/>
          </p:cNvSpPr>
          <p:nvPr/>
        </p:nvSpPr>
        <p:spPr bwMode="auto">
          <a:xfrm>
            <a:off x="6992938" y="5133975"/>
            <a:ext cx="7874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FTM Ack</a:t>
            </a:r>
          </a:p>
        </p:txBody>
      </p:sp>
      <p:pic>
        <p:nvPicPr>
          <p:cNvPr id="21538" name="Picture 45"/>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78813" y="3679825"/>
            <a:ext cx="411162"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39" name="Picture 46"/>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66113" y="5222875"/>
            <a:ext cx="411162" cy="411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0" name="TextBox 49"/>
          <p:cNvSpPr txBox="1">
            <a:spLocks noRot="1" noChangeAspect="1" noMove="1" noResize="1" noEditPoints="1" noAdjustHandles="1" noChangeArrowheads="1" noChangeShapeType="1" noTextEdit="1"/>
          </p:cNvSpPr>
          <p:nvPr/>
        </p:nvSpPr>
        <p:spPr>
          <a:xfrm>
            <a:off x="8188848" y="3703267"/>
            <a:ext cx="591124" cy="276999"/>
          </a:xfrm>
          <a:prstGeom prst="rect">
            <a:avLst/>
          </a:prstGeom>
          <a:blipFill rotWithShape="0">
            <a:blip r:embed="rId3"/>
            <a:stretch>
              <a:fillRect/>
            </a:stretch>
          </a:blipFill>
        </p:spPr>
        <p:txBody>
          <a:bodyPr/>
          <a:lstStyle/>
          <a:p>
            <a:pPr>
              <a:defRPr/>
            </a:pPr>
            <a:r>
              <a:rPr lang="en-US">
                <a:noFill/>
              </a:rPr>
              <a:t> </a:t>
            </a:r>
          </a:p>
        </p:txBody>
      </p:sp>
      <p:sp>
        <p:nvSpPr>
          <p:cNvPr id="51" name="TextBox 50"/>
          <p:cNvSpPr txBox="1">
            <a:spLocks noRot="1" noChangeAspect="1" noMove="1" noResize="1" noEditPoints="1" noAdjustHandles="1" noChangeArrowheads="1" noChangeShapeType="1" noTextEdit="1"/>
          </p:cNvSpPr>
          <p:nvPr/>
        </p:nvSpPr>
        <p:spPr>
          <a:xfrm>
            <a:off x="8162001" y="5272127"/>
            <a:ext cx="514756" cy="276999"/>
          </a:xfrm>
          <a:prstGeom prst="rect">
            <a:avLst/>
          </a:prstGeom>
          <a:blipFill rotWithShape="0">
            <a:blip r:embed="rId4"/>
            <a:stretch>
              <a:fillRect/>
            </a:stretch>
          </a:blipFill>
        </p:spPr>
        <p:txBody>
          <a:bodyPr/>
          <a:lstStyle/>
          <a:p>
            <a:pPr>
              <a:defRPr/>
            </a:pPr>
            <a:r>
              <a:rPr lang="en-US">
                <a:noFill/>
              </a:rPr>
              <a:t> </a:t>
            </a:r>
          </a:p>
        </p:txBody>
      </p:sp>
      <p:sp>
        <p:nvSpPr>
          <p:cNvPr id="3" name="Content Placeholder 2"/>
          <p:cNvSpPr>
            <a:spLocks noGrp="1" noRot="1" noChangeAspect="1" noMove="1" noResize="1" noEditPoints="1" noAdjustHandles="1" noChangeArrowheads="1" noChangeShapeType="1" noTextEdit="1"/>
          </p:cNvSpPr>
          <p:nvPr>
            <p:ph idx="1"/>
          </p:nvPr>
        </p:nvSpPr>
        <p:spPr>
          <a:xfrm>
            <a:off x="723900" y="1222375"/>
            <a:ext cx="7772400" cy="4114800"/>
          </a:xfrm>
          <a:blipFill rotWithShape="0">
            <a:blip r:embed="rId5"/>
            <a:stretch>
              <a:fillRect l="-706" t="-889"/>
            </a:stretch>
          </a:blipFill>
          <a:extLst/>
        </p:spPr>
        <p:txBody>
          <a:bodyPr/>
          <a:lstStyle/>
          <a:p>
            <a:pPr>
              <a:defRPr/>
            </a:pPr>
            <a:r>
              <a:rPr lang="en-US">
                <a:noFill/>
              </a:rPr>
              <a:t> </a:t>
            </a:r>
          </a:p>
        </p:txBody>
      </p:sp>
    </p:spTree>
    <p:extLst>
      <p:ext uri="{BB962C8B-B14F-4D97-AF65-F5344CB8AC3E}">
        <p14:creationId xmlns:p14="http://schemas.microsoft.com/office/powerpoint/2010/main" val="18088020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723900" y="593725"/>
            <a:ext cx="7772400" cy="1066800"/>
          </a:xfrm>
        </p:spPr>
        <p:txBody>
          <a:bodyPr/>
          <a:lstStyle/>
          <a:p>
            <a:r>
              <a:rPr lang="en-US" altLang="en-US" smtClean="0">
                <a:ea typeface="ＭＳ Ｐゴシック" panose="020B0600070205080204" pitchFamily="34" charset="-128"/>
              </a:rPr>
              <a:t>Distance Bounding Protocol based on Hancke and Kuhn Protocol [2]</a:t>
            </a:r>
          </a:p>
        </p:txBody>
      </p:sp>
      <p:sp>
        <p:nvSpPr>
          <p:cNvPr id="22531" name="Footer Placeholder 3"/>
          <p:cNvSpPr>
            <a:spLocks noGrp="1"/>
          </p:cNvSpPr>
          <p:nvPr>
            <p:ph type="ftr" sz="quarter" idx="10"/>
          </p:nvPr>
        </p:nvSpPr>
        <p:spPr bwMode="auto">
          <a:xfrm>
            <a:off x="7150100" y="6445250"/>
            <a:ext cx="1392238" cy="1841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GB" altLang="en-US" sz="1000" smtClean="0"/>
              <a:t>Rob Sun, et al Huawei</a:t>
            </a:r>
          </a:p>
        </p:txBody>
      </p:sp>
      <p:sp>
        <p:nvSpPr>
          <p:cNvPr id="22532" name="Slide Number Placeholder 4"/>
          <p:cNvSpPr>
            <a:spLocks noGrp="1"/>
          </p:cNvSpPr>
          <p:nvPr>
            <p:ph type="sldNum" sz="quarter" idx="11"/>
          </p:nvPr>
        </p:nvSpPr>
        <p:spPr>
          <a:xfrm>
            <a:off x="4346575" y="6249988"/>
            <a:ext cx="5302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GB" altLang="en-US" sz="1200" b="0" smtClean="0"/>
              <a:t>Slide </a:t>
            </a:r>
            <a:fld id="{16BDC318-E939-4D31-9446-F3CF01874E79}" type="slidenum">
              <a:rPr lang="en-GB" altLang="en-US" sz="1200" b="0" smtClean="0"/>
              <a:pPr>
                <a:spcBef>
                  <a:spcPct val="0"/>
                </a:spcBef>
                <a:buFontTx/>
                <a:buNone/>
              </a:pPr>
              <a:t>7</a:t>
            </a:fld>
            <a:endParaRPr lang="en-GB" altLang="en-US" sz="1200" b="0" smtClean="0"/>
          </a:p>
        </p:txBody>
      </p:sp>
      <p:sp>
        <p:nvSpPr>
          <p:cNvPr id="22533" name="Rectangle 5"/>
          <p:cNvSpPr>
            <a:spLocks noChangeArrowheads="1"/>
          </p:cNvSpPr>
          <p:nvPr/>
        </p:nvSpPr>
        <p:spPr bwMode="auto">
          <a:xfrm>
            <a:off x="1741488" y="1814513"/>
            <a:ext cx="1485900"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   Alice as Prover</a:t>
            </a:r>
          </a:p>
          <a:p>
            <a:pPr>
              <a:spcBef>
                <a:spcPct val="0"/>
              </a:spcBef>
              <a:buFontTx/>
              <a:buNone/>
            </a:pPr>
            <a:r>
              <a:rPr lang="en-US" altLang="en-US" sz="1200" b="0"/>
              <a:t>      Pre-shared K</a:t>
            </a:r>
          </a:p>
        </p:txBody>
      </p:sp>
      <p:sp>
        <p:nvSpPr>
          <p:cNvPr id="22534" name="Rectangle 6"/>
          <p:cNvSpPr>
            <a:spLocks noChangeArrowheads="1"/>
          </p:cNvSpPr>
          <p:nvPr/>
        </p:nvSpPr>
        <p:spPr bwMode="auto">
          <a:xfrm>
            <a:off x="6132513" y="1795463"/>
            <a:ext cx="1223962"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   Bob as Verifier</a:t>
            </a:r>
          </a:p>
          <a:p>
            <a:pPr>
              <a:spcBef>
                <a:spcPct val="0"/>
              </a:spcBef>
              <a:buFontTx/>
              <a:buNone/>
            </a:pPr>
            <a:r>
              <a:rPr lang="en-US" altLang="en-US" sz="1200" b="0"/>
              <a:t>      Pre-shared K</a:t>
            </a:r>
          </a:p>
        </p:txBody>
      </p:sp>
      <p:sp>
        <p:nvSpPr>
          <p:cNvPr id="22535" name="TextBox 65"/>
          <p:cNvSpPr txBox="1">
            <a:spLocks noChangeArrowheads="1"/>
          </p:cNvSpPr>
          <p:nvPr/>
        </p:nvSpPr>
        <p:spPr bwMode="auto">
          <a:xfrm>
            <a:off x="3998913" y="1971675"/>
            <a:ext cx="9334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Setup Phase</a:t>
            </a:r>
          </a:p>
        </p:txBody>
      </p:sp>
      <p:sp>
        <p:nvSpPr>
          <p:cNvPr id="22536" name="TextBox 67"/>
          <p:cNvSpPr txBox="1">
            <a:spLocks noChangeArrowheads="1"/>
          </p:cNvSpPr>
          <p:nvPr/>
        </p:nvSpPr>
        <p:spPr bwMode="auto">
          <a:xfrm>
            <a:off x="3856038" y="5187950"/>
            <a:ext cx="1312862"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Verification Phase</a:t>
            </a:r>
          </a:p>
        </p:txBody>
      </p:sp>
      <p:sp>
        <p:nvSpPr>
          <p:cNvPr id="2" name="TextBox 1"/>
          <p:cNvSpPr txBox="1">
            <a:spLocks noRot="1" noChangeAspect="1" noMove="1" noResize="1" noEditPoints="1" noAdjustHandles="1" noChangeArrowheads="1" noChangeShapeType="1" noTextEdit="1"/>
          </p:cNvSpPr>
          <p:nvPr/>
        </p:nvSpPr>
        <p:spPr>
          <a:xfrm>
            <a:off x="6324535" y="2398713"/>
            <a:ext cx="1154290" cy="280333"/>
          </a:xfrm>
          <a:prstGeom prst="rect">
            <a:avLst/>
          </a:prstGeom>
          <a:blipFill rotWithShape="0">
            <a:blip r:embed="rId2"/>
            <a:stretch>
              <a:fillRect b="-17391"/>
            </a:stretch>
          </a:blipFill>
        </p:spPr>
        <p:txBody>
          <a:bodyPr/>
          <a:lstStyle/>
          <a:p>
            <a:pPr>
              <a:defRPr/>
            </a:pPr>
            <a:r>
              <a:rPr lang="en-US">
                <a:noFill/>
              </a:rPr>
              <a:t> </a:t>
            </a:r>
          </a:p>
        </p:txBody>
      </p:sp>
      <p:cxnSp>
        <p:nvCxnSpPr>
          <p:cNvPr id="22538" name="Straight Arrow Connector 4"/>
          <p:cNvCxnSpPr>
            <a:cxnSpLocks noChangeShapeType="1"/>
          </p:cNvCxnSpPr>
          <p:nvPr/>
        </p:nvCxnSpPr>
        <p:spPr bwMode="auto">
          <a:xfrm flipH="1">
            <a:off x="3338513" y="2536825"/>
            <a:ext cx="25923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36" name="TextBox 35"/>
          <p:cNvSpPr txBox="1">
            <a:spLocks noRot="1" noChangeAspect="1" noMove="1" noResize="1" noEditPoints="1" noAdjustHandles="1" noChangeArrowheads="1" noChangeShapeType="1" noTextEdit="1"/>
          </p:cNvSpPr>
          <p:nvPr/>
        </p:nvSpPr>
        <p:spPr>
          <a:xfrm>
            <a:off x="4346575" y="2260600"/>
            <a:ext cx="395941" cy="276999"/>
          </a:xfrm>
          <a:prstGeom prst="rect">
            <a:avLst/>
          </a:prstGeom>
          <a:blipFill rotWithShape="0">
            <a:blip r:embed="rId3"/>
            <a:stretch>
              <a:fillRect/>
            </a:stretch>
          </a:blipFill>
        </p:spPr>
        <p:txBody>
          <a:bodyPr/>
          <a:lstStyle/>
          <a:p>
            <a:pPr>
              <a:defRPr/>
            </a:pPr>
            <a:r>
              <a:rPr lang="en-US">
                <a:noFill/>
              </a:rPr>
              <a:t> </a:t>
            </a:r>
          </a:p>
        </p:txBody>
      </p:sp>
      <p:cxnSp>
        <p:nvCxnSpPr>
          <p:cNvPr id="22540" name="Straight Arrow Connector 6"/>
          <p:cNvCxnSpPr>
            <a:cxnSpLocks noChangeShapeType="1"/>
          </p:cNvCxnSpPr>
          <p:nvPr/>
        </p:nvCxnSpPr>
        <p:spPr bwMode="auto">
          <a:xfrm>
            <a:off x="3349625" y="2959100"/>
            <a:ext cx="26971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2" name="TextBox 41"/>
          <p:cNvSpPr txBox="1">
            <a:spLocks noRot="1" noChangeAspect="1" noMove="1" noResize="1" noEditPoints="1" noAdjustHandles="1" noChangeArrowheads="1" noChangeShapeType="1" noTextEdit="1"/>
          </p:cNvSpPr>
          <p:nvPr/>
        </p:nvSpPr>
        <p:spPr>
          <a:xfrm>
            <a:off x="4396718" y="2666274"/>
            <a:ext cx="400879" cy="291298"/>
          </a:xfrm>
          <a:prstGeom prst="rect">
            <a:avLst/>
          </a:prstGeom>
          <a:blipFill rotWithShape="0">
            <a:blip r:embed="rId4"/>
            <a:stretch>
              <a:fillRect/>
            </a:stretch>
          </a:blipFill>
        </p:spPr>
        <p:txBody>
          <a:bodyPr/>
          <a:lstStyle/>
          <a:p>
            <a:pPr>
              <a:defRPr/>
            </a:pPr>
            <a:r>
              <a:rPr lang="en-US">
                <a:noFill/>
              </a:rPr>
              <a:t> </a:t>
            </a:r>
          </a:p>
        </p:txBody>
      </p:sp>
      <p:sp>
        <p:nvSpPr>
          <p:cNvPr id="22542" name="TextBox 65"/>
          <p:cNvSpPr txBox="1">
            <a:spLocks noChangeArrowheads="1"/>
          </p:cNvSpPr>
          <p:nvPr/>
        </p:nvSpPr>
        <p:spPr bwMode="auto">
          <a:xfrm>
            <a:off x="3748088" y="3206750"/>
            <a:ext cx="17748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Rapid bit exchange Phase</a:t>
            </a:r>
          </a:p>
          <a:p>
            <a:pPr>
              <a:spcBef>
                <a:spcPct val="0"/>
              </a:spcBef>
              <a:buFontTx/>
              <a:buNone/>
            </a:pPr>
            <a:r>
              <a:rPr lang="en-US" altLang="en-US" sz="1200" b="0"/>
              <a:t>for i = 1 to k</a:t>
            </a:r>
          </a:p>
        </p:txBody>
      </p:sp>
      <p:cxnSp>
        <p:nvCxnSpPr>
          <p:cNvPr id="22543" name="Straight Arrow Connector 66"/>
          <p:cNvCxnSpPr>
            <a:cxnSpLocks noChangeShapeType="1"/>
          </p:cNvCxnSpPr>
          <p:nvPr/>
        </p:nvCxnSpPr>
        <p:spPr bwMode="auto">
          <a:xfrm flipH="1">
            <a:off x="3349625" y="3959225"/>
            <a:ext cx="2592388"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68" name="TextBox 67"/>
          <p:cNvSpPr txBox="1">
            <a:spLocks noRot="1" noChangeAspect="1" noMove="1" noResize="1" noEditPoints="1" noAdjustHandles="1" noChangeArrowheads="1" noChangeShapeType="1" noTextEdit="1"/>
          </p:cNvSpPr>
          <p:nvPr/>
        </p:nvSpPr>
        <p:spPr>
          <a:xfrm>
            <a:off x="4396718" y="3645468"/>
            <a:ext cx="358431" cy="276999"/>
          </a:xfrm>
          <a:prstGeom prst="rect">
            <a:avLst/>
          </a:prstGeom>
          <a:blipFill rotWithShape="0">
            <a:blip r:embed="rId5"/>
            <a:stretch>
              <a:fillRect/>
            </a:stretch>
          </a:blipFill>
        </p:spPr>
        <p:txBody>
          <a:bodyPr/>
          <a:lstStyle/>
          <a:p>
            <a:pPr>
              <a:defRPr/>
            </a:pPr>
            <a:r>
              <a:rPr lang="en-US">
                <a:noFill/>
              </a:rPr>
              <a:t> </a:t>
            </a:r>
          </a:p>
        </p:txBody>
      </p:sp>
      <p:cxnSp>
        <p:nvCxnSpPr>
          <p:cNvPr id="22545" name="Straight Arrow Connector 68"/>
          <p:cNvCxnSpPr>
            <a:cxnSpLocks noChangeShapeType="1"/>
          </p:cNvCxnSpPr>
          <p:nvPr/>
        </p:nvCxnSpPr>
        <p:spPr bwMode="auto">
          <a:xfrm>
            <a:off x="3338513" y="4230688"/>
            <a:ext cx="26971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70" name="TextBox 69"/>
          <p:cNvSpPr txBox="1">
            <a:spLocks noRot="1" noChangeAspect="1" noMove="1" noResize="1" noEditPoints="1" noAdjustHandles="1" noChangeArrowheads="1" noChangeShapeType="1" noTextEdit="1"/>
          </p:cNvSpPr>
          <p:nvPr/>
        </p:nvSpPr>
        <p:spPr>
          <a:xfrm>
            <a:off x="4417941" y="4004977"/>
            <a:ext cx="358431" cy="276999"/>
          </a:xfrm>
          <a:prstGeom prst="rect">
            <a:avLst/>
          </a:prstGeom>
          <a:blipFill rotWithShape="0">
            <a:blip r:embed="rId6"/>
            <a:stretch>
              <a:fillRect/>
            </a:stretch>
          </a:blipFill>
        </p:spPr>
        <p:txBody>
          <a:bodyPr/>
          <a:lstStyle/>
          <a:p>
            <a:pPr>
              <a:defRPr/>
            </a:pPr>
            <a:r>
              <a:rPr lang="en-US">
                <a:noFill/>
              </a:rPr>
              <a:t> </a:t>
            </a:r>
          </a:p>
        </p:txBody>
      </p:sp>
      <p:sp>
        <p:nvSpPr>
          <p:cNvPr id="71" name="TextBox 70"/>
          <p:cNvSpPr txBox="1">
            <a:spLocks noRot="1" noChangeAspect="1" noMove="1" noResize="1" noEditPoints="1" noAdjustHandles="1" noChangeArrowheads="1" noChangeShapeType="1" noTextEdit="1"/>
          </p:cNvSpPr>
          <p:nvPr/>
        </p:nvSpPr>
        <p:spPr>
          <a:xfrm>
            <a:off x="1862138" y="2831446"/>
            <a:ext cx="1154290" cy="280333"/>
          </a:xfrm>
          <a:prstGeom prst="rect">
            <a:avLst/>
          </a:prstGeom>
          <a:blipFill rotWithShape="0">
            <a:blip r:embed="rId7"/>
            <a:stretch>
              <a:fillRect b="-17391"/>
            </a:stretch>
          </a:blipFill>
        </p:spPr>
        <p:txBody>
          <a:bodyPr/>
          <a:lstStyle/>
          <a:p>
            <a:pPr>
              <a:defRPr/>
            </a:pPr>
            <a:r>
              <a:rPr lang="en-US">
                <a:noFill/>
              </a:rPr>
              <a:t> </a:t>
            </a:r>
          </a:p>
        </p:txBody>
      </p:sp>
      <p:sp>
        <p:nvSpPr>
          <p:cNvPr id="22548" name="TextBox 7"/>
          <p:cNvSpPr txBox="1">
            <a:spLocks noChangeArrowheads="1"/>
          </p:cNvSpPr>
          <p:nvPr/>
        </p:nvSpPr>
        <p:spPr bwMode="auto">
          <a:xfrm>
            <a:off x="6286500" y="3765550"/>
            <a:ext cx="917575"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Start timer  </a:t>
            </a:r>
          </a:p>
        </p:txBody>
      </p:sp>
      <p:sp>
        <p:nvSpPr>
          <p:cNvPr id="72" name="TextBox 71"/>
          <p:cNvSpPr txBox="1">
            <a:spLocks noRot="1" noChangeAspect="1" noMove="1" noResize="1" noEditPoints="1" noAdjustHandles="1" noChangeArrowheads="1" noChangeShapeType="1" noTextEdit="1"/>
          </p:cNvSpPr>
          <p:nvPr/>
        </p:nvSpPr>
        <p:spPr>
          <a:xfrm>
            <a:off x="6302650" y="4103221"/>
            <a:ext cx="1442511" cy="276999"/>
          </a:xfrm>
          <a:prstGeom prst="rect">
            <a:avLst/>
          </a:prstGeom>
          <a:blipFill rotWithShape="0">
            <a:blip r:embed="rId8"/>
            <a:stretch>
              <a:fillRect l="-422" b="-15217"/>
            </a:stretch>
          </a:blipFill>
        </p:spPr>
        <p:txBody>
          <a:bodyPr/>
          <a:lstStyle/>
          <a:p>
            <a:pPr>
              <a:defRPr/>
            </a:pPr>
            <a:r>
              <a:rPr lang="en-US">
                <a:noFill/>
              </a:rPr>
              <a:t> </a:t>
            </a:r>
          </a:p>
        </p:txBody>
      </p:sp>
      <p:cxnSp>
        <p:nvCxnSpPr>
          <p:cNvPr id="22550" name="Straight Arrow Connector 72"/>
          <p:cNvCxnSpPr>
            <a:cxnSpLocks noChangeShapeType="1"/>
          </p:cNvCxnSpPr>
          <p:nvPr/>
        </p:nvCxnSpPr>
        <p:spPr bwMode="auto">
          <a:xfrm flipH="1">
            <a:off x="3300413" y="4794250"/>
            <a:ext cx="25923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22551" name="Straight Arrow Connector 73"/>
          <p:cNvCxnSpPr>
            <a:cxnSpLocks noChangeShapeType="1"/>
          </p:cNvCxnSpPr>
          <p:nvPr/>
        </p:nvCxnSpPr>
        <p:spPr bwMode="auto">
          <a:xfrm>
            <a:off x="3290888" y="5065713"/>
            <a:ext cx="26971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75" name="TextBox 74"/>
          <p:cNvSpPr txBox="1">
            <a:spLocks noRot="1" noChangeAspect="1" noMove="1" noResize="1" noEditPoints="1" noAdjustHandles="1" noChangeArrowheads="1" noChangeShapeType="1" noTextEdit="1"/>
          </p:cNvSpPr>
          <p:nvPr/>
        </p:nvSpPr>
        <p:spPr>
          <a:xfrm>
            <a:off x="4424866" y="4842234"/>
            <a:ext cx="330283" cy="276999"/>
          </a:xfrm>
          <a:prstGeom prst="rect">
            <a:avLst/>
          </a:prstGeom>
          <a:blipFill rotWithShape="0">
            <a:blip r:embed="rId9"/>
            <a:stretch>
              <a:fillRect/>
            </a:stretch>
          </a:blipFill>
        </p:spPr>
        <p:txBody>
          <a:bodyPr/>
          <a:lstStyle/>
          <a:p>
            <a:pPr>
              <a:defRPr/>
            </a:pPr>
            <a:r>
              <a:rPr lang="en-US">
                <a:noFill/>
              </a:rPr>
              <a:t> </a:t>
            </a:r>
          </a:p>
        </p:txBody>
      </p:sp>
      <p:sp>
        <p:nvSpPr>
          <p:cNvPr id="76" name="TextBox 75"/>
          <p:cNvSpPr txBox="1">
            <a:spLocks noRot="1" noChangeAspect="1" noMove="1" noResize="1" noEditPoints="1" noAdjustHandles="1" noChangeArrowheads="1" noChangeShapeType="1" noTextEdit="1"/>
          </p:cNvSpPr>
          <p:nvPr/>
        </p:nvSpPr>
        <p:spPr>
          <a:xfrm>
            <a:off x="4405822" y="4508277"/>
            <a:ext cx="340221" cy="276999"/>
          </a:xfrm>
          <a:prstGeom prst="rect">
            <a:avLst/>
          </a:prstGeom>
          <a:blipFill rotWithShape="0">
            <a:blip r:embed="rId10"/>
            <a:stretch>
              <a:fillRect/>
            </a:stretch>
          </a:blipFill>
        </p:spPr>
        <p:txBody>
          <a:bodyPr/>
          <a:lstStyle/>
          <a:p>
            <a:pPr>
              <a:defRPr/>
            </a:pPr>
            <a:r>
              <a:rPr lang="en-US">
                <a:noFill/>
              </a:rPr>
              <a:t> </a:t>
            </a:r>
          </a:p>
        </p:txBody>
      </p:sp>
      <p:sp>
        <p:nvSpPr>
          <p:cNvPr id="22554" name="Right Brace 8"/>
          <p:cNvSpPr>
            <a:spLocks/>
          </p:cNvSpPr>
          <p:nvPr/>
        </p:nvSpPr>
        <p:spPr bwMode="auto">
          <a:xfrm>
            <a:off x="7069138" y="3876675"/>
            <a:ext cx="123825" cy="422275"/>
          </a:xfrm>
          <a:prstGeom prst="rightBrace">
            <a:avLst>
              <a:gd name="adj1" fmla="val 8336"/>
              <a:gd name="adj2"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endParaRPr lang="en-US" altLang="en-US" sz="1200" b="0"/>
          </a:p>
        </p:txBody>
      </p:sp>
      <p:sp>
        <p:nvSpPr>
          <p:cNvPr id="22555" name="TextBox 76"/>
          <p:cNvSpPr txBox="1">
            <a:spLocks noChangeArrowheads="1"/>
          </p:cNvSpPr>
          <p:nvPr/>
        </p:nvSpPr>
        <p:spPr bwMode="auto">
          <a:xfrm>
            <a:off x="6286500" y="4632325"/>
            <a:ext cx="919163"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Start timer  </a:t>
            </a:r>
          </a:p>
        </p:txBody>
      </p:sp>
      <p:sp>
        <p:nvSpPr>
          <p:cNvPr id="78" name="TextBox 77"/>
          <p:cNvSpPr txBox="1">
            <a:spLocks noRot="1" noChangeAspect="1" noMove="1" noResize="1" noEditPoints="1" noAdjustHandles="1" noChangeArrowheads="1" noChangeShapeType="1" noTextEdit="1"/>
          </p:cNvSpPr>
          <p:nvPr/>
        </p:nvSpPr>
        <p:spPr>
          <a:xfrm>
            <a:off x="6303862" y="4969920"/>
            <a:ext cx="1420710" cy="276999"/>
          </a:xfrm>
          <a:prstGeom prst="rect">
            <a:avLst/>
          </a:prstGeom>
          <a:blipFill rotWithShape="0">
            <a:blip r:embed="rId11"/>
            <a:stretch>
              <a:fillRect b="-15217"/>
            </a:stretch>
          </a:blipFill>
        </p:spPr>
        <p:txBody>
          <a:bodyPr/>
          <a:lstStyle/>
          <a:p>
            <a:pPr>
              <a:defRPr/>
            </a:pPr>
            <a:r>
              <a:rPr lang="en-US">
                <a:noFill/>
              </a:rPr>
              <a:t> </a:t>
            </a:r>
          </a:p>
        </p:txBody>
      </p:sp>
      <p:sp>
        <p:nvSpPr>
          <p:cNvPr id="22557" name="Right Brace 78"/>
          <p:cNvSpPr>
            <a:spLocks/>
          </p:cNvSpPr>
          <p:nvPr/>
        </p:nvSpPr>
        <p:spPr bwMode="auto">
          <a:xfrm>
            <a:off x="7069138" y="4743450"/>
            <a:ext cx="123825" cy="422275"/>
          </a:xfrm>
          <a:prstGeom prst="rightBrace">
            <a:avLst>
              <a:gd name="adj1" fmla="val 8336"/>
              <a:gd name="adj2"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endParaRPr lang="en-US" altLang="en-US" sz="1200" b="0"/>
          </a:p>
        </p:txBody>
      </p:sp>
      <p:sp>
        <p:nvSpPr>
          <p:cNvPr id="22558" name="TextBox 9"/>
          <p:cNvSpPr txBox="1">
            <a:spLocks noChangeArrowheads="1"/>
          </p:cNvSpPr>
          <p:nvPr/>
        </p:nvSpPr>
        <p:spPr bwMode="auto">
          <a:xfrm>
            <a:off x="4489450" y="4297363"/>
            <a:ext cx="460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a:t>
            </a:r>
          </a:p>
        </p:txBody>
      </p:sp>
      <p:sp>
        <p:nvSpPr>
          <p:cNvPr id="12" name="TextBox 11"/>
          <p:cNvSpPr txBox="1">
            <a:spLocks noRot="1" noChangeAspect="1" noMove="1" noResize="1" noEditPoints="1" noAdjustHandles="1" noChangeArrowheads="1" noChangeShapeType="1" noTextEdit="1"/>
          </p:cNvSpPr>
          <p:nvPr/>
        </p:nvSpPr>
        <p:spPr>
          <a:xfrm>
            <a:off x="362866" y="4186275"/>
            <a:ext cx="2898935" cy="276999"/>
          </a:xfrm>
          <a:prstGeom prst="rect">
            <a:avLst/>
          </a:prstGeom>
          <a:blipFill rotWithShape="0">
            <a:blip r:embed="rId12"/>
            <a:stretch>
              <a:fillRect l="-211" t="-2222" b="-17778"/>
            </a:stretch>
          </a:blipFill>
        </p:spPr>
        <p:txBody>
          <a:bodyPr/>
          <a:lstStyle/>
          <a:p>
            <a:pPr>
              <a:defRPr/>
            </a:pPr>
            <a:r>
              <a:rPr lang="en-US">
                <a:noFill/>
              </a:rPr>
              <a:t> </a:t>
            </a:r>
          </a:p>
        </p:txBody>
      </p:sp>
      <p:sp>
        <p:nvSpPr>
          <p:cNvPr id="81" name="TextBox 80"/>
          <p:cNvSpPr txBox="1">
            <a:spLocks noRot="1" noChangeAspect="1" noMove="1" noResize="1" noEditPoints="1" noAdjustHandles="1" noChangeArrowheads="1" noChangeShapeType="1" noTextEdit="1"/>
          </p:cNvSpPr>
          <p:nvPr/>
        </p:nvSpPr>
        <p:spPr>
          <a:xfrm>
            <a:off x="6027923" y="5512462"/>
            <a:ext cx="1687513" cy="646331"/>
          </a:xfrm>
          <a:prstGeom prst="rect">
            <a:avLst/>
          </a:prstGeom>
          <a:blipFill rotWithShape="0">
            <a:blip r:embed="rId13"/>
            <a:stretch>
              <a:fillRect l="-361" b="-6604"/>
            </a:stretch>
          </a:blipFill>
        </p:spPr>
        <p:txBody>
          <a:bodyPr/>
          <a:lstStyle/>
          <a:p>
            <a:pPr>
              <a:defRPr/>
            </a:pPr>
            <a:r>
              <a:rPr lang="en-US">
                <a:noFill/>
              </a:rPr>
              <a:t> </a:t>
            </a:r>
          </a:p>
        </p:txBody>
      </p:sp>
      <p:sp>
        <p:nvSpPr>
          <p:cNvPr id="22561" name="Rectangle 12"/>
          <p:cNvSpPr>
            <a:spLocks noChangeArrowheads="1"/>
          </p:cNvSpPr>
          <p:nvPr/>
        </p:nvSpPr>
        <p:spPr bwMode="auto">
          <a:xfrm>
            <a:off x="5930900" y="5465763"/>
            <a:ext cx="1814513" cy="784225"/>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endParaRPr lang="en-US" altLang="en-US" sz="1200" b="0"/>
          </a:p>
        </p:txBody>
      </p:sp>
      <p:sp>
        <p:nvSpPr>
          <p:cNvPr id="7" name="TextBox 6"/>
          <p:cNvSpPr txBox="1">
            <a:spLocks noRot="1" noChangeAspect="1" noMove="1" noResize="1" noEditPoints="1" noAdjustHandles="1" noChangeArrowheads="1" noChangeShapeType="1" noTextEdit="1"/>
          </p:cNvSpPr>
          <p:nvPr/>
        </p:nvSpPr>
        <p:spPr>
          <a:xfrm>
            <a:off x="1207215" y="3206750"/>
            <a:ext cx="1809213" cy="291298"/>
          </a:xfrm>
          <a:prstGeom prst="rect">
            <a:avLst/>
          </a:prstGeom>
          <a:blipFill rotWithShape="0">
            <a:blip r:embed="rId14"/>
            <a:stretch>
              <a:fillRect b="-10417"/>
            </a:stretch>
          </a:blipFill>
        </p:spPr>
        <p:txBody>
          <a:bodyPr/>
          <a:lstStyle/>
          <a:p>
            <a:pPr>
              <a:defRPr/>
            </a:pPr>
            <a:r>
              <a:rPr lang="en-US">
                <a:noFill/>
              </a:rPr>
              <a:t> </a:t>
            </a:r>
          </a:p>
        </p:txBody>
      </p:sp>
      <p:sp>
        <p:nvSpPr>
          <p:cNvPr id="41" name="TextBox 40"/>
          <p:cNvSpPr txBox="1">
            <a:spLocks noRot="1" noChangeAspect="1" noMove="1" noResize="1" noEditPoints="1" noAdjustHandles="1" noChangeArrowheads="1" noChangeShapeType="1" noTextEdit="1"/>
          </p:cNvSpPr>
          <p:nvPr/>
        </p:nvSpPr>
        <p:spPr>
          <a:xfrm>
            <a:off x="6288356" y="2760535"/>
            <a:ext cx="1809213" cy="291298"/>
          </a:xfrm>
          <a:prstGeom prst="rect">
            <a:avLst/>
          </a:prstGeom>
          <a:blipFill rotWithShape="0">
            <a:blip r:embed="rId15"/>
            <a:stretch>
              <a:fillRect l="-338" t="-2083" b="-10417"/>
            </a:stretch>
          </a:blipFill>
        </p:spPr>
        <p:txBody>
          <a:bodyPr/>
          <a:lstStyle/>
          <a:p>
            <a:pPr>
              <a:defRPr/>
            </a:pPr>
            <a:r>
              <a:rPr lang="en-US">
                <a:noFill/>
              </a:rPr>
              <a:t> </a:t>
            </a:r>
          </a:p>
        </p:txBody>
      </p:sp>
      <p:sp>
        <p:nvSpPr>
          <p:cNvPr id="22564" name="TextBox 7"/>
          <p:cNvSpPr txBox="1">
            <a:spLocks noChangeArrowheads="1"/>
          </p:cNvSpPr>
          <p:nvPr/>
        </p:nvSpPr>
        <p:spPr bwMode="auto">
          <a:xfrm>
            <a:off x="800100" y="3497263"/>
            <a:ext cx="23542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Place a0 into the left shift register</a:t>
            </a:r>
          </a:p>
          <a:p>
            <a:pPr>
              <a:spcBef>
                <a:spcPct val="0"/>
              </a:spcBef>
              <a:buFontTx/>
              <a:buNone/>
            </a:pPr>
            <a:r>
              <a:rPr lang="en-US" altLang="en-US" sz="1200" b="0"/>
              <a:t>Place a1 into the right shift register</a:t>
            </a:r>
          </a:p>
        </p:txBody>
      </p:sp>
      <p:sp>
        <p:nvSpPr>
          <p:cNvPr id="22565" name="TextBox 42"/>
          <p:cNvSpPr txBox="1">
            <a:spLocks noChangeArrowheads="1"/>
          </p:cNvSpPr>
          <p:nvPr/>
        </p:nvSpPr>
        <p:spPr bwMode="auto">
          <a:xfrm>
            <a:off x="6186488" y="2990850"/>
            <a:ext cx="23558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Place a0 into the left shift register</a:t>
            </a:r>
          </a:p>
          <a:p>
            <a:pPr>
              <a:spcBef>
                <a:spcPct val="0"/>
              </a:spcBef>
              <a:buFontTx/>
              <a:buNone/>
            </a:pPr>
            <a:r>
              <a:rPr lang="en-US" altLang="en-US" sz="1200" b="0"/>
              <a:t>Place a1 into the right shift register</a:t>
            </a:r>
          </a:p>
        </p:txBody>
      </p:sp>
      <p:sp>
        <p:nvSpPr>
          <p:cNvPr id="3" name="TextBox 2"/>
          <p:cNvSpPr txBox="1">
            <a:spLocks noRot="1" noChangeAspect="1" noMove="1" noResize="1" noEditPoints="1" noAdjustHandles="1" noChangeArrowheads="1" noChangeShapeType="1" noTextEdit="1"/>
          </p:cNvSpPr>
          <p:nvPr/>
        </p:nvSpPr>
        <p:spPr>
          <a:xfrm>
            <a:off x="6132513" y="3506530"/>
            <a:ext cx="1064201" cy="184666"/>
          </a:xfrm>
          <a:prstGeom prst="rect">
            <a:avLst/>
          </a:prstGeom>
          <a:blipFill rotWithShape="0">
            <a:blip r:embed="rId16"/>
            <a:stretch>
              <a:fillRect l="-3429" b="-9677"/>
            </a:stretch>
          </a:blipFill>
        </p:spPr>
        <p:txBody>
          <a:bodyPr/>
          <a:lstStyle/>
          <a:p>
            <a:pPr>
              <a:defRPr/>
            </a:pPr>
            <a:r>
              <a:rPr lang="en-US">
                <a:noFill/>
              </a:rPr>
              <a:t> </a:t>
            </a:r>
          </a:p>
        </p:txBody>
      </p:sp>
    </p:spTree>
    <p:extLst>
      <p:ext uri="{BB962C8B-B14F-4D97-AF65-F5344CB8AC3E}">
        <p14:creationId xmlns:p14="http://schemas.microsoft.com/office/powerpoint/2010/main" val="30691091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smtClean="0">
                <a:ea typeface="ＭＳ Ｐゴシック" panose="020B0600070205080204" pitchFamily="34" charset="-128"/>
              </a:rPr>
              <a:t>Security Analysis of Hancke and Kuhn Protocol </a:t>
            </a:r>
          </a:p>
        </p:txBody>
      </p:sp>
      <p:sp>
        <p:nvSpPr>
          <p:cNvPr id="3" name="Content Placeholder 2"/>
          <p:cNvSpPr>
            <a:spLocks noGrp="1"/>
          </p:cNvSpPr>
          <p:nvPr>
            <p:ph idx="1"/>
          </p:nvPr>
        </p:nvSpPr>
        <p:spPr>
          <a:xfrm>
            <a:off x="539750" y="1628775"/>
            <a:ext cx="7772400" cy="4114800"/>
          </a:xfrm>
        </p:spPr>
        <p:txBody>
          <a:bodyPr/>
          <a:lstStyle/>
          <a:p>
            <a:pPr>
              <a:defRPr/>
            </a:pPr>
            <a:r>
              <a:rPr lang="en-US" sz="1600" dirty="0" smtClean="0"/>
              <a:t>The </a:t>
            </a:r>
            <a:r>
              <a:rPr lang="en-US" sz="1600" dirty="0" err="1" smtClean="0"/>
              <a:t>Hancke</a:t>
            </a:r>
            <a:r>
              <a:rPr lang="en-US" sz="1600" dirty="0" smtClean="0"/>
              <a:t> and Kuhn protocol has the provable security bounds [3] against various attacks.</a:t>
            </a:r>
          </a:p>
          <a:p>
            <a:pPr marL="0" indent="0">
              <a:buFontTx/>
              <a:buNone/>
              <a:defRPr/>
            </a:pPr>
            <a:r>
              <a:rPr lang="en-US" sz="1600" dirty="0"/>
              <a:t> </a:t>
            </a:r>
            <a:r>
              <a:rPr lang="en-US" sz="1600" dirty="0" smtClean="0"/>
              <a:t>     </a:t>
            </a:r>
          </a:p>
          <a:p>
            <a:pPr marL="0" indent="0">
              <a:buFontTx/>
              <a:buNone/>
              <a:defRPr/>
            </a:pPr>
            <a:endParaRPr lang="en-US" sz="1600" dirty="0" smtClean="0"/>
          </a:p>
          <a:p>
            <a:pPr marL="0" indent="0">
              <a:buFontTx/>
              <a:buNone/>
              <a:defRPr/>
            </a:pPr>
            <a:r>
              <a:rPr lang="en-US" sz="1600" dirty="0" smtClean="0"/>
              <a:t>         </a:t>
            </a:r>
          </a:p>
          <a:p>
            <a:pPr>
              <a:defRPr/>
            </a:pPr>
            <a:endParaRPr lang="en-US" sz="1600" dirty="0" smtClean="0"/>
          </a:p>
          <a:p>
            <a:pPr>
              <a:defRPr/>
            </a:pPr>
            <a:endParaRPr lang="en-US" sz="1600" dirty="0" smtClean="0"/>
          </a:p>
          <a:p>
            <a:pPr>
              <a:defRPr/>
            </a:pPr>
            <a:endParaRPr lang="en-US" sz="1600" dirty="0" smtClean="0"/>
          </a:p>
          <a:p>
            <a:pPr>
              <a:defRPr/>
            </a:pPr>
            <a:endParaRPr lang="en-US" sz="1600" dirty="0" smtClean="0"/>
          </a:p>
          <a:p>
            <a:pPr lvl="1">
              <a:defRPr/>
            </a:pPr>
            <a:r>
              <a:rPr lang="en-US" sz="1200" dirty="0"/>
              <a:t>  </a:t>
            </a:r>
            <a:r>
              <a:rPr lang="en-US" sz="900" dirty="0" smtClean="0"/>
              <a:t>      where K denotes the rounds of bit challenges </a:t>
            </a:r>
            <a:endParaRPr lang="en-US" sz="1200" dirty="0"/>
          </a:p>
          <a:p>
            <a:pPr>
              <a:defRPr/>
            </a:pPr>
            <a:r>
              <a:rPr lang="en-US" sz="1400" dirty="0" smtClean="0"/>
              <a:t>The </a:t>
            </a:r>
            <a:r>
              <a:rPr lang="en-US" sz="1400" dirty="0" err="1" smtClean="0"/>
              <a:t>Hancke</a:t>
            </a:r>
            <a:r>
              <a:rPr lang="en-US" sz="1400" dirty="0" smtClean="0"/>
              <a:t> and Kuhn protocol can provide some level of MIM resistance, and distance-fraud resistance as rounds of challenge increases. </a:t>
            </a:r>
          </a:p>
          <a:p>
            <a:pPr>
              <a:defRPr/>
            </a:pPr>
            <a:r>
              <a:rPr lang="en-US" sz="1400" dirty="0"/>
              <a:t> </a:t>
            </a:r>
            <a:r>
              <a:rPr lang="en-US" sz="1400" dirty="0" smtClean="0"/>
              <a:t>The </a:t>
            </a:r>
            <a:r>
              <a:rPr lang="en-US" sz="1400" dirty="0" err="1" smtClean="0"/>
              <a:t>Hancke</a:t>
            </a:r>
            <a:r>
              <a:rPr lang="en-US" sz="1400" dirty="0" smtClean="0"/>
              <a:t> and Kuhn protocol possesses the properties of efficiency and easy on hardware implementations. </a:t>
            </a:r>
          </a:p>
          <a:p>
            <a:pPr>
              <a:defRPr/>
            </a:pPr>
            <a:r>
              <a:rPr lang="en-US" sz="1400" dirty="0"/>
              <a:t> </a:t>
            </a:r>
            <a:r>
              <a:rPr lang="en-US" sz="1400" dirty="0" smtClean="0"/>
              <a:t>The </a:t>
            </a:r>
            <a:r>
              <a:rPr lang="en-US" sz="1400" smtClean="0"/>
              <a:t>Hancke</a:t>
            </a:r>
            <a:r>
              <a:rPr lang="en-US" sz="1400" dirty="0" smtClean="0"/>
              <a:t> and Kuhn Protocol is based on pre-shared key with an assumption of STA in association, what happens if a STA has no association yet?</a:t>
            </a:r>
          </a:p>
          <a:p>
            <a:pPr>
              <a:defRPr/>
            </a:pPr>
            <a:r>
              <a:rPr lang="en-US" sz="1400" dirty="0"/>
              <a:t> </a:t>
            </a:r>
            <a:r>
              <a:rPr lang="en-US" sz="1400" dirty="0" smtClean="0"/>
              <a:t> In order to mitigate the MIM attack, </a:t>
            </a:r>
            <a:r>
              <a:rPr lang="en-US" sz="1400" dirty="0" smtClean="0">
                <a:solidFill>
                  <a:srgbClr val="FF0000"/>
                </a:solidFill>
              </a:rPr>
              <a:t>we need to enhance it (by mixing the challenges and/or response)…</a:t>
            </a:r>
            <a:endParaRPr lang="en-US" sz="1400" dirty="0">
              <a:solidFill>
                <a:srgbClr val="FF0000"/>
              </a:solidFill>
            </a:endParaRPr>
          </a:p>
        </p:txBody>
      </p:sp>
      <p:sp>
        <p:nvSpPr>
          <p:cNvPr id="23556" name="Footer Placehold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GB" altLang="en-US" sz="1000" smtClean="0"/>
              <a:t>Rob Sun, et al Huawei</a:t>
            </a:r>
          </a:p>
        </p:txBody>
      </p:sp>
      <p:sp>
        <p:nvSpPr>
          <p:cNvPr id="23557" name="Slide Number Placeholder 4"/>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GB" altLang="en-US" sz="1200" b="0" smtClean="0"/>
              <a:t>Slide </a:t>
            </a:r>
            <a:fld id="{2B4176F4-6C2B-42D6-9FFC-58C79FF91C53}" type="slidenum">
              <a:rPr lang="en-GB" altLang="en-US" sz="1200" b="0" smtClean="0"/>
              <a:pPr>
                <a:spcBef>
                  <a:spcPct val="0"/>
                </a:spcBef>
                <a:buFontTx/>
                <a:buNone/>
              </a:pPr>
              <a:t>8</a:t>
            </a:fld>
            <a:endParaRPr lang="en-GB" altLang="en-US" sz="1200" b="0" smtClean="0"/>
          </a:p>
        </p:txBody>
      </p:sp>
      <p:graphicFrame>
        <p:nvGraphicFramePr>
          <p:cNvPr id="6" name="Table 5"/>
          <p:cNvGraphicFramePr>
            <a:graphicFrameLocks noGrp="1"/>
          </p:cNvGraphicFramePr>
          <p:nvPr/>
        </p:nvGraphicFramePr>
        <p:xfrm>
          <a:off x="1296988" y="2695600"/>
          <a:ext cx="6096000" cy="1381760"/>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r>
                        <a:rPr lang="en-US" dirty="0" smtClean="0">
                          <a:solidFill>
                            <a:schemeClr val="tx1"/>
                          </a:solidFill>
                        </a:rPr>
                        <a:t>Protocol </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algn="ctr"/>
                      <a:r>
                        <a:rPr lang="en-US" dirty="0" smtClean="0"/>
                        <a:t> </a:t>
                      </a:r>
                      <a:r>
                        <a:rPr lang="en-US" dirty="0" smtClean="0">
                          <a:solidFill>
                            <a:schemeClr val="tx1"/>
                          </a:solidFill>
                        </a:rPr>
                        <a:t>Success</a:t>
                      </a:r>
                      <a:r>
                        <a:rPr lang="en-US" baseline="0" dirty="0" smtClean="0">
                          <a:solidFill>
                            <a:schemeClr val="tx1"/>
                          </a:solidFill>
                        </a:rPr>
                        <a:t> Probability</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dirty="0" smtClean="0"/>
                        <a:t>Distance-Fraud</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t>MIM</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t>Collusion-Fraud</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40080">
                <a:tc>
                  <a:txBody>
                    <a:bodyPr/>
                    <a:lstStyle/>
                    <a:p>
                      <a:r>
                        <a:rPr lang="en-US" dirty="0" err="1" smtClean="0"/>
                        <a:t>Hancke</a:t>
                      </a:r>
                      <a:r>
                        <a:rPr lang="en-US" baseline="0" dirty="0" smtClean="0"/>
                        <a:t> &amp; Kuhn</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rotWithShape="0">
                      <a:blip r:embed="rId2"/>
                      <a:stretch>
                        <a:fillRect l="-100000" t="-120952" r="-200000" b="-15238"/>
                      </a:stretch>
                    </a:blip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rotWithShape="0">
                      <a:blip r:embed="rId2"/>
                      <a:stretch>
                        <a:fillRect l="-200800" t="-120952" r="-100800" b="-15238"/>
                      </a:stretch>
                    </a:blipFill>
                  </a:tcPr>
                </a:tc>
                <a:tc>
                  <a:txBody>
                    <a:bodyPr/>
                    <a:lstStyle/>
                    <a:p>
                      <a:pPr algn="ctr"/>
                      <a:r>
                        <a:rPr lang="en-US" dirty="0" smtClean="0"/>
                        <a:t>  1</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25545708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smtClean="0">
                <a:ea typeface="ＭＳ Ｐゴシック" panose="020B0600070205080204" pitchFamily="34" charset="-128"/>
              </a:rPr>
              <a:t>Our Proposal: FTM protocol with Distance Bounding (FDB Protocol) Requirements</a:t>
            </a:r>
          </a:p>
        </p:txBody>
      </p:sp>
      <p:sp>
        <p:nvSpPr>
          <p:cNvPr id="26627" name="Content Placeholder 2"/>
          <p:cNvSpPr>
            <a:spLocks noGrp="1"/>
          </p:cNvSpPr>
          <p:nvPr>
            <p:ph idx="1"/>
          </p:nvPr>
        </p:nvSpPr>
        <p:spPr>
          <a:xfrm>
            <a:off x="685800" y="1760538"/>
            <a:ext cx="7772400" cy="4114800"/>
          </a:xfrm>
        </p:spPr>
        <p:txBody>
          <a:bodyPr/>
          <a:lstStyle/>
          <a:p>
            <a:pPr>
              <a:defRPr/>
            </a:pPr>
            <a:r>
              <a:rPr lang="en-US" altLang="en-US" sz="1600" dirty="0" smtClean="0"/>
              <a:t>FDB protocol should inherit </a:t>
            </a:r>
            <a:r>
              <a:rPr lang="en-US" altLang="en-US" sz="1600" dirty="0" err="1" smtClean="0"/>
              <a:t>Hanke</a:t>
            </a:r>
            <a:r>
              <a:rPr lang="en-US" altLang="en-US" sz="1600" dirty="0" smtClean="0"/>
              <a:t> &amp; Kuhn protocol’s properties, </a:t>
            </a:r>
            <a:r>
              <a:rPr lang="en-US" altLang="en-US" sz="1600" dirty="0" err="1" smtClean="0"/>
              <a:t>i.e</a:t>
            </a:r>
            <a:r>
              <a:rPr lang="en-US" altLang="en-US" sz="1600" dirty="0" smtClean="0"/>
              <a:t> low cost and low latency </a:t>
            </a:r>
          </a:p>
          <a:p>
            <a:pPr>
              <a:defRPr/>
            </a:pPr>
            <a:r>
              <a:rPr lang="en-US" altLang="en-US" sz="1600" dirty="0" smtClean="0"/>
              <a:t>FTM frames and </a:t>
            </a:r>
            <a:r>
              <a:rPr lang="en-US" altLang="en-US" sz="1600" dirty="0" err="1" smtClean="0"/>
              <a:t>Acks</a:t>
            </a:r>
            <a:r>
              <a:rPr lang="en-US" altLang="en-US" sz="1600" dirty="0" smtClean="0"/>
              <a:t>, including the FTM requests, should be modified to accommodate the FDB protocol parameters.</a:t>
            </a:r>
          </a:p>
          <a:p>
            <a:pPr>
              <a:defRPr/>
            </a:pPr>
            <a:r>
              <a:rPr lang="en-US" altLang="en-US" sz="1600" dirty="0" smtClean="0"/>
              <a:t>During the Rapid bit exchange Phase, the FTM frames should be sent in quick bursts (</a:t>
            </a:r>
            <a:r>
              <a:rPr lang="en-US" altLang="en-US" sz="1600" dirty="0" err="1" smtClean="0"/>
              <a:t>i.e</a:t>
            </a:r>
            <a:r>
              <a:rPr lang="en-US" altLang="en-US" sz="1600" dirty="0" smtClean="0"/>
              <a:t> </a:t>
            </a:r>
            <a:r>
              <a:rPr lang="en-US" altLang="en-US" sz="1600" dirty="0" err="1" smtClean="0"/>
              <a:t>gap_max</a:t>
            </a:r>
            <a:r>
              <a:rPr lang="en-US" altLang="en-US" sz="1600" dirty="0" smtClean="0"/>
              <a:t> &lt;= 15ms) to prevent the replay attack (with less chance for processing delay). </a:t>
            </a:r>
          </a:p>
          <a:p>
            <a:pPr>
              <a:defRPr/>
            </a:pPr>
            <a:r>
              <a:rPr lang="en-US" altLang="en-US" sz="1600" dirty="0" smtClean="0"/>
              <a:t> set ASAP=1</a:t>
            </a:r>
          </a:p>
          <a:p>
            <a:pPr>
              <a:defRPr/>
            </a:pPr>
            <a:r>
              <a:rPr lang="en-US" altLang="en-US" sz="1800" dirty="0" smtClean="0"/>
              <a:t>The number of bursts is required to be no less than 4 ( with assumption of 4 FTMs per burst, recommended)</a:t>
            </a:r>
          </a:p>
          <a:p>
            <a:pPr>
              <a:defRPr/>
            </a:pPr>
            <a:r>
              <a:rPr lang="en-US" altLang="en-US" sz="1800" dirty="0" smtClean="0"/>
              <a:t> The number of FTMs per burst is required to be no less than 4 (recommended)</a:t>
            </a:r>
          </a:p>
          <a:p>
            <a:pPr>
              <a:defRPr/>
            </a:pPr>
            <a:r>
              <a:rPr lang="en-US" altLang="en-US" sz="1800" dirty="0" smtClean="0"/>
              <a:t> The protocol should be applicable to both type of STAs, </a:t>
            </a:r>
            <a:r>
              <a:rPr lang="en-US" altLang="en-US" sz="1800" dirty="0" err="1" smtClean="0"/>
              <a:t>i.e</a:t>
            </a:r>
            <a:r>
              <a:rPr lang="en-US" altLang="en-US" sz="1800" dirty="0" smtClean="0"/>
              <a:t> </a:t>
            </a:r>
          </a:p>
          <a:p>
            <a:pPr marL="0" indent="0">
              <a:buFontTx/>
              <a:buNone/>
              <a:defRPr/>
            </a:pPr>
            <a:r>
              <a:rPr lang="en-US" altLang="en-US" sz="1800" dirty="0"/>
              <a:t> </a:t>
            </a:r>
            <a:r>
              <a:rPr lang="en-US" altLang="en-US" sz="1800" dirty="0" smtClean="0"/>
              <a:t>      (with pre-shared credentials [K]) and non-associated STAs (without [K]) </a:t>
            </a:r>
          </a:p>
        </p:txBody>
      </p:sp>
      <p:sp>
        <p:nvSpPr>
          <p:cNvPr id="24580" name="Footer Placeholder 3"/>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GB" altLang="en-US" sz="1000" smtClean="0"/>
              <a:t>Rob Sun, et al Huawei</a:t>
            </a:r>
          </a:p>
        </p:txBody>
      </p:sp>
      <p:sp>
        <p:nvSpPr>
          <p:cNvPr id="24581" name="Slide Number Placeholder 4"/>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GB" altLang="en-US" sz="1200" b="0" smtClean="0"/>
              <a:t>Slide </a:t>
            </a:r>
            <a:fld id="{9B63911F-1BA4-4234-969E-D1491066EF1E}" type="slidenum">
              <a:rPr lang="en-GB" altLang="en-US" sz="1200" b="0" smtClean="0"/>
              <a:pPr>
                <a:spcBef>
                  <a:spcPct val="0"/>
                </a:spcBef>
                <a:buFontTx/>
                <a:buNone/>
              </a:pPr>
              <a:t>9</a:t>
            </a:fld>
            <a:endParaRPr lang="en-GB" altLang="en-US" sz="1200" b="0" smtClean="0"/>
          </a:p>
        </p:txBody>
      </p:sp>
    </p:spTree>
    <p:extLst>
      <p:ext uri="{BB962C8B-B14F-4D97-AF65-F5344CB8AC3E}">
        <p14:creationId xmlns:p14="http://schemas.microsoft.com/office/powerpoint/2010/main" val="2477817618"/>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802-11-Submission</Template>
  <TotalTime>35946</TotalTime>
  <Words>2835</Words>
  <Application>Microsoft Office PowerPoint</Application>
  <PresentationFormat>On-screen Show (4:3)</PresentationFormat>
  <Paragraphs>534</Paragraphs>
  <Slides>23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ＭＳ Ｐゴシック</vt:lpstr>
      <vt:lpstr>ＭＳ Ｐゴシック</vt:lpstr>
      <vt:lpstr>Cambria Math</vt:lpstr>
      <vt:lpstr>Times New Roman</vt:lpstr>
      <vt:lpstr>802-11-Submission</vt:lpstr>
      <vt:lpstr>FTM Security with Distance Bounding Protocol</vt:lpstr>
      <vt:lpstr>FTM Security and landscape </vt:lpstr>
      <vt:lpstr>What is Distance Bounding Protocol</vt:lpstr>
      <vt:lpstr>Use Cases of Distance Bounding</vt:lpstr>
      <vt:lpstr>Threat Models</vt:lpstr>
      <vt:lpstr>Replay Attack and Distance Bounding</vt:lpstr>
      <vt:lpstr>Distance Bounding Protocol based on Hancke and Kuhn Protocol [2]</vt:lpstr>
      <vt:lpstr>Security Analysis of Hancke and Kuhn Protocol </vt:lpstr>
      <vt:lpstr>Our Proposal: FTM protocol with Distance Bounding (FDB Protocol) Requirements</vt:lpstr>
      <vt:lpstr>Our Scheme: FTM combined with Distance Bounding Protocol (With pre-shared K)</vt:lpstr>
      <vt:lpstr>Our Scheme: FTM combined with Distance Bounding Protocol (W/O pre-shared K)</vt:lpstr>
      <vt:lpstr>FTM Random Skip with bogus bit</vt:lpstr>
      <vt:lpstr>FDB protocol without bogus bit “b” by XOR (Random Skip)</vt:lpstr>
      <vt:lpstr>FDB protocol without bogus bit “b” by Hashing (Random Skip)</vt:lpstr>
      <vt:lpstr>Purpose of “Random Skip”</vt:lpstr>
      <vt:lpstr>FDB protocol security analysis</vt:lpstr>
      <vt:lpstr> </vt:lpstr>
      <vt:lpstr>FDB MIM False-accept Probability Analysis</vt:lpstr>
      <vt:lpstr>Illustration of FDB protocol prevent MIM attack (Type I)</vt:lpstr>
      <vt:lpstr>Illustration of FDB protocol prevent MIM attack (Type II)</vt:lpstr>
      <vt:lpstr>Our Proposals</vt:lpstr>
      <vt:lpstr>References</vt:lpstr>
      <vt:lpstr>Further Study</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Scheduling for FB network</dc:title>
  <dc:creator>carlos.cordeiro@intel.com</dc:creator>
  <cp:keywords>CTPClassification=CTP_IC:VisualMarkings=</cp:keywords>
  <cp:lastModifiedBy>Rob Sun</cp:lastModifiedBy>
  <cp:revision>9349</cp:revision>
  <cp:lastPrinted>2016-10-04T20:51:11Z</cp:lastPrinted>
  <dcterms:created xsi:type="dcterms:W3CDTF">2015-03-24T14:22:58Z</dcterms:created>
  <dcterms:modified xsi:type="dcterms:W3CDTF">2017-11-07T01:49:57Z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55c0982a-72dc-4711-b9fe-71da7bc145ba</vt:lpwstr>
  </property>
  <property fmtid="{D5CDD505-2E9C-101B-9397-08002B2CF9AE}" pid="3" name="CTP_BU">
    <vt:lpwstr>COMMUNICATION &amp;DEVICES GROUP</vt:lpwstr>
  </property>
  <property fmtid="{D5CDD505-2E9C-101B-9397-08002B2CF9AE}" pid="4" name="CTP_TimeStamp">
    <vt:lpwstr>2016-03-09 11:17:48Z</vt:lpwstr>
  </property>
  <property fmtid="{D5CDD505-2E9C-101B-9397-08002B2CF9AE}" pid="5" name="CTPClassification">
    <vt:lpwstr>CTP_IC</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1509718974</vt:lpwstr>
  </property>
</Properties>
</file>