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520" r:id="rId2"/>
    <p:sldId id="393" r:id="rId3"/>
    <p:sldId id="558" r:id="rId4"/>
    <p:sldId id="550" r:id="rId5"/>
    <p:sldId id="549" r:id="rId6"/>
    <p:sldId id="425" r:id="rId7"/>
    <p:sldId id="532" r:id="rId8"/>
    <p:sldId id="539" r:id="rId9"/>
    <p:sldId id="553" r:id="rId10"/>
    <p:sldId id="533" r:id="rId11"/>
    <p:sldId id="531" r:id="rId12"/>
    <p:sldId id="556" r:id="rId13"/>
    <p:sldId id="551" r:id="rId14"/>
    <p:sldId id="557" r:id="rId15"/>
    <p:sldId id="485"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9" autoAdjust="0"/>
    <p:restoredTop sz="98603" autoAdjust="0"/>
  </p:normalViewPr>
  <p:slideViewPr>
    <p:cSldViewPr>
      <p:cViewPr>
        <p:scale>
          <a:sx n="75" d="100"/>
          <a:sy n="75" d="100"/>
        </p:scale>
        <p:origin x="1404" y="54"/>
      </p:cViewPr>
      <p:guideLst>
        <p:guide orient="horz" pos="2160"/>
        <p:guide pos="2880"/>
      </p:guideLst>
    </p:cSldViewPr>
  </p:slideViewPr>
  <p:outlineViewPr>
    <p:cViewPr>
      <p:scale>
        <a:sx n="50" d="100"/>
        <a:sy n="50"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US"/>
              <a:t>doc.: IEEE 802.11-12/xxxxr0</a:t>
            </a:r>
          </a:p>
        </p:txBody>
      </p:sp>
      <p:sp>
        <p:nvSpPr>
          <p:cNvPr id="3075" name="Rectangle 3"/>
          <p:cNvSpPr>
            <a:spLocks noGrp="1" noChangeArrowheads="1"/>
          </p:cNvSpPr>
          <p:nvPr>
            <p:ph type="dt" sz="quarter" idx="1"/>
          </p:nvPr>
        </p:nvSpPr>
        <p:spPr bwMode="auto">
          <a:xfrm>
            <a:off x="695325" y="174625"/>
            <a:ext cx="73183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US"/>
              <a:t>July 2013</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US"/>
              <a:t>Osama Aboul-Magd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US" altLang="zh-CN"/>
              <a:t>Page </a:t>
            </a:r>
            <a:fld id="{733058D7-F10E-4D38-AF53-05376C552339}" type="slidenum">
              <a:rPr lang="en-US" altLang="zh-CN"/>
              <a:pPr/>
              <a:t>‹#›</a:t>
            </a:fld>
            <a:endParaRPr lang="en-US" altLang="zh-CN"/>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3319" name="Rectangle 7"/>
          <p:cNvSpPr>
            <a:spLocks noChangeArrowheads="1"/>
          </p:cNvSpPr>
          <p:nvPr/>
        </p:nvSpPr>
        <p:spPr bwMode="auto">
          <a:xfrm>
            <a:off x="693738" y="8982075"/>
            <a:ext cx="711200" cy="182563"/>
          </a:xfrm>
          <a:prstGeom prst="rect">
            <a:avLst/>
          </a:prstGeom>
          <a:noFill/>
          <a:ln w="9525">
            <a:noFill/>
            <a:miter lim="800000"/>
            <a:headEnd/>
            <a:tailEnd/>
          </a:ln>
        </p:spPr>
        <p:txBody>
          <a:bodyPr wrap="none" lIns="0" tIns="0" rIns="0" bIns="0">
            <a:spAutoFit/>
          </a:bodyPr>
          <a:lstStyle/>
          <a:p>
            <a:pPr defTabSz="933450">
              <a:defRPr/>
            </a:pPr>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extLst>
      <p:ext uri="{BB962C8B-B14F-4D97-AF65-F5344CB8AC3E}">
        <p14:creationId xmlns:p14="http://schemas.microsoft.com/office/powerpoint/2010/main" val="1897611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US"/>
              <a:t>doc.: IEEE 802.11-12/xxxxr0</a:t>
            </a:r>
          </a:p>
        </p:txBody>
      </p:sp>
      <p:sp>
        <p:nvSpPr>
          <p:cNvPr id="2051" name="Rectangle 3"/>
          <p:cNvSpPr>
            <a:spLocks noGrp="1" noChangeArrowheads="1"/>
          </p:cNvSpPr>
          <p:nvPr>
            <p:ph type="dt" idx="1"/>
          </p:nvPr>
        </p:nvSpPr>
        <p:spPr bwMode="auto">
          <a:xfrm>
            <a:off x="654050" y="95250"/>
            <a:ext cx="73183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US"/>
              <a:t>July 2013</a:t>
            </a:r>
          </a:p>
        </p:txBody>
      </p:sp>
      <p:sp>
        <p:nvSpPr>
          <p:cNvPr id="6861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US"/>
              <a:t>Osama Aboul-Magd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altLang="zh-CN"/>
              <a:t>Page </a:t>
            </a:r>
            <a:fld id="{70EF6F2D-7E2D-44A6-BDC6-A538BD68E4FE}" type="slidenum">
              <a:rPr lang="en-US" altLang="zh-CN"/>
              <a:pPr/>
              <a:t>‹#›</a:t>
            </a:fld>
            <a:endParaRPr lang="en-US" altLang="zh-CN"/>
          </a:p>
        </p:txBody>
      </p:sp>
      <p:sp>
        <p:nvSpPr>
          <p:cNvPr id="14344" name="Rectangle 8"/>
          <p:cNvSpPr>
            <a:spLocks noChangeArrowheads="1"/>
          </p:cNvSpPr>
          <p:nvPr/>
        </p:nvSpPr>
        <p:spPr bwMode="auto">
          <a:xfrm>
            <a:off x="723900" y="8985250"/>
            <a:ext cx="711200" cy="182563"/>
          </a:xfrm>
          <a:prstGeom prst="rect">
            <a:avLst/>
          </a:prstGeom>
          <a:noFill/>
          <a:ln w="9525">
            <a:noFill/>
            <a:miter lim="800000"/>
            <a:headEnd/>
            <a:tailEnd/>
          </a:ln>
        </p:spPr>
        <p:txBody>
          <a:bodyPr wrap="none" lIns="0" tIns="0" rIns="0" bIns="0">
            <a:spAutoFit/>
          </a:bodyPr>
          <a:lstStyle/>
          <a:p>
            <a:pPr>
              <a:defRPr/>
            </a:pPr>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extLst>
      <p:ext uri="{BB962C8B-B14F-4D97-AF65-F5344CB8AC3E}">
        <p14:creationId xmlns:p14="http://schemas.microsoft.com/office/powerpoint/2010/main" val="368191947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zh-CN" altLang="en-US"/>
          </a:p>
        </p:txBody>
      </p:sp>
      <p:sp>
        <p:nvSpPr>
          <p:cNvPr id="4" name="Header Placeholder 3"/>
          <p:cNvSpPr>
            <a:spLocks noGrp="1"/>
          </p:cNvSpPr>
          <p:nvPr>
            <p:ph type="hdr" sz="quarter" idx="10"/>
          </p:nvPr>
        </p:nvSpPr>
        <p:spPr/>
        <p:txBody>
          <a:bodyPr/>
          <a:lstStyle/>
          <a:p>
            <a:pPr>
              <a:defRPr/>
            </a:pPr>
            <a:r>
              <a:rPr lang="en-US" smtClean="0"/>
              <a:t>doc.: IEEE 802.11-12/xxxxr0</a:t>
            </a:r>
            <a:endParaRPr lang="en-US"/>
          </a:p>
        </p:txBody>
      </p:sp>
      <p:sp>
        <p:nvSpPr>
          <p:cNvPr id="5" name="Date Placeholder 4"/>
          <p:cNvSpPr>
            <a:spLocks noGrp="1"/>
          </p:cNvSpPr>
          <p:nvPr>
            <p:ph type="dt" idx="11"/>
          </p:nvPr>
        </p:nvSpPr>
        <p:spPr/>
        <p:txBody>
          <a:bodyPr/>
          <a:lstStyle/>
          <a:p>
            <a:pPr>
              <a:defRPr/>
            </a:pPr>
            <a:r>
              <a:rPr lang="en-US" smtClean="0"/>
              <a:t>July 2013</a:t>
            </a:r>
            <a:endParaRPr lang="en-US"/>
          </a:p>
        </p:txBody>
      </p:sp>
      <p:sp>
        <p:nvSpPr>
          <p:cNvPr id="6" name="Footer Placeholder 5"/>
          <p:cNvSpPr>
            <a:spLocks noGrp="1"/>
          </p:cNvSpPr>
          <p:nvPr>
            <p:ph type="ftr" sz="quarter" idx="12"/>
          </p:nvPr>
        </p:nvSpPr>
        <p:spPr/>
        <p:txBody>
          <a:bodyPr/>
          <a:lstStyle/>
          <a:p>
            <a:pPr lvl="4">
              <a:defRPr/>
            </a:pPr>
            <a:r>
              <a:rPr lang="en-US" smtClean="0"/>
              <a:t>Osama Aboul-Magd (Huawei Technologies)</a:t>
            </a:r>
            <a:endParaRPr lang="en-US"/>
          </a:p>
        </p:txBody>
      </p:sp>
      <p:sp>
        <p:nvSpPr>
          <p:cNvPr id="7" name="Slide Number Placeholder 6"/>
          <p:cNvSpPr>
            <a:spLocks noGrp="1"/>
          </p:cNvSpPr>
          <p:nvPr>
            <p:ph type="sldNum" sz="quarter" idx="13"/>
          </p:nvPr>
        </p:nvSpPr>
        <p:spPr/>
        <p:txBody>
          <a:bodyPr/>
          <a:lstStyle/>
          <a:p>
            <a:r>
              <a:rPr lang="en-US" altLang="zh-CN" smtClean="0"/>
              <a:t>Page </a:t>
            </a:r>
            <a:fld id="{70EF6F2D-7E2D-44A6-BDC6-A538BD68E4FE}" type="slidenum">
              <a:rPr lang="en-US" altLang="zh-CN" smtClean="0"/>
              <a:pPr/>
              <a:t>1</a:t>
            </a:fld>
            <a:endParaRPr lang="en-US" altLang="zh-CN"/>
          </a:p>
        </p:txBody>
      </p:sp>
    </p:spTree>
    <p:extLst>
      <p:ext uri="{BB962C8B-B14F-4D97-AF65-F5344CB8AC3E}">
        <p14:creationId xmlns:p14="http://schemas.microsoft.com/office/powerpoint/2010/main" val="125095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9092" name="Rectangle 7"/>
          <p:cNvSpPr>
            <a:spLocks noGrp="1" noChangeArrowheads="1"/>
          </p:cNvSpPr>
          <p:nvPr>
            <p:ph type="sldNum" sz="quarter" idx="5"/>
          </p:nvPr>
        </p:nvSpPr>
        <p:spPr>
          <a:xfrm>
            <a:off x="3243263" y="8985250"/>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20063399-0AF8-4388-97C3-3A9E897AF04A}" type="slidenum">
              <a:rPr lang="en-CA" altLang="zh-CN"/>
              <a:pPr/>
              <a:t>10</a:t>
            </a:fld>
            <a:endParaRPr lang="en-CA" altLang="zh-CN"/>
          </a:p>
        </p:txBody>
      </p:sp>
      <p:sp>
        <p:nvSpPr>
          <p:cNvPr id="89093" name="Rectangle 2"/>
          <p:cNvSpPr>
            <a:spLocks noGrp="1" noRot="1" noChangeAspect="1" noChangeArrowheads="1" noTextEdit="1"/>
          </p:cNvSpPr>
          <p:nvPr>
            <p:ph type="sldImg"/>
          </p:nvPr>
        </p:nvSpPr>
        <p:spPr>
          <a:xfrm>
            <a:off x="1154113" y="701675"/>
            <a:ext cx="4625975" cy="3468688"/>
          </a:xfrm>
          <a:ln cap="flat"/>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fr-FR" altLang="zh-CN" smtClean="0"/>
          </a:p>
        </p:txBody>
      </p:sp>
    </p:spTree>
    <p:extLst>
      <p:ext uri="{BB962C8B-B14F-4D97-AF65-F5344CB8AC3E}">
        <p14:creationId xmlns:p14="http://schemas.microsoft.com/office/powerpoint/2010/main" val="29577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9092" name="Rectangle 7"/>
          <p:cNvSpPr>
            <a:spLocks noGrp="1" noChangeArrowheads="1"/>
          </p:cNvSpPr>
          <p:nvPr>
            <p:ph type="sldNum" sz="quarter" idx="5"/>
          </p:nvPr>
        </p:nvSpPr>
        <p:spPr>
          <a:xfrm>
            <a:off x="3243263" y="8985250"/>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20063399-0AF8-4388-97C3-3A9E897AF04A}" type="slidenum">
              <a:rPr lang="en-CA" altLang="zh-CN"/>
              <a:pPr/>
              <a:t>11</a:t>
            </a:fld>
            <a:endParaRPr lang="en-CA" altLang="zh-CN"/>
          </a:p>
        </p:txBody>
      </p:sp>
      <p:sp>
        <p:nvSpPr>
          <p:cNvPr id="89093" name="Rectangle 2"/>
          <p:cNvSpPr>
            <a:spLocks noGrp="1" noRot="1" noChangeAspect="1" noChangeArrowheads="1" noTextEdit="1"/>
          </p:cNvSpPr>
          <p:nvPr>
            <p:ph type="sldImg"/>
          </p:nvPr>
        </p:nvSpPr>
        <p:spPr>
          <a:xfrm>
            <a:off x="1154113" y="701675"/>
            <a:ext cx="4625975" cy="3468688"/>
          </a:xfrm>
          <a:ln cap="flat"/>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fr-FR" altLang="zh-CN" smtClean="0"/>
          </a:p>
        </p:txBody>
      </p:sp>
    </p:spTree>
    <p:extLst>
      <p:ext uri="{BB962C8B-B14F-4D97-AF65-F5344CB8AC3E}">
        <p14:creationId xmlns:p14="http://schemas.microsoft.com/office/powerpoint/2010/main" val="29577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113668" name="Rectangle 7"/>
          <p:cNvSpPr>
            <a:spLocks noGrp="1" noChangeArrowheads="1"/>
          </p:cNvSpPr>
          <p:nvPr>
            <p:ph type="sldNum" sz="quarter" idx="5"/>
          </p:nvPr>
        </p:nvSpPr>
        <p:spPr>
          <a:xfrm>
            <a:off x="3319463" y="8985250"/>
            <a:ext cx="415925" cy="184150"/>
          </a:xfrm>
          <a:noFill/>
        </p:spPr>
        <p:txBody>
          <a:bodyPr/>
          <a:lstStyle/>
          <a:p>
            <a:r>
              <a:rPr lang="en-CA" smtClean="0"/>
              <a:t>Page </a:t>
            </a:r>
            <a:fld id="{15F1BCEF-5B03-4AD2-BBF8-406AE3FFE2A1}" type="slidenum">
              <a:rPr lang="en-CA" smtClean="0"/>
              <a:pPr/>
              <a:t>12</a:t>
            </a:fld>
            <a:endParaRPr lang="en-CA" smtClean="0"/>
          </a:p>
        </p:txBody>
      </p:sp>
      <p:sp>
        <p:nvSpPr>
          <p:cNvPr id="113669" name="Rectangle 2"/>
          <p:cNvSpPr>
            <a:spLocks noGrp="1" noRot="1" noChangeAspect="1" noChangeArrowheads="1" noTextEdit="1"/>
          </p:cNvSpPr>
          <p:nvPr>
            <p:ph type="sldImg"/>
          </p:nvPr>
        </p:nvSpPr>
        <p:spPr>
          <a:xfrm>
            <a:off x="1154113" y="701675"/>
            <a:ext cx="4625975" cy="3468688"/>
          </a:xfrm>
          <a:ln cap="flat"/>
        </p:spPr>
      </p:sp>
      <p:sp>
        <p:nvSpPr>
          <p:cNvPr id="113670" name="Rectangle 3"/>
          <p:cNvSpPr>
            <a:spLocks noGrp="1" noChangeArrowheads="1"/>
          </p:cNvSpPr>
          <p:nvPr>
            <p:ph type="body" idx="1"/>
          </p:nvPr>
        </p:nvSpPr>
        <p:spPr>
          <a:noFill/>
          <a:ln/>
        </p:spPr>
        <p:txBody>
          <a:bodyPr lIns="95244" rIns="95244"/>
          <a:lstStyle/>
          <a:p>
            <a:endParaRPr lang="fr-FR" smtClean="0"/>
          </a:p>
        </p:txBody>
      </p:sp>
    </p:spTree>
    <p:extLst>
      <p:ext uri="{BB962C8B-B14F-4D97-AF65-F5344CB8AC3E}">
        <p14:creationId xmlns:p14="http://schemas.microsoft.com/office/powerpoint/2010/main" val="160164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9092" name="Rectangle 7"/>
          <p:cNvSpPr>
            <a:spLocks noGrp="1" noChangeArrowheads="1"/>
          </p:cNvSpPr>
          <p:nvPr>
            <p:ph type="sldNum" sz="quarter" idx="5"/>
          </p:nvPr>
        </p:nvSpPr>
        <p:spPr>
          <a:xfrm>
            <a:off x="3243263" y="8985250"/>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20063399-0AF8-4388-97C3-3A9E897AF04A}" type="slidenum">
              <a:rPr lang="en-CA" altLang="zh-CN"/>
              <a:pPr/>
              <a:t>13</a:t>
            </a:fld>
            <a:endParaRPr lang="en-CA" altLang="zh-CN"/>
          </a:p>
        </p:txBody>
      </p:sp>
      <p:sp>
        <p:nvSpPr>
          <p:cNvPr id="89093" name="Rectangle 2"/>
          <p:cNvSpPr>
            <a:spLocks noGrp="1" noRot="1" noChangeAspect="1" noChangeArrowheads="1" noTextEdit="1"/>
          </p:cNvSpPr>
          <p:nvPr>
            <p:ph type="sldImg"/>
          </p:nvPr>
        </p:nvSpPr>
        <p:spPr>
          <a:xfrm>
            <a:off x="1154113" y="701675"/>
            <a:ext cx="4625975" cy="3468688"/>
          </a:xfrm>
          <a:ln cap="flat"/>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fr-FR" altLang="zh-CN" smtClean="0"/>
          </a:p>
        </p:txBody>
      </p:sp>
    </p:spTree>
    <p:extLst>
      <p:ext uri="{BB962C8B-B14F-4D97-AF65-F5344CB8AC3E}">
        <p14:creationId xmlns:p14="http://schemas.microsoft.com/office/powerpoint/2010/main" val="295772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113668" name="Rectangle 7"/>
          <p:cNvSpPr>
            <a:spLocks noGrp="1" noChangeArrowheads="1"/>
          </p:cNvSpPr>
          <p:nvPr>
            <p:ph type="sldNum" sz="quarter" idx="5"/>
          </p:nvPr>
        </p:nvSpPr>
        <p:spPr>
          <a:xfrm>
            <a:off x="3319463" y="8985250"/>
            <a:ext cx="415925" cy="184150"/>
          </a:xfrm>
          <a:noFill/>
        </p:spPr>
        <p:txBody>
          <a:bodyPr/>
          <a:lstStyle/>
          <a:p>
            <a:r>
              <a:rPr lang="en-CA" smtClean="0"/>
              <a:t>Page </a:t>
            </a:r>
            <a:fld id="{15F1BCEF-5B03-4AD2-BBF8-406AE3FFE2A1}" type="slidenum">
              <a:rPr lang="en-CA" smtClean="0"/>
              <a:pPr/>
              <a:t>14</a:t>
            </a:fld>
            <a:endParaRPr lang="en-CA" smtClean="0"/>
          </a:p>
        </p:txBody>
      </p:sp>
      <p:sp>
        <p:nvSpPr>
          <p:cNvPr id="113669" name="Rectangle 2"/>
          <p:cNvSpPr>
            <a:spLocks noGrp="1" noRot="1" noChangeAspect="1" noChangeArrowheads="1" noTextEdit="1"/>
          </p:cNvSpPr>
          <p:nvPr>
            <p:ph type="sldImg"/>
          </p:nvPr>
        </p:nvSpPr>
        <p:spPr>
          <a:xfrm>
            <a:off x="1154113" y="701675"/>
            <a:ext cx="4625975" cy="3468688"/>
          </a:xfrm>
          <a:ln cap="flat"/>
        </p:spPr>
      </p:sp>
      <p:sp>
        <p:nvSpPr>
          <p:cNvPr id="113670" name="Rectangle 3"/>
          <p:cNvSpPr>
            <a:spLocks noGrp="1" noChangeArrowheads="1"/>
          </p:cNvSpPr>
          <p:nvPr>
            <p:ph type="body" idx="1"/>
          </p:nvPr>
        </p:nvSpPr>
        <p:spPr>
          <a:noFill/>
          <a:ln/>
        </p:spPr>
        <p:txBody>
          <a:bodyPr lIns="95244" rIns="95244"/>
          <a:lstStyle/>
          <a:p>
            <a:endParaRPr lang="fr-FR" smtClean="0"/>
          </a:p>
        </p:txBody>
      </p:sp>
    </p:spTree>
    <p:extLst>
      <p:ext uri="{BB962C8B-B14F-4D97-AF65-F5344CB8AC3E}">
        <p14:creationId xmlns:p14="http://schemas.microsoft.com/office/powerpoint/2010/main" val="2583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a:xfrm>
            <a:off x="1154113" y="701675"/>
            <a:ext cx="4625975" cy="3468688"/>
          </a:xfrm>
          <a:ln/>
        </p:spPr>
      </p:sp>
      <p:sp>
        <p:nvSpPr>
          <p:cNvPr id="1167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dirty="0" smtClean="0"/>
          </a:p>
        </p:txBody>
      </p:sp>
      <p:sp>
        <p:nvSpPr>
          <p:cNvPr id="4" name="Espace réservé de l'en-tête 3"/>
          <p:cNvSpPr>
            <a:spLocks noGrp="1"/>
          </p:cNvSpPr>
          <p:nvPr>
            <p:ph type="hdr" sz="quarter"/>
          </p:nvPr>
        </p:nvSpPr>
        <p:spPr/>
        <p:txBody>
          <a:bodyPr/>
          <a:lstStyle/>
          <a:p>
            <a:pPr>
              <a:defRPr/>
            </a:pPr>
            <a:r>
              <a:rPr lang="en-US" smtClean="0"/>
              <a:t>doc.: IEEE 802.11-12/xxxxr0</a:t>
            </a:r>
            <a:endParaRPr lang="en-US"/>
          </a:p>
        </p:txBody>
      </p:sp>
      <p:sp>
        <p:nvSpPr>
          <p:cNvPr id="5" name="Espace réservé de la date 4"/>
          <p:cNvSpPr>
            <a:spLocks noGrp="1"/>
          </p:cNvSpPr>
          <p:nvPr>
            <p:ph type="dt" sz="quarter" idx="1"/>
          </p:nvPr>
        </p:nvSpPr>
        <p:spPr/>
        <p:txBody>
          <a:bodyPr/>
          <a:lstStyle/>
          <a:p>
            <a:pPr>
              <a:defRPr/>
            </a:pPr>
            <a:r>
              <a:rPr lang="en-US"/>
              <a:t>July 2013</a:t>
            </a:r>
          </a:p>
        </p:txBody>
      </p:sp>
      <p:sp>
        <p:nvSpPr>
          <p:cNvPr id="116742"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E8705AB3-595D-4DE8-9AF6-291A0684B662}" type="slidenum">
              <a:rPr lang="en-US" altLang="zh-CN"/>
              <a:pPr/>
              <a:t>15</a:t>
            </a:fld>
            <a:endParaRPr lang="en-US" altLang="zh-CN"/>
          </a:p>
        </p:txBody>
      </p:sp>
    </p:spTree>
    <p:extLst>
      <p:ext uri="{BB962C8B-B14F-4D97-AF65-F5344CB8AC3E}">
        <p14:creationId xmlns:p14="http://schemas.microsoft.com/office/powerpoint/2010/main" val="382936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xfrm>
            <a:off x="1154113" y="701675"/>
            <a:ext cx="4625975" cy="3468688"/>
          </a:xfrm>
          <a:ln/>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smtClean="0"/>
          </a:p>
        </p:txBody>
      </p:sp>
      <p:sp>
        <p:nvSpPr>
          <p:cNvPr id="4" name="Espace réservé de l'en-tête 3"/>
          <p:cNvSpPr>
            <a:spLocks noGrp="1"/>
          </p:cNvSpPr>
          <p:nvPr>
            <p:ph type="hdr" sz="quarter"/>
          </p:nvPr>
        </p:nvSpPr>
        <p:spPr/>
        <p:txBody>
          <a:bodyPr/>
          <a:lstStyle/>
          <a:p>
            <a:pPr>
              <a:defRPr/>
            </a:pPr>
            <a:r>
              <a:rPr lang="en-US" smtClean="0"/>
              <a:t>doc.: IEEE 802.11-12/xxxxr0</a:t>
            </a:r>
            <a:endParaRPr lang="en-US"/>
          </a:p>
        </p:txBody>
      </p:sp>
      <p:sp>
        <p:nvSpPr>
          <p:cNvPr id="5" name="Espace réservé de la date 4"/>
          <p:cNvSpPr>
            <a:spLocks noGrp="1"/>
          </p:cNvSpPr>
          <p:nvPr>
            <p:ph type="dt" sz="quarter" idx="1"/>
          </p:nvPr>
        </p:nvSpPr>
        <p:spPr/>
        <p:txBody>
          <a:bodyPr/>
          <a:lstStyle/>
          <a:p>
            <a:pPr>
              <a:defRPr/>
            </a:pPr>
            <a:r>
              <a:rPr lang="en-US"/>
              <a:t>July 2013</a:t>
            </a:r>
          </a:p>
        </p:txBody>
      </p:sp>
      <p:sp>
        <p:nvSpPr>
          <p:cNvPr id="70662"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54EFC150-C7E3-42E2-9B12-71FF9C906C7F}" type="slidenum">
              <a:rPr lang="en-US" altLang="zh-CN"/>
              <a:pPr/>
              <a:t>2</a:t>
            </a:fld>
            <a:endParaRPr lang="en-US" altLang="zh-CN"/>
          </a:p>
        </p:txBody>
      </p:sp>
    </p:spTree>
    <p:extLst>
      <p:ext uri="{BB962C8B-B14F-4D97-AF65-F5344CB8AC3E}">
        <p14:creationId xmlns:p14="http://schemas.microsoft.com/office/powerpoint/2010/main" val="91172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a:defRPr/>
            </a:pPr>
            <a:r>
              <a:rPr lang="en-US" smtClean="0"/>
              <a:t>doc.: IEEE 802.11-12/xxxxr0</a:t>
            </a:r>
            <a:endParaRPr lang="en-US"/>
          </a:p>
        </p:txBody>
      </p:sp>
      <p:sp>
        <p:nvSpPr>
          <p:cNvPr id="5" name="日期占位符 4"/>
          <p:cNvSpPr>
            <a:spLocks noGrp="1"/>
          </p:cNvSpPr>
          <p:nvPr>
            <p:ph type="dt" idx="11"/>
          </p:nvPr>
        </p:nvSpPr>
        <p:spPr/>
        <p:txBody>
          <a:bodyPr/>
          <a:lstStyle/>
          <a:p>
            <a:pPr>
              <a:defRPr/>
            </a:pPr>
            <a:r>
              <a:rPr lang="en-US" smtClean="0"/>
              <a:t>July 2013</a:t>
            </a:r>
            <a:endParaRPr lang="en-US"/>
          </a:p>
        </p:txBody>
      </p:sp>
      <p:sp>
        <p:nvSpPr>
          <p:cNvPr id="6" name="页脚占位符 5"/>
          <p:cNvSpPr>
            <a:spLocks noGrp="1"/>
          </p:cNvSpPr>
          <p:nvPr>
            <p:ph type="ftr" sz="quarter" idx="12"/>
          </p:nvPr>
        </p:nvSpPr>
        <p:spPr/>
        <p:txBody>
          <a:bodyPr/>
          <a:lstStyle/>
          <a:p>
            <a:pPr lvl="4">
              <a:defRPr/>
            </a:pPr>
            <a:r>
              <a:rPr lang="en-US" smtClean="0"/>
              <a:t>Osama Aboul-Magd (Huawei Technologies)</a:t>
            </a:r>
            <a:endParaRPr lang="en-US"/>
          </a:p>
        </p:txBody>
      </p:sp>
      <p:sp>
        <p:nvSpPr>
          <p:cNvPr id="7" name="灯片编号占位符 6"/>
          <p:cNvSpPr>
            <a:spLocks noGrp="1"/>
          </p:cNvSpPr>
          <p:nvPr>
            <p:ph type="sldNum" sz="quarter" idx="13"/>
          </p:nvPr>
        </p:nvSpPr>
        <p:spPr/>
        <p:txBody>
          <a:bodyPr/>
          <a:lstStyle/>
          <a:p>
            <a:r>
              <a:rPr lang="en-US" altLang="zh-CN" smtClean="0"/>
              <a:t>Page </a:t>
            </a:r>
            <a:fld id="{70EF6F2D-7E2D-44A6-BDC6-A538BD68E4FE}" type="slidenum">
              <a:rPr lang="en-US" altLang="zh-CN" smtClean="0"/>
              <a:pPr/>
              <a:t>3</a:t>
            </a:fld>
            <a:endParaRPr lang="en-US" altLang="zh-CN"/>
          </a:p>
        </p:txBody>
      </p:sp>
    </p:spTree>
    <p:extLst>
      <p:ext uri="{BB962C8B-B14F-4D97-AF65-F5344CB8AC3E}">
        <p14:creationId xmlns:p14="http://schemas.microsoft.com/office/powerpoint/2010/main" val="317253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xfrm>
            <a:off x="1154113" y="701675"/>
            <a:ext cx="4625975" cy="3468688"/>
          </a:xfrm>
          <a:ln/>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smtClean="0"/>
          </a:p>
        </p:txBody>
      </p:sp>
      <p:sp>
        <p:nvSpPr>
          <p:cNvPr id="4" name="Espace réservé de l'en-tête 3"/>
          <p:cNvSpPr>
            <a:spLocks noGrp="1"/>
          </p:cNvSpPr>
          <p:nvPr>
            <p:ph type="hdr" sz="quarter"/>
          </p:nvPr>
        </p:nvSpPr>
        <p:spPr/>
        <p:txBody>
          <a:bodyPr/>
          <a:lstStyle/>
          <a:p>
            <a:pPr>
              <a:defRPr/>
            </a:pPr>
            <a:r>
              <a:rPr lang="en-US" smtClean="0"/>
              <a:t>doc.: IEEE 802.11-12/xxxxr0</a:t>
            </a:r>
            <a:endParaRPr lang="en-US"/>
          </a:p>
        </p:txBody>
      </p:sp>
      <p:sp>
        <p:nvSpPr>
          <p:cNvPr id="5" name="Espace réservé de la date 4"/>
          <p:cNvSpPr>
            <a:spLocks noGrp="1"/>
          </p:cNvSpPr>
          <p:nvPr>
            <p:ph type="dt" sz="quarter" idx="1"/>
          </p:nvPr>
        </p:nvSpPr>
        <p:spPr/>
        <p:txBody>
          <a:bodyPr/>
          <a:lstStyle/>
          <a:p>
            <a:pPr>
              <a:defRPr/>
            </a:pPr>
            <a:r>
              <a:rPr lang="en-US"/>
              <a:t>July 2013</a:t>
            </a:r>
          </a:p>
        </p:txBody>
      </p:sp>
      <p:sp>
        <p:nvSpPr>
          <p:cNvPr id="70662"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54EFC150-C7E3-42E2-9B12-71FF9C906C7F}" type="slidenum">
              <a:rPr lang="en-US" altLang="zh-CN"/>
              <a:pPr/>
              <a:t>4</a:t>
            </a:fld>
            <a:endParaRPr lang="en-US" altLang="zh-CN"/>
          </a:p>
        </p:txBody>
      </p:sp>
    </p:spTree>
    <p:extLst>
      <p:ext uri="{BB962C8B-B14F-4D97-AF65-F5344CB8AC3E}">
        <p14:creationId xmlns:p14="http://schemas.microsoft.com/office/powerpoint/2010/main" val="91172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zh-CN" altLang="en-US"/>
          </a:p>
        </p:txBody>
      </p:sp>
      <p:sp>
        <p:nvSpPr>
          <p:cNvPr id="4" name="Header Placeholder 3"/>
          <p:cNvSpPr>
            <a:spLocks noGrp="1"/>
          </p:cNvSpPr>
          <p:nvPr>
            <p:ph type="hdr" sz="quarter" idx="10"/>
          </p:nvPr>
        </p:nvSpPr>
        <p:spPr/>
        <p:txBody>
          <a:bodyPr/>
          <a:lstStyle/>
          <a:p>
            <a:pPr>
              <a:defRPr/>
            </a:pPr>
            <a:r>
              <a:rPr lang="en-US" smtClean="0"/>
              <a:t>doc.: IEEE 802.11-12/xxxxr0</a:t>
            </a:r>
            <a:endParaRPr lang="en-US"/>
          </a:p>
        </p:txBody>
      </p:sp>
      <p:sp>
        <p:nvSpPr>
          <p:cNvPr id="5" name="Date Placeholder 4"/>
          <p:cNvSpPr>
            <a:spLocks noGrp="1"/>
          </p:cNvSpPr>
          <p:nvPr>
            <p:ph type="dt" idx="11"/>
          </p:nvPr>
        </p:nvSpPr>
        <p:spPr/>
        <p:txBody>
          <a:bodyPr/>
          <a:lstStyle/>
          <a:p>
            <a:pPr>
              <a:defRPr/>
            </a:pPr>
            <a:r>
              <a:rPr lang="en-US" smtClean="0"/>
              <a:t>July 2013</a:t>
            </a:r>
            <a:endParaRPr lang="en-US"/>
          </a:p>
        </p:txBody>
      </p:sp>
      <p:sp>
        <p:nvSpPr>
          <p:cNvPr id="6" name="Footer Placeholder 5"/>
          <p:cNvSpPr>
            <a:spLocks noGrp="1"/>
          </p:cNvSpPr>
          <p:nvPr>
            <p:ph type="ftr" sz="quarter" idx="12"/>
          </p:nvPr>
        </p:nvSpPr>
        <p:spPr/>
        <p:txBody>
          <a:bodyPr/>
          <a:lstStyle/>
          <a:p>
            <a:pPr lvl="4">
              <a:defRPr/>
            </a:pPr>
            <a:r>
              <a:rPr lang="en-US" smtClean="0"/>
              <a:t>Osama Aboul-Magd (Huawei Technologies)</a:t>
            </a:r>
            <a:endParaRPr lang="en-US"/>
          </a:p>
        </p:txBody>
      </p:sp>
      <p:sp>
        <p:nvSpPr>
          <p:cNvPr id="7" name="Slide Number Placeholder 6"/>
          <p:cNvSpPr>
            <a:spLocks noGrp="1"/>
          </p:cNvSpPr>
          <p:nvPr>
            <p:ph type="sldNum" sz="quarter" idx="13"/>
          </p:nvPr>
        </p:nvSpPr>
        <p:spPr/>
        <p:txBody>
          <a:bodyPr/>
          <a:lstStyle/>
          <a:p>
            <a:r>
              <a:rPr lang="en-US" altLang="zh-CN" smtClean="0"/>
              <a:t>Page </a:t>
            </a:r>
            <a:fld id="{70EF6F2D-7E2D-44A6-BDC6-A538BD68E4FE}" type="slidenum">
              <a:rPr lang="en-US" altLang="zh-CN" smtClean="0"/>
              <a:pPr/>
              <a:t>5</a:t>
            </a:fld>
            <a:endParaRPr lang="en-US" altLang="zh-CN"/>
          </a:p>
        </p:txBody>
      </p:sp>
    </p:spTree>
    <p:extLst>
      <p:ext uri="{BB962C8B-B14F-4D97-AF65-F5344CB8AC3E}">
        <p14:creationId xmlns:p14="http://schemas.microsoft.com/office/powerpoint/2010/main" val="356971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75780" name="Rectangle 7"/>
          <p:cNvSpPr>
            <a:spLocks noGrp="1" noChangeArrowheads="1"/>
          </p:cNvSpPr>
          <p:nvPr>
            <p:ph type="sldNum" sz="quarter" idx="5"/>
          </p:nvPr>
        </p:nvSpPr>
        <p:spPr>
          <a:xfrm>
            <a:off x="3319463" y="8985250"/>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6AE7C6C2-B1CB-4DD7-9894-FCDB71B456D1}" type="slidenum">
              <a:rPr lang="en-CA" altLang="zh-CN"/>
              <a:pPr/>
              <a:t>6</a:t>
            </a:fld>
            <a:endParaRPr lang="en-CA" altLang="zh-CN"/>
          </a:p>
        </p:txBody>
      </p:sp>
      <p:sp>
        <p:nvSpPr>
          <p:cNvPr id="75781" name="Rectangle 2"/>
          <p:cNvSpPr>
            <a:spLocks noGrp="1" noRot="1" noChangeAspect="1" noChangeArrowheads="1" noTextEdit="1"/>
          </p:cNvSpPr>
          <p:nvPr>
            <p:ph type="sldImg"/>
          </p:nvPr>
        </p:nvSpPr>
        <p:spPr>
          <a:xfrm>
            <a:off x="1154113" y="701675"/>
            <a:ext cx="4625975" cy="3468688"/>
          </a:xfrm>
          <a:ln cap="flat"/>
        </p:spPr>
      </p:sp>
      <p:sp>
        <p:nvSpPr>
          <p:cNvPr id="757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4" rIns="95244"/>
          <a:lstStyle/>
          <a:p>
            <a:endParaRPr lang="fr-FR" altLang="zh-CN" smtClean="0"/>
          </a:p>
        </p:txBody>
      </p:sp>
    </p:spTree>
    <p:extLst>
      <p:ext uri="{BB962C8B-B14F-4D97-AF65-F5344CB8AC3E}">
        <p14:creationId xmlns:p14="http://schemas.microsoft.com/office/powerpoint/2010/main" val="121309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9092" name="Rectangle 7"/>
          <p:cNvSpPr>
            <a:spLocks noGrp="1" noChangeArrowheads="1"/>
          </p:cNvSpPr>
          <p:nvPr>
            <p:ph type="sldNum" sz="quarter" idx="5"/>
          </p:nvPr>
        </p:nvSpPr>
        <p:spPr>
          <a:xfrm>
            <a:off x="3243263" y="8985250"/>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Page </a:t>
            </a:r>
            <a:fld id="{20063399-0AF8-4388-97C3-3A9E897AF04A}" type="slidenum">
              <a:rPr lang="en-CA" altLang="zh-CN"/>
              <a:pPr/>
              <a:t>7</a:t>
            </a:fld>
            <a:endParaRPr lang="en-CA" altLang="zh-CN"/>
          </a:p>
        </p:txBody>
      </p:sp>
      <p:sp>
        <p:nvSpPr>
          <p:cNvPr id="89093" name="Rectangle 2"/>
          <p:cNvSpPr>
            <a:spLocks noGrp="1" noRot="1" noChangeAspect="1" noChangeArrowheads="1" noTextEdit="1"/>
          </p:cNvSpPr>
          <p:nvPr>
            <p:ph type="sldImg"/>
          </p:nvPr>
        </p:nvSpPr>
        <p:spPr>
          <a:xfrm>
            <a:off x="1154113" y="701675"/>
            <a:ext cx="4625975" cy="3468688"/>
          </a:xfrm>
          <a:ln cap="flat"/>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fr-FR" altLang="zh-CN" smtClean="0"/>
          </a:p>
        </p:txBody>
      </p:sp>
    </p:spTree>
    <p:extLst>
      <p:ext uri="{BB962C8B-B14F-4D97-AF65-F5344CB8AC3E}">
        <p14:creationId xmlns:p14="http://schemas.microsoft.com/office/powerpoint/2010/main" val="29577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113668" name="Rectangle 7"/>
          <p:cNvSpPr>
            <a:spLocks noGrp="1" noChangeArrowheads="1"/>
          </p:cNvSpPr>
          <p:nvPr>
            <p:ph type="sldNum" sz="quarter" idx="5"/>
          </p:nvPr>
        </p:nvSpPr>
        <p:spPr>
          <a:xfrm>
            <a:off x="3319463" y="8985250"/>
            <a:ext cx="415925" cy="184150"/>
          </a:xfrm>
          <a:noFill/>
        </p:spPr>
        <p:txBody>
          <a:bodyPr/>
          <a:lstStyle/>
          <a:p>
            <a:r>
              <a:rPr lang="en-CA" smtClean="0"/>
              <a:t>Page </a:t>
            </a:r>
            <a:fld id="{15F1BCEF-5B03-4AD2-BBF8-406AE3FFE2A1}" type="slidenum">
              <a:rPr lang="en-CA" smtClean="0"/>
              <a:pPr/>
              <a:t>8</a:t>
            </a:fld>
            <a:endParaRPr lang="en-CA" smtClean="0"/>
          </a:p>
        </p:txBody>
      </p:sp>
      <p:sp>
        <p:nvSpPr>
          <p:cNvPr id="113669" name="Rectangle 2"/>
          <p:cNvSpPr>
            <a:spLocks noGrp="1" noRot="1" noChangeAspect="1" noChangeArrowheads="1" noTextEdit="1"/>
          </p:cNvSpPr>
          <p:nvPr>
            <p:ph type="sldImg"/>
          </p:nvPr>
        </p:nvSpPr>
        <p:spPr>
          <a:xfrm>
            <a:off x="1154113" y="701675"/>
            <a:ext cx="4625975" cy="3468688"/>
          </a:xfrm>
          <a:ln cap="flat"/>
        </p:spPr>
      </p:sp>
      <p:sp>
        <p:nvSpPr>
          <p:cNvPr id="113670" name="Rectangle 3"/>
          <p:cNvSpPr>
            <a:spLocks noGrp="1" noChangeArrowheads="1"/>
          </p:cNvSpPr>
          <p:nvPr>
            <p:ph type="body" idx="1"/>
          </p:nvPr>
        </p:nvSpPr>
        <p:spPr>
          <a:noFill/>
          <a:ln/>
        </p:spPr>
        <p:txBody>
          <a:bodyPr lIns="95244" rIns="95244"/>
          <a:lstStyle/>
          <a:p>
            <a:endParaRPr lang="fr-FR" smtClean="0"/>
          </a:p>
        </p:txBody>
      </p:sp>
    </p:spTree>
    <p:extLst>
      <p:ext uri="{BB962C8B-B14F-4D97-AF65-F5344CB8AC3E}">
        <p14:creationId xmlns:p14="http://schemas.microsoft.com/office/powerpoint/2010/main" val="2423076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113668" name="Rectangle 7"/>
          <p:cNvSpPr>
            <a:spLocks noGrp="1" noChangeArrowheads="1"/>
          </p:cNvSpPr>
          <p:nvPr>
            <p:ph type="sldNum" sz="quarter" idx="5"/>
          </p:nvPr>
        </p:nvSpPr>
        <p:spPr>
          <a:xfrm>
            <a:off x="3319463" y="8985250"/>
            <a:ext cx="415925" cy="184150"/>
          </a:xfrm>
          <a:noFill/>
        </p:spPr>
        <p:txBody>
          <a:bodyPr/>
          <a:lstStyle/>
          <a:p>
            <a:r>
              <a:rPr lang="en-CA" smtClean="0"/>
              <a:t>Page </a:t>
            </a:r>
            <a:fld id="{15F1BCEF-5B03-4AD2-BBF8-406AE3FFE2A1}" type="slidenum">
              <a:rPr lang="en-CA" smtClean="0"/>
              <a:pPr/>
              <a:t>9</a:t>
            </a:fld>
            <a:endParaRPr lang="en-CA" smtClean="0"/>
          </a:p>
        </p:txBody>
      </p:sp>
      <p:sp>
        <p:nvSpPr>
          <p:cNvPr id="113669" name="Rectangle 2"/>
          <p:cNvSpPr>
            <a:spLocks noGrp="1" noRot="1" noChangeAspect="1" noChangeArrowheads="1" noTextEdit="1"/>
          </p:cNvSpPr>
          <p:nvPr>
            <p:ph type="sldImg"/>
          </p:nvPr>
        </p:nvSpPr>
        <p:spPr>
          <a:xfrm>
            <a:off x="1154113" y="701675"/>
            <a:ext cx="4625975" cy="3468688"/>
          </a:xfrm>
          <a:ln cap="flat"/>
        </p:spPr>
      </p:sp>
      <p:sp>
        <p:nvSpPr>
          <p:cNvPr id="113670" name="Rectangle 3"/>
          <p:cNvSpPr>
            <a:spLocks noGrp="1" noChangeArrowheads="1"/>
          </p:cNvSpPr>
          <p:nvPr>
            <p:ph type="body" idx="1"/>
          </p:nvPr>
        </p:nvSpPr>
        <p:spPr>
          <a:noFill/>
          <a:ln/>
        </p:spPr>
        <p:txBody>
          <a:bodyPr lIns="95244" rIns="95244"/>
          <a:lstStyle/>
          <a:p>
            <a:endParaRPr lang="fr-FR" smtClean="0"/>
          </a:p>
        </p:txBody>
      </p:sp>
    </p:spTree>
    <p:extLst>
      <p:ext uri="{BB962C8B-B14F-4D97-AF65-F5344CB8AC3E}">
        <p14:creationId xmlns:p14="http://schemas.microsoft.com/office/powerpoint/2010/main" val="242307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altLang="zh-CN" smtClean="0"/>
              <a:t>January 2018</a:t>
            </a:r>
            <a:endParaRPr lang="en-US" altLang="zh-CN" dirty="0"/>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CA964658-693B-4F36-8225-8925894DB7DC}" type="slidenum">
              <a:rPr lang="en-US" altLang="zh-CN"/>
              <a:pPr/>
              <a:t>‹#›</a:t>
            </a:fld>
            <a:endParaRPr lang="en-US" altLang="zh-CN"/>
          </a:p>
        </p:txBody>
      </p:sp>
      <p:sp>
        <p:nvSpPr>
          <p:cNvPr id="6" name="Footer Placeholder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3653150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altLang="zh-CN" smtClean="0"/>
              <a:t>January 2018</a:t>
            </a:r>
            <a:endParaRPr lang="en-US" altLang="zh-CN" dirty="0"/>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95706F3C-6750-4F4F-97A8-C238AF218A88}" type="slidenum">
              <a:rPr lang="en-US" altLang="zh-CN"/>
              <a:pPr/>
              <a:t>‹#›</a:t>
            </a:fld>
            <a:endParaRPr lang="en-US" altLang="zh-CN"/>
          </a:p>
        </p:txBody>
      </p:sp>
      <p:sp>
        <p:nvSpPr>
          <p:cNvPr id="7"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31837857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altLang="zh-CN" smtClean="0"/>
              <a:t>January 2018</a:t>
            </a:r>
            <a:endParaRPr lang="en-US" altLang="zh-CN" dirty="0"/>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8359851E-E7E2-4C36-94CF-D455852D28D3}" type="slidenum">
              <a:rPr lang="en-US" altLang="zh-CN"/>
              <a:pPr/>
              <a:t>‹#›</a:t>
            </a:fld>
            <a:endParaRPr lang="en-US" altLang="zh-CN"/>
          </a:p>
        </p:txBody>
      </p:sp>
      <p:sp>
        <p:nvSpPr>
          <p:cNvPr id="6" name="Footer Placeholder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5019861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696913" y="332601"/>
            <a:ext cx="1340110" cy="276999"/>
          </a:xfrm>
          <a:ln/>
        </p:spPr>
        <p:txBody>
          <a:bodyPr/>
          <a:lstStyle>
            <a:lvl1pPr>
              <a:defRPr/>
            </a:lvl1pPr>
          </a:lstStyle>
          <a:p>
            <a:pPr>
              <a:defRPr/>
            </a:pPr>
            <a:r>
              <a:rPr lang="en-US" altLang="zh-CN" smtClean="0"/>
              <a:t>January 2018</a:t>
            </a: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r>
              <a:rPr lang="en-US" altLang="zh-CN"/>
              <a:t>Slide </a:t>
            </a:r>
            <a:fld id="{426D25F1-4A2F-4CB8-B17B-22286E3A7209}" type="slidenum">
              <a:rPr lang="en-US" altLang="zh-CN"/>
              <a:pPr/>
              <a:t>‹#›</a:t>
            </a:fld>
            <a:endParaRPr lang="en-US" altLang="zh-CN"/>
          </a:p>
        </p:txBody>
      </p:sp>
      <p:sp>
        <p:nvSpPr>
          <p:cNvPr id="8"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31571228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altLang="zh-CN" smtClean="0"/>
              <a:t>January 2018</a:t>
            </a:r>
            <a:endParaRPr lang="en-US" altLang="zh-CN" dirty="0"/>
          </a:p>
        </p:txBody>
      </p:sp>
      <p:sp>
        <p:nvSpPr>
          <p:cNvPr id="8" name="Rectangle 6"/>
          <p:cNvSpPr>
            <a:spLocks noGrp="1" noChangeArrowheads="1"/>
          </p:cNvSpPr>
          <p:nvPr>
            <p:ph type="sldNum" sz="quarter" idx="11"/>
          </p:nvPr>
        </p:nvSpPr>
        <p:spPr/>
        <p:txBody>
          <a:bodyPr/>
          <a:lstStyle>
            <a:lvl1pPr>
              <a:defRPr/>
            </a:lvl1pPr>
          </a:lstStyle>
          <a:p>
            <a:r>
              <a:rPr lang="en-US" altLang="zh-CN"/>
              <a:t>Slide </a:t>
            </a:r>
            <a:fld id="{0EF7CBF0-0D06-45E2-8D24-62BE5D4DF4BB}" type="slidenum">
              <a:rPr lang="en-US" altLang="zh-CN"/>
              <a:pPr/>
              <a:t>‹#›</a:t>
            </a:fld>
            <a:endParaRPr lang="en-US" altLang="zh-CN"/>
          </a:p>
        </p:txBody>
      </p:sp>
      <p:sp>
        <p:nvSpPr>
          <p:cNvPr id="9" name="Rectangle 5"/>
          <p:cNvSpPr>
            <a:spLocks noGrp="1" noChangeArrowheads="1"/>
          </p:cNvSpPr>
          <p:nvPr>
            <p:ph type="ftr" sz="quarter" idx="12"/>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22602303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altLang="zh-CN" smtClean="0"/>
              <a:t>January 2018</a:t>
            </a:r>
            <a:endParaRPr lang="en-US" altLang="zh-CN" dirty="0"/>
          </a:p>
        </p:txBody>
      </p:sp>
      <p:sp>
        <p:nvSpPr>
          <p:cNvPr id="4" name="Rectangle 6"/>
          <p:cNvSpPr>
            <a:spLocks noGrp="1" noChangeArrowheads="1"/>
          </p:cNvSpPr>
          <p:nvPr>
            <p:ph type="sldNum" sz="quarter" idx="11"/>
          </p:nvPr>
        </p:nvSpPr>
        <p:spPr/>
        <p:txBody>
          <a:bodyPr/>
          <a:lstStyle>
            <a:lvl1pPr>
              <a:defRPr/>
            </a:lvl1pPr>
          </a:lstStyle>
          <a:p>
            <a:r>
              <a:rPr lang="en-US" altLang="zh-CN"/>
              <a:t>Slide </a:t>
            </a:r>
            <a:fld id="{C42CA8D3-158F-4A30-ADAE-AE2A79FA5770}" type="slidenum">
              <a:rPr lang="en-US" altLang="zh-CN"/>
              <a:pPr/>
              <a:t>‹#›</a:t>
            </a:fld>
            <a:endParaRPr lang="en-US" altLang="zh-CN"/>
          </a:p>
        </p:txBody>
      </p:sp>
      <p:sp>
        <p:nvSpPr>
          <p:cNvPr id="5"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17949843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altLang="zh-CN" smtClean="0"/>
              <a:t>January 2018</a:t>
            </a:r>
            <a:endParaRPr lang="en-US" altLang="zh-CN" dirty="0"/>
          </a:p>
        </p:txBody>
      </p:sp>
      <p:sp>
        <p:nvSpPr>
          <p:cNvPr id="3" name="Rectangle 6"/>
          <p:cNvSpPr>
            <a:spLocks noGrp="1" noChangeArrowheads="1"/>
          </p:cNvSpPr>
          <p:nvPr>
            <p:ph type="sldNum" sz="quarter" idx="11"/>
          </p:nvPr>
        </p:nvSpPr>
        <p:spPr/>
        <p:txBody>
          <a:bodyPr/>
          <a:lstStyle>
            <a:lvl1pPr>
              <a:defRPr/>
            </a:lvl1pPr>
          </a:lstStyle>
          <a:p>
            <a:r>
              <a:rPr lang="en-US" altLang="zh-CN"/>
              <a:t>Slide </a:t>
            </a:r>
            <a:fld id="{C68838EC-7373-4944-8C26-1272819FB9F4}" type="slidenum">
              <a:rPr lang="en-US" altLang="zh-CN"/>
              <a:pPr/>
              <a:t>‹#›</a:t>
            </a:fld>
            <a:endParaRPr lang="en-US" altLang="zh-CN"/>
          </a:p>
        </p:txBody>
      </p:sp>
      <p:sp>
        <p:nvSpPr>
          <p:cNvPr id="4"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12302456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xfrm>
            <a:off x="696913" y="332601"/>
            <a:ext cx="1340110" cy="276999"/>
          </a:xfrm>
        </p:spPr>
        <p:txBody>
          <a:bodyPr/>
          <a:lstStyle>
            <a:lvl1pPr>
              <a:defRPr/>
            </a:lvl1pPr>
          </a:lstStyle>
          <a:p>
            <a:pPr>
              <a:defRPr/>
            </a:pPr>
            <a:r>
              <a:rPr lang="en-US" altLang="zh-CN" smtClean="0"/>
              <a:t>January 2018</a:t>
            </a:r>
            <a:endParaRPr lang="en-US" altLang="zh-CN" dirty="0"/>
          </a:p>
        </p:txBody>
      </p:sp>
      <p:sp>
        <p:nvSpPr>
          <p:cNvPr id="6" name="Rectangle 11"/>
          <p:cNvSpPr>
            <a:spLocks noGrp="1" noChangeArrowheads="1"/>
          </p:cNvSpPr>
          <p:nvPr>
            <p:ph type="sldNum" sz="quarter" idx="11"/>
          </p:nvPr>
        </p:nvSpPr>
        <p:spPr/>
        <p:txBody>
          <a:bodyPr/>
          <a:lstStyle>
            <a:lvl1pPr>
              <a:defRPr/>
            </a:lvl1pPr>
          </a:lstStyle>
          <a:p>
            <a:r>
              <a:rPr lang="en-US" altLang="zh-CN"/>
              <a:t>Slide </a:t>
            </a:r>
            <a:fld id="{AB5F6132-907D-43B4-A502-6C1711DB5ACD}" type="slidenum">
              <a:rPr lang="en-US" altLang="zh-CN"/>
              <a:pPr/>
              <a:t>‹#›</a:t>
            </a:fld>
            <a:endParaRPr lang="en-US" altLang="zh-CN"/>
          </a:p>
        </p:txBody>
      </p:sp>
      <p:sp>
        <p:nvSpPr>
          <p:cNvPr id="7"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10718724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xfrm>
            <a:off x="696913" y="332601"/>
            <a:ext cx="1340110" cy="276999"/>
          </a:xfrm>
        </p:spPr>
        <p:txBody>
          <a:bodyPr/>
          <a:lstStyle>
            <a:lvl1pPr>
              <a:defRPr/>
            </a:lvl1pPr>
          </a:lstStyle>
          <a:p>
            <a:pPr>
              <a:defRPr/>
            </a:pPr>
            <a:r>
              <a:rPr lang="en-US" altLang="zh-CN" smtClean="0"/>
              <a:t>January 2018</a:t>
            </a:r>
            <a:endParaRPr lang="en-US" altLang="zh-CN" dirty="0"/>
          </a:p>
        </p:txBody>
      </p:sp>
      <p:sp>
        <p:nvSpPr>
          <p:cNvPr id="6" name="Rectangle 11"/>
          <p:cNvSpPr>
            <a:spLocks noGrp="1" noChangeArrowheads="1"/>
          </p:cNvSpPr>
          <p:nvPr>
            <p:ph type="sldNum" sz="quarter" idx="11"/>
          </p:nvPr>
        </p:nvSpPr>
        <p:spPr/>
        <p:txBody>
          <a:bodyPr/>
          <a:lstStyle>
            <a:lvl1pPr>
              <a:defRPr/>
            </a:lvl1pPr>
          </a:lstStyle>
          <a:p>
            <a:r>
              <a:rPr lang="en-US" altLang="zh-CN"/>
              <a:t>Slide </a:t>
            </a:r>
            <a:fld id="{C8B234BD-286E-4D2D-A244-F8D1903140B2}" type="slidenum">
              <a:rPr lang="en-US" altLang="zh-CN"/>
              <a:pPr/>
              <a:t>‹#›</a:t>
            </a:fld>
            <a:endParaRPr lang="en-US" altLang="zh-CN"/>
          </a:p>
        </p:txBody>
      </p:sp>
      <p:sp>
        <p:nvSpPr>
          <p:cNvPr id="7"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11262982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696913" y="332601"/>
            <a:ext cx="1282402"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ea typeface="+mn-ea"/>
                <a:cs typeface="+mn-cs"/>
              </a:defRPr>
            </a:lvl1pPr>
          </a:lstStyle>
          <a:p>
            <a:pPr>
              <a:defRPr/>
            </a:pPr>
            <a:r>
              <a:rPr lang="en-US" altLang="zh-CN" smtClean="0"/>
              <a:t>January 2018</a:t>
            </a:r>
            <a:endParaRPr lang="en-US" dirty="0"/>
          </a:p>
        </p:txBody>
      </p:sp>
      <p:sp>
        <p:nvSpPr>
          <p:cNvPr id="1029"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ltLang="zh-CN"/>
              <a:t>Slide </a:t>
            </a:r>
            <a:fld id="{5224AC82-1B38-4D7E-B738-A6BC7FD862DC}" type="slidenum">
              <a:rPr lang="en-US" altLang="zh-CN"/>
              <a:pPr/>
              <a:t>‹#›</a:t>
            </a:fld>
            <a:endParaRPr lang="en-US" altLang="zh-CN"/>
          </a:p>
        </p:txBody>
      </p:sp>
      <p:sp>
        <p:nvSpPr>
          <p:cNvPr id="1031" name="Rectangle 7"/>
          <p:cNvSpPr>
            <a:spLocks noChangeArrowheads="1"/>
          </p:cNvSpPr>
          <p:nvPr/>
        </p:nvSpPr>
        <p:spPr bwMode="auto">
          <a:xfrm>
            <a:off x="5181535" y="332601"/>
            <a:ext cx="3283015" cy="276999"/>
          </a:xfrm>
          <a:prstGeom prst="rect">
            <a:avLst/>
          </a:prstGeom>
          <a:noFill/>
          <a:ln w="9525">
            <a:noFill/>
            <a:miter lim="800000"/>
            <a:headEnd/>
            <a:tailEnd/>
          </a:ln>
        </p:spPr>
        <p:txBody>
          <a:bodyPr wrap="none" lIns="0" tIns="0" rIns="0" bIns="0" anchor="b">
            <a:spAutoFit/>
          </a:bodyPr>
          <a:lstStyle/>
          <a:p>
            <a:pPr marL="457200" lvl="4" algn="r">
              <a:defRPr/>
            </a:pPr>
            <a:r>
              <a:rPr lang="en-US" sz="1800" b="1" baseline="0" dirty="0">
                <a:solidFill>
                  <a:schemeClr val="tx1"/>
                </a:solidFill>
              </a:rPr>
              <a:t>doc.: IEEE </a:t>
            </a:r>
            <a:r>
              <a:rPr lang="en-US" sz="1800" b="1" baseline="0" dirty="0" smtClean="0">
                <a:solidFill>
                  <a:schemeClr val="tx1"/>
                </a:solidFill>
              </a:rPr>
              <a:t>802.11-17/1743r1</a:t>
            </a:r>
            <a:endParaRPr lang="en-US" sz="1800" b="1" baseline="0" dirty="0">
              <a:solidFill>
                <a:schemeClr val="tx1"/>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wrap="none"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3" r:id="rId4"/>
    <p:sldLayoutId id="2147484327" r:id="rId5"/>
    <p:sldLayoutId id="2147484328" r:id="rId6"/>
    <p:sldLayoutId id="2147484329" r:id="rId7"/>
    <p:sldLayoutId id="2147484330" r:id="rId8"/>
    <p:sldLayoutId id="2147484331" r:id="rId9"/>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__1.doc"/></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40110" cy="276999"/>
          </a:xfrm>
        </p:spPr>
        <p:txBody>
          <a:bodyPr/>
          <a:lstStyle/>
          <a:p>
            <a:pPr>
              <a:defRPr/>
            </a:pPr>
            <a:r>
              <a:rPr lang="en-US" altLang="zh-CN" smtClean="0"/>
              <a:t>January 2018</a:t>
            </a:r>
            <a:endParaRPr lang="en-US" altLang="zh-CN" dirty="0"/>
          </a:p>
        </p:txBody>
      </p:sp>
      <p:sp>
        <p:nvSpPr>
          <p:cNvPr id="5" name="灯片编号占位符 4"/>
          <p:cNvSpPr>
            <a:spLocks noGrp="1"/>
          </p:cNvSpPr>
          <p:nvPr>
            <p:ph type="sldNum" sz="quarter" idx="11"/>
          </p:nvPr>
        </p:nvSpPr>
        <p:spPr/>
        <p:txBody>
          <a:bodyPr/>
          <a:lstStyle/>
          <a:p>
            <a:r>
              <a:rPr lang="en-US" altLang="zh-CN" smtClean="0"/>
              <a:t>Slide </a:t>
            </a:r>
            <a:fld id="{95706F3C-6750-4F4F-97A8-C238AF218A88}" type="slidenum">
              <a:rPr lang="en-US" altLang="zh-CN" smtClean="0"/>
              <a:pPr/>
              <a:t>1</a:t>
            </a:fld>
            <a:endParaRPr lang="en-US" altLang="zh-CN"/>
          </a:p>
        </p:txBody>
      </p:sp>
      <p:sp>
        <p:nvSpPr>
          <p:cNvPr id="6" name="Rectangle 2"/>
          <p:cNvSpPr>
            <a:spLocks noGrp="1" noChangeArrowheads="1"/>
          </p:cNvSpPr>
          <p:nvPr>
            <p:ph type="title"/>
          </p:nvPr>
        </p:nvSpPr>
        <p:spPr>
          <a:xfrm>
            <a:off x="533400" y="990600"/>
            <a:ext cx="7924800" cy="1066800"/>
          </a:xfrm>
          <a:noFill/>
        </p:spPr>
        <p:txBody>
          <a:bodyPr/>
          <a:lstStyle/>
          <a:p>
            <a:r>
              <a:rPr lang="en-US" altLang="zh-CN" sz="2800" dirty="0" smtClean="0"/>
              <a:t>Proposed Usage Models for IEEE 802.11 Light Communication </a:t>
            </a:r>
            <a:r>
              <a:rPr lang="en-US" altLang="zh-CN" sz="2800" dirty="0"/>
              <a:t>S</a:t>
            </a:r>
            <a:r>
              <a:rPr lang="en-US" altLang="zh-CN" sz="2800" dirty="0" smtClean="0"/>
              <a:t>tudy Group</a:t>
            </a:r>
          </a:p>
        </p:txBody>
      </p:sp>
      <p:sp>
        <p:nvSpPr>
          <p:cNvPr id="7" name="Rectangle 6"/>
          <p:cNvSpPr txBox="1">
            <a:spLocks noChangeArrowheads="1"/>
          </p:cNvSpPr>
          <p:nvPr/>
        </p:nvSpPr>
        <p:spPr bwMode="auto">
          <a:xfrm>
            <a:off x="685800" y="23622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a:buFontTx/>
              <a:buNone/>
            </a:pPr>
            <a:r>
              <a:rPr lang="en-US" altLang="zh-CN" sz="2000" kern="0" dirty="0" smtClean="0"/>
              <a:t>Date:</a:t>
            </a:r>
            <a:r>
              <a:rPr lang="en-US" altLang="zh-CN" sz="2000" b="0" kern="0" dirty="0" smtClean="0"/>
              <a:t> </a:t>
            </a:r>
            <a:r>
              <a:rPr lang="en-US" altLang="zh-CN" sz="2000" b="0" kern="0" dirty="0" smtClean="0"/>
              <a:t>2018-01-18</a:t>
            </a:r>
            <a:endParaRPr lang="en-US" altLang="zh-CN" sz="2000" b="0" kern="0" dirty="0" smtClean="0"/>
          </a:p>
        </p:txBody>
      </p:sp>
      <p:graphicFrame>
        <p:nvGraphicFramePr>
          <p:cNvPr id="8" name="Object 11"/>
          <p:cNvGraphicFramePr>
            <a:graphicFrameLocks noChangeAspect="1"/>
          </p:cNvGraphicFramePr>
          <p:nvPr>
            <p:extLst>
              <p:ext uri="{D42A27DB-BD31-4B8C-83A1-F6EECF244321}">
                <p14:modId xmlns:p14="http://schemas.microsoft.com/office/powerpoint/2010/main" val="3884475923"/>
              </p:ext>
            </p:extLst>
          </p:nvPr>
        </p:nvGraphicFramePr>
        <p:xfrm>
          <a:off x="534988" y="3414713"/>
          <a:ext cx="8204200" cy="2605087"/>
        </p:xfrm>
        <a:graphic>
          <a:graphicData uri="http://schemas.openxmlformats.org/presentationml/2006/ole">
            <mc:AlternateContent xmlns:mc="http://schemas.openxmlformats.org/markup-compatibility/2006">
              <mc:Choice xmlns:v="urn:schemas-microsoft-com:vml" Requires="v">
                <p:oleObj spid="_x0000_s133752" name="Document" r:id="rId4" imgW="8313858" imgH="2644584" progId="Word.Document.8">
                  <p:embed/>
                </p:oleObj>
              </mc:Choice>
              <mc:Fallback>
                <p:oleObj name="Document" r:id="rId4" imgW="8313858" imgH="2644584" progId="Word.Document.8">
                  <p:embed/>
                  <p:pic>
                    <p:nvPicPr>
                      <p:cNvPr id="0" name="Picture 509"/>
                      <p:cNvPicPr>
                        <a:picLocks noChangeAspect="1" noChangeArrowheads="1"/>
                      </p:cNvPicPr>
                      <p:nvPr/>
                    </p:nvPicPr>
                    <p:blipFill>
                      <a:blip r:embed="rId5"/>
                      <a:srcRect/>
                      <a:stretch>
                        <a:fillRect/>
                      </a:stretch>
                    </p:blipFill>
                    <p:spPr bwMode="auto">
                      <a:xfrm>
                        <a:off x="534988" y="3414713"/>
                        <a:ext cx="8204200" cy="2605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2000" b="1" dirty="0"/>
              <a:t>Authors:</a:t>
            </a:r>
            <a:endParaRPr lang="en-US" altLang="zh-CN" sz="2000" dirty="0"/>
          </a:p>
        </p:txBody>
      </p:sp>
      <p:sp>
        <p:nvSpPr>
          <p:cNvPr id="10" name="Rectangle 5"/>
          <p:cNvSpPr>
            <a:spLocks noGrp="1" noChangeArrowheads="1"/>
          </p:cNvSpPr>
          <p:nvPr>
            <p:ph type="ftr" sz="quarter" idx="3"/>
          </p:nvPr>
        </p:nvSpPr>
        <p:spPr bwMode="auto">
          <a:xfrm>
            <a:off x="4948389" y="6475413"/>
            <a:ext cx="359553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dirty="0" smtClean="0"/>
              <a:t>Oliver Luo, </a:t>
            </a:r>
            <a:r>
              <a:rPr lang="en-US" altLang="zh-CN" dirty="0" err="1" smtClean="0"/>
              <a:t>Jiamin</a:t>
            </a:r>
            <a:r>
              <a:rPr lang="en-US" altLang="zh-CN" dirty="0" smtClean="0"/>
              <a:t> </a:t>
            </a:r>
            <a:r>
              <a:rPr lang="en-US" altLang="zh-CN" dirty="0"/>
              <a:t>Chen </a:t>
            </a:r>
            <a:r>
              <a:rPr lang="en-US" altLang="zh-CN" dirty="0" smtClean="0"/>
              <a:t>, </a:t>
            </a:r>
            <a:r>
              <a:rPr lang="en-US" dirty="0" smtClean="0"/>
              <a:t>John </a:t>
            </a:r>
            <a:r>
              <a:rPr lang="en-US" dirty="0" smtClean="0"/>
              <a:t>Li, Chen </a:t>
            </a:r>
            <a:r>
              <a:rPr lang="en-US" dirty="0" smtClean="0"/>
              <a:t>Dong (</a:t>
            </a:r>
            <a:r>
              <a:rPr lang="en-US" dirty="0" smtClean="0"/>
              <a:t>Huawei)</a:t>
            </a:r>
            <a:endParaRPr lang="en-US" dirty="0"/>
          </a:p>
        </p:txBody>
      </p:sp>
    </p:spTree>
    <p:extLst>
      <p:ext uri="{BB962C8B-B14F-4D97-AF65-F5344CB8AC3E}">
        <p14:creationId xmlns:p14="http://schemas.microsoft.com/office/powerpoint/2010/main" val="2000286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smtClean="0"/>
              <a:t>January 2018</a:t>
            </a:r>
            <a:endParaRPr lang="en-CA" altLang="zh-CN" sz="1800" dirty="0" smtClean="0"/>
          </a:p>
        </p:txBody>
      </p:sp>
      <p:sp>
        <p:nvSpPr>
          <p:cNvPr id="35843" name="Rectangle 2"/>
          <p:cNvSpPr>
            <a:spLocks noGrp="1" noChangeArrowheads="1"/>
          </p:cNvSpPr>
          <p:nvPr>
            <p:ph type="title"/>
          </p:nvPr>
        </p:nvSpPr>
        <p:spPr>
          <a:xfrm>
            <a:off x="323850" y="715963"/>
            <a:ext cx="8496300" cy="655637"/>
          </a:xfrm>
        </p:spPr>
        <p:txBody>
          <a:bodyPr/>
          <a:lstStyle/>
          <a:p>
            <a:r>
              <a:rPr lang="en-US" altLang="zh-CN" sz="2400" dirty="0" smtClean="0"/>
              <a:t>Usage Model 2: Positioning and Navigation Services</a:t>
            </a:r>
            <a:endParaRPr lang="en-CA" altLang="zh-CN" sz="2400" dirty="0" smtClean="0"/>
          </a:p>
        </p:txBody>
      </p:sp>
      <p:sp>
        <p:nvSpPr>
          <p:cNvPr id="35867" name="Rectangle 3"/>
          <p:cNvSpPr txBox="1">
            <a:spLocks noChangeArrowheads="1"/>
          </p:cNvSpPr>
          <p:nvPr/>
        </p:nvSpPr>
        <p:spPr bwMode="auto">
          <a:xfrm>
            <a:off x="304801" y="1524000"/>
            <a:ext cx="373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High density of light fixtures and LC-APs allow highly precise localization of users and paths, e.g. centimeter level accuracy for indoor positioning. This enables the provision of navigational directions for people within indoor places, such as transportation center, shopping mall, underground spaces, etc., where there is no or too week RF signal for positioning purpose. </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t>LC also can be used for automatic guided vehicle to deliver goods in warehouse, etc.</a:t>
            </a:r>
          </a:p>
          <a:p>
            <a:pPr marL="342900" indent="-342900">
              <a:spcBef>
                <a:spcPts val="0"/>
              </a:spcBef>
              <a:spcAft>
                <a:spcPts val="0"/>
              </a:spcAft>
              <a:buClr>
                <a:schemeClr val="dk1"/>
              </a:buClr>
              <a:buSzPct val="100000"/>
              <a:buFont typeface="Times New Roman"/>
              <a:buChar char="•"/>
            </a:pPr>
            <a:endParaRPr lang="en-US" altLang="zh-CN" sz="1400" dirty="0" smtClean="0"/>
          </a:p>
          <a:p>
            <a:pPr marL="342900" indent="-342900">
              <a:spcBef>
                <a:spcPts val="0"/>
              </a:spcBef>
              <a:spcAft>
                <a:spcPts val="0"/>
              </a:spcAft>
              <a:buClr>
                <a:schemeClr val="dk1"/>
              </a:buClr>
              <a:buSzPct val="100000"/>
              <a:buFont typeface="Times New Roman"/>
              <a:buChar char="•"/>
            </a:pPr>
            <a:r>
              <a:rPr lang="en-US" altLang="zh-CN" sz="1400" dirty="0" smtClean="0"/>
              <a:t>Other applications: personnel item, vehicle or asset tracking, smart city, smart building, etc.</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b="1"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b="1"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b="1"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b="1" dirty="0">
              <a:solidFill>
                <a:schemeClr val="dk1"/>
              </a:solidFill>
              <a:latin typeface="Times New Roman"/>
              <a:ea typeface="Times New Roman"/>
              <a:cs typeface="Times New Roman"/>
              <a:sym typeface="Times New Roman"/>
            </a:endParaRPr>
          </a:p>
        </p:txBody>
      </p:sp>
      <p:sp>
        <p:nvSpPr>
          <p:cNvPr id="3586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67A15FD4-3BD3-4273-AE3A-A252348710A8}" type="slidenum">
              <a:rPr lang="en-CA" altLang="zh-CN"/>
              <a:pPr/>
              <a:t>10</a:t>
            </a:fld>
            <a:endParaRPr lang="en-CA" altLang="zh-CN"/>
          </a:p>
        </p:txBody>
      </p:sp>
      <p:sp>
        <p:nvSpPr>
          <p:cNvPr id="35862" name="テキスト ボックス 49"/>
          <p:cNvSpPr>
            <a:spLocks noChangeArrowheads="1"/>
          </p:cNvSpPr>
          <p:nvPr/>
        </p:nvSpPr>
        <p:spPr bwMode="auto">
          <a:xfrm>
            <a:off x="7173912" y="5890022"/>
            <a:ext cx="1512888" cy="510778"/>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Automatic guided vehicle system</a:t>
            </a:r>
          </a:p>
        </p:txBody>
      </p:sp>
      <p:sp>
        <p:nvSpPr>
          <p:cNvPr id="15" name="テキスト ボックス 49"/>
          <p:cNvSpPr>
            <a:spLocks noChangeArrowheads="1"/>
          </p:cNvSpPr>
          <p:nvPr/>
        </p:nvSpPr>
        <p:spPr bwMode="auto">
          <a:xfrm>
            <a:off x="5867400" y="2590800"/>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Indoor Positioning</a:t>
            </a:r>
            <a:endParaRPr kumimoji="1" lang="ja-JP" altLang="en-US" b="1" dirty="0"/>
          </a:p>
        </p:txBody>
      </p:sp>
      <p:sp>
        <p:nvSpPr>
          <p:cNvPr id="18" name="テキスト ボックス 49"/>
          <p:cNvSpPr>
            <a:spLocks noChangeArrowheads="1"/>
          </p:cNvSpPr>
          <p:nvPr/>
        </p:nvSpPr>
        <p:spPr bwMode="auto">
          <a:xfrm>
            <a:off x="4648200" y="4187666"/>
            <a:ext cx="18288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Retail  store</a:t>
            </a:r>
            <a:endParaRPr kumimoji="1" lang="ja-JP" altLang="en-US" b="1" dirty="0"/>
          </a:p>
        </p:txBody>
      </p:sp>
      <p:sp>
        <p:nvSpPr>
          <p:cNvPr id="162822" name="AutoShape 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4" name="AutoShape 8"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6" name="AutoShape 10"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8" name="AutoShape 12"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32" name="AutoShape 1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41" name="AutoShape 25" descr="“high rise apartment living room evening view”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8" name="テキスト ボックス 49"/>
          <p:cNvSpPr>
            <a:spLocks noChangeArrowheads="1"/>
          </p:cNvSpPr>
          <p:nvPr/>
        </p:nvSpPr>
        <p:spPr bwMode="auto">
          <a:xfrm>
            <a:off x="7086600" y="4265533"/>
            <a:ext cx="15128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Shopping mall</a:t>
            </a:r>
            <a:endParaRPr kumimoji="1" lang="ja-JP" altLang="en-US" b="1" dirty="0"/>
          </a:p>
        </p:txBody>
      </p:sp>
      <p:sp>
        <p:nvSpPr>
          <p:cNvPr id="40" name="テキスト ボックス 49"/>
          <p:cNvSpPr>
            <a:spLocks noChangeArrowheads="1"/>
          </p:cNvSpPr>
          <p:nvPr/>
        </p:nvSpPr>
        <p:spPr bwMode="auto">
          <a:xfrm>
            <a:off x="4876800" y="6021467"/>
            <a:ext cx="1512888" cy="306467"/>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Asset tracking</a:t>
            </a:r>
            <a:endParaRPr kumimoji="1" lang="ja-JP" altLang="en-US" b="1" dirty="0"/>
          </a:p>
        </p:txBody>
      </p:sp>
      <p:sp>
        <p:nvSpPr>
          <p:cNvPr id="181250" name="AutoShape 2" descr="“light communication Positioning indoor”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81252" name="AutoShape 4" descr="“light communication Positioning indoor”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81254" name="AutoShape 6" descr="“light communication Positioning indoor”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81255" name="Picture 7"/>
          <p:cNvPicPr>
            <a:picLocks noChangeAspect="1" noChangeArrowheads="1"/>
          </p:cNvPicPr>
          <p:nvPr/>
        </p:nvPicPr>
        <p:blipFill>
          <a:blip r:embed="rId3" cstate="print"/>
          <a:srcRect/>
          <a:stretch>
            <a:fillRect/>
          </a:stretch>
        </p:blipFill>
        <p:spPr bwMode="auto">
          <a:xfrm>
            <a:off x="4648200" y="1324102"/>
            <a:ext cx="1909890" cy="1190498"/>
          </a:xfrm>
          <a:prstGeom prst="rect">
            <a:avLst/>
          </a:prstGeom>
          <a:noFill/>
          <a:ln w="9525">
            <a:noFill/>
            <a:miter lim="800000"/>
            <a:headEnd/>
            <a:tailEnd/>
          </a:ln>
        </p:spPr>
      </p:pic>
      <p:pic>
        <p:nvPicPr>
          <p:cNvPr id="181258" name="Picture 10"/>
          <p:cNvPicPr>
            <a:picLocks noChangeAspect="1" noChangeArrowheads="1"/>
          </p:cNvPicPr>
          <p:nvPr/>
        </p:nvPicPr>
        <p:blipFill>
          <a:blip r:embed="rId4" cstate="print"/>
          <a:srcRect/>
          <a:stretch>
            <a:fillRect/>
          </a:stretch>
        </p:blipFill>
        <p:spPr bwMode="auto">
          <a:xfrm>
            <a:off x="7010400" y="1392382"/>
            <a:ext cx="1600200" cy="969818"/>
          </a:xfrm>
          <a:prstGeom prst="rect">
            <a:avLst/>
          </a:prstGeom>
          <a:noFill/>
          <a:ln w="9525">
            <a:noFill/>
            <a:miter lim="800000"/>
            <a:headEnd/>
            <a:tailEnd/>
          </a:ln>
        </p:spPr>
      </p:pic>
      <p:pic>
        <p:nvPicPr>
          <p:cNvPr id="29" name="Picture 2" descr="“supermarket”的图片搜索结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4474" y="3042999"/>
            <a:ext cx="1626326"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automated guided vehicle”的图片搜索结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696967"/>
            <a:ext cx="1431690" cy="1170433"/>
          </a:xfrm>
          <a:prstGeom prst="rect">
            <a:avLst/>
          </a:prstGeom>
          <a:noFill/>
          <a:extLst>
            <a:ext uri="{909E8E84-426E-40DD-AFC4-6F175D3DCCD1}">
              <a14:hiddenFill xmlns:a14="http://schemas.microsoft.com/office/drawing/2010/main">
                <a:solidFill>
                  <a:srgbClr val="FFFFFF"/>
                </a:solidFill>
              </a14:hiddenFill>
            </a:ext>
          </a:extLst>
        </p:spPr>
      </p:pic>
      <p:pic>
        <p:nvPicPr>
          <p:cNvPr id="167937" name="Picture 1"/>
          <p:cNvPicPr>
            <a:picLocks noChangeAspect="1" noChangeArrowheads="1"/>
          </p:cNvPicPr>
          <p:nvPr/>
        </p:nvPicPr>
        <p:blipFill>
          <a:blip r:embed="rId7" cstate="print"/>
          <a:srcRect/>
          <a:stretch>
            <a:fillRect/>
          </a:stretch>
        </p:blipFill>
        <p:spPr bwMode="auto">
          <a:xfrm>
            <a:off x="6781800" y="2967733"/>
            <a:ext cx="2114550" cy="1219933"/>
          </a:xfrm>
          <a:prstGeom prst="rect">
            <a:avLst/>
          </a:prstGeom>
          <a:noFill/>
          <a:ln w="9525">
            <a:noFill/>
            <a:miter lim="800000"/>
            <a:headEnd/>
            <a:tailEnd/>
          </a:ln>
        </p:spPr>
      </p:pic>
      <p:sp>
        <p:nvSpPr>
          <p:cNvPr id="162818" name="AutoShape 2" descr="“indoor asset tracking”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0" name="AutoShape 4" descr="“indoor asset tracking”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62821" name="Picture 5"/>
          <p:cNvPicPr>
            <a:picLocks noChangeAspect="1" noChangeArrowheads="1"/>
          </p:cNvPicPr>
          <p:nvPr/>
        </p:nvPicPr>
        <p:blipFill>
          <a:blip r:embed="rId8" cstate="print"/>
          <a:srcRect/>
          <a:stretch>
            <a:fillRect/>
          </a:stretch>
        </p:blipFill>
        <p:spPr bwMode="auto">
          <a:xfrm>
            <a:off x="4648200" y="4802267"/>
            <a:ext cx="1615286" cy="1243013"/>
          </a:xfrm>
          <a:prstGeom prst="rect">
            <a:avLst/>
          </a:prstGeom>
          <a:noFill/>
          <a:ln w="9525">
            <a:noFill/>
            <a:miter lim="800000"/>
            <a:headEnd/>
            <a:tailEnd/>
          </a:ln>
        </p:spPr>
      </p:pic>
      <p:sp>
        <p:nvSpPr>
          <p:cNvPr id="31"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smtClean="0"/>
              <a:t>January 2018</a:t>
            </a:r>
            <a:endParaRPr lang="en-CA" altLang="zh-CN" sz="1800" dirty="0" smtClean="0"/>
          </a:p>
        </p:txBody>
      </p:sp>
      <p:sp>
        <p:nvSpPr>
          <p:cNvPr id="35843" name="Rectangle 2"/>
          <p:cNvSpPr>
            <a:spLocks noGrp="1" noChangeArrowheads="1"/>
          </p:cNvSpPr>
          <p:nvPr>
            <p:ph type="title"/>
          </p:nvPr>
        </p:nvSpPr>
        <p:spPr>
          <a:xfrm>
            <a:off x="323850" y="715963"/>
            <a:ext cx="8496300" cy="655637"/>
          </a:xfrm>
        </p:spPr>
        <p:txBody>
          <a:bodyPr/>
          <a:lstStyle/>
          <a:p>
            <a:r>
              <a:rPr lang="en-US" altLang="zh-CN" sz="2400" dirty="0" smtClean="0"/>
              <a:t>Usage Model 3: Localized Information Service</a:t>
            </a:r>
            <a:endParaRPr lang="en-CA" altLang="zh-CN" sz="2400" dirty="0" smtClean="0"/>
          </a:p>
        </p:txBody>
      </p:sp>
      <p:sp>
        <p:nvSpPr>
          <p:cNvPr id="35867" name="Rectangle 3"/>
          <p:cNvSpPr txBox="1">
            <a:spLocks noChangeArrowheads="1"/>
          </p:cNvSpPr>
          <p:nvPr/>
        </p:nvSpPr>
        <p:spPr bwMode="auto">
          <a:xfrm>
            <a:off x="304800" y="1219200"/>
            <a:ext cx="426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spcBef>
                <a:spcPts val="0"/>
              </a:spcBef>
              <a:spcAft>
                <a:spcPts val="0"/>
              </a:spcAft>
              <a:buClr>
                <a:schemeClr val="dk1"/>
              </a:buClr>
              <a:buSzPct val="100000"/>
            </a:pPr>
            <a:endParaRPr lang="en-US" altLang="zh-CN" sz="1600" dirty="0" smtClean="0"/>
          </a:p>
          <a:p>
            <a:pPr marL="342900" indent="-342900">
              <a:spcBef>
                <a:spcPts val="0"/>
              </a:spcBef>
              <a:spcAft>
                <a:spcPts val="600"/>
              </a:spcAft>
              <a:buClr>
                <a:schemeClr val="dk1"/>
              </a:buClr>
              <a:buSzPct val="100000"/>
            </a:pPr>
            <a:r>
              <a:rPr lang="en-US" altLang="zh-CN" sz="1600" dirty="0" smtClean="0"/>
              <a:t>Localized information services </a:t>
            </a:r>
            <a:r>
              <a:rPr lang="en-US" altLang="zh-CN" sz="1600" dirty="0" smtClean="0">
                <a:solidFill>
                  <a:schemeClr val="dk1"/>
                </a:solidFill>
                <a:latin typeface="Times New Roman"/>
                <a:ea typeface="Times New Roman"/>
                <a:cs typeface="Times New Roman"/>
                <a:sym typeface="Times New Roman"/>
              </a:rPr>
              <a:t>may include:</a:t>
            </a: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Broadcast information for local service, for example, ticket/departure/arrive information at airport, railway station, etc. </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Deliver promotion information, a</a:t>
            </a:r>
            <a:r>
              <a:rPr lang="en-US" altLang="zh-CN" sz="1400" dirty="0" smtClean="0"/>
              <a:t>dvertisement</a:t>
            </a:r>
            <a:r>
              <a:rPr lang="en-US" altLang="zh-CN" sz="1400" dirty="0" smtClean="0">
                <a:solidFill>
                  <a:schemeClr val="dk1"/>
                </a:solidFill>
                <a:latin typeface="Times New Roman"/>
                <a:ea typeface="Times New Roman"/>
                <a:cs typeface="Times New Roman"/>
                <a:sym typeface="Times New Roman"/>
              </a:rPr>
              <a:t> in text or video/audio, coupon to costumers in shopping mall or retail store etc.</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Transmit location information to an app which triggers local service.</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Push important event notification or disaster alert/warning to public.</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Show detailed</a:t>
            </a:r>
            <a:r>
              <a:rPr lang="en-US" altLang="zh-CN" sz="1400" dirty="0" smtClean="0"/>
              <a:t>  narration, explanation, </a:t>
            </a:r>
            <a:r>
              <a:rPr lang="en-US" altLang="zh-CN" sz="1400" dirty="0" smtClean="0">
                <a:solidFill>
                  <a:schemeClr val="dk1"/>
                </a:solidFill>
                <a:latin typeface="Times New Roman"/>
                <a:ea typeface="Times New Roman"/>
                <a:cs typeface="Times New Roman"/>
                <a:sym typeface="Times New Roman"/>
              </a:rPr>
              <a:t>back ground knowledge/information when people move to a specific spot in a museum or at an exhibition center, etc. for a s</a:t>
            </a:r>
            <a:r>
              <a:rPr lang="en-US" altLang="zh-CN" sz="1400" dirty="0" smtClean="0"/>
              <a:t>elf-guided tour.</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Transmissions can be bidirectional or unidirectional downlink only. </a:t>
            </a:r>
          </a:p>
          <a:p>
            <a:pPr marL="342900" indent="-342900">
              <a:spcBef>
                <a:spcPts val="0"/>
              </a:spcBef>
              <a:spcAft>
                <a:spcPts val="0"/>
              </a:spcAft>
              <a:buClr>
                <a:schemeClr val="dk1"/>
              </a:buClr>
              <a:buSzPct val="100000"/>
              <a:buFont typeface="Times New Roman"/>
              <a:buChar char="•"/>
            </a:pPr>
            <a:endParaRPr lang="en-US" altLang="zh-CN" sz="1400" b="1" dirty="0">
              <a:solidFill>
                <a:schemeClr val="dk1"/>
              </a:solidFill>
              <a:latin typeface="Times New Roman"/>
              <a:ea typeface="Times New Roman"/>
              <a:cs typeface="Times New Roman"/>
              <a:sym typeface="Times New Roman"/>
            </a:endParaRPr>
          </a:p>
        </p:txBody>
      </p:sp>
      <p:sp>
        <p:nvSpPr>
          <p:cNvPr id="3586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67A15FD4-3BD3-4273-AE3A-A252348710A8}" type="slidenum">
              <a:rPr lang="en-CA" altLang="zh-CN"/>
              <a:pPr/>
              <a:t>11</a:t>
            </a:fld>
            <a:endParaRPr lang="en-CA" altLang="zh-CN"/>
          </a:p>
        </p:txBody>
      </p:sp>
      <p:sp>
        <p:nvSpPr>
          <p:cNvPr id="35862" name="テキスト ボックス 49"/>
          <p:cNvSpPr>
            <a:spLocks noChangeArrowheads="1"/>
          </p:cNvSpPr>
          <p:nvPr/>
        </p:nvSpPr>
        <p:spPr bwMode="auto">
          <a:xfrm>
            <a:off x="7010400" y="4329241"/>
            <a:ext cx="174215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Exhibition</a:t>
            </a:r>
            <a:endParaRPr kumimoji="1" lang="ja-JP" altLang="en-US" b="1" dirty="0"/>
          </a:p>
        </p:txBody>
      </p:sp>
      <p:sp>
        <p:nvSpPr>
          <p:cNvPr id="61" name="テキスト ボックス 49"/>
          <p:cNvSpPr>
            <a:spLocks noChangeArrowheads="1"/>
          </p:cNvSpPr>
          <p:nvPr/>
        </p:nvSpPr>
        <p:spPr bwMode="auto">
          <a:xfrm>
            <a:off x="6934200" y="2743200"/>
            <a:ext cx="1828800" cy="304800"/>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Railway station</a:t>
            </a:r>
            <a:endParaRPr kumimoji="1" lang="ja-JP" altLang="en-US" b="1" dirty="0"/>
          </a:p>
        </p:txBody>
      </p:sp>
      <p:sp>
        <p:nvSpPr>
          <p:cNvPr id="14"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
        <p:nvSpPr>
          <p:cNvPr id="15" name="テキスト ボックス 49"/>
          <p:cNvSpPr>
            <a:spLocks noChangeArrowheads="1"/>
          </p:cNvSpPr>
          <p:nvPr/>
        </p:nvSpPr>
        <p:spPr bwMode="auto">
          <a:xfrm>
            <a:off x="4724400" y="2743201"/>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Airport</a:t>
            </a:r>
            <a:endParaRPr kumimoji="1" lang="ja-JP" altLang="en-US" b="1" dirty="0"/>
          </a:p>
        </p:txBody>
      </p:sp>
      <p:sp>
        <p:nvSpPr>
          <p:cNvPr id="18" name="テキスト ボックス 49"/>
          <p:cNvSpPr>
            <a:spLocks noChangeArrowheads="1"/>
          </p:cNvSpPr>
          <p:nvPr/>
        </p:nvSpPr>
        <p:spPr bwMode="auto">
          <a:xfrm>
            <a:off x="4800600" y="4417933"/>
            <a:ext cx="17414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Museum</a:t>
            </a:r>
            <a:endParaRPr kumimoji="1" lang="ja-JP" altLang="en-US" b="1" dirty="0"/>
          </a:p>
        </p:txBody>
      </p:sp>
      <p:sp>
        <p:nvSpPr>
          <p:cNvPr id="162822" name="AutoShape 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4" name="AutoShape 8"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6" name="AutoShape 10"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8" name="AutoShape 12"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32" name="AutoShape 1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41" name="AutoShape 25" descr="“high rise apartment living room evening view”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8" name="テキスト ボックス 49"/>
          <p:cNvSpPr>
            <a:spLocks noChangeArrowheads="1"/>
          </p:cNvSpPr>
          <p:nvPr/>
        </p:nvSpPr>
        <p:spPr bwMode="auto">
          <a:xfrm>
            <a:off x="4572000" y="6019800"/>
            <a:ext cx="19050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zh-CN" b="1" dirty="0" smtClean="0"/>
              <a:t>Commercial district </a:t>
            </a:r>
            <a:endParaRPr kumimoji="1" lang="ja-JP" altLang="en-US" b="1" dirty="0"/>
          </a:p>
        </p:txBody>
      </p:sp>
      <p:sp>
        <p:nvSpPr>
          <p:cNvPr id="40" name="テキスト ボックス 49"/>
          <p:cNvSpPr>
            <a:spLocks noChangeArrowheads="1"/>
          </p:cNvSpPr>
          <p:nvPr/>
        </p:nvSpPr>
        <p:spPr bwMode="auto">
          <a:xfrm>
            <a:off x="7162800" y="6018133"/>
            <a:ext cx="1512888" cy="306467"/>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Arena</a:t>
            </a:r>
            <a:endParaRPr kumimoji="1" lang="ja-JP" altLang="en-US" b="1" dirty="0"/>
          </a:p>
        </p:txBody>
      </p:sp>
      <p:pic>
        <p:nvPicPr>
          <p:cNvPr id="175106" name="Picture 2"/>
          <p:cNvPicPr>
            <a:picLocks noChangeAspect="1" noChangeArrowheads="1"/>
          </p:cNvPicPr>
          <p:nvPr/>
        </p:nvPicPr>
        <p:blipFill>
          <a:blip r:embed="rId3" cstate="print"/>
          <a:srcRect/>
          <a:stretch>
            <a:fillRect/>
          </a:stretch>
        </p:blipFill>
        <p:spPr bwMode="auto">
          <a:xfrm>
            <a:off x="4648200" y="1524000"/>
            <a:ext cx="1905000" cy="1080352"/>
          </a:xfrm>
          <a:prstGeom prst="rect">
            <a:avLst/>
          </a:prstGeom>
          <a:noFill/>
          <a:ln w="9525">
            <a:noFill/>
            <a:miter lim="800000"/>
            <a:headEnd/>
            <a:tailEnd/>
          </a:ln>
        </p:spPr>
      </p:pic>
      <p:pic>
        <p:nvPicPr>
          <p:cNvPr id="175109" name="Picture 5" descr="Munich Hauptbahnhof"/>
          <p:cNvPicPr>
            <a:picLocks noChangeAspect="1" noChangeArrowheads="1"/>
          </p:cNvPicPr>
          <p:nvPr/>
        </p:nvPicPr>
        <p:blipFill>
          <a:blip r:embed="rId4" cstate="print"/>
          <a:srcRect/>
          <a:stretch>
            <a:fillRect/>
          </a:stretch>
        </p:blipFill>
        <p:spPr bwMode="auto">
          <a:xfrm>
            <a:off x="6934200" y="1498599"/>
            <a:ext cx="1752600" cy="1168401"/>
          </a:xfrm>
          <a:prstGeom prst="rect">
            <a:avLst/>
          </a:prstGeom>
          <a:noFill/>
        </p:spPr>
      </p:pic>
      <p:pic>
        <p:nvPicPr>
          <p:cNvPr id="175110" name="Picture 6"/>
          <p:cNvPicPr>
            <a:picLocks noChangeAspect="1" noChangeArrowheads="1"/>
          </p:cNvPicPr>
          <p:nvPr/>
        </p:nvPicPr>
        <p:blipFill>
          <a:blip r:embed="rId5" cstate="print"/>
          <a:srcRect/>
          <a:stretch>
            <a:fillRect/>
          </a:stretch>
        </p:blipFill>
        <p:spPr bwMode="auto">
          <a:xfrm>
            <a:off x="4876800" y="3124200"/>
            <a:ext cx="1600200" cy="1209453"/>
          </a:xfrm>
          <a:prstGeom prst="rect">
            <a:avLst/>
          </a:prstGeom>
          <a:noFill/>
          <a:ln w="9525">
            <a:noFill/>
            <a:miter lim="800000"/>
            <a:headEnd/>
            <a:tailEnd/>
          </a:ln>
        </p:spPr>
      </p:pic>
      <p:pic>
        <p:nvPicPr>
          <p:cNvPr id="175112" name="Picture 8"/>
          <p:cNvPicPr>
            <a:picLocks noChangeAspect="1" noChangeArrowheads="1"/>
          </p:cNvPicPr>
          <p:nvPr/>
        </p:nvPicPr>
        <p:blipFill>
          <a:blip r:embed="rId6" cstate="print"/>
          <a:srcRect/>
          <a:stretch>
            <a:fillRect/>
          </a:stretch>
        </p:blipFill>
        <p:spPr bwMode="auto">
          <a:xfrm>
            <a:off x="6705600" y="3276600"/>
            <a:ext cx="1956435" cy="990600"/>
          </a:xfrm>
          <a:prstGeom prst="rect">
            <a:avLst/>
          </a:prstGeom>
          <a:noFill/>
          <a:ln w="9525">
            <a:noFill/>
            <a:miter lim="800000"/>
            <a:headEnd/>
            <a:tailEnd/>
          </a:ln>
        </p:spPr>
      </p:pic>
      <p:pic>
        <p:nvPicPr>
          <p:cNvPr id="175115" name="Picture 11"/>
          <p:cNvPicPr>
            <a:picLocks noChangeAspect="1" noChangeArrowheads="1"/>
          </p:cNvPicPr>
          <p:nvPr/>
        </p:nvPicPr>
        <p:blipFill>
          <a:blip r:embed="rId7" cstate="print"/>
          <a:srcRect/>
          <a:stretch>
            <a:fillRect/>
          </a:stretch>
        </p:blipFill>
        <p:spPr bwMode="auto">
          <a:xfrm>
            <a:off x="4572000" y="4876800"/>
            <a:ext cx="1852613" cy="1043113"/>
          </a:xfrm>
          <a:prstGeom prst="rect">
            <a:avLst/>
          </a:prstGeom>
          <a:noFill/>
          <a:ln w="9525">
            <a:noFill/>
            <a:miter lim="800000"/>
            <a:headEnd/>
            <a:tailEnd/>
          </a:ln>
        </p:spPr>
      </p:pic>
      <p:pic>
        <p:nvPicPr>
          <p:cNvPr id="175119" name="Picture 15"/>
          <p:cNvPicPr>
            <a:picLocks noChangeAspect="1" noChangeArrowheads="1"/>
          </p:cNvPicPr>
          <p:nvPr/>
        </p:nvPicPr>
        <p:blipFill>
          <a:blip r:embed="rId8" cstate="print"/>
          <a:srcRect/>
          <a:stretch>
            <a:fillRect/>
          </a:stretch>
        </p:blipFill>
        <p:spPr bwMode="auto">
          <a:xfrm>
            <a:off x="6934200" y="4791075"/>
            <a:ext cx="1901072"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xfrm>
            <a:off x="696913" y="332601"/>
            <a:ext cx="1340110" cy="276999"/>
          </a:xfrm>
          <a:noFill/>
        </p:spPr>
        <p:txBody>
          <a:bodyPr/>
          <a:lstStyle/>
          <a:p>
            <a:r>
              <a:rPr lang="en-US" altLang="zh-CN" smtClean="0"/>
              <a:t>January 2018</a:t>
            </a:r>
            <a:endParaRPr lang="en-CA" altLang="zh-CN" dirty="0"/>
          </a:p>
        </p:txBody>
      </p:sp>
      <p:sp>
        <p:nvSpPr>
          <p:cNvPr id="60419" name="Rectangle 2"/>
          <p:cNvSpPr>
            <a:spLocks noGrp="1" noChangeArrowheads="1"/>
          </p:cNvSpPr>
          <p:nvPr>
            <p:ph type="title"/>
          </p:nvPr>
        </p:nvSpPr>
        <p:spPr>
          <a:xfrm>
            <a:off x="609600" y="533400"/>
            <a:ext cx="7772400" cy="1066800"/>
          </a:xfrm>
        </p:spPr>
        <p:txBody>
          <a:bodyPr/>
          <a:lstStyle/>
          <a:p>
            <a:pPr lvl="0"/>
            <a:r>
              <a:rPr lang="en-US" altLang="zh-CN" sz="2400" dirty="0" smtClean="0">
                <a:solidFill>
                  <a:srgbClr val="000000"/>
                </a:solidFill>
              </a:rPr>
              <a:t>Usage Model </a:t>
            </a:r>
            <a:r>
              <a:rPr lang="en-US" altLang="zh-CN" sz="2400" dirty="0">
                <a:solidFill>
                  <a:srgbClr val="000000"/>
                </a:solidFill>
              </a:rPr>
              <a:t>3</a:t>
            </a:r>
            <a:r>
              <a:rPr lang="en-US" altLang="zh-CN" sz="2400" dirty="0" smtClean="0">
                <a:solidFill>
                  <a:srgbClr val="000000"/>
                </a:solidFill>
              </a:rPr>
              <a:t>: </a:t>
            </a:r>
            <a:r>
              <a:rPr lang="en-US" altLang="zh-CN" sz="2400" dirty="0">
                <a:solidFill>
                  <a:srgbClr val="000000"/>
                </a:solidFill>
              </a:rPr>
              <a:t>Localized Information Service</a:t>
            </a:r>
            <a:endParaRPr lang="en-CA" dirty="0" smtClean="0"/>
          </a:p>
        </p:txBody>
      </p:sp>
      <p:sp>
        <p:nvSpPr>
          <p:cNvPr id="60420" name="Rectangle 3"/>
          <p:cNvSpPr>
            <a:spLocks noGrp="1" noChangeArrowheads="1"/>
          </p:cNvSpPr>
          <p:nvPr>
            <p:ph type="body" idx="1"/>
          </p:nvPr>
        </p:nvSpPr>
        <p:spPr>
          <a:xfrm>
            <a:off x="381000" y="1484313"/>
            <a:ext cx="4419600" cy="4840287"/>
          </a:xfrm>
        </p:spPr>
        <p:txBody>
          <a:bodyPr/>
          <a:lstStyle/>
          <a:p>
            <a:pPr marL="0" indent="0">
              <a:buFontTx/>
              <a:buNone/>
            </a:pPr>
            <a:r>
              <a:rPr lang="en-US" altLang="zh-CN" sz="1600" u="sng" dirty="0" smtClean="0"/>
              <a:t>Pre-Conditions</a:t>
            </a:r>
          </a:p>
          <a:p>
            <a:pPr marL="0" indent="0">
              <a:buNone/>
            </a:pPr>
            <a:r>
              <a:rPr lang="en-US" altLang="zh-CN" sz="1400" b="0" dirty="0" smtClean="0"/>
              <a:t>The lighting infrastructure in public places is able to send localized information or a </a:t>
            </a:r>
            <a:r>
              <a:rPr lang="en-US" altLang="zh-CN" sz="1400" b="0" dirty="0"/>
              <a:t>web link </a:t>
            </a:r>
            <a:r>
              <a:rPr lang="en-US" altLang="zh-CN" sz="1400" b="0" dirty="0" smtClean="0"/>
              <a:t>that could provide useful information to high density LC users. The localized information sent by LC can be updated via wired or wireless technologies. User can access the information by scanning the LC enabled light with a smart phone.</a:t>
            </a:r>
            <a:endParaRPr lang="en-US" altLang="zh-CN" sz="1400" b="0" dirty="0"/>
          </a:p>
          <a:p>
            <a:pPr marL="0" indent="0">
              <a:buNone/>
            </a:pPr>
            <a:r>
              <a:rPr lang="en-US" altLang="zh-CN" sz="1600" u="sng" dirty="0" smtClean="0"/>
              <a:t>Environment </a:t>
            </a:r>
          </a:p>
          <a:p>
            <a:pPr marL="0" lvl="0" indent="0">
              <a:buNone/>
            </a:pPr>
            <a:r>
              <a:rPr lang="en-US" altLang="zh-CN" sz="1400" b="0" dirty="0"/>
              <a:t>The lighting </a:t>
            </a:r>
            <a:r>
              <a:rPr lang="en-US" altLang="zh-CN" sz="1400" b="0" dirty="0" smtClean="0"/>
              <a:t>infrastructure could be LED spotlights, ambient lights, digital billboard. Communication distance varies from few centimeters to few tens of meters. </a:t>
            </a:r>
            <a:endParaRPr lang="en-US" altLang="zh-CN" sz="1400" b="0" dirty="0">
              <a:solidFill>
                <a:srgbClr val="000000"/>
              </a:solidFill>
            </a:endParaRPr>
          </a:p>
          <a:p>
            <a:pPr marL="0" indent="0">
              <a:buFontTx/>
              <a:buNone/>
            </a:pPr>
            <a:r>
              <a:rPr lang="en-US" altLang="zh-CN" sz="1600" u="sng" dirty="0" smtClean="0"/>
              <a:t>Applications</a:t>
            </a:r>
          </a:p>
          <a:p>
            <a:pPr marL="85725" indent="-85725">
              <a:buNone/>
            </a:pPr>
            <a:r>
              <a:rPr lang="en-US" altLang="zh-CN" sz="1400" b="0" dirty="0" smtClean="0"/>
              <a:t>Museum </a:t>
            </a:r>
            <a:r>
              <a:rPr lang="en-US" altLang="zh-CN" sz="1400" b="0" dirty="0"/>
              <a:t>or </a:t>
            </a:r>
            <a:r>
              <a:rPr lang="en-US" altLang="zh-CN" sz="1400" b="0" dirty="0" smtClean="0"/>
              <a:t>exhibition </a:t>
            </a:r>
            <a:r>
              <a:rPr lang="en-US" altLang="zh-CN" sz="1400" b="0" dirty="0"/>
              <a:t>information </a:t>
            </a:r>
            <a:r>
              <a:rPr lang="en-US" altLang="zh-CN" sz="1400" b="0" dirty="0" smtClean="0"/>
              <a:t>broadcast, video, audio 100 Mb/s.</a:t>
            </a:r>
          </a:p>
          <a:p>
            <a:pPr marL="85725" indent="-85725">
              <a:buNone/>
            </a:pPr>
            <a:r>
              <a:rPr lang="en-US" altLang="zh-CN" sz="1400" b="0" dirty="0" smtClean="0"/>
              <a:t>Information for augmented </a:t>
            </a:r>
            <a:r>
              <a:rPr lang="en-US" altLang="zh-CN" sz="1400" b="0" dirty="0"/>
              <a:t>reality </a:t>
            </a:r>
            <a:r>
              <a:rPr lang="en-US" altLang="zh-CN" sz="1400" b="0" dirty="0" smtClean="0"/>
              <a:t>(AR) application </a:t>
            </a:r>
            <a:r>
              <a:rPr lang="en-US" altLang="zh-CN" sz="1400" b="0" dirty="0"/>
              <a:t>(e.g</a:t>
            </a:r>
            <a:r>
              <a:rPr lang="en-US" altLang="zh-CN" sz="1400" b="0" dirty="0" smtClean="0"/>
              <a:t>., </a:t>
            </a:r>
            <a:r>
              <a:rPr lang="en-US" altLang="zh-CN" sz="1400" b="0" dirty="0" err="1" smtClean="0"/>
              <a:t>Pokemon</a:t>
            </a:r>
            <a:r>
              <a:rPr lang="en-US" altLang="zh-CN" sz="1400" b="0" dirty="0" smtClean="0"/>
              <a:t> </a:t>
            </a:r>
            <a:r>
              <a:rPr lang="en-US" altLang="zh-CN" sz="1400" b="0" dirty="0"/>
              <a:t>GO</a:t>
            </a:r>
            <a:r>
              <a:rPr lang="en-US" altLang="zh-CN" sz="1400" b="0" dirty="0" smtClean="0"/>
              <a:t>).</a:t>
            </a:r>
          </a:p>
          <a:p>
            <a:pPr marL="85725" indent="-85725">
              <a:buNone/>
            </a:pPr>
            <a:endParaRPr lang="en-US" altLang="zh-CN" sz="1400" b="0" dirty="0"/>
          </a:p>
        </p:txBody>
      </p:sp>
      <p:sp>
        <p:nvSpPr>
          <p:cNvPr id="60421" name="Rectangle 3"/>
          <p:cNvSpPr txBox="1">
            <a:spLocks noChangeArrowheads="1"/>
          </p:cNvSpPr>
          <p:nvPr/>
        </p:nvSpPr>
        <p:spPr bwMode="auto">
          <a:xfrm>
            <a:off x="4787900" y="1484313"/>
            <a:ext cx="4321175" cy="4154487"/>
          </a:xfrm>
          <a:prstGeom prst="rect">
            <a:avLst/>
          </a:prstGeom>
          <a:noFill/>
          <a:ln w="9525">
            <a:noFill/>
            <a:miter lim="800000"/>
            <a:headEnd/>
            <a:tailEnd/>
          </a:ln>
        </p:spPr>
        <p:txBody>
          <a:bodyPr lIns="92075" tIns="46038" rIns="92075" bIns="46038"/>
          <a:lstStyle/>
          <a:p>
            <a:pPr eaLnBrk="1" hangingPunct="1">
              <a:spcBef>
                <a:spcPct val="20000"/>
              </a:spcBef>
            </a:pPr>
            <a:r>
              <a:rPr lang="en-US" altLang="zh-CN" sz="1600" b="1" u="sng" dirty="0" smtClean="0"/>
              <a:t>Traffic </a:t>
            </a:r>
            <a:r>
              <a:rPr lang="en-US" altLang="zh-CN" sz="1600" b="1" u="sng" dirty="0"/>
              <a:t>Conditions</a:t>
            </a:r>
          </a:p>
          <a:p>
            <a:pPr eaLnBrk="1" hangingPunct="1">
              <a:spcBef>
                <a:spcPct val="20000"/>
              </a:spcBef>
            </a:pPr>
            <a:r>
              <a:rPr lang="en-US" altLang="zh-CN" sz="1400" dirty="0" smtClean="0"/>
              <a:t>Potential </a:t>
            </a:r>
            <a:r>
              <a:rPr lang="en-US" altLang="zh-CN" sz="1400" dirty="0"/>
              <a:t>interference from </a:t>
            </a:r>
            <a:r>
              <a:rPr lang="en-US" altLang="zh-CN" sz="1400" dirty="0" smtClean="0"/>
              <a:t>surrounding environments such as sunlight </a:t>
            </a:r>
            <a:r>
              <a:rPr lang="en-US" altLang="zh-CN" sz="1400" dirty="0"/>
              <a:t>or </a:t>
            </a:r>
            <a:r>
              <a:rPr lang="en-US" altLang="zh-CN" sz="1400" dirty="0" smtClean="0"/>
              <a:t>artificial-light.</a:t>
            </a:r>
          </a:p>
          <a:p>
            <a:pPr eaLnBrk="1" hangingPunct="1">
              <a:spcBef>
                <a:spcPct val="20000"/>
              </a:spcBef>
            </a:pPr>
            <a:r>
              <a:rPr lang="en-US" altLang="zh-CN" sz="1400" kern="0" dirty="0" smtClean="0"/>
              <a:t>Interference </a:t>
            </a:r>
            <a:r>
              <a:rPr lang="en-US" altLang="zh-CN" sz="1400" kern="0" dirty="0"/>
              <a:t>with overlapping </a:t>
            </a:r>
            <a:r>
              <a:rPr lang="en-US" altLang="zh-CN" sz="1400" kern="0" dirty="0" smtClean="0"/>
              <a:t>networks </a:t>
            </a:r>
            <a:r>
              <a:rPr lang="en-US" altLang="zh-CN" sz="1400" kern="0" dirty="0"/>
              <a:t>such as </a:t>
            </a:r>
            <a:r>
              <a:rPr lang="en-US" altLang="zh-CN" sz="1400" kern="0" dirty="0" smtClean="0"/>
              <a:t>other LC lights.</a:t>
            </a:r>
            <a:endParaRPr lang="en-US" altLang="zh-CN" sz="1400" kern="0" dirty="0"/>
          </a:p>
          <a:p>
            <a:pPr eaLnBrk="1" hangingPunct="1">
              <a:spcBef>
                <a:spcPct val="20000"/>
              </a:spcBef>
            </a:pPr>
            <a:r>
              <a:rPr lang="en-US" altLang="zh-CN" sz="1400" dirty="0" smtClean="0"/>
              <a:t>Both </a:t>
            </a:r>
            <a:r>
              <a:rPr lang="en-US" altLang="zh-CN" sz="1400" dirty="0"/>
              <a:t>uplink and downlink are using LC.</a:t>
            </a:r>
          </a:p>
          <a:p>
            <a:pPr eaLnBrk="1" hangingPunct="1">
              <a:spcBef>
                <a:spcPct val="20000"/>
              </a:spcBef>
            </a:pPr>
            <a:r>
              <a:rPr lang="en-US" altLang="zh-CN" sz="1600" b="1" u="sng" dirty="0" smtClean="0"/>
              <a:t>Use </a:t>
            </a:r>
            <a:r>
              <a:rPr lang="en-US" altLang="zh-CN" sz="1600" b="1" u="sng" dirty="0"/>
              <a:t>Case</a:t>
            </a:r>
          </a:p>
          <a:p>
            <a:pPr eaLnBrk="1" hangingPunct="1">
              <a:spcBef>
                <a:spcPct val="20000"/>
              </a:spcBef>
            </a:pPr>
            <a:r>
              <a:rPr lang="en-US" altLang="zh-CN" sz="1400" kern="0" dirty="0" smtClean="0"/>
              <a:t>Visitors are visiting </a:t>
            </a:r>
            <a:r>
              <a:rPr lang="en-US" altLang="zh-CN" sz="1400" kern="0" dirty="0"/>
              <a:t>a </a:t>
            </a:r>
            <a:r>
              <a:rPr lang="en-US" altLang="zh-CN" sz="1400" kern="0" dirty="0" smtClean="0"/>
              <a:t>museum</a:t>
            </a:r>
            <a:r>
              <a:rPr lang="en-US" altLang="zh-CN" sz="1400" kern="0" dirty="0"/>
              <a:t>, each exhibit is </a:t>
            </a:r>
            <a:r>
              <a:rPr lang="en-US" altLang="zh-CN" sz="1400" kern="0" dirty="0" smtClean="0"/>
              <a:t>illuminated by a </a:t>
            </a:r>
            <a:r>
              <a:rPr lang="en-US" altLang="zh-CN" sz="1400" kern="0" dirty="0"/>
              <a:t>spotlight </a:t>
            </a:r>
            <a:r>
              <a:rPr lang="en-US" altLang="zh-CN" sz="1400" kern="0" dirty="0" smtClean="0"/>
              <a:t>that keeps </a:t>
            </a:r>
            <a:r>
              <a:rPr lang="en-US" altLang="zh-CN" sz="1400" kern="0" dirty="0"/>
              <a:t>sending pre-recorded information about the </a:t>
            </a:r>
            <a:r>
              <a:rPr lang="en-US" altLang="zh-CN" sz="1400" kern="0" dirty="0" smtClean="0"/>
              <a:t>contents of the exhibit.</a:t>
            </a:r>
          </a:p>
          <a:p>
            <a:pPr eaLnBrk="1" hangingPunct="1">
              <a:spcBef>
                <a:spcPct val="20000"/>
              </a:spcBef>
            </a:pPr>
            <a:r>
              <a:rPr lang="en-US" altLang="zh-CN" sz="1400" kern="0" dirty="0" smtClean="0"/>
              <a:t>When a visitor moves to the next exhibit, the corresponding information will be automatically displayed on the user’s navigator.</a:t>
            </a:r>
          </a:p>
          <a:p>
            <a:pPr eaLnBrk="1" hangingPunct="1">
              <a:spcBef>
                <a:spcPct val="20000"/>
              </a:spcBef>
            </a:pPr>
            <a:endParaRPr lang="en-US" altLang="zh-CN" sz="1400" kern="0" dirty="0" smtClean="0"/>
          </a:p>
          <a:p>
            <a:pPr eaLnBrk="1" hangingPunct="1">
              <a:spcBef>
                <a:spcPct val="20000"/>
              </a:spcBef>
            </a:pPr>
            <a:endParaRPr lang="en-US" altLang="zh-CN" sz="1600" dirty="0"/>
          </a:p>
        </p:txBody>
      </p:sp>
      <p:sp>
        <p:nvSpPr>
          <p:cNvPr id="60422" name="Slide Number Placeholder 5"/>
          <p:cNvSpPr>
            <a:spLocks noGrp="1"/>
          </p:cNvSpPr>
          <p:nvPr>
            <p:ph type="sldNum" sz="quarter" idx="11"/>
          </p:nvPr>
        </p:nvSpPr>
        <p:spPr>
          <a:noFill/>
        </p:spPr>
        <p:txBody>
          <a:bodyPr/>
          <a:lstStyle/>
          <a:p>
            <a:r>
              <a:rPr lang="en-CA" smtClean="0"/>
              <a:t>Slide </a:t>
            </a:r>
            <a:fld id="{A4B2C7DA-EBA6-46F5-93E2-4963E4B0D1C9}" type="slidenum">
              <a:rPr lang="en-CA" smtClean="0"/>
              <a:pPr/>
              <a:t>12</a:t>
            </a:fld>
            <a:endParaRPr lang="en-CA" smtClean="0"/>
          </a:p>
        </p:txBody>
      </p:sp>
      <p:sp>
        <p:nvSpPr>
          <p:cNvPr id="9"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2876704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46" name="Picture 30"/>
          <p:cNvPicPr>
            <a:picLocks noChangeAspect="1" noChangeArrowheads="1"/>
          </p:cNvPicPr>
          <p:nvPr/>
        </p:nvPicPr>
        <p:blipFill>
          <a:blip r:embed="rId3" cstate="print"/>
          <a:srcRect/>
          <a:stretch>
            <a:fillRect/>
          </a:stretch>
        </p:blipFill>
        <p:spPr bwMode="auto">
          <a:xfrm>
            <a:off x="7772400" y="5181600"/>
            <a:ext cx="1295400" cy="863600"/>
          </a:xfrm>
          <a:prstGeom prst="rect">
            <a:avLst/>
          </a:prstGeom>
          <a:noFill/>
          <a:ln w="9525">
            <a:noFill/>
            <a:miter lim="800000"/>
            <a:headEnd/>
            <a:tailEnd/>
          </a:ln>
        </p:spPr>
      </p:pic>
      <p:sp>
        <p:nvSpPr>
          <p:cNvPr id="35842"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smtClean="0"/>
              <a:t>January 2018</a:t>
            </a:r>
            <a:endParaRPr lang="en-CA" altLang="zh-CN" sz="1800" dirty="0" smtClean="0"/>
          </a:p>
        </p:txBody>
      </p:sp>
      <p:sp>
        <p:nvSpPr>
          <p:cNvPr id="35843" name="Rectangle 2"/>
          <p:cNvSpPr>
            <a:spLocks noGrp="1" noChangeArrowheads="1"/>
          </p:cNvSpPr>
          <p:nvPr>
            <p:ph type="title"/>
          </p:nvPr>
        </p:nvSpPr>
        <p:spPr>
          <a:xfrm>
            <a:off x="323850" y="715963"/>
            <a:ext cx="8496300" cy="655637"/>
          </a:xfrm>
        </p:spPr>
        <p:txBody>
          <a:bodyPr/>
          <a:lstStyle/>
          <a:p>
            <a:r>
              <a:rPr lang="en-US" altLang="zh-CN" sz="2400" dirty="0" smtClean="0"/>
              <a:t>Usage Model 4: LC Internet/Intranet Access</a:t>
            </a:r>
            <a:endParaRPr lang="en-CA" altLang="zh-CN" sz="2400" dirty="0" smtClean="0"/>
          </a:p>
        </p:txBody>
      </p:sp>
      <p:sp>
        <p:nvSpPr>
          <p:cNvPr id="35867" name="Rectangle 3"/>
          <p:cNvSpPr txBox="1">
            <a:spLocks noChangeArrowheads="1"/>
          </p:cNvSpPr>
          <p:nvPr/>
        </p:nvSpPr>
        <p:spPr bwMode="auto">
          <a:xfrm>
            <a:off x="304800" y="1524000"/>
            <a:ext cx="419099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LC-APs  can be densely co-deployed with RF-APs to provide relative high capacity, reliable and secure wireless connectivity for internet/intranet access and various bandwidth consuming </a:t>
            </a:r>
            <a:r>
              <a:rPr lang="en-US" altLang="zh-CN" sz="1400" dirty="0" smtClean="0">
                <a:latin typeface="Times New Roman"/>
                <a:ea typeface="Times New Roman"/>
                <a:cs typeface="Times New Roman"/>
                <a:sym typeface="Times New Roman"/>
              </a:rPr>
              <a:t>applications, as a complement to cellular or RF based </a:t>
            </a:r>
            <a:r>
              <a:rPr lang="en-US" altLang="zh-CN" sz="1400" dirty="0" smtClean="0">
                <a:solidFill>
                  <a:schemeClr val="dk1"/>
                </a:solidFill>
                <a:latin typeface="Times New Roman"/>
                <a:ea typeface="Times New Roman"/>
                <a:cs typeface="Times New Roman"/>
                <a:sym typeface="Times New Roman"/>
              </a:rPr>
              <a:t>WLAN for data offloading  in high density environments, especially for downlink traffic. Today downlink internet/intranet traffic </a:t>
            </a:r>
            <a:r>
              <a:rPr lang="en-US" altLang="zh-CN" sz="1400" dirty="0" smtClean="0">
                <a:latin typeface="Times New Roman"/>
                <a:ea typeface="Times New Roman"/>
                <a:cs typeface="Times New Roman"/>
                <a:sym typeface="Times New Roman"/>
              </a:rPr>
              <a:t>is several orders higher than uplink traffic.</a:t>
            </a:r>
          </a:p>
          <a:p>
            <a:pPr marL="342900" indent="-342900">
              <a:spcBef>
                <a:spcPts val="0"/>
              </a:spcBef>
              <a:spcAft>
                <a:spcPts val="0"/>
              </a:spcAft>
              <a:buClr>
                <a:schemeClr val="dk1"/>
              </a:buClr>
              <a:buSzPct val="100000"/>
              <a:buFont typeface="Times New Roman"/>
              <a:buChar char="•"/>
            </a:pPr>
            <a:endParaRPr lang="en-GB" altLang="zh-CN" sz="1400" dirty="0" smtClean="0"/>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Utilizing existing illumination infrastructure and flexible work/retail space connected through LC enable cost reductions for enterprises and retailers  when modifying or refitting the space.</a:t>
            </a:r>
          </a:p>
        </p:txBody>
      </p:sp>
      <p:sp>
        <p:nvSpPr>
          <p:cNvPr id="3586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67A15FD4-3BD3-4273-AE3A-A252348710A8}" type="slidenum">
              <a:rPr lang="en-CA" altLang="zh-CN"/>
              <a:pPr/>
              <a:t>13</a:t>
            </a:fld>
            <a:endParaRPr lang="en-CA" altLang="zh-CN"/>
          </a:p>
        </p:txBody>
      </p:sp>
      <p:pic>
        <p:nvPicPr>
          <p:cNvPr id="134150" name="Picture 6" descr="“office cubicle”的图片搜索结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600200"/>
            <a:ext cx="1524000" cy="1028544"/>
          </a:xfrm>
          <a:prstGeom prst="rect">
            <a:avLst/>
          </a:prstGeom>
          <a:noFill/>
          <a:extLst>
            <a:ext uri="{909E8E84-426E-40DD-AFC4-6F175D3DCCD1}">
              <a14:hiddenFill xmlns:a14="http://schemas.microsoft.com/office/drawing/2010/main">
                <a:solidFill>
                  <a:srgbClr val="FFFFFF"/>
                </a:solidFill>
              </a14:hiddenFill>
            </a:ext>
          </a:extLst>
        </p:spPr>
      </p:pic>
      <p:sp>
        <p:nvSpPr>
          <p:cNvPr id="35862" name="テキスト ボックス 49"/>
          <p:cNvSpPr>
            <a:spLocks noChangeArrowheads="1"/>
          </p:cNvSpPr>
          <p:nvPr/>
        </p:nvSpPr>
        <p:spPr bwMode="auto">
          <a:xfrm>
            <a:off x="7086600" y="4481641"/>
            <a:ext cx="1512888" cy="306467"/>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Shopping mall</a:t>
            </a:r>
            <a:endParaRPr kumimoji="1" lang="ja-JP" altLang="en-US" b="1" dirty="0"/>
          </a:p>
        </p:txBody>
      </p:sp>
      <p:sp>
        <p:nvSpPr>
          <p:cNvPr id="61" name="テキスト ボックス 49"/>
          <p:cNvSpPr>
            <a:spLocks noChangeArrowheads="1"/>
          </p:cNvSpPr>
          <p:nvPr/>
        </p:nvSpPr>
        <p:spPr bwMode="auto">
          <a:xfrm>
            <a:off x="7010400" y="2743200"/>
            <a:ext cx="18288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Retail space </a:t>
            </a:r>
            <a:endParaRPr kumimoji="1" lang="ja-JP" altLang="en-US" b="1" dirty="0"/>
          </a:p>
        </p:txBody>
      </p:sp>
      <p:sp>
        <p:nvSpPr>
          <p:cNvPr id="14"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
        <p:nvSpPr>
          <p:cNvPr id="15" name="テキスト ボックス 49"/>
          <p:cNvSpPr>
            <a:spLocks noChangeArrowheads="1"/>
          </p:cNvSpPr>
          <p:nvPr/>
        </p:nvSpPr>
        <p:spPr bwMode="auto">
          <a:xfrm>
            <a:off x="4724400" y="2743201"/>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Enterprise</a:t>
            </a:r>
            <a:endParaRPr kumimoji="1" lang="ja-JP" altLang="en-US" b="1" dirty="0"/>
          </a:p>
        </p:txBody>
      </p:sp>
      <p:sp>
        <p:nvSpPr>
          <p:cNvPr id="18" name="テキスト ボックス 49"/>
          <p:cNvSpPr>
            <a:spLocks noChangeArrowheads="1"/>
          </p:cNvSpPr>
          <p:nvPr/>
        </p:nvSpPr>
        <p:spPr bwMode="auto">
          <a:xfrm>
            <a:off x="6781800" y="6097667"/>
            <a:ext cx="21986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Dense apartment building</a:t>
            </a:r>
            <a:endParaRPr kumimoji="1" lang="ja-JP" altLang="en-US" b="1" dirty="0"/>
          </a:p>
        </p:txBody>
      </p:sp>
      <p:sp>
        <p:nvSpPr>
          <p:cNvPr id="162822" name="AutoShape 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4" name="AutoShape 8"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6" name="AutoShape 10"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8" name="AutoShape 12"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32" name="AutoShape 1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62839" name="Picture 23"/>
          <p:cNvPicPr>
            <a:picLocks noChangeAspect="1" noChangeArrowheads="1"/>
          </p:cNvPicPr>
          <p:nvPr/>
        </p:nvPicPr>
        <p:blipFill>
          <a:blip r:embed="rId5" cstate="print"/>
          <a:srcRect/>
          <a:stretch>
            <a:fillRect/>
          </a:stretch>
        </p:blipFill>
        <p:spPr bwMode="auto">
          <a:xfrm>
            <a:off x="6705600" y="4953000"/>
            <a:ext cx="1015512" cy="1100138"/>
          </a:xfrm>
          <a:prstGeom prst="rect">
            <a:avLst/>
          </a:prstGeom>
          <a:noFill/>
          <a:ln w="9525">
            <a:noFill/>
            <a:miter lim="800000"/>
            <a:headEnd/>
            <a:tailEnd/>
          </a:ln>
        </p:spPr>
      </p:pic>
      <p:sp>
        <p:nvSpPr>
          <p:cNvPr id="162841" name="AutoShape 25" descr="“high rise apartment living room evening view”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62849" name="Picture 33"/>
          <p:cNvPicPr>
            <a:picLocks noChangeAspect="1" noChangeArrowheads="1"/>
          </p:cNvPicPr>
          <p:nvPr/>
        </p:nvPicPr>
        <p:blipFill>
          <a:blip r:embed="rId6" cstate="print"/>
          <a:srcRect/>
          <a:stretch>
            <a:fillRect/>
          </a:stretch>
        </p:blipFill>
        <p:spPr bwMode="auto">
          <a:xfrm>
            <a:off x="4747587" y="3276600"/>
            <a:ext cx="1676400" cy="1124953"/>
          </a:xfrm>
          <a:prstGeom prst="rect">
            <a:avLst/>
          </a:prstGeom>
          <a:noFill/>
          <a:ln w="9525">
            <a:noFill/>
            <a:miter lim="800000"/>
            <a:headEnd/>
            <a:tailEnd/>
          </a:ln>
        </p:spPr>
      </p:pic>
      <p:sp>
        <p:nvSpPr>
          <p:cNvPr id="38" name="テキスト ボックス 49"/>
          <p:cNvSpPr>
            <a:spLocks noChangeArrowheads="1"/>
          </p:cNvSpPr>
          <p:nvPr/>
        </p:nvSpPr>
        <p:spPr bwMode="auto">
          <a:xfrm>
            <a:off x="4747587" y="4419600"/>
            <a:ext cx="16764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Public t</a:t>
            </a:r>
            <a:r>
              <a:rPr lang="en-US" altLang="zh-CN" b="1" dirty="0" smtClean="0"/>
              <a:t>ransportation </a:t>
            </a:r>
            <a:endParaRPr kumimoji="1" lang="ja-JP" altLang="en-US" b="1" dirty="0"/>
          </a:p>
        </p:txBody>
      </p:sp>
      <p:pic>
        <p:nvPicPr>
          <p:cNvPr id="162851" name="Picture 35" descr="“Crowded meeting auditorium laptop”的图片搜索结果"/>
          <p:cNvPicPr>
            <a:picLocks noChangeAspect="1" noChangeArrowheads="1"/>
          </p:cNvPicPr>
          <p:nvPr/>
        </p:nvPicPr>
        <p:blipFill>
          <a:blip r:embed="rId7" cstate="print"/>
          <a:srcRect/>
          <a:stretch>
            <a:fillRect/>
          </a:stretch>
        </p:blipFill>
        <p:spPr bwMode="auto">
          <a:xfrm>
            <a:off x="4572000" y="4953000"/>
            <a:ext cx="2047875" cy="1066739"/>
          </a:xfrm>
          <a:prstGeom prst="rect">
            <a:avLst/>
          </a:prstGeom>
          <a:noFill/>
        </p:spPr>
      </p:pic>
      <p:sp>
        <p:nvSpPr>
          <p:cNvPr id="40" name="テキスト ボックス 49"/>
          <p:cNvSpPr>
            <a:spLocks noChangeArrowheads="1"/>
          </p:cNvSpPr>
          <p:nvPr/>
        </p:nvSpPr>
        <p:spPr bwMode="auto">
          <a:xfrm>
            <a:off x="4800600" y="6095939"/>
            <a:ext cx="1512888" cy="306467"/>
          </a:xfrm>
          <a:prstGeom prst="roundRect">
            <a:avLst>
              <a:gd name="adj" fmla="val 16667"/>
            </a:avLst>
          </a:prstGeom>
          <a:solidFill>
            <a:schemeClr val="bg1">
              <a:lumMod val="85000"/>
            </a:schemeClr>
          </a:solidFill>
          <a:ln>
            <a:noFill/>
          </a:ln>
          <a:extLst/>
        </p:spPr>
        <p:txBody>
          <a:bodyPr>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Conference hall</a:t>
            </a:r>
            <a:endParaRPr kumimoji="1" lang="ja-JP" altLang="en-US" b="1" dirty="0"/>
          </a:p>
        </p:txBody>
      </p:sp>
      <p:sp>
        <p:nvSpPr>
          <p:cNvPr id="176130" name="AutoShape 2" descr="“crowded shopping mall”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6132" name="AutoShape 4" descr="“crowded shopping mall”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76134" name="Picture 6"/>
          <p:cNvPicPr>
            <a:picLocks noChangeAspect="1" noChangeArrowheads="1"/>
          </p:cNvPicPr>
          <p:nvPr/>
        </p:nvPicPr>
        <p:blipFill>
          <a:blip r:embed="rId8" cstate="print"/>
          <a:srcRect/>
          <a:stretch>
            <a:fillRect/>
          </a:stretch>
        </p:blipFill>
        <p:spPr bwMode="auto">
          <a:xfrm>
            <a:off x="7033587" y="3352800"/>
            <a:ext cx="1653213" cy="1100138"/>
          </a:xfrm>
          <a:prstGeom prst="rect">
            <a:avLst/>
          </a:prstGeom>
          <a:noFill/>
          <a:ln w="9525">
            <a:noFill/>
            <a:miter lim="800000"/>
            <a:headEnd/>
            <a:tailEnd/>
          </a:ln>
        </p:spPr>
      </p:pic>
      <p:sp>
        <p:nvSpPr>
          <p:cNvPr id="176136" name="AutoShape 8" descr="“retail space”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76137" name="Picture 9"/>
          <p:cNvPicPr>
            <a:picLocks noChangeAspect="1" noChangeArrowheads="1"/>
          </p:cNvPicPr>
          <p:nvPr/>
        </p:nvPicPr>
        <p:blipFill>
          <a:blip r:embed="rId9" cstate="print"/>
          <a:srcRect/>
          <a:stretch>
            <a:fillRect/>
          </a:stretch>
        </p:blipFill>
        <p:spPr bwMode="auto">
          <a:xfrm>
            <a:off x="7010400" y="1524000"/>
            <a:ext cx="1676400" cy="1115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xfrm>
            <a:off x="696913" y="332601"/>
            <a:ext cx="1340110" cy="276999"/>
          </a:xfrm>
          <a:noFill/>
        </p:spPr>
        <p:txBody>
          <a:bodyPr/>
          <a:lstStyle/>
          <a:p>
            <a:r>
              <a:rPr lang="en-US" altLang="zh-CN" smtClean="0"/>
              <a:t>January 2018</a:t>
            </a:r>
            <a:endParaRPr lang="en-CA" altLang="zh-CN" dirty="0"/>
          </a:p>
        </p:txBody>
      </p:sp>
      <p:sp>
        <p:nvSpPr>
          <p:cNvPr id="60419" name="Rectangle 2"/>
          <p:cNvSpPr>
            <a:spLocks noGrp="1" noChangeArrowheads="1"/>
          </p:cNvSpPr>
          <p:nvPr>
            <p:ph type="title"/>
          </p:nvPr>
        </p:nvSpPr>
        <p:spPr>
          <a:xfrm>
            <a:off x="685800" y="533400"/>
            <a:ext cx="7772400" cy="1066800"/>
          </a:xfrm>
        </p:spPr>
        <p:txBody>
          <a:bodyPr/>
          <a:lstStyle/>
          <a:p>
            <a:pPr lvl="0"/>
            <a:r>
              <a:rPr lang="en-US" altLang="zh-CN" sz="2400" dirty="0" smtClean="0">
                <a:solidFill>
                  <a:srgbClr val="000000"/>
                </a:solidFill>
              </a:rPr>
              <a:t>Usage Model 4: </a:t>
            </a:r>
            <a:r>
              <a:rPr lang="en-US" altLang="zh-CN" sz="2400" dirty="0"/>
              <a:t>LC Internet/Intranet Access</a:t>
            </a:r>
            <a:endParaRPr lang="en-CA" dirty="0" smtClean="0"/>
          </a:p>
        </p:txBody>
      </p:sp>
      <p:sp>
        <p:nvSpPr>
          <p:cNvPr id="60420" name="Rectangle 3"/>
          <p:cNvSpPr>
            <a:spLocks noGrp="1" noChangeArrowheads="1"/>
          </p:cNvSpPr>
          <p:nvPr>
            <p:ph type="body" idx="1"/>
          </p:nvPr>
        </p:nvSpPr>
        <p:spPr>
          <a:xfrm>
            <a:off x="381000" y="1484313"/>
            <a:ext cx="4419600" cy="4840287"/>
          </a:xfrm>
        </p:spPr>
        <p:txBody>
          <a:bodyPr/>
          <a:lstStyle/>
          <a:p>
            <a:pPr marL="0" indent="0">
              <a:buFontTx/>
              <a:buNone/>
            </a:pPr>
            <a:r>
              <a:rPr lang="en-US" altLang="zh-CN" sz="1600" u="sng" dirty="0" smtClean="0"/>
              <a:t>Pre-Conditions</a:t>
            </a:r>
          </a:p>
          <a:p>
            <a:pPr marL="0" indent="0">
              <a:buNone/>
            </a:pPr>
            <a:r>
              <a:rPr lang="en-US" altLang="zh-CN" sz="1400" b="0" dirty="0"/>
              <a:t>High density users access </a:t>
            </a:r>
            <a:r>
              <a:rPr lang="en-US" altLang="zh-CN" sz="1400" b="0" dirty="0" smtClean="0"/>
              <a:t>Internet </a:t>
            </a:r>
            <a:r>
              <a:rPr lang="en-US" altLang="zh-CN" sz="1400" b="0" dirty="0"/>
              <a:t>through </a:t>
            </a:r>
            <a:r>
              <a:rPr lang="en-US" altLang="zh-CN" sz="1400" b="0" dirty="0" smtClean="0"/>
              <a:t>LC.</a:t>
            </a:r>
            <a:endParaRPr lang="en-US" altLang="zh-CN" sz="1400" b="0" dirty="0"/>
          </a:p>
          <a:p>
            <a:pPr marL="0" indent="0">
              <a:buNone/>
            </a:pPr>
            <a:r>
              <a:rPr lang="en-US" altLang="zh-CN" sz="1600" u="sng" dirty="0" smtClean="0"/>
              <a:t>Environment </a:t>
            </a:r>
          </a:p>
          <a:p>
            <a:pPr marL="0" lvl="0" indent="0">
              <a:buNone/>
            </a:pPr>
            <a:r>
              <a:rPr lang="en-US" altLang="zh-CN" sz="1400" b="0" dirty="0">
                <a:solidFill>
                  <a:srgbClr val="000000"/>
                </a:solidFill>
              </a:rPr>
              <a:t>The environment </a:t>
            </a:r>
            <a:r>
              <a:rPr lang="en-US" altLang="zh-CN" sz="1400" b="0" dirty="0" smtClean="0"/>
              <a:t>may include </a:t>
            </a:r>
            <a:r>
              <a:rPr lang="en-US" altLang="zh-CN" sz="1400" b="0" dirty="0" smtClean="0">
                <a:solidFill>
                  <a:srgbClr val="000000"/>
                </a:solidFill>
              </a:rPr>
              <a:t>conference rooms, small offices, transportation hubs and dense apartment buildings. The environments are </a:t>
            </a:r>
            <a:r>
              <a:rPr lang="en-US" altLang="zh-CN" sz="1400" b="0" dirty="0">
                <a:solidFill>
                  <a:srgbClr val="000000"/>
                </a:solidFill>
              </a:rPr>
              <a:t>very </a:t>
            </a:r>
            <a:r>
              <a:rPr lang="en-US" altLang="zh-CN" sz="1400" b="0" dirty="0" smtClean="0">
                <a:solidFill>
                  <a:srgbClr val="000000"/>
                </a:solidFill>
              </a:rPr>
              <a:t>complex and may </a:t>
            </a:r>
            <a:r>
              <a:rPr lang="en-US" altLang="zh-CN" sz="1400" b="0" dirty="0">
                <a:solidFill>
                  <a:srgbClr val="000000"/>
                </a:solidFill>
              </a:rPr>
              <a:t>suffer severe </a:t>
            </a:r>
            <a:r>
              <a:rPr lang="en-US" altLang="zh-CN" sz="1400" b="0" dirty="0" smtClean="0">
                <a:solidFill>
                  <a:srgbClr val="000000"/>
                </a:solidFill>
              </a:rPr>
              <a:t>RF interference. Each LC AP may serve 10 </a:t>
            </a:r>
            <a:r>
              <a:rPr lang="en-US" altLang="zh-CN" sz="1400" b="0" dirty="0">
                <a:solidFill>
                  <a:srgbClr val="000000"/>
                </a:solidFill>
              </a:rPr>
              <a:t>devices </a:t>
            </a:r>
            <a:r>
              <a:rPr lang="en-US" altLang="zh-CN" sz="1400" b="0" dirty="0" smtClean="0">
                <a:solidFill>
                  <a:srgbClr val="000000"/>
                </a:solidFill>
              </a:rPr>
              <a:t>in </a:t>
            </a:r>
            <a:r>
              <a:rPr lang="en-US" altLang="zh-CN" sz="1400" b="0" dirty="0">
                <a:solidFill>
                  <a:srgbClr val="000000"/>
                </a:solidFill>
              </a:rPr>
              <a:t>~</a:t>
            </a:r>
            <a:r>
              <a:rPr lang="en-US" altLang="zh-CN" sz="1400" b="0" dirty="0" smtClean="0">
                <a:solidFill>
                  <a:srgbClr val="000000"/>
                </a:solidFill>
              </a:rPr>
              <a:t> </a:t>
            </a:r>
            <a:r>
              <a:rPr lang="en-US" altLang="zh-CN" sz="1400" b="0" dirty="0">
                <a:solidFill>
                  <a:srgbClr val="000000"/>
                </a:solidFill>
              </a:rPr>
              <a:t>4</a:t>
            </a:r>
            <a:r>
              <a:rPr lang="en-US" altLang="zh-CN" sz="1400" b="0" dirty="0" smtClean="0">
                <a:solidFill>
                  <a:srgbClr val="000000"/>
                </a:solidFill>
              </a:rPr>
              <a:t>m</a:t>
            </a:r>
            <a:r>
              <a:rPr lang="en-US" altLang="zh-CN" sz="1400" b="0" baseline="30000" dirty="0" smtClean="0">
                <a:solidFill>
                  <a:srgbClr val="000000"/>
                </a:solidFill>
              </a:rPr>
              <a:t>2  </a:t>
            </a:r>
            <a:r>
              <a:rPr lang="en-US" altLang="zh-CN" sz="1400" b="0" dirty="0">
                <a:solidFill>
                  <a:srgbClr val="000000"/>
                </a:solidFill>
              </a:rPr>
              <a:t>area. The </a:t>
            </a:r>
            <a:r>
              <a:rPr lang="en-US" altLang="zh-CN" sz="1400" b="0" dirty="0" smtClean="0">
                <a:solidFill>
                  <a:srgbClr val="000000"/>
                </a:solidFill>
              </a:rPr>
              <a:t>inter- LC AP </a:t>
            </a:r>
            <a:r>
              <a:rPr lang="en-US" altLang="zh-CN" sz="1400" b="0" dirty="0">
                <a:solidFill>
                  <a:srgbClr val="000000"/>
                </a:solidFill>
              </a:rPr>
              <a:t>distance is in the range of </a:t>
            </a:r>
            <a:r>
              <a:rPr lang="en-US" altLang="zh-CN" sz="1400" b="0" dirty="0" smtClean="0">
                <a:solidFill>
                  <a:srgbClr val="000000"/>
                </a:solidFill>
              </a:rPr>
              <a:t>1~2m. Lighting level of 300 lux is recommended. </a:t>
            </a:r>
            <a:endParaRPr lang="en-US" altLang="zh-CN" sz="1400" b="0" dirty="0">
              <a:solidFill>
                <a:srgbClr val="000000"/>
              </a:solidFill>
            </a:endParaRPr>
          </a:p>
          <a:p>
            <a:pPr marL="0" indent="0">
              <a:buFontTx/>
              <a:buNone/>
            </a:pPr>
            <a:r>
              <a:rPr lang="en-US" altLang="zh-CN" sz="1600" u="sng" dirty="0" smtClean="0"/>
              <a:t>Applications</a:t>
            </a:r>
          </a:p>
          <a:p>
            <a:pPr marL="0" indent="0">
              <a:buFontTx/>
              <a:buNone/>
            </a:pPr>
            <a:r>
              <a:rPr lang="en-US" altLang="zh-CN" sz="1400" b="0" dirty="0"/>
              <a:t>Video based applications: VOD, Contents Downloading; VHD highly compressed (</a:t>
            </a:r>
            <a:r>
              <a:rPr lang="en-US" altLang="zh-CN" sz="1400" b="0" dirty="0" smtClean="0"/>
              <a:t>1000 Mb/s</a:t>
            </a:r>
            <a:r>
              <a:rPr lang="en-US" altLang="zh-CN" sz="1400" b="0" dirty="0"/>
              <a:t>) : </a:t>
            </a:r>
            <a:r>
              <a:rPr lang="en-US" altLang="zh-CN" sz="1400" b="0" dirty="0" smtClean="0"/>
              <a:t>60</a:t>
            </a:r>
            <a:r>
              <a:rPr lang="en-US" altLang="zh-CN" sz="1400" b="0" dirty="0"/>
              <a:t>% of </a:t>
            </a:r>
            <a:r>
              <a:rPr lang="en-US" altLang="zh-CN" sz="1400" b="0" dirty="0" smtClean="0"/>
              <a:t>users</a:t>
            </a:r>
          </a:p>
          <a:p>
            <a:pPr marL="0" indent="0">
              <a:buFontTx/>
              <a:buNone/>
            </a:pPr>
            <a:r>
              <a:rPr lang="en-US" altLang="zh-CN" sz="1400" b="0" dirty="0"/>
              <a:t>Internet access: email, twitter, web surf, </a:t>
            </a:r>
            <a:r>
              <a:rPr lang="en-US" altLang="zh-CN" sz="1400" b="0" dirty="0" smtClean="0"/>
              <a:t>IM. (100 Mb/s</a:t>
            </a:r>
            <a:r>
              <a:rPr lang="en-US" altLang="zh-CN" sz="1400" b="0" dirty="0"/>
              <a:t>): </a:t>
            </a:r>
            <a:r>
              <a:rPr lang="en-US" altLang="zh-CN" sz="1400" b="0" dirty="0" smtClean="0"/>
              <a:t>30</a:t>
            </a:r>
            <a:r>
              <a:rPr lang="en-US" altLang="zh-CN" sz="1400" b="0" dirty="0"/>
              <a:t>% of users</a:t>
            </a:r>
          </a:p>
          <a:p>
            <a:pPr marL="0" indent="0">
              <a:buNone/>
            </a:pPr>
            <a:r>
              <a:rPr lang="en-US" altLang="zh-CN" sz="1400" b="0" dirty="0"/>
              <a:t>VPN applications; Contents </a:t>
            </a:r>
            <a:r>
              <a:rPr lang="en-US" altLang="zh-CN" sz="1400" b="0" dirty="0" smtClean="0"/>
              <a:t>(picture</a:t>
            </a:r>
            <a:r>
              <a:rPr lang="en-US" altLang="zh-CN" sz="1400" b="0" dirty="0"/>
              <a:t>) </a:t>
            </a:r>
            <a:r>
              <a:rPr lang="en-US" altLang="zh-CN" sz="1400" b="0" dirty="0" smtClean="0"/>
              <a:t>uploading</a:t>
            </a:r>
            <a:r>
              <a:rPr lang="en-US" altLang="zh-CN" sz="1400" b="0" dirty="0"/>
              <a:t>; Internet access: email, twitter, web surf, IM. (20 </a:t>
            </a:r>
            <a:r>
              <a:rPr lang="en-US" altLang="zh-CN" sz="1400" b="0" dirty="0" smtClean="0"/>
              <a:t>Mb/s</a:t>
            </a:r>
            <a:r>
              <a:rPr lang="en-US" altLang="zh-CN" sz="1400" b="0" dirty="0"/>
              <a:t>): </a:t>
            </a:r>
            <a:r>
              <a:rPr lang="en-US" altLang="zh-CN" sz="1400" b="0" dirty="0" smtClean="0"/>
              <a:t>10</a:t>
            </a:r>
            <a:r>
              <a:rPr lang="en-US" altLang="zh-CN" sz="1400" b="0" dirty="0"/>
              <a:t>% of users</a:t>
            </a:r>
          </a:p>
          <a:p>
            <a:pPr marL="0" indent="0">
              <a:buFontTx/>
              <a:buNone/>
            </a:pPr>
            <a:endParaRPr lang="en-US" altLang="zh-CN" sz="1400" b="0" dirty="0"/>
          </a:p>
          <a:p>
            <a:pPr marL="85725" indent="-85725">
              <a:buNone/>
            </a:pPr>
            <a:endParaRPr lang="en-US" altLang="zh-CN" sz="1400" b="0" dirty="0"/>
          </a:p>
          <a:p>
            <a:pPr marL="85725" indent="-85725">
              <a:buNone/>
            </a:pPr>
            <a:endParaRPr lang="en-US" altLang="zh-CN" sz="1400" b="0" dirty="0" smtClean="0"/>
          </a:p>
        </p:txBody>
      </p:sp>
      <p:sp>
        <p:nvSpPr>
          <p:cNvPr id="60421" name="Rectangle 3"/>
          <p:cNvSpPr txBox="1">
            <a:spLocks noChangeArrowheads="1"/>
          </p:cNvSpPr>
          <p:nvPr/>
        </p:nvSpPr>
        <p:spPr bwMode="auto">
          <a:xfrm>
            <a:off x="4787900" y="1484313"/>
            <a:ext cx="4321175" cy="4154487"/>
          </a:xfrm>
          <a:prstGeom prst="rect">
            <a:avLst/>
          </a:prstGeom>
          <a:noFill/>
          <a:ln w="9525">
            <a:noFill/>
            <a:miter lim="800000"/>
            <a:headEnd/>
            <a:tailEnd/>
          </a:ln>
        </p:spPr>
        <p:txBody>
          <a:bodyPr lIns="92075" tIns="46038" rIns="92075" bIns="46038"/>
          <a:lstStyle/>
          <a:p>
            <a:pPr eaLnBrk="1" hangingPunct="1">
              <a:spcBef>
                <a:spcPct val="20000"/>
              </a:spcBef>
            </a:pPr>
            <a:r>
              <a:rPr lang="en-US" altLang="zh-CN" sz="1600" b="1" u="sng" dirty="0" smtClean="0"/>
              <a:t>Traffic </a:t>
            </a:r>
            <a:r>
              <a:rPr lang="en-US" altLang="zh-CN" sz="1600" b="1" u="sng" dirty="0"/>
              <a:t>Conditions</a:t>
            </a:r>
          </a:p>
          <a:p>
            <a:pPr eaLnBrk="1" hangingPunct="1">
              <a:spcBef>
                <a:spcPct val="20000"/>
              </a:spcBef>
            </a:pPr>
            <a:r>
              <a:rPr lang="en-US" altLang="zh-CN" sz="1400" dirty="0" smtClean="0"/>
              <a:t>Both uplink and downlink are using LC.</a:t>
            </a:r>
          </a:p>
          <a:p>
            <a:pPr marL="0" indent="0">
              <a:buFontTx/>
              <a:buNone/>
              <a:defRPr/>
            </a:pPr>
            <a:r>
              <a:rPr lang="en-US" altLang="zh-CN" sz="1400" kern="0" dirty="0"/>
              <a:t>Interference between </a:t>
            </a:r>
            <a:r>
              <a:rPr lang="en-US" altLang="zh-CN" sz="1400" kern="0" dirty="0" smtClean="0"/>
              <a:t>LC APs </a:t>
            </a:r>
            <a:r>
              <a:rPr lang="en-US" altLang="zh-CN" sz="1400" kern="0" dirty="0"/>
              <a:t>belonging to the same managed ESS due to very high density deployment</a:t>
            </a:r>
            <a:r>
              <a:rPr lang="en-US" altLang="zh-CN" sz="1400" kern="0" dirty="0" smtClean="0"/>
              <a:t>.</a:t>
            </a:r>
          </a:p>
          <a:p>
            <a:pPr marL="0" indent="0">
              <a:buFontTx/>
              <a:buNone/>
              <a:defRPr/>
            </a:pPr>
            <a:r>
              <a:rPr lang="en-US" altLang="zh-CN" sz="1400" kern="0" dirty="0"/>
              <a:t>Interference between </a:t>
            </a:r>
            <a:r>
              <a:rPr lang="en-US" altLang="zh-CN" sz="1400" kern="0" dirty="0" smtClean="0"/>
              <a:t>LC APs </a:t>
            </a:r>
            <a:r>
              <a:rPr lang="en-US" altLang="zh-CN" sz="1400" kern="0" dirty="0"/>
              <a:t>belonging to different managed ESS due to the presence of multiple operators.</a:t>
            </a:r>
          </a:p>
          <a:p>
            <a:pPr>
              <a:defRPr/>
            </a:pPr>
            <a:r>
              <a:rPr lang="en-US" altLang="zh-CN" sz="1400" dirty="0"/>
              <a:t>Potential interference from surrounding environments such as sunlight or artificial-light.</a:t>
            </a:r>
          </a:p>
          <a:p>
            <a:pPr eaLnBrk="1" hangingPunct="1">
              <a:spcBef>
                <a:spcPct val="20000"/>
              </a:spcBef>
            </a:pPr>
            <a:r>
              <a:rPr lang="en-US" altLang="zh-CN" sz="1600" b="1" u="sng" dirty="0" smtClean="0"/>
              <a:t>Use </a:t>
            </a:r>
            <a:r>
              <a:rPr lang="en-US" altLang="zh-CN" sz="1600" b="1" u="sng" dirty="0"/>
              <a:t>Case</a:t>
            </a:r>
          </a:p>
          <a:p>
            <a:pPr eaLnBrk="1" hangingPunct="1">
              <a:spcBef>
                <a:spcPct val="20000"/>
              </a:spcBef>
            </a:pPr>
            <a:r>
              <a:rPr lang="en-US" altLang="zh-CN" sz="1400" dirty="0"/>
              <a:t>Users connect </a:t>
            </a:r>
            <a:r>
              <a:rPr lang="en-US" altLang="zh-CN" sz="1400" dirty="0" smtClean="0"/>
              <a:t>to LC hotspots, </a:t>
            </a:r>
            <a:r>
              <a:rPr lang="en-US" altLang="zh-CN" sz="1400" dirty="0"/>
              <a:t>perform a mixture of applications, including VOIP calls, FTP, Internet access, video conference.</a:t>
            </a:r>
          </a:p>
          <a:p>
            <a:pPr eaLnBrk="1" hangingPunct="1">
              <a:spcBef>
                <a:spcPct val="20000"/>
              </a:spcBef>
            </a:pPr>
            <a:r>
              <a:rPr lang="en-US" altLang="zh-CN" sz="1400" dirty="0"/>
              <a:t>Some users are in mobility </a:t>
            </a:r>
            <a:r>
              <a:rPr lang="en-US" altLang="zh-CN" sz="1400" dirty="0" smtClean="0"/>
              <a:t>(e.g., walking in the conference room).</a:t>
            </a:r>
            <a:r>
              <a:rPr lang="en-US" altLang="zh-CN" sz="1400" dirty="0" smtClean="0">
                <a:solidFill>
                  <a:srgbClr val="FF0000"/>
                </a:solidFill>
              </a:rPr>
              <a:t> </a:t>
            </a:r>
            <a:endParaRPr lang="en-US" altLang="zh-CN" sz="1400" dirty="0">
              <a:solidFill>
                <a:srgbClr val="FF0000"/>
              </a:solidFill>
            </a:endParaRPr>
          </a:p>
          <a:p>
            <a:pPr eaLnBrk="1" hangingPunct="1">
              <a:spcBef>
                <a:spcPct val="20000"/>
              </a:spcBef>
            </a:pPr>
            <a:endParaRPr lang="en-US" altLang="zh-CN" sz="1600" dirty="0"/>
          </a:p>
        </p:txBody>
      </p:sp>
      <p:sp>
        <p:nvSpPr>
          <p:cNvPr id="60422" name="Slide Number Placeholder 5"/>
          <p:cNvSpPr>
            <a:spLocks noGrp="1"/>
          </p:cNvSpPr>
          <p:nvPr>
            <p:ph type="sldNum" sz="quarter" idx="11"/>
          </p:nvPr>
        </p:nvSpPr>
        <p:spPr>
          <a:noFill/>
        </p:spPr>
        <p:txBody>
          <a:bodyPr/>
          <a:lstStyle/>
          <a:p>
            <a:r>
              <a:rPr lang="en-CA" smtClean="0"/>
              <a:t>Slide </a:t>
            </a:r>
            <a:fld id="{A4B2C7DA-EBA6-46F5-93E2-4963E4B0D1C9}" type="slidenum">
              <a:rPr lang="en-CA" smtClean="0"/>
              <a:pPr/>
              <a:t>14</a:t>
            </a:fld>
            <a:endParaRPr lang="en-CA" smtClean="0"/>
          </a:p>
        </p:txBody>
      </p:sp>
      <p:sp>
        <p:nvSpPr>
          <p:cNvPr id="9"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3373754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p:txBody>
          <a:bodyPr/>
          <a:lstStyle/>
          <a:p>
            <a:r>
              <a:rPr lang="fr-FR" altLang="zh-CN" dirty="0" smtClean="0"/>
              <a:t>References</a:t>
            </a:r>
          </a:p>
        </p:txBody>
      </p:sp>
      <p:sp>
        <p:nvSpPr>
          <p:cNvPr id="63491" name="Espace réservé du contenu 2"/>
          <p:cNvSpPr>
            <a:spLocks noGrp="1"/>
          </p:cNvSpPr>
          <p:nvPr>
            <p:ph idx="1"/>
          </p:nvPr>
        </p:nvSpPr>
        <p:spPr>
          <a:xfrm>
            <a:off x="685800" y="1447800"/>
            <a:ext cx="7772400" cy="4114800"/>
          </a:xfrm>
        </p:spPr>
        <p:txBody>
          <a:bodyPr/>
          <a:lstStyle/>
          <a:p>
            <a:pPr>
              <a:buFont typeface="+mj-lt"/>
              <a:buAutoNum type="arabicPeriod"/>
            </a:pPr>
            <a:r>
              <a:rPr lang="en-GB" altLang="zh-CN" sz="1200" b="0" dirty="0" smtClean="0"/>
              <a:t>11-17-0023-09-00lc-lc-tig-draft-report-outline.docx</a:t>
            </a:r>
          </a:p>
          <a:p>
            <a:pPr>
              <a:buFont typeface="+mj-lt"/>
              <a:buAutoNum type="arabicPeriod"/>
            </a:pPr>
            <a:r>
              <a:rPr lang="en-GB" altLang="zh-CN" sz="1200" b="0" dirty="0" smtClean="0"/>
              <a:t>11-17-0125-01-00lc-short-overview-of-light-communication.ppt</a:t>
            </a:r>
          </a:p>
          <a:p>
            <a:pPr>
              <a:buFont typeface="+mj-lt"/>
              <a:buAutoNum type="arabicPeriod"/>
            </a:pPr>
            <a:r>
              <a:rPr lang="en-GB" altLang="zh-CN" sz="1200" b="0" dirty="0" smtClean="0"/>
              <a:t>11-17-0166-00-00lc-technical-topics-for-iot-iol-internet-of-lights-based-lifi-occ-technology.pptx</a:t>
            </a:r>
          </a:p>
          <a:p>
            <a:pPr>
              <a:buFont typeface="+mj-lt"/>
              <a:buAutoNum type="arabicPeriod"/>
            </a:pPr>
            <a:r>
              <a:rPr lang="en-GB" altLang="zh-CN" sz="1200" b="0" dirty="0" smtClean="0"/>
              <a:t>11-17-0168-01-00lc-occ-and-lifi-based-light-communication-for-5g-revolution.pptx</a:t>
            </a:r>
          </a:p>
          <a:p>
            <a:pPr>
              <a:buFont typeface="+mj-lt"/>
              <a:buAutoNum type="arabicPeriod"/>
            </a:pPr>
            <a:r>
              <a:rPr lang="en-GB" altLang="zh-CN" sz="1200" b="0" dirty="0" smtClean="0"/>
              <a:t>11-17-0497-01-00lc-light-communication-use-cases.pptx</a:t>
            </a:r>
          </a:p>
          <a:p>
            <a:pPr>
              <a:buFont typeface="+mj-lt"/>
              <a:buAutoNum type="arabicPeriod"/>
            </a:pPr>
            <a:r>
              <a:rPr lang="en-GB" altLang="zh-CN" sz="1200" b="0" dirty="0" smtClean="0"/>
              <a:t>11-17-0584-00-00lc-light-communication-retail-use-cases.pptx</a:t>
            </a:r>
          </a:p>
          <a:p>
            <a:pPr>
              <a:buFont typeface="+mj-lt"/>
              <a:buAutoNum type="arabicPeriod"/>
            </a:pPr>
            <a:r>
              <a:rPr lang="en-GB" altLang="zh-CN" sz="1200" b="0" dirty="0" smtClean="0"/>
              <a:t>11-17-0625-00-00lc-overview-on-lc-use-cases.pptx</a:t>
            </a:r>
          </a:p>
          <a:p>
            <a:pPr>
              <a:buFont typeface="+mj-lt"/>
              <a:buAutoNum type="arabicPeriod"/>
            </a:pPr>
            <a:r>
              <a:rPr lang="en-GB" altLang="zh-CN" sz="1200" b="0" dirty="0" smtClean="0"/>
              <a:t>11-16-0137-04-00az-ngp-use-case-document.pptx</a:t>
            </a:r>
          </a:p>
          <a:p>
            <a:pPr>
              <a:buFont typeface="+mj-lt"/>
              <a:buAutoNum type="arabicPeriod"/>
            </a:pPr>
            <a:r>
              <a:rPr lang="en-GB" altLang="zh-CN" sz="1200" b="0" dirty="0" smtClean="0"/>
              <a:t>11-17-1048-04-00lc-lc-for-802-11-pdf.ppt</a:t>
            </a:r>
          </a:p>
          <a:p>
            <a:pPr>
              <a:buFont typeface="+mj-lt"/>
              <a:buAutoNum type="arabicPeriod"/>
            </a:pPr>
            <a:r>
              <a:rPr lang="en-GB" altLang="zh-CN" sz="1200" b="0" dirty="0" smtClean="0"/>
              <a:t>11-07/2988r3 “</a:t>
            </a:r>
            <a:r>
              <a:rPr lang="en-US" altLang="zh-CN" sz="1200" b="0" dirty="0" smtClean="0">
                <a:ea typeface="宋体" panose="02010600030101010101" pitchFamily="2" charset="-122"/>
              </a:rPr>
              <a:t>Wi-Fi Alliance (WFA) VHT Study Group Usage Models</a:t>
            </a:r>
            <a:r>
              <a:rPr lang="en-GB" altLang="zh-CN" sz="1200" b="0" dirty="0" smtClean="0"/>
              <a:t>”, </a:t>
            </a:r>
            <a:r>
              <a:rPr lang="en-US" altLang="zh-CN" sz="1200" b="0" dirty="0" smtClean="0"/>
              <a:t>Andrew Myles, Rolf de </a:t>
            </a:r>
            <a:r>
              <a:rPr lang="en-US" altLang="zh-CN" sz="1200" b="0" dirty="0" err="1" smtClean="0"/>
              <a:t>Vegt</a:t>
            </a:r>
            <a:endParaRPr lang="en-US" altLang="zh-CN" sz="1200" b="0" dirty="0" smtClean="0"/>
          </a:p>
          <a:p>
            <a:pPr>
              <a:buFont typeface="+mj-lt"/>
              <a:buAutoNum type="arabicPeriod"/>
            </a:pPr>
            <a:r>
              <a:rPr lang="en-US" altLang="zh-CN" sz="1200" b="0" dirty="0" smtClean="0"/>
              <a:t>11-13/0657r6 “Usage models for IEEE 802.11 High Efficiency WLAN study group (HEW SG) –</a:t>
            </a:r>
            <a:br>
              <a:rPr lang="en-US" altLang="zh-CN" sz="1200" b="0" dirty="0" smtClean="0"/>
            </a:br>
            <a:r>
              <a:rPr lang="en-US" altLang="zh-CN" sz="1200" b="0" dirty="0" smtClean="0"/>
              <a:t>Liaison with WFA”, Laurent </a:t>
            </a:r>
            <a:r>
              <a:rPr lang="en-US" altLang="zh-CN" sz="1200" b="0" dirty="0" err="1" smtClean="0"/>
              <a:t>Cariou</a:t>
            </a:r>
            <a:endParaRPr lang="en-US" altLang="zh-CN" sz="1200" b="0" dirty="0" smtClean="0"/>
          </a:p>
          <a:p>
            <a:pPr>
              <a:buFont typeface="+mj-lt"/>
              <a:buAutoNum type="arabicPeriod"/>
            </a:pPr>
            <a:r>
              <a:rPr lang="fr-FR" altLang="zh-CN" sz="1200" b="0" dirty="0" smtClean="0"/>
              <a:t>M</a:t>
            </a:r>
            <a:r>
              <a:rPr lang="fr-FR" altLang="zh-CN" sz="1200" b="0" dirty="0"/>
              <a:t>. Rahaim and T. D. C. Little, "Interference in IM/DD optical wireless communication networks," IEEE/OSA Journal of Optical Communications and Networking, vol. 9, no. 9, pp. D51-D63, 2017.</a:t>
            </a:r>
          </a:p>
          <a:p>
            <a:pPr>
              <a:buFont typeface="+mj-lt"/>
              <a:buAutoNum type="arabicPeriod"/>
            </a:pPr>
            <a:r>
              <a:rPr lang="fr-FR" altLang="zh-CN" sz="1200" b="0" dirty="0" smtClean="0"/>
              <a:t>N</a:t>
            </a:r>
            <a:r>
              <a:rPr lang="fr-FR" altLang="zh-CN" sz="1200" b="0" dirty="0"/>
              <a:t>. Chi and J. Shi, "Investigation on overlapping interference on VLC networks consisting of multiple LEDs," ICT Express, vol. 1, no. 2, pp. 63-66, 2015/09/01/ 2015</a:t>
            </a:r>
            <a:r>
              <a:rPr lang="fr-FR" altLang="zh-CN" sz="1200" b="0" dirty="0" smtClean="0"/>
              <a:t>.</a:t>
            </a:r>
          </a:p>
          <a:p>
            <a:pPr>
              <a:buFont typeface="+mj-lt"/>
              <a:buAutoNum type="arabicPeriod"/>
            </a:pPr>
            <a:r>
              <a:rPr lang="en-US" altLang="zh-CN" sz="1200" b="0" dirty="0" smtClean="0"/>
              <a:t>P</a:t>
            </a:r>
            <a:r>
              <a:rPr lang="en-US" altLang="zh-CN" sz="1200" b="0" dirty="0"/>
              <a:t>. M. </a:t>
            </a:r>
            <a:r>
              <a:rPr lang="en-US" altLang="zh-CN" sz="1200" b="0" dirty="0" err="1"/>
              <a:t>Mariappan</a:t>
            </a:r>
            <a:r>
              <a:rPr lang="en-US" altLang="zh-CN" sz="1200" b="0" dirty="0"/>
              <a:t>, D. R. </a:t>
            </a:r>
            <a:r>
              <a:rPr lang="en-US" altLang="zh-CN" sz="1200" b="0" dirty="0" err="1"/>
              <a:t>Raghavan</a:t>
            </a:r>
            <a:r>
              <a:rPr lang="en-US" altLang="zh-CN" sz="1200" b="0" dirty="0"/>
              <a:t>, S. H. E. Abdel </a:t>
            </a:r>
            <a:r>
              <a:rPr lang="en-US" altLang="zh-CN" sz="1200" b="0" dirty="0" err="1"/>
              <a:t>Aleem</a:t>
            </a:r>
            <a:r>
              <a:rPr lang="en-US" altLang="zh-CN" sz="1200" b="0" dirty="0"/>
              <a:t>, and A. F. </a:t>
            </a:r>
            <a:r>
              <a:rPr lang="en-US" altLang="zh-CN" sz="1200" b="0" dirty="0" err="1"/>
              <a:t>Zobaa</a:t>
            </a:r>
            <a:r>
              <a:rPr lang="en-US" altLang="zh-CN" sz="1200" b="0" dirty="0"/>
              <a:t>, "Effects of electromagnetic interference on the functional usage of medical equipment by </a:t>
            </a:r>
            <a:r>
              <a:rPr lang="en-US" altLang="zh-CN" sz="1200" b="0" dirty="0" err="1"/>
              <a:t>2G</a:t>
            </a:r>
            <a:r>
              <a:rPr lang="en-US" altLang="zh-CN" sz="1200" b="0" dirty="0"/>
              <a:t>/</a:t>
            </a:r>
            <a:r>
              <a:rPr lang="en-US" altLang="zh-CN" sz="1200" b="0" dirty="0" err="1"/>
              <a:t>3G</a:t>
            </a:r>
            <a:r>
              <a:rPr lang="en-US" altLang="zh-CN" sz="1200" b="0" dirty="0"/>
              <a:t>/</a:t>
            </a:r>
            <a:r>
              <a:rPr lang="en-US" altLang="zh-CN" sz="1200" b="0" dirty="0" err="1"/>
              <a:t>4G</a:t>
            </a:r>
            <a:r>
              <a:rPr lang="en-US" altLang="zh-CN" sz="1200" b="0" dirty="0"/>
              <a:t> cellular phones: A review," Journal of Advanced Research, vol. 7, no. 5, pp. 727-738, 2016/09/01/ 2016.</a:t>
            </a:r>
          </a:p>
          <a:p>
            <a:pPr>
              <a:buFont typeface="+mj-lt"/>
              <a:buAutoNum type="arabicPeriod"/>
            </a:pPr>
            <a:r>
              <a:rPr lang="en-US" altLang="zh-CN" sz="1200" b="0" dirty="0" smtClean="0"/>
              <a:t>M</a:t>
            </a:r>
            <a:r>
              <a:rPr lang="en-US" altLang="zh-CN" sz="1200" b="0" dirty="0"/>
              <a:t>. </a:t>
            </a:r>
            <a:r>
              <a:rPr lang="en-US" altLang="zh-CN" sz="1200" b="0" dirty="0" err="1"/>
              <a:t>Periyasam</a:t>
            </a:r>
            <a:r>
              <a:rPr lang="en-US" altLang="zh-CN" sz="1200" b="0" dirty="0"/>
              <a:t> and R. </a:t>
            </a:r>
            <a:r>
              <a:rPr lang="en-US" altLang="zh-CN" sz="1200" b="0" dirty="0" err="1"/>
              <a:t>Dhanasekaran</a:t>
            </a:r>
            <a:r>
              <a:rPr lang="en-US" altLang="zh-CN" sz="1200" b="0" dirty="0"/>
              <a:t>, "Electromagnetic interference on critical medical </a:t>
            </a:r>
            <a:r>
              <a:rPr lang="en-US" altLang="zh-CN" sz="1200" b="0" dirty="0" err="1"/>
              <a:t>equipments</a:t>
            </a:r>
            <a:r>
              <a:rPr lang="en-US" altLang="zh-CN" sz="1200" b="0" dirty="0"/>
              <a:t> by RF devices," in 2013 International Conference on Communication and Signal Processing, 2013, pp. 78-82.</a:t>
            </a:r>
            <a:endParaRPr lang="fr-FR" altLang="zh-CN" sz="1200" b="0" dirty="0" smtClean="0"/>
          </a:p>
        </p:txBody>
      </p:sp>
      <p:sp>
        <p:nvSpPr>
          <p:cNvPr id="4" name="Espace réservé de la date 3"/>
          <p:cNvSpPr>
            <a:spLocks noGrp="1"/>
          </p:cNvSpPr>
          <p:nvPr>
            <p:ph type="dt" sz="quarter" idx="10"/>
          </p:nvPr>
        </p:nvSpPr>
        <p:spPr>
          <a:xfrm>
            <a:off x="696913" y="332601"/>
            <a:ext cx="1340110" cy="276999"/>
          </a:xfrm>
        </p:spPr>
        <p:txBody>
          <a:bodyPr/>
          <a:lstStyle/>
          <a:p>
            <a:pPr>
              <a:defRPr/>
            </a:pPr>
            <a:r>
              <a:rPr lang="en-US" altLang="zh-CN" smtClean="0"/>
              <a:t>January 2018</a:t>
            </a:r>
            <a:endParaRPr lang="en-US" dirty="0"/>
          </a:p>
        </p:txBody>
      </p:sp>
      <p:sp>
        <p:nvSpPr>
          <p:cNvPr id="63493"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E28066FF-D5BE-4E35-B178-E22B5DFE14DD}" type="slidenum">
              <a:rPr lang="en-US" altLang="zh-CN"/>
              <a:pPr/>
              <a:t>15</a:t>
            </a:fld>
            <a:endParaRPr lang="en-US" altLang="zh-CN"/>
          </a:p>
        </p:txBody>
      </p:sp>
      <p:sp>
        <p:nvSpPr>
          <p:cNvPr id="8"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smtClean="0"/>
              <a:t>January 2018</a:t>
            </a:r>
            <a:endParaRPr lang="en-US" altLang="zh-CN" sz="1800" dirty="0" smtClean="0"/>
          </a:p>
        </p:txBody>
      </p:sp>
      <p:sp>
        <p:nvSpPr>
          <p:cNvPr id="143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6A8765D-3A3D-4608-A9AE-94A047884E8D}" type="slidenum">
              <a:rPr lang="en-US" altLang="zh-CN"/>
              <a:pPr/>
              <a:t>2</a:t>
            </a:fld>
            <a:endParaRPr lang="en-US" altLang="zh-CN"/>
          </a:p>
        </p:txBody>
      </p:sp>
      <p:sp>
        <p:nvSpPr>
          <p:cNvPr id="14341" name="Rectangle 2"/>
          <p:cNvSpPr>
            <a:spLocks noGrp="1" noChangeArrowheads="1"/>
          </p:cNvSpPr>
          <p:nvPr>
            <p:ph type="title"/>
          </p:nvPr>
        </p:nvSpPr>
        <p:spPr>
          <a:noFill/>
        </p:spPr>
        <p:txBody>
          <a:bodyPr/>
          <a:lstStyle/>
          <a:p>
            <a:r>
              <a:rPr lang="en-GB" altLang="zh-CN" dirty="0" smtClean="0"/>
              <a:t>Abstract</a:t>
            </a:r>
          </a:p>
        </p:txBody>
      </p:sp>
      <p:sp>
        <p:nvSpPr>
          <p:cNvPr id="14342" name="Rectangle 3"/>
          <p:cNvSpPr txBox="1">
            <a:spLocks noChangeArrowheads="1"/>
          </p:cNvSpPr>
          <p:nvPr/>
        </p:nvSpPr>
        <p:spPr bwMode="auto">
          <a:xfrm>
            <a:off x="457200" y="19050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800100" indent="-34290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buFont typeface="Arial" panose="020B0604020202020204" pitchFamily="34" charset="0"/>
              <a:buChar char="•"/>
            </a:pPr>
            <a:r>
              <a:rPr lang="en-GB" altLang="zh-CN" sz="1800" dirty="0" smtClean="0"/>
              <a:t>A number of use cases for Light Communications (LC) were proposed in submissions [1-7] and discussed within the Light Communication Topic Interest Group (LC-TIG).</a:t>
            </a:r>
          </a:p>
          <a:p>
            <a:pPr>
              <a:spcBef>
                <a:spcPct val="20000"/>
              </a:spcBef>
              <a:buFont typeface="Arial" panose="020B0604020202020204" pitchFamily="34" charset="0"/>
              <a:buChar char="•"/>
            </a:pPr>
            <a:endParaRPr lang="en-GB" altLang="zh-CN" sz="1800" dirty="0" smtClean="0"/>
          </a:p>
          <a:p>
            <a:pPr>
              <a:spcBef>
                <a:spcPct val="20000"/>
              </a:spcBef>
              <a:buFont typeface="Arial" panose="020B0604020202020204" pitchFamily="34" charset="0"/>
              <a:buChar char="•"/>
            </a:pPr>
            <a:r>
              <a:rPr lang="en-GB" altLang="zh-CN" sz="1800" dirty="0" smtClean="0"/>
              <a:t>Potential usage models are expected to be further studied and explored as part of the effort to develop PAR and CSD for LC SG. It also could be useful for forming a usage model baseline document for future Task Group (TG).</a:t>
            </a:r>
          </a:p>
          <a:p>
            <a:pPr>
              <a:spcBef>
                <a:spcPct val="20000"/>
              </a:spcBef>
              <a:buFont typeface="Arial" panose="020B0604020202020204" pitchFamily="34" charset="0"/>
              <a:buChar char="•"/>
            </a:pPr>
            <a:endParaRPr lang="en-GB" altLang="zh-CN" sz="1800" dirty="0" smtClean="0"/>
          </a:p>
          <a:p>
            <a:pPr>
              <a:spcBef>
                <a:spcPct val="20000"/>
              </a:spcBef>
              <a:buFont typeface="Arial" panose="020B0604020202020204" pitchFamily="34" charset="0"/>
              <a:buChar char="•"/>
            </a:pPr>
            <a:r>
              <a:rPr lang="en-GB" altLang="zh-CN" sz="1800" dirty="0" smtClean="0"/>
              <a:t>This submission summarizes those use cases to </a:t>
            </a:r>
            <a:r>
              <a:rPr lang="en-US" altLang="zh-CN" sz="1800" dirty="0" smtClean="0"/>
              <a:t>highlight the advantages of LC and attempts to </a:t>
            </a:r>
            <a:r>
              <a:rPr lang="en-GB" altLang="zh-CN" sz="1800" dirty="0" smtClean="0"/>
              <a:t>provide a baseline for further study and discussion.</a:t>
            </a:r>
          </a:p>
          <a:p>
            <a:pPr>
              <a:spcBef>
                <a:spcPct val="20000"/>
              </a:spcBef>
              <a:buFont typeface="Arial" panose="020B0604020202020204" pitchFamily="34" charset="0"/>
              <a:buChar char="•"/>
            </a:pPr>
            <a:endParaRPr lang="en-GB" altLang="zh-CN" sz="1800" dirty="0" smtClean="0"/>
          </a:p>
        </p:txBody>
      </p:sp>
      <p:sp>
        <p:nvSpPr>
          <p:cNvPr id="7" name="Rectangle 5"/>
          <p:cNvSpPr>
            <a:spLocks noGrp="1" noChangeArrowheads="1"/>
          </p:cNvSpPr>
          <p:nvPr>
            <p:ph type="ftr" sz="quarter" idx="3"/>
          </p:nvPr>
        </p:nvSpPr>
        <p:spPr bwMode="auto">
          <a:xfrm>
            <a:off x="5783554" y="6475413"/>
            <a:ext cx="276037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altLang="zh-CN" smtClean="0"/>
              <a:t>Oliver Luo, Jiamin Chen , John Li, Chen Dong (Huawei)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Revision history</a:t>
            </a:r>
            <a:endParaRPr lang="zh-CN" altLang="en-US" dirty="0"/>
          </a:p>
        </p:txBody>
      </p:sp>
      <p:sp>
        <p:nvSpPr>
          <p:cNvPr id="3" name="内容占位符 2"/>
          <p:cNvSpPr>
            <a:spLocks noGrp="1"/>
          </p:cNvSpPr>
          <p:nvPr>
            <p:ph idx="1"/>
          </p:nvPr>
        </p:nvSpPr>
        <p:spPr/>
        <p:txBody>
          <a:bodyPr/>
          <a:lstStyle/>
          <a:p>
            <a:r>
              <a:rPr lang="en-US" altLang="zh-CN" sz="2200" dirty="0" smtClean="0"/>
              <a:t>r0</a:t>
            </a:r>
            <a:r>
              <a:rPr lang="en-US" altLang="zh-CN" sz="2200" dirty="0"/>
              <a:t>: initial version</a:t>
            </a:r>
          </a:p>
          <a:p>
            <a:r>
              <a:rPr lang="en-US" altLang="zh-CN" sz="2200" dirty="0"/>
              <a:t>r1: add detailed information for usage model 1b</a:t>
            </a:r>
            <a:r>
              <a:rPr lang="en-US" altLang="zh-CN" sz="2200" dirty="0" smtClean="0"/>
              <a:t>, 3</a:t>
            </a:r>
            <a:r>
              <a:rPr lang="en-US" altLang="zh-CN" sz="2200" dirty="0"/>
              <a:t>, and </a:t>
            </a:r>
            <a:r>
              <a:rPr lang="en-US" altLang="zh-CN" sz="2200" dirty="0" smtClean="0"/>
              <a:t>4</a:t>
            </a:r>
            <a:endParaRPr lang="zh-CN" altLang="en-US" sz="2200" dirty="0"/>
          </a:p>
          <a:p>
            <a:endParaRPr lang="zh-CN" altLang="en-US" sz="2200" dirty="0"/>
          </a:p>
        </p:txBody>
      </p:sp>
      <p:sp>
        <p:nvSpPr>
          <p:cNvPr id="4" name="日期占位符 3"/>
          <p:cNvSpPr>
            <a:spLocks noGrp="1"/>
          </p:cNvSpPr>
          <p:nvPr>
            <p:ph type="dt" sz="half" idx="10"/>
          </p:nvPr>
        </p:nvSpPr>
        <p:spPr/>
        <p:txBody>
          <a:bodyPr/>
          <a:lstStyle/>
          <a:p>
            <a:pPr>
              <a:defRPr/>
            </a:pPr>
            <a:r>
              <a:rPr lang="en-US" altLang="zh-CN" smtClean="0"/>
              <a:t>January 2018</a:t>
            </a:r>
            <a:endParaRPr lang="en-US" altLang="zh-CN" dirty="0"/>
          </a:p>
        </p:txBody>
      </p:sp>
      <p:sp>
        <p:nvSpPr>
          <p:cNvPr id="5" name="灯片编号占位符 4"/>
          <p:cNvSpPr>
            <a:spLocks noGrp="1"/>
          </p:cNvSpPr>
          <p:nvPr>
            <p:ph type="sldNum" sz="quarter" idx="11"/>
          </p:nvPr>
        </p:nvSpPr>
        <p:spPr/>
        <p:txBody>
          <a:bodyPr/>
          <a:lstStyle/>
          <a:p>
            <a:r>
              <a:rPr lang="en-US" altLang="zh-CN" smtClean="0"/>
              <a:t>Slide </a:t>
            </a:r>
            <a:fld id="{95706F3C-6750-4F4F-97A8-C238AF218A88}" type="slidenum">
              <a:rPr lang="en-US" altLang="zh-CN" smtClean="0"/>
              <a:pPr/>
              <a:t>3</a:t>
            </a:fld>
            <a:endParaRPr lang="en-US" altLang="zh-CN"/>
          </a:p>
        </p:txBody>
      </p:sp>
      <p:sp>
        <p:nvSpPr>
          <p:cNvPr id="6" name="页脚占位符 5"/>
          <p:cNvSpPr>
            <a:spLocks noGrp="1"/>
          </p:cNvSpPr>
          <p:nvPr>
            <p:ph type="ftr" sz="quarter" idx="3"/>
          </p:nvPr>
        </p:nvSpPr>
        <p:spPr/>
        <p:txBody>
          <a:bodyPr/>
          <a:lstStyle/>
          <a:p>
            <a:pPr>
              <a:defRPr/>
            </a:pPr>
            <a:r>
              <a:rPr lang="en-US" smtClean="0"/>
              <a:t>Oliver Luo, Jiamin Chen , John Li, Chen Dong (Huawei)</a:t>
            </a:r>
            <a:endParaRPr lang="en-US" dirty="0"/>
          </a:p>
        </p:txBody>
      </p:sp>
    </p:spTree>
    <p:extLst>
      <p:ext uri="{BB962C8B-B14F-4D97-AF65-F5344CB8AC3E}">
        <p14:creationId xmlns:p14="http://schemas.microsoft.com/office/powerpoint/2010/main" val="400139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smtClean="0"/>
              <a:t>January 2018</a:t>
            </a:r>
            <a:endParaRPr lang="en-US" altLang="zh-CN" sz="1800" dirty="0" smtClean="0"/>
          </a:p>
        </p:txBody>
      </p:sp>
      <p:sp>
        <p:nvSpPr>
          <p:cNvPr id="143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6A8765D-3A3D-4608-A9AE-94A047884E8D}" type="slidenum">
              <a:rPr lang="en-US" altLang="zh-CN"/>
              <a:pPr/>
              <a:t>4</a:t>
            </a:fld>
            <a:endParaRPr lang="en-US" altLang="zh-CN"/>
          </a:p>
        </p:txBody>
      </p:sp>
      <p:sp>
        <p:nvSpPr>
          <p:cNvPr id="14341" name="Rectangle 2"/>
          <p:cNvSpPr>
            <a:spLocks noGrp="1" noChangeArrowheads="1"/>
          </p:cNvSpPr>
          <p:nvPr>
            <p:ph type="title"/>
          </p:nvPr>
        </p:nvSpPr>
        <p:spPr>
          <a:noFill/>
        </p:spPr>
        <p:txBody>
          <a:bodyPr/>
          <a:lstStyle/>
          <a:p>
            <a:r>
              <a:rPr lang="en-GB" altLang="zh-CN" sz="2800" dirty="0" smtClean="0"/>
              <a:t>General Advantages of Light Communications</a:t>
            </a:r>
          </a:p>
        </p:txBody>
      </p:sp>
      <p:sp>
        <p:nvSpPr>
          <p:cNvPr id="14342" name="Rectangle 3"/>
          <p:cNvSpPr txBox="1">
            <a:spLocks noChangeArrowheads="1"/>
          </p:cNvSpPr>
          <p:nvPr/>
        </p:nvSpPr>
        <p:spPr bwMode="auto">
          <a:xfrm>
            <a:off x="457200" y="20574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800100" indent="-34290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buFont typeface="Arial" panose="020B0604020202020204" pitchFamily="34" charset="0"/>
              <a:buChar char="•"/>
            </a:pPr>
            <a:r>
              <a:rPr lang="en-US" altLang="zh-CN" sz="1800" dirty="0" smtClean="0"/>
              <a:t>LC uses large amount of unregulated optical spectrum worldwide : no license fees and free to use.</a:t>
            </a:r>
          </a:p>
          <a:p>
            <a:pPr>
              <a:spcBef>
                <a:spcPct val="20000"/>
              </a:spcBef>
              <a:buFont typeface="Arial" panose="020B0604020202020204" pitchFamily="34" charset="0"/>
              <a:buChar char="•"/>
            </a:pPr>
            <a:r>
              <a:rPr lang="en-US" altLang="zh-CN" sz="1800" dirty="0" smtClean="0"/>
              <a:t>No mutual interference with radio frequency bands. Electromagnetic Interference</a:t>
            </a:r>
            <a:r>
              <a:rPr lang="zh-CN" altLang="en-US" sz="1800" dirty="0" smtClean="0"/>
              <a:t>（</a:t>
            </a:r>
            <a:r>
              <a:rPr lang="en-US" altLang="zh-CN" sz="1800" dirty="0" smtClean="0"/>
              <a:t>EMI</a:t>
            </a:r>
            <a:r>
              <a:rPr lang="zh-CN" altLang="en-US" sz="1800" dirty="0" smtClean="0"/>
              <a:t>）</a:t>
            </a:r>
            <a:r>
              <a:rPr lang="en-US" altLang="zh-CN" sz="1800" dirty="0" smtClean="0"/>
              <a:t> free and safe for human health.</a:t>
            </a:r>
          </a:p>
          <a:p>
            <a:pPr>
              <a:spcBef>
                <a:spcPct val="20000"/>
              </a:spcBef>
              <a:buFont typeface="Arial" panose="020B0604020202020204" pitchFamily="34" charset="0"/>
              <a:buChar char="•"/>
            </a:pPr>
            <a:r>
              <a:rPr lang="en-US" altLang="zh-CN" sz="1800" dirty="0" smtClean="0"/>
              <a:t>LC has very small cell therefore it can be densely deployed to achieve relative high network capacity (especially for downlink) and high accurate positioning. Interference among neighboring LC cells is potentially limited depending on the field of view (FOV) of lighting infrastructure and can be handled using various approaches [12-13].</a:t>
            </a:r>
          </a:p>
          <a:p>
            <a:pPr>
              <a:spcBef>
                <a:spcPct val="20000"/>
              </a:spcBef>
              <a:buFont typeface="Arial" panose="020B0604020202020204" pitchFamily="34" charset="0"/>
              <a:buChar char="•"/>
            </a:pPr>
            <a:r>
              <a:rPr lang="en-US" altLang="zh-CN" sz="1800" dirty="0" smtClean="0"/>
              <a:t>Relative security and less interference from adjacent rooms :  </a:t>
            </a:r>
            <a:r>
              <a:rPr lang="en-US" altLang="zh-CN" sz="1800" dirty="0"/>
              <a:t>Compared to RF signals, </a:t>
            </a:r>
            <a:r>
              <a:rPr lang="en-US" altLang="zh-CN" sz="1800" dirty="0" smtClean="0"/>
              <a:t>light does not pass through walls, only covers confined and visible light illuminated area. </a:t>
            </a:r>
          </a:p>
          <a:p>
            <a:pPr>
              <a:spcBef>
                <a:spcPct val="20000"/>
              </a:spcBef>
              <a:buFont typeface="Arial" panose="020B0604020202020204" pitchFamily="34" charset="0"/>
              <a:buChar char="•"/>
            </a:pPr>
            <a:r>
              <a:rPr lang="en-US" altLang="zh-CN" sz="1800" dirty="0" smtClean="0"/>
              <a:t>Ubiquitous LED lighting and its infrastructure can be reused for LC. </a:t>
            </a:r>
          </a:p>
          <a:p>
            <a:pPr>
              <a:spcBef>
                <a:spcPct val="20000"/>
              </a:spcBef>
              <a:buFont typeface="Arial" panose="020B0604020202020204" pitchFamily="34" charset="0"/>
              <a:buChar char="•"/>
            </a:pPr>
            <a:endParaRPr lang="en-US" altLang="zh-CN" sz="1800" dirty="0" smtClean="0"/>
          </a:p>
        </p:txBody>
      </p:sp>
      <p:sp>
        <p:nvSpPr>
          <p:cNvPr id="7"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sz="2800" dirty="0" smtClean="0"/>
              <a:t>Usage Models Classified by Application Scenarios</a:t>
            </a:r>
            <a:endParaRPr lang="zh-CN" altLang="en-US" sz="2800" dirty="0"/>
          </a:p>
        </p:txBody>
      </p:sp>
      <p:sp>
        <p:nvSpPr>
          <p:cNvPr id="4" name="日期占位符 3"/>
          <p:cNvSpPr>
            <a:spLocks noGrp="1"/>
          </p:cNvSpPr>
          <p:nvPr>
            <p:ph type="dt" sz="half" idx="10"/>
          </p:nvPr>
        </p:nvSpPr>
        <p:spPr>
          <a:xfrm>
            <a:off x="696913" y="332601"/>
            <a:ext cx="1340110" cy="276999"/>
          </a:xfrm>
        </p:spPr>
        <p:txBody>
          <a:bodyPr/>
          <a:lstStyle/>
          <a:p>
            <a:pPr>
              <a:defRPr/>
            </a:pPr>
            <a:r>
              <a:rPr lang="en-US" altLang="zh-CN" smtClean="0"/>
              <a:t>January 2018</a:t>
            </a:r>
            <a:endParaRPr lang="en-US" altLang="zh-CN" dirty="0"/>
          </a:p>
        </p:txBody>
      </p:sp>
      <p:sp>
        <p:nvSpPr>
          <p:cNvPr id="5" name="灯片编号占位符 4"/>
          <p:cNvSpPr>
            <a:spLocks noGrp="1"/>
          </p:cNvSpPr>
          <p:nvPr>
            <p:ph type="sldNum" sz="quarter" idx="11"/>
          </p:nvPr>
        </p:nvSpPr>
        <p:spPr/>
        <p:txBody>
          <a:bodyPr/>
          <a:lstStyle/>
          <a:p>
            <a:r>
              <a:rPr lang="en-US" altLang="zh-CN" smtClean="0"/>
              <a:t>Slide </a:t>
            </a:r>
            <a:fld id="{95706F3C-6750-4F4F-97A8-C238AF218A88}" type="slidenum">
              <a:rPr lang="en-US" altLang="zh-CN" smtClean="0"/>
              <a:pPr/>
              <a:t>5</a:t>
            </a:fld>
            <a:endParaRPr lang="en-US" altLang="zh-CN"/>
          </a:p>
        </p:txBody>
      </p:sp>
      <p:sp>
        <p:nvSpPr>
          <p:cNvPr id="9"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graphicFrame>
        <p:nvGraphicFramePr>
          <p:cNvPr id="10" name="Tableau 5"/>
          <p:cNvGraphicFramePr>
            <a:graphicFrameLocks noGrp="1"/>
          </p:cNvGraphicFramePr>
          <p:nvPr>
            <p:extLst>
              <p:ext uri="{D42A27DB-BD31-4B8C-83A1-F6EECF244321}">
                <p14:modId xmlns:p14="http://schemas.microsoft.com/office/powerpoint/2010/main" val="3880957803"/>
              </p:ext>
            </p:extLst>
          </p:nvPr>
        </p:nvGraphicFramePr>
        <p:xfrm>
          <a:off x="685800" y="2438400"/>
          <a:ext cx="7772400" cy="1542156"/>
        </p:xfrm>
        <a:graphic>
          <a:graphicData uri="http://schemas.openxmlformats.org/drawingml/2006/table">
            <a:tbl>
              <a:tblPr/>
              <a:tblGrid>
                <a:gridCol w="233172"/>
                <a:gridCol w="3506379"/>
                <a:gridCol w="513272"/>
                <a:gridCol w="3519577"/>
              </a:tblGrid>
              <a:tr h="206375">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2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1</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EMI sensitive area deployment</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a</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Hospital and </a:t>
                      </a:r>
                      <a:r>
                        <a:rPr kumimoji="0" lang="fr-FR" altLang="zh-CN" sz="1400" b="0" i="0" u="none" strike="noStrike" kern="1200"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mn-cs"/>
                        </a:rPr>
                        <a:t>health</a:t>
                      </a: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 care </a:t>
                      </a:r>
                      <a:endParaRPr kumimoji="0" lang="fr-FR" altLang="zh-CN" sz="1400" b="0" i="0" u="none" strike="sngStrike" kern="1200" cap="none" normalizeH="0" baseline="0" dirty="0" smtClean="0">
                        <a:ln>
                          <a:noFill/>
                        </a:ln>
                        <a:solidFill>
                          <a:srgbClr val="FF0000"/>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4313">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b</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fr-FR" altLang="ko-KR"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Industrial and manufacturing floor Automations</a:t>
                      </a:r>
                      <a:endParaRPr kumimoji="0" lang="en-US" altLang="ko-KR"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33351">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2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2</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Positioning and navigation services</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a</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Positioning and n</a:t>
                      </a: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avigation in large buildings and underground spaces</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94765">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fr-FR" altLang="zh-CN" sz="1200" b="0" i="0" u="none" strike="noStrike" kern="1200"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kern="1200"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b</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Automatic guided vehicles</a:t>
                      </a:r>
                      <a:endPar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7578">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2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3</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gridSpan="3">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Localized information service</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fr-FR"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06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zh-CN" sz="12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4</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mn-cs"/>
                        </a:rPr>
                        <a:t>LC internet/intranet access</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1486673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en-US" altLang="zh-CN" dirty="0" smtClean="0"/>
              <a:t>Terminology</a:t>
            </a:r>
            <a:endParaRPr lang="en-CA" altLang="zh-CN" dirty="0" smtClean="0"/>
          </a:p>
        </p:txBody>
      </p:sp>
      <p:sp>
        <p:nvSpPr>
          <p:cNvPr id="5123" name="Rectangle 3"/>
          <p:cNvSpPr>
            <a:spLocks noGrp="1" noChangeArrowheads="1"/>
          </p:cNvSpPr>
          <p:nvPr>
            <p:ph type="body" idx="1"/>
          </p:nvPr>
        </p:nvSpPr>
        <p:spPr>
          <a:xfrm>
            <a:off x="684213" y="1700213"/>
            <a:ext cx="7989887" cy="4681537"/>
          </a:xfrm>
        </p:spPr>
        <p:txBody>
          <a:bodyPr/>
          <a:lstStyle/>
          <a:p>
            <a:pPr marL="0" indent="0">
              <a:buFontTx/>
              <a:buNone/>
              <a:defRPr/>
            </a:pPr>
            <a:r>
              <a:rPr lang="en-US" sz="1800" dirty="0">
                <a:ea typeface="ＭＳ Ｐゴシック" pitchFamily="34" charset="-128"/>
              </a:rPr>
              <a:t>Usage Model – A usage model is the combination of all the </a:t>
            </a:r>
            <a:r>
              <a:rPr lang="en-US" sz="1800" dirty="0" smtClean="0">
                <a:ea typeface="ＭＳ Ｐゴシック" pitchFamily="34" charset="-128"/>
              </a:rPr>
              <a:t>things below; </a:t>
            </a:r>
            <a:r>
              <a:rPr lang="en-US" sz="1800" dirty="0">
                <a:ea typeface="ＭＳ Ｐゴシック" pitchFamily="34" charset="-128"/>
              </a:rPr>
              <a:t>not to be confused with a use case which is the specific set of steps to accomplish a particular task. </a:t>
            </a:r>
          </a:p>
          <a:p>
            <a:pPr>
              <a:defRPr/>
            </a:pPr>
            <a:r>
              <a:rPr lang="en-US" sz="1600" dirty="0">
                <a:ea typeface="ＭＳ Ｐゴシック" pitchFamily="34" charset="-128"/>
              </a:rPr>
              <a:t>Pre-Conditions </a:t>
            </a:r>
            <a:r>
              <a:rPr lang="en-US" sz="1600" b="0" dirty="0">
                <a:ea typeface="ＭＳ Ｐゴシック" pitchFamily="34" charset="-128"/>
              </a:rPr>
              <a:t>– Initial conditions before the </a:t>
            </a:r>
            <a:r>
              <a:rPr lang="en-US" sz="1600" b="0" dirty="0" smtClean="0">
                <a:ea typeface="ＭＳ Ｐゴシック" pitchFamily="34" charset="-128"/>
              </a:rPr>
              <a:t>use case </a:t>
            </a:r>
            <a:r>
              <a:rPr lang="en-US" sz="1600" b="0" dirty="0">
                <a:ea typeface="ＭＳ Ｐゴシック" pitchFamily="34" charset="-128"/>
              </a:rPr>
              <a:t>begins.</a:t>
            </a:r>
          </a:p>
          <a:p>
            <a:pPr>
              <a:defRPr/>
            </a:pPr>
            <a:r>
              <a:rPr lang="en-US" sz="1600" dirty="0" smtClean="0">
                <a:ea typeface="ＭＳ Ｐゴシック" pitchFamily="34" charset="-128"/>
              </a:rPr>
              <a:t>Environment </a:t>
            </a:r>
            <a:r>
              <a:rPr lang="en-US" sz="1600" b="0" dirty="0">
                <a:ea typeface="ＭＳ Ｐゴシック" pitchFamily="34" charset="-128"/>
              </a:rPr>
              <a:t>– The type of place in which </a:t>
            </a:r>
            <a:r>
              <a:rPr lang="en-US" sz="1600" b="0" dirty="0" smtClean="0">
                <a:ea typeface="ＭＳ Ｐゴシック" pitchFamily="34" charset="-128"/>
              </a:rPr>
              <a:t>the </a:t>
            </a:r>
            <a:r>
              <a:rPr lang="en-US" sz="1600" b="0" dirty="0">
                <a:ea typeface="ＭＳ Ｐゴシック" pitchFamily="34" charset="-128"/>
              </a:rPr>
              <a:t>network </a:t>
            </a:r>
            <a:r>
              <a:rPr lang="en-US" sz="1600" b="0" dirty="0" smtClean="0">
                <a:ea typeface="ＭＳ Ｐゴシック" pitchFamily="34" charset="-128"/>
              </a:rPr>
              <a:t>of the use case is </a:t>
            </a:r>
            <a:r>
              <a:rPr lang="en-US" sz="1600" b="0" dirty="0">
                <a:ea typeface="ＭＳ Ｐゴシック" pitchFamily="34" charset="-128"/>
              </a:rPr>
              <a:t>deployed, such as home, outdoor, hot spot, enterprise, metropolitan area, etc</a:t>
            </a:r>
            <a:r>
              <a:rPr lang="en-US" sz="1600" b="0" dirty="0" smtClean="0">
                <a:ea typeface="ＭＳ Ｐゴシック" pitchFamily="34" charset="-128"/>
              </a:rPr>
              <a:t>.</a:t>
            </a:r>
            <a:endParaRPr lang="en-US" altLang="zh-CN" sz="1600" b="0" dirty="0" smtClean="0">
              <a:ea typeface="ＭＳ Ｐゴシック" pitchFamily="34" charset="-128"/>
            </a:endParaRPr>
          </a:p>
          <a:p>
            <a:pPr>
              <a:defRPr/>
            </a:pPr>
            <a:r>
              <a:rPr lang="en-US" altLang="zh-CN" sz="1600" dirty="0" smtClean="0">
                <a:ea typeface="ＭＳ Ｐゴシック" pitchFamily="34" charset="-128"/>
              </a:rPr>
              <a:t>Application </a:t>
            </a:r>
            <a:r>
              <a:rPr lang="en-US" altLang="zh-CN" sz="1600" b="0" dirty="0" smtClean="0">
                <a:ea typeface="ＭＳ Ｐゴシック" pitchFamily="34" charset="-128"/>
              </a:rPr>
              <a:t>– A source and/or sink of wireless data that relates to a particular type of user activity. Examples are streaming video and VoIP.</a:t>
            </a:r>
            <a:endParaRPr lang="en-US" sz="1600" b="0" dirty="0">
              <a:ea typeface="ＭＳ Ｐゴシック" pitchFamily="34" charset="-128"/>
            </a:endParaRPr>
          </a:p>
          <a:p>
            <a:pPr>
              <a:defRPr/>
            </a:pPr>
            <a:r>
              <a:rPr lang="en-US" sz="1600" dirty="0">
                <a:ea typeface="ＭＳ Ｐゴシック" pitchFamily="34" charset="-128"/>
              </a:rPr>
              <a:t>Traffic Conditions </a:t>
            </a:r>
            <a:r>
              <a:rPr lang="en-US" sz="1600" b="0" dirty="0">
                <a:ea typeface="ＭＳ Ｐゴシック" pitchFamily="34" charset="-128"/>
              </a:rPr>
              <a:t>– General background traffic or interference that is expected while the </a:t>
            </a:r>
            <a:r>
              <a:rPr lang="en-US" sz="1600" b="0" dirty="0" smtClean="0">
                <a:ea typeface="ＭＳ Ｐゴシック" pitchFamily="34" charset="-128"/>
              </a:rPr>
              <a:t>use case steps </a:t>
            </a:r>
            <a:r>
              <a:rPr lang="en-US" sz="1600" b="0" dirty="0">
                <a:ea typeface="ＭＳ Ｐゴシック" pitchFamily="34" charset="-128"/>
              </a:rPr>
              <a:t>are occurring. Overlapping BSSs, existing video streams, and interference from cordless phones are all examples of traffic conditions.</a:t>
            </a:r>
          </a:p>
          <a:p>
            <a:pPr>
              <a:defRPr/>
            </a:pPr>
            <a:r>
              <a:rPr lang="en-US" sz="1600" dirty="0">
                <a:ea typeface="ＭＳ Ｐゴシック" pitchFamily="34" charset="-128"/>
              </a:rPr>
              <a:t>Use case </a:t>
            </a:r>
            <a:r>
              <a:rPr lang="en-US" sz="1600" b="0" dirty="0">
                <a:ea typeface="ＭＳ Ｐゴシック" pitchFamily="34" charset="-128"/>
              </a:rPr>
              <a:t>– A use case is task oriented. It describes the </a:t>
            </a:r>
            <a:r>
              <a:rPr lang="en-US" sz="1600" b="0" dirty="0" smtClean="0">
                <a:ea typeface="ＭＳ Ｐゴシック" pitchFamily="34" charset="-128"/>
              </a:rPr>
              <a:t>specific step-by-step </a:t>
            </a:r>
            <a:r>
              <a:rPr lang="en-US" sz="1600" b="0" dirty="0">
                <a:ea typeface="ＭＳ Ｐゴシック" pitchFamily="34" charset="-128"/>
              </a:rPr>
              <a:t>actions performed by a user or device. </a:t>
            </a:r>
            <a:r>
              <a:rPr lang="en-US" sz="1600" b="0" dirty="0" smtClean="0">
                <a:ea typeface="ＭＳ Ｐゴシック" pitchFamily="34" charset="-128"/>
              </a:rPr>
              <a:t>One use case example is a user starting and stopping a video stream.</a:t>
            </a:r>
            <a:endParaRPr lang="en-US" sz="1600" b="0" dirty="0">
              <a:ea typeface="ＭＳ Ｐゴシック" pitchFamily="34" charset="-128"/>
            </a:endParaRPr>
          </a:p>
        </p:txBody>
      </p:sp>
      <p:sp>
        <p:nvSpPr>
          <p:cNvPr id="1946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38A02377-2E2A-4483-84F6-23E693EDFFE4}" type="slidenum">
              <a:rPr lang="en-CA" altLang="zh-CN"/>
              <a:pPr/>
              <a:t>6</a:t>
            </a:fld>
            <a:endParaRPr lang="en-CA" altLang="zh-CN"/>
          </a:p>
        </p:txBody>
      </p:sp>
      <p:sp>
        <p:nvSpPr>
          <p:cNvPr id="19462"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smtClean="0"/>
              <a:t>January 2018</a:t>
            </a:r>
            <a:endParaRPr lang="en-US" altLang="zh-CN" sz="1800" dirty="0" smtClean="0"/>
          </a:p>
        </p:txBody>
      </p:sp>
      <p:sp>
        <p:nvSpPr>
          <p:cNvPr id="8"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800" smtClean="0"/>
              <a:t>January 2018</a:t>
            </a:r>
            <a:endParaRPr lang="en-CA" altLang="zh-CN" sz="1800" dirty="0" smtClean="0"/>
          </a:p>
        </p:txBody>
      </p:sp>
      <p:sp>
        <p:nvSpPr>
          <p:cNvPr id="35843" name="Rectangle 2"/>
          <p:cNvSpPr>
            <a:spLocks noGrp="1" noChangeArrowheads="1"/>
          </p:cNvSpPr>
          <p:nvPr>
            <p:ph type="title"/>
          </p:nvPr>
        </p:nvSpPr>
        <p:spPr>
          <a:xfrm>
            <a:off x="323850" y="715963"/>
            <a:ext cx="8496300" cy="655637"/>
          </a:xfrm>
        </p:spPr>
        <p:txBody>
          <a:bodyPr/>
          <a:lstStyle/>
          <a:p>
            <a:r>
              <a:rPr lang="en-US" altLang="zh-CN" sz="2400" dirty="0" smtClean="0"/>
              <a:t>Usage Model 1: EMI Sensitive Area Deployment</a:t>
            </a:r>
            <a:endParaRPr lang="en-CA" altLang="zh-CN" sz="2400" dirty="0" smtClean="0"/>
          </a:p>
        </p:txBody>
      </p:sp>
      <p:sp>
        <p:nvSpPr>
          <p:cNvPr id="35867" name="Rectangle 3"/>
          <p:cNvSpPr txBox="1">
            <a:spLocks noChangeArrowheads="1"/>
          </p:cNvSpPr>
          <p:nvPr/>
        </p:nvSpPr>
        <p:spPr bwMode="auto">
          <a:xfrm>
            <a:off x="304800" y="1371600"/>
            <a:ext cx="419099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spcBef>
                <a:spcPts val="0"/>
              </a:spcBef>
              <a:spcAft>
                <a:spcPts val="0"/>
              </a:spcAft>
              <a:buClr>
                <a:schemeClr val="dk1"/>
              </a:buClr>
              <a:buSzPct val="100000"/>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Radio Frequency (RF) communications, such as 2.4/5GHz WLAN or cellular network, are prohibited in environments that are particular sensitive to EMI such as hospital, mining, nuclear power plant, </a:t>
            </a:r>
            <a:r>
              <a:rPr lang="fr-FR" altLang="ko-KR" sz="1400" dirty="0" smtClean="0"/>
              <a:t>manufacturing floor</a:t>
            </a:r>
            <a:r>
              <a:rPr lang="en-US" altLang="ko-KR" sz="1400" dirty="0" smtClean="0"/>
              <a:t>, </a:t>
            </a:r>
            <a:r>
              <a:rPr lang="en-US" altLang="zh-CN" sz="1400" dirty="0" smtClean="0">
                <a:solidFill>
                  <a:schemeClr val="dk1"/>
                </a:solidFill>
                <a:latin typeface="Times New Roman"/>
                <a:ea typeface="Times New Roman"/>
                <a:cs typeface="Times New Roman"/>
                <a:sym typeface="Times New Roman"/>
              </a:rPr>
              <a:t>etc. where may be</a:t>
            </a:r>
            <a:r>
              <a:rPr lang="en-US" altLang="zh-CN" sz="1400" dirty="0" smtClean="0"/>
              <a:t> equipped with </a:t>
            </a:r>
            <a:r>
              <a:rPr lang="en-US" altLang="zh-CN" sz="1400" dirty="0" smtClean="0">
                <a:solidFill>
                  <a:schemeClr val="dk1"/>
                </a:solidFill>
                <a:latin typeface="Times New Roman"/>
                <a:ea typeface="Times New Roman"/>
                <a:cs typeface="Times New Roman"/>
                <a:sym typeface="Times New Roman"/>
              </a:rPr>
              <a:t>many precision electronic instruments/equipment and require a EMI free </a:t>
            </a:r>
            <a:r>
              <a:rPr lang="en-US" altLang="zh-CN" sz="1400" dirty="0" smtClean="0">
                <a:latin typeface="Times New Roman"/>
                <a:ea typeface="Times New Roman"/>
                <a:cs typeface="Times New Roman"/>
                <a:sym typeface="Times New Roman"/>
              </a:rPr>
              <a:t>environment. [14-15]</a:t>
            </a: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solidFill>
                  <a:schemeClr val="dk1"/>
                </a:solidFill>
                <a:latin typeface="Times New Roman"/>
                <a:ea typeface="Times New Roman"/>
                <a:cs typeface="Times New Roman"/>
                <a:sym typeface="Times New Roman"/>
              </a:rPr>
              <a:t>LC does not cause any mutual interference with </a:t>
            </a:r>
            <a:r>
              <a:rPr lang="en-US" altLang="zh-CN" sz="1400" dirty="0" smtClean="0">
                <a:latin typeface="Times New Roman"/>
                <a:ea typeface="Times New Roman"/>
                <a:cs typeface="Times New Roman"/>
                <a:sym typeface="Times New Roman"/>
              </a:rPr>
              <a:t>other RF technologies and is safe for human health.</a:t>
            </a:r>
            <a:r>
              <a:rPr lang="en-US" altLang="zh-CN" sz="1400" dirty="0" smtClean="0"/>
              <a:t> Therefore LC is very suitable to be deployed to provide higher operating efficiency and better user experience in EMI sensitive environments where radio radiation is not allowed. </a:t>
            </a:r>
            <a:endParaRPr lang="en-US" altLang="zh-CN" sz="1400" dirty="0" smtClean="0">
              <a:latin typeface="Times New Roman"/>
              <a:ea typeface="Times New Roman"/>
              <a:cs typeface="Times New Roman"/>
              <a:sym typeface="Times New Roman"/>
            </a:endParaRPr>
          </a:p>
          <a:p>
            <a:pPr marL="342900" lvl="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p:txBody>
      </p:sp>
      <p:sp>
        <p:nvSpPr>
          <p:cNvPr id="3586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zh-CN"/>
              <a:t>Slide </a:t>
            </a:r>
            <a:fld id="{67A15FD4-3BD3-4273-AE3A-A252348710A8}" type="slidenum">
              <a:rPr lang="en-CA" altLang="zh-CN"/>
              <a:pPr/>
              <a:t>7</a:t>
            </a:fld>
            <a:endParaRPr lang="en-CA" altLang="zh-CN"/>
          </a:p>
        </p:txBody>
      </p:sp>
      <p:sp>
        <p:nvSpPr>
          <p:cNvPr id="61" name="テキスト ボックス 49"/>
          <p:cNvSpPr>
            <a:spLocks noChangeArrowheads="1"/>
          </p:cNvSpPr>
          <p:nvPr/>
        </p:nvSpPr>
        <p:spPr bwMode="auto">
          <a:xfrm>
            <a:off x="6819900" y="5029200"/>
            <a:ext cx="1828800" cy="304800"/>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Underground mining</a:t>
            </a:r>
            <a:endParaRPr kumimoji="1" lang="ja-JP" altLang="en-US" b="1" dirty="0"/>
          </a:p>
        </p:txBody>
      </p:sp>
      <p:sp>
        <p:nvSpPr>
          <p:cNvPr id="14"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
        <p:nvSpPr>
          <p:cNvPr id="15" name="テキスト ボックス 49"/>
          <p:cNvSpPr>
            <a:spLocks noChangeArrowheads="1"/>
          </p:cNvSpPr>
          <p:nvPr/>
        </p:nvSpPr>
        <p:spPr bwMode="auto">
          <a:xfrm>
            <a:off x="4800600" y="2590800"/>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a:t>
            </a:r>
            <a:endParaRPr kumimoji="1" lang="ja-JP" altLang="en-US" b="1" dirty="0"/>
          </a:p>
        </p:txBody>
      </p:sp>
      <p:sp>
        <p:nvSpPr>
          <p:cNvPr id="18" name="テキスト ボックス 49"/>
          <p:cNvSpPr>
            <a:spLocks noChangeArrowheads="1"/>
          </p:cNvSpPr>
          <p:nvPr/>
        </p:nvSpPr>
        <p:spPr bwMode="auto">
          <a:xfrm>
            <a:off x="6629400" y="2592468"/>
            <a:ext cx="18938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ja-JP" b="1" dirty="0" smtClean="0"/>
              <a:t>Nuclear plant</a:t>
            </a:r>
            <a:endParaRPr kumimoji="1" lang="ja-JP" altLang="en-US" b="1" dirty="0"/>
          </a:p>
        </p:txBody>
      </p:sp>
      <p:sp>
        <p:nvSpPr>
          <p:cNvPr id="162822" name="AutoShape 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4" name="AutoShape 8"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6" name="AutoShape 10"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28" name="AutoShape 12"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32" name="AutoShape 16" descr="“high rise apartment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2841" name="AutoShape 25" descr="“high rise apartment living room evening view”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6" name="Picture 2"/>
          <p:cNvPicPr>
            <a:picLocks noChangeAspect="1"/>
          </p:cNvPicPr>
          <p:nvPr/>
        </p:nvPicPr>
        <p:blipFill>
          <a:blip r:embed="rId3" cstate="print"/>
          <a:srcRect/>
          <a:stretch>
            <a:fillRect/>
          </a:stretch>
        </p:blipFill>
        <p:spPr bwMode="auto">
          <a:xfrm>
            <a:off x="4800600" y="1447800"/>
            <a:ext cx="1713336" cy="1143000"/>
          </a:xfrm>
          <a:prstGeom prst="rect">
            <a:avLst/>
          </a:prstGeom>
          <a:noFill/>
          <a:ln w="9525">
            <a:noFill/>
            <a:miter lim="800000"/>
            <a:headEnd/>
            <a:tailEnd/>
          </a:ln>
        </p:spPr>
      </p:pic>
      <p:pic>
        <p:nvPicPr>
          <p:cNvPr id="183299" name="Picture 3"/>
          <p:cNvPicPr>
            <a:picLocks noChangeAspect="1" noChangeArrowheads="1"/>
          </p:cNvPicPr>
          <p:nvPr/>
        </p:nvPicPr>
        <p:blipFill>
          <a:blip r:embed="rId4" cstate="print"/>
          <a:srcRect/>
          <a:stretch>
            <a:fillRect/>
          </a:stretch>
        </p:blipFill>
        <p:spPr bwMode="auto">
          <a:xfrm>
            <a:off x="6781800" y="3810000"/>
            <a:ext cx="1866900" cy="1066800"/>
          </a:xfrm>
          <a:prstGeom prst="rect">
            <a:avLst/>
          </a:prstGeom>
          <a:noFill/>
          <a:ln w="9525">
            <a:noFill/>
            <a:miter lim="800000"/>
            <a:headEnd/>
            <a:tailEnd/>
          </a:ln>
        </p:spPr>
      </p:pic>
      <p:pic>
        <p:nvPicPr>
          <p:cNvPr id="183301" name="Picture 5" descr="“Nuclear Plant”的图片搜索结果"/>
          <p:cNvPicPr>
            <a:picLocks noChangeAspect="1" noChangeArrowheads="1"/>
          </p:cNvPicPr>
          <p:nvPr/>
        </p:nvPicPr>
        <p:blipFill>
          <a:blip r:embed="rId5" cstate="print"/>
          <a:srcRect/>
          <a:stretch>
            <a:fillRect/>
          </a:stretch>
        </p:blipFill>
        <p:spPr bwMode="auto">
          <a:xfrm>
            <a:off x="6705600" y="1524000"/>
            <a:ext cx="1752600" cy="984739"/>
          </a:xfrm>
          <a:prstGeom prst="rect">
            <a:avLst/>
          </a:prstGeom>
          <a:noFill/>
        </p:spPr>
      </p:pic>
      <p:sp>
        <p:nvSpPr>
          <p:cNvPr id="183303" name="AutoShape 7" descr="“plane cabin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83305" name="AutoShape 9" descr="“plane cabins”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86" name="AutoShape 2"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88" name="AutoShape 4"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90" name="AutoShape 6"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92" name="AutoShape 8"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9994" name="AutoShape 10" descr="“核磁共振室”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4" name="テキスト ボックス 49"/>
          <p:cNvSpPr>
            <a:spLocks noChangeArrowheads="1"/>
          </p:cNvSpPr>
          <p:nvPr/>
        </p:nvSpPr>
        <p:spPr bwMode="auto">
          <a:xfrm>
            <a:off x="4879046" y="5103733"/>
            <a:ext cx="1512888"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zh-CN" b="1" dirty="0" smtClean="0"/>
              <a:t>Industrial robot</a:t>
            </a:r>
            <a:endParaRPr kumimoji="1" lang="ja-JP" altLang="en-US" b="1" dirty="0"/>
          </a:p>
        </p:txBody>
      </p:sp>
      <p:pic>
        <p:nvPicPr>
          <p:cNvPr id="47" name="Picture 2" descr="C:\Users\jungnickel\Desktop\IMG_0104.JPG"/>
          <p:cNvPicPr>
            <a:picLocks noChangeAspect="1" noChangeArrowheads="1"/>
          </p:cNvPicPr>
          <p:nvPr/>
        </p:nvPicPr>
        <p:blipFill>
          <a:blip r:embed="rId6" cstate="print"/>
          <a:srcRect l="-6055" r="10359"/>
          <a:stretch>
            <a:fillRect/>
          </a:stretch>
        </p:blipFill>
        <p:spPr bwMode="auto">
          <a:xfrm>
            <a:off x="4726646" y="3657600"/>
            <a:ext cx="1750354"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xfrm>
            <a:off x="696913" y="332601"/>
            <a:ext cx="1340110" cy="276999"/>
          </a:xfrm>
          <a:noFill/>
        </p:spPr>
        <p:txBody>
          <a:bodyPr/>
          <a:lstStyle/>
          <a:p>
            <a:r>
              <a:rPr lang="en-US" altLang="zh-CN" smtClean="0">
                <a:ea typeface="MS PGothic" pitchFamily="34" charset="-128"/>
              </a:rPr>
              <a:t>January 2018</a:t>
            </a:r>
            <a:endParaRPr lang="en-CA" dirty="0" smtClean="0">
              <a:ea typeface="MS PGothic" pitchFamily="34" charset="-128"/>
            </a:endParaRPr>
          </a:p>
        </p:txBody>
      </p:sp>
      <p:sp>
        <p:nvSpPr>
          <p:cNvPr id="60419" name="Rectangle 2"/>
          <p:cNvSpPr>
            <a:spLocks noGrp="1" noChangeArrowheads="1"/>
          </p:cNvSpPr>
          <p:nvPr>
            <p:ph type="title"/>
          </p:nvPr>
        </p:nvSpPr>
        <p:spPr>
          <a:xfrm>
            <a:off x="609600" y="533400"/>
            <a:ext cx="7772400" cy="1066800"/>
          </a:xfrm>
        </p:spPr>
        <p:txBody>
          <a:bodyPr/>
          <a:lstStyle/>
          <a:p>
            <a:pPr lvl="0" algn="l"/>
            <a:r>
              <a:rPr lang="en-US" altLang="zh-CN" sz="2400" dirty="0" smtClean="0">
                <a:solidFill>
                  <a:srgbClr val="000000"/>
                </a:solidFill>
              </a:rPr>
              <a:t>Usage Model 1a: Hospital and Healthcare Applications</a:t>
            </a:r>
            <a:endParaRPr lang="en-CA" dirty="0" smtClean="0"/>
          </a:p>
        </p:txBody>
      </p:sp>
      <p:sp>
        <p:nvSpPr>
          <p:cNvPr id="60420" name="Rectangle 3"/>
          <p:cNvSpPr>
            <a:spLocks noGrp="1" noChangeArrowheads="1"/>
          </p:cNvSpPr>
          <p:nvPr>
            <p:ph type="body" idx="1"/>
          </p:nvPr>
        </p:nvSpPr>
        <p:spPr>
          <a:xfrm>
            <a:off x="381000" y="1484313"/>
            <a:ext cx="4419600" cy="4840287"/>
          </a:xfrm>
        </p:spPr>
        <p:txBody>
          <a:bodyPr/>
          <a:lstStyle/>
          <a:p>
            <a:pPr marL="0" indent="0">
              <a:buFontTx/>
              <a:buNone/>
            </a:pPr>
            <a:r>
              <a:rPr lang="en-US" altLang="zh-CN" sz="1600" u="sng" dirty="0" smtClean="0"/>
              <a:t>Pre-Conditions</a:t>
            </a:r>
          </a:p>
          <a:p>
            <a:pPr marL="0" indent="0">
              <a:buNone/>
            </a:pPr>
            <a:r>
              <a:rPr lang="en-US" altLang="zh-CN" sz="1400" b="0" dirty="0" smtClean="0"/>
              <a:t>RF communication is prohibited for EMI issue. LC is deployed to provide wireless connectivity with higher diagnostic efficiency and better patient experience.</a:t>
            </a:r>
          </a:p>
          <a:p>
            <a:pPr marL="0" indent="0">
              <a:buFontTx/>
              <a:buNone/>
            </a:pPr>
            <a:r>
              <a:rPr lang="en-US" altLang="zh-CN" sz="1400" b="0" dirty="0" smtClean="0"/>
              <a:t> </a:t>
            </a:r>
            <a:r>
              <a:rPr lang="en-US" altLang="zh-CN" sz="1600" u="sng" dirty="0" smtClean="0"/>
              <a:t>Environment </a:t>
            </a:r>
          </a:p>
          <a:p>
            <a:pPr marL="85725" indent="-85725">
              <a:buNone/>
            </a:pPr>
            <a:r>
              <a:rPr lang="en-US" altLang="zh-CN" sz="1400" b="0" dirty="0" smtClean="0"/>
              <a:t>Hospital operating theater and MRI room usually are in the range of 30~60 m</a:t>
            </a:r>
            <a:r>
              <a:rPr lang="en-US" altLang="zh-CN" sz="1400" b="0" baseline="30000" dirty="0" smtClean="0"/>
              <a:t>2</a:t>
            </a:r>
            <a:r>
              <a:rPr lang="en-US" altLang="zh-CN" sz="1400" b="0" dirty="0" smtClean="0"/>
              <a:t> equipped with multiple LC enabled instruments and equipment. </a:t>
            </a:r>
          </a:p>
          <a:p>
            <a:pPr marL="85725" indent="-85725">
              <a:buNone/>
            </a:pPr>
            <a:r>
              <a:rPr lang="en-US" altLang="zh-CN" sz="1400" b="0" dirty="0" smtClean="0"/>
              <a:t>Multiple LC-APs are deployed on the room ceiling to provide multiple light links for a robust connectivity in case </a:t>
            </a:r>
            <a:r>
              <a:rPr lang="en-GB" altLang="zh-CN" sz="1400" b="0" dirty="0" smtClean="0"/>
              <a:t>a single line-of</a:t>
            </a:r>
            <a:r>
              <a:rPr lang="en-US" altLang="zh-CN" sz="1400" b="0" dirty="0" smtClean="0"/>
              <a:t>-sight </a:t>
            </a:r>
            <a:r>
              <a:rPr lang="en-GB" altLang="zh-CN" sz="1400" b="0" dirty="0" smtClean="0"/>
              <a:t>link is blocked</a:t>
            </a:r>
            <a:r>
              <a:rPr lang="en-US" altLang="zh-CN" sz="1400" b="0" dirty="0" smtClean="0"/>
              <a:t>. </a:t>
            </a:r>
          </a:p>
          <a:p>
            <a:pPr marL="0" indent="0">
              <a:buFontTx/>
              <a:buNone/>
            </a:pPr>
            <a:r>
              <a:rPr lang="en-US" altLang="zh-CN" sz="1600" u="sng" dirty="0" smtClean="0"/>
              <a:t>Applications</a:t>
            </a:r>
          </a:p>
          <a:p>
            <a:pPr marL="85725" indent="-85725">
              <a:buNone/>
            </a:pPr>
            <a:r>
              <a:rPr lang="en-US" altLang="zh-CN" sz="1400" b="0" dirty="0" smtClean="0"/>
              <a:t>LC is used to establish wireless data links between medical instruments and equipment, transmit medical multimedia and diagnostic information for telemedicine system; or wirelessly control medical equipment.</a:t>
            </a:r>
          </a:p>
          <a:p>
            <a:pPr marL="85725" indent="-85725">
              <a:buNone/>
            </a:pPr>
            <a:r>
              <a:rPr lang="en-US" altLang="zh-CN" sz="1400" b="0" dirty="0" smtClean="0"/>
              <a:t>Provide network access when doctors use portable diagnostic devices.</a:t>
            </a:r>
          </a:p>
        </p:txBody>
      </p:sp>
      <p:sp>
        <p:nvSpPr>
          <p:cNvPr id="60421" name="Rectangle 3"/>
          <p:cNvSpPr txBox="1">
            <a:spLocks noChangeArrowheads="1"/>
          </p:cNvSpPr>
          <p:nvPr/>
        </p:nvSpPr>
        <p:spPr bwMode="auto">
          <a:xfrm>
            <a:off x="4787900" y="1484313"/>
            <a:ext cx="4321175" cy="4154487"/>
          </a:xfrm>
          <a:prstGeom prst="rect">
            <a:avLst/>
          </a:prstGeom>
          <a:noFill/>
          <a:ln w="9525">
            <a:noFill/>
            <a:miter lim="800000"/>
            <a:headEnd/>
            <a:tailEnd/>
          </a:ln>
        </p:spPr>
        <p:txBody>
          <a:bodyPr lIns="92075" tIns="46038" rIns="92075" bIns="46038"/>
          <a:lstStyle/>
          <a:p>
            <a:pPr eaLnBrk="1" hangingPunct="1">
              <a:spcBef>
                <a:spcPct val="20000"/>
              </a:spcBef>
            </a:pPr>
            <a:endParaRPr lang="en-US" altLang="zh-CN" sz="1400" dirty="0"/>
          </a:p>
          <a:p>
            <a:pPr eaLnBrk="1" hangingPunct="1">
              <a:spcBef>
                <a:spcPct val="20000"/>
              </a:spcBef>
            </a:pPr>
            <a:r>
              <a:rPr lang="en-US" altLang="zh-CN" sz="1600" b="1" u="sng" dirty="0"/>
              <a:t>Traffic Conditions</a:t>
            </a:r>
          </a:p>
          <a:p>
            <a:pPr eaLnBrk="1" hangingPunct="1">
              <a:spcBef>
                <a:spcPct val="20000"/>
              </a:spcBef>
            </a:pPr>
            <a:r>
              <a:rPr lang="en-US" altLang="zh-CN" sz="1400" dirty="0" smtClean="0"/>
              <a:t>No interference caused by RF radiation from electronic</a:t>
            </a:r>
          </a:p>
          <a:p>
            <a:pPr eaLnBrk="1" hangingPunct="1">
              <a:spcBef>
                <a:spcPct val="20000"/>
              </a:spcBef>
            </a:pPr>
            <a:r>
              <a:rPr lang="en-US" altLang="zh-CN" sz="1400" dirty="0" smtClean="0"/>
              <a:t>instruments. </a:t>
            </a:r>
          </a:p>
          <a:p>
            <a:pPr eaLnBrk="1" hangingPunct="1">
              <a:spcBef>
                <a:spcPct val="20000"/>
              </a:spcBef>
            </a:pPr>
            <a:r>
              <a:rPr lang="en-US" altLang="zh-CN" sz="1400" dirty="0" smtClean="0"/>
              <a:t>Both uplink and downlink are using LC.</a:t>
            </a:r>
          </a:p>
          <a:p>
            <a:pPr eaLnBrk="1" hangingPunct="1">
              <a:spcBef>
                <a:spcPct val="20000"/>
              </a:spcBef>
            </a:pPr>
            <a:r>
              <a:rPr lang="en-US" altLang="zh-CN" sz="1400" dirty="0" smtClean="0"/>
              <a:t>High </a:t>
            </a:r>
            <a:r>
              <a:rPr lang="en-US" altLang="zh-CN" sz="1400" dirty="0" err="1" smtClean="0"/>
              <a:t>QoS</a:t>
            </a:r>
            <a:r>
              <a:rPr lang="en-US" altLang="zh-CN" sz="1400" dirty="0" smtClean="0"/>
              <a:t> and high reliability are required. </a:t>
            </a:r>
          </a:p>
          <a:p>
            <a:pPr eaLnBrk="1" hangingPunct="1">
              <a:spcBef>
                <a:spcPct val="20000"/>
              </a:spcBef>
            </a:pPr>
            <a:endParaRPr lang="en-US" altLang="zh-CN" sz="1400" dirty="0" smtClean="0"/>
          </a:p>
          <a:p>
            <a:pPr eaLnBrk="1" hangingPunct="1">
              <a:spcBef>
                <a:spcPct val="20000"/>
              </a:spcBef>
            </a:pPr>
            <a:r>
              <a:rPr lang="en-US" altLang="zh-CN" sz="1600" b="1" u="sng" dirty="0" smtClean="0"/>
              <a:t>Use </a:t>
            </a:r>
            <a:r>
              <a:rPr lang="en-US" altLang="zh-CN" sz="1600" b="1" u="sng" dirty="0"/>
              <a:t>Case</a:t>
            </a:r>
          </a:p>
          <a:p>
            <a:pPr eaLnBrk="1" hangingPunct="1">
              <a:spcBef>
                <a:spcPct val="20000"/>
              </a:spcBef>
            </a:pPr>
            <a:r>
              <a:rPr lang="en-US" altLang="zh-CN" sz="1400" kern="0" dirty="0" smtClean="0"/>
              <a:t>Doctors enter operating theater, turn on the LC enabled lights and medical equipment.</a:t>
            </a:r>
          </a:p>
          <a:p>
            <a:pPr eaLnBrk="1" hangingPunct="1">
              <a:spcBef>
                <a:spcPct val="20000"/>
              </a:spcBef>
            </a:pPr>
            <a:r>
              <a:rPr lang="en-US" altLang="zh-CN" sz="1400" kern="0" dirty="0" smtClean="0"/>
              <a:t>Doctors can </a:t>
            </a:r>
            <a:r>
              <a:rPr lang="en-US" altLang="zh-CN" sz="1400" dirty="0" smtClean="0"/>
              <a:t>interact with each other using multimedia </a:t>
            </a:r>
            <a:r>
              <a:rPr lang="en-US" altLang="zh-CN" sz="1400" dirty="0" err="1" smtClean="0"/>
              <a:t>tele</a:t>
            </a:r>
            <a:r>
              <a:rPr lang="en-US" altLang="zh-CN" sz="1400" dirty="0" smtClean="0"/>
              <a:t>-presence when treating a patient. Instruments </a:t>
            </a:r>
            <a:r>
              <a:rPr lang="en-US" altLang="zh-CN" sz="1400" kern="0" dirty="0" smtClean="0"/>
              <a:t>can communicate with each other wirelessly by using LC.</a:t>
            </a:r>
            <a:endParaRPr lang="en-US" altLang="zh-CN" sz="1400" dirty="0" smtClean="0"/>
          </a:p>
          <a:p>
            <a:pPr eaLnBrk="1" hangingPunct="1">
              <a:spcBef>
                <a:spcPct val="20000"/>
              </a:spcBef>
            </a:pPr>
            <a:r>
              <a:rPr lang="en-US" altLang="zh-CN" sz="1400" kern="0" dirty="0" smtClean="0"/>
              <a:t>Doctors finish the treatment, then turn off the lights and medical instruments.</a:t>
            </a:r>
            <a:endParaRPr lang="en-US" altLang="zh-CN" sz="1400" dirty="0"/>
          </a:p>
          <a:p>
            <a:pPr eaLnBrk="1" hangingPunct="1">
              <a:spcBef>
                <a:spcPct val="20000"/>
              </a:spcBef>
            </a:pPr>
            <a:endParaRPr lang="en-US" altLang="zh-CN" sz="1600" dirty="0"/>
          </a:p>
        </p:txBody>
      </p:sp>
      <p:sp>
        <p:nvSpPr>
          <p:cNvPr id="60422" name="Slide Number Placeholder 5"/>
          <p:cNvSpPr>
            <a:spLocks noGrp="1"/>
          </p:cNvSpPr>
          <p:nvPr>
            <p:ph type="sldNum" sz="quarter" idx="11"/>
          </p:nvPr>
        </p:nvSpPr>
        <p:spPr>
          <a:noFill/>
        </p:spPr>
        <p:txBody>
          <a:bodyPr/>
          <a:lstStyle/>
          <a:p>
            <a:r>
              <a:rPr lang="en-CA" smtClean="0"/>
              <a:t>Slide </a:t>
            </a:r>
            <a:fld id="{A4B2C7DA-EBA6-46F5-93E2-4963E4B0D1C9}" type="slidenum">
              <a:rPr lang="en-CA" smtClean="0"/>
              <a:pPr/>
              <a:t>8</a:t>
            </a:fld>
            <a:endParaRPr lang="en-CA" smtClean="0"/>
          </a:p>
        </p:txBody>
      </p:sp>
      <p:sp>
        <p:nvSpPr>
          <p:cNvPr id="9"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xfrm>
            <a:off x="696913" y="332601"/>
            <a:ext cx="1340110" cy="276999"/>
          </a:xfrm>
          <a:noFill/>
        </p:spPr>
        <p:txBody>
          <a:bodyPr/>
          <a:lstStyle/>
          <a:p>
            <a:r>
              <a:rPr lang="en-US" altLang="zh-CN" smtClean="0">
                <a:ea typeface="MS PGothic" pitchFamily="34" charset="-128"/>
              </a:rPr>
              <a:t>January 2018</a:t>
            </a:r>
            <a:endParaRPr lang="en-CA" dirty="0" smtClean="0">
              <a:ea typeface="MS PGothic" pitchFamily="34" charset="-128"/>
            </a:endParaRPr>
          </a:p>
        </p:txBody>
      </p:sp>
      <p:sp>
        <p:nvSpPr>
          <p:cNvPr id="60419" name="Rectangle 2"/>
          <p:cNvSpPr>
            <a:spLocks noGrp="1" noChangeArrowheads="1"/>
          </p:cNvSpPr>
          <p:nvPr>
            <p:ph type="title"/>
          </p:nvPr>
        </p:nvSpPr>
        <p:spPr>
          <a:xfrm>
            <a:off x="0" y="533400"/>
            <a:ext cx="8991600" cy="1066800"/>
          </a:xfrm>
        </p:spPr>
        <p:txBody>
          <a:bodyPr/>
          <a:lstStyle/>
          <a:p>
            <a:r>
              <a:rPr lang="en-US" altLang="zh-CN" sz="2000" dirty="0" smtClean="0">
                <a:solidFill>
                  <a:srgbClr val="000000"/>
                </a:solidFill>
              </a:rPr>
              <a:t>Usage Model 1b: Industrial and manufacturing floor Automations</a:t>
            </a:r>
            <a:endParaRPr lang="en-CA" sz="2800" dirty="0" smtClean="0"/>
          </a:p>
        </p:txBody>
      </p:sp>
      <p:sp>
        <p:nvSpPr>
          <p:cNvPr id="60420" name="Rectangle 3"/>
          <p:cNvSpPr>
            <a:spLocks noGrp="1" noChangeArrowheads="1"/>
          </p:cNvSpPr>
          <p:nvPr>
            <p:ph type="body" idx="1"/>
          </p:nvPr>
        </p:nvSpPr>
        <p:spPr>
          <a:xfrm>
            <a:off x="381000" y="1484313"/>
            <a:ext cx="4419600" cy="4840287"/>
          </a:xfrm>
        </p:spPr>
        <p:txBody>
          <a:bodyPr/>
          <a:lstStyle/>
          <a:p>
            <a:pPr marL="0" indent="0">
              <a:buFontTx/>
              <a:buNone/>
            </a:pPr>
            <a:r>
              <a:rPr lang="en-US" altLang="zh-CN" sz="1400" u="sng" dirty="0" smtClean="0"/>
              <a:t>Pre-Conditions</a:t>
            </a:r>
          </a:p>
          <a:p>
            <a:pPr marL="0" indent="0">
              <a:buNone/>
            </a:pPr>
            <a:r>
              <a:rPr lang="en-US" altLang="zh-CN" sz="1200" b="0" dirty="0" smtClean="0"/>
              <a:t>RF communication may </a:t>
            </a:r>
            <a:r>
              <a:rPr lang="en-US" altLang="zh-CN" sz="1200" b="0" dirty="0"/>
              <a:t>be restricted for </a:t>
            </a:r>
            <a:r>
              <a:rPr lang="en-US" altLang="zh-CN" sz="1200" b="0" dirty="0" smtClean="0"/>
              <a:t>EMI issue. Thus LC could be deployed to provide wireless connectivity for multiple industrial tasks.</a:t>
            </a:r>
          </a:p>
          <a:p>
            <a:pPr marL="0" indent="0">
              <a:buFontTx/>
              <a:buNone/>
            </a:pPr>
            <a:r>
              <a:rPr lang="en-US" altLang="zh-CN" sz="1200" b="0" dirty="0" smtClean="0"/>
              <a:t> </a:t>
            </a:r>
            <a:r>
              <a:rPr lang="en-US" altLang="zh-CN" sz="1400" u="sng" dirty="0" smtClean="0"/>
              <a:t>Environment </a:t>
            </a:r>
          </a:p>
          <a:p>
            <a:pPr marL="85725" indent="-85725">
              <a:buNone/>
            </a:pPr>
            <a:r>
              <a:rPr lang="en-US" altLang="zh-CN" sz="1200" b="0" dirty="0" smtClean="0"/>
              <a:t>Communications are within a large </a:t>
            </a:r>
            <a:r>
              <a:rPr lang="en-US" altLang="zh-CN" sz="1200" b="0" dirty="0"/>
              <a:t>steel building</a:t>
            </a:r>
            <a:r>
              <a:rPr lang="en-US" altLang="zh-CN" sz="1200" b="0" dirty="0" smtClean="0"/>
              <a:t>, industrial or automated work cell area, which may be tens or hundreds of square meters or more, equipped with industrial robots and/or equipment etc. The environment is very electrically noisy, spark-gap noise (electric motors, etc.) or other technologies (RFID, RTLS, etc.). </a:t>
            </a:r>
          </a:p>
          <a:p>
            <a:pPr marL="0" indent="0">
              <a:buFontTx/>
              <a:buNone/>
            </a:pPr>
            <a:r>
              <a:rPr lang="en-US" altLang="zh-CN" sz="1400" u="sng" dirty="0" smtClean="0"/>
              <a:t>Applications</a:t>
            </a:r>
          </a:p>
          <a:p>
            <a:pPr marL="85725" indent="-85725">
              <a:buNone/>
            </a:pPr>
            <a:r>
              <a:rPr lang="en-US" altLang="zh-CN" sz="1200" b="0" dirty="0" smtClean="0"/>
              <a:t>All </a:t>
            </a:r>
            <a:r>
              <a:rPr lang="en-US" altLang="zh-CN" sz="1200" b="0" dirty="0" smtClean="0"/>
              <a:t>types of information </a:t>
            </a:r>
            <a:r>
              <a:rPr lang="en-US" altLang="zh-CN" sz="1200" b="0" dirty="0" smtClean="0"/>
              <a:t>are t</a:t>
            </a:r>
            <a:r>
              <a:rPr lang="en-US" altLang="zh-CN" sz="1200" b="0" dirty="0" smtClean="0"/>
              <a:t>ransmitted </a:t>
            </a:r>
            <a:r>
              <a:rPr lang="en-US" altLang="zh-CN" sz="1200" b="0" dirty="0"/>
              <a:t>by </a:t>
            </a:r>
            <a:r>
              <a:rPr lang="en-US" altLang="zh-CN" sz="1200" b="0" dirty="0" smtClean="0"/>
              <a:t>LC</a:t>
            </a:r>
            <a:r>
              <a:rPr lang="en-US" altLang="zh-CN" sz="1200" b="0" dirty="0" smtClean="0"/>
              <a:t>. </a:t>
            </a:r>
            <a:r>
              <a:rPr lang="en-US" altLang="zh-CN" sz="1200" b="0" dirty="0" smtClean="0"/>
              <a:t>Large variances in data transfer size, time sensitivity, and reliability for multiple tasks, for examples:</a:t>
            </a:r>
          </a:p>
          <a:p>
            <a:pPr marL="85725" indent="-85725">
              <a:buNone/>
            </a:pPr>
            <a:r>
              <a:rPr lang="en-US" altLang="zh-CN" sz="1200" b="0" dirty="0" smtClean="0"/>
              <a:t>Operating program transmission, instructions/control signals transmission between industrial </a:t>
            </a:r>
            <a:r>
              <a:rPr lang="en-US" altLang="zh-CN" sz="1200" b="0" dirty="0" smtClean="0"/>
              <a:t>robot </a:t>
            </a:r>
            <a:r>
              <a:rPr lang="en-US" altLang="zh-CN" sz="1200" b="0" dirty="0" smtClean="0"/>
              <a:t>and control computer/center. </a:t>
            </a:r>
          </a:p>
          <a:p>
            <a:pPr marL="85725" indent="-85725">
              <a:buNone/>
            </a:pPr>
            <a:r>
              <a:rPr lang="en-US" altLang="zh-CN" sz="1200" b="0" dirty="0" smtClean="0"/>
              <a:t>Real-time surveillance video/audio transmission . </a:t>
            </a:r>
          </a:p>
          <a:p>
            <a:pPr marL="85725" indent="-85725">
              <a:buNone/>
            </a:pPr>
            <a:r>
              <a:rPr lang="en-US" altLang="zh-CN" sz="1200" b="0" dirty="0" smtClean="0"/>
              <a:t>Machine-to-machine communications, robotic material handling requires high reliability but is less time sensitive.</a:t>
            </a:r>
          </a:p>
          <a:p>
            <a:pPr marL="85725" indent="-85725">
              <a:buNone/>
            </a:pPr>
            <a:r>
              <a:rPr lang="en-US" altLang="zh-CN" sz="1200" b="0" dirty="0" smtClean="0"/>
              <a:t>Remote database access/storage.</a:t>
            </a:r>
          </a:p>
        </p:txBody>
      </p:sp>
      <p:sp>
        <p:nvSpPr>
          <p:cNvPr id="60421" name="Rectangle 3"/>
          <p:cNvSpPr txBox="1">
            <a:spLocks noChangeArrowheads="1"/>
          </p:cNvSpPr>
          <p:nvPr/>
        </p:nvSpPr>
        <p:spPr bwMode="auto">
          <a:xfrm>
            <a:off x="4787900" y="1484313"/>
            <a:ext cx="4321175" cy="4840287"/>
          </a:xfrm>
          <a:prstGeom prst="rect">
            <a:avLst/>
          </a:prstGeom>
          <a:noFill/>
          <a:ln w="9525">
            <a:noFill/>
            <a:miter lim="800000"/>
            <a:headEnd/>
            <a:tailEnd/>
          </a:ln>
        </p:spPr>
        <p:txBody>
          <a:bodyPr lIns="92075" tIns="46038" rIns="92075" bIns="46038"/>
          <a:lstStyle/>
          <a:p>
            <a:pPr eaLnBrk="1" hangingPunct="1">
              <a:spcBef>
                <a:spcPct val="20000"/>
              </a:spcBef>
            </a:pPr>
            <a:endParaRPr lang="en-US" altLang="zh-CN" dirty="0"/>
          </a:p>
          <a:p>
            <a:pPr eaLnBrk="1" hangingPunct="1">
              <a:spcBef>
                <a:spcPct val="20000"/>
              </a:spcBef>
            </a:pPr>
            <a:r>
              <a:rPr lang="en-US" altLang="zh-CN" sz="1400" b="1" u="sng" dirty="0"/>
              <a:t>Traffic Conditions</a:t>
            </a:r>
          </a:p>
          <a:p>
            <a:pPr eaLnBrk="1" hangingPunct="1">
              <a:spcBef>
                <a:spcPct val="20000"/>
              </a:spcBef>
            </a:pPr>
            <a:r>
              <a:rPr lang="en-US" altLang="zh-CN" dirty="0" smtClean="0"/>
              <a:t>Both uplink and downlink are using LC.</a:t>
            </a:r>
          </a:p>
          <a:p>
            <a:pPr eaLnBrk="1" hangingPunct="1">
              <a:spcBef>
                <a:spcPct val="20000"/>
              </a:spcBef>
            </a:pPr>
            <a:r>
              <a:rPr lang="en-US" altLang="zh-CN" dirty="0" smtClean="0"/>
              <a:t>High </a:t>
            </a:r>
            <a:r>
              <a:rPr lang="en-US" altLang="zh-CN" dirty="0" err="1" smtClean="0"/>
              <a:t>QoS</a:t>
            </a:r>
            <a:r>
              <a:rPr lang="en-US" altLang="zh-CN" dirty="0" smtClean="0"/>
              <a:t> and high reliability are required. Low latency (&lt;5 ms is enough for &gt;95% of all use cases.)</a:t>
            </a:r>
          </a:p>
          <a:p>
            <a:pPr eaLnBrk="1" hangingPunct="1">
              <a:spcBef>
                <a:spcPct val="20000"/>
              </a:spcBef>
            </a:pPr>
            <a:r>
              <a:rPr lang="en-US" altLang="zh-CN" dirty="0" smtClean="0"/>
              <a:t>Multiple LC modules are deployed on the </a:t>
            </a:r>
            <a:r>
              <a:rPr lang="en-US" altLang="zh-CN" dirty="0" smtClean="0"/>
              <a:t>robot/equipment </a:t>
            </a:r>
            <a:r>
              <a:rPr lang="en-US" altLang="zh-CN" dirty="0" smtClean="0"/>
              <a:t>and at room ceiling/walls to provide multiple light links for a robust connectivity in case </a:t>
            </a:r>
            <a:r>
              <a:rPr lang="en-GB" altLang="zh-CN" dirty="0" smtClean="0"/>
              <a:t>any line-of</a:t>
            </a:r>
            <a:r>
              <a:rPr lang="en-US" altLang="zh-CN" dirty="0" smtClean="0"/>
              <a:t>-sight </a:t>
            </a:r>
            <a:r>
              <a:rPr lang="en-GB" altLang="zh-CN" dirty="0" smtClean="0"/>
              <a:t>link is blocked</a:t>
            </a:r>
            <a:r>
              <a:rPr lang="en-US" altLang="zh-CN" dirty="0" smtClean="0"/>
              <a:t>.</a:t>
            </a:r>
            <a:endParaRPr lang="en-US" altLang="zh-CN" b="1" dirty="0" smtClean="0"/>
          </a:p>
          <a:p>
            <a:pPr eaLnBrk="1" hangingPunct="1">
              <a:spcBef>
                <a:spcPct val="20000"/>
              </a:spcBef>
            </a:pPr>
            <a:endParaRPr lang="en-US" altLang="zh-CN" dirty="0" smtClean="0"/>
          </a:p>
          <a:p>
            <a:pPr eaLnBrk="1" hangingPunct="1">
              <a:spcBef>
                <a:spcPct val="20000"/>
              </a:spcBef>
            </a:pPr>
            <a:r>
              <a:rPr lang="en-US" altLang="zh-CN" sz="1400" b="1" u="sng" dirty="0" smtClean="0"/>
              <a:t>Use </a:t>
            </a:r>
            <a:r>
              <a:rPr lang="en-US" altLang="zh-CN" sz="1400" b="1" u="sng" dirty="0"/>
              <a:t>Case</a:t>
            </a:r>
          </a:p>
          <a:p>
            <a:pPr eaLnBrk="1" hangingPunct="1">
              <a:spcBef>
                <a:spcPct val="20000"/>
              </a:spcBef>
            </a:pPr>
            <a:r>
              <a:rPr lang="en-US" altLang="zh-CN" kern="0" dirty="0" smtClean="0"/>
              <a:t>An i</a:t>
            </a:r>
            <a:r>
              <a:rPr lang="en-US" altLang="zh-CN" dirty="0" smtClean="0">
                <a:solidFill>
                  <a:srgbClr val="000000"/>
                </a:solidFill>
              </a:rPr>
              <a:t>ndustrial </a:t>
            </a:r>
            <a:r>
              <a:rPr lang="en-US" altLang="zh-CN" dirty="0" smtClean="0">
                <a:solidFill>
                  <a:srgbClr val="000000"/>
                </a:solidFill>
              </a:rPr>
              <a:t>robot </a:t>
            </a:r>
            <a:r>
              <a:rPr lang="en-US" altLang="zh-CN" dirty="0" smtClean="0">
                <a:solidFill>
                  <a:srgbClr val="000000"/>
                </a:solidFill>
              </a:rPr>
              <a:t>is powered on and ready for operation.</a:t>
            </a:r>
          </a:p>
          <a:p>
            <a:pPr eaLnBrk="1" hangingPunct="1">
              <a:spcBef>
                <a:spcPct val="20000"/>
              </a:spcBef>
            </a:pPr>
            <a:r>
              <a:rPr lang="en-US" altLang="zh-CN" dirty="0" smtClean="0"/>
              <a:t>Operating instructions are transmitted to the </a:t>
            </a:r>
            <a:r>
              <a:rPr lang="en-US" altLang="zh-CN" dirty="0" smtClean="0"/>
              <a:t>robot </a:t>
            </a:r>
            <a:r>
              <a:rPr lang="en-US" altLang="zh-CN" dirty="0" smtClean="0"/>
              <a:t>wirelessly via LC.</a:t>
            </a:r>
          </a:p>
          <a:p>
            <a:pPr eaLnBrk="1" hangingPunct="1">
              <a:spcBef>
                <a:spcPct val="20000"/>
              </a:spcBef>
            </a:pPr>
            <a:r>
              <a:rPr lang="en-US" altLang="zh-CN" dirty="0" smtClean="0"/>
              <a:t>The </a:t>
            </a:r>
            <a:r>
              <a:rPr lang="en-US" altLang="zh-CN" dirty="0" smtClean="0"/>
              <a:t>robot </a:t>
            </a:r>
            <a:r>
              <a:rPr lang="en-US" altLang="zh-CN" dirty="0" smtClean="0"/>
              <a:t>is working according to the instructions. </a:t>
            </a:r>
          </a:p>
          <a:p>
            <a:pPr eaLnBrk="1" hangingPunct="1">
              <a:spcBef>
                <a:spcPct val="20000"/>
              </a:spcBef>
            </a:pPr>
            <a:r>
              <a:rPr lang="en-US" altLang="zh-CN" dirty="0" smtClean="0"/>
              <a:t>Streaming of real-time feedback information and/or video monitoring are transmitted to control center also via LC.</a:t>
            </a:r>
          </a:p>
          <a:p>
            <a:pPr eaLnBrk="1" hangingPunct="1">
              <a:spcBef>
                <a:spcPct val="20000"/>
              </a:spcBef>
            </a:pPr>
            <a:r>
              <a:rPr lang="en-US" altLang="zh-CN" dirty="0" smtClean="0">
                <a:solidFill>
                  <a:srgbClr val="000000"/>
                </a:solidFill>
              </a:rPr>
              <a:t>The </a:t>
            </a:r>
            <a:r>
              <a:rPr lang="en-US" altLang="zh-CN" dirty="0" smtClean="0">
                <a:solidFill>
                  <a:srgbClr val="000000"/>
                </a:solidFill>
              </a:rPr>
              <a:t>robot </a:t>
            </a:r>
            <a:r>
              <a:rPr lang="en-US" altLang="zh-CN" dirty="0" smtClean="0">
                <a:solidFill>
                  <a:srgbClr val="000000"/>
                </a:solidFill>
              </a:rPr>
              <a:t>finishes the task and then is ready for the next one.</a:t>
            </a:r>
            <a:endParaRPr lang="en-US" altLang="zh-CN" sz="1400" dirty="0"/>
          </a:p>
        </p:txBody>
      </p:sp>
      <p:sp>
        <p:nvSpPr>
          <p:cNvPr id="60422" name="Slide Number Placeholder 5"/>
          <p:cNvSpPr>
            <a:spLocks noGrp="1"/>
          </p:cNvSpPr>
          <p:nvPr>
            <p:ph type="sldNum" sz="quarter" idx="11"/>
          </p:nvPr>
        </p:nvSpPr>
        <p:spPr>
          <a:noFill/>
        </p:spPr>
        <p:txBody>
          <a:bodyPr/>
          <a:lstStyle/>
          <a:p>
            <a:r>
              <a:rPr lang="en-CA" smtClean="0"/>
              <a:t>Slide </a:t>
            </a:r>
            <a:fld id="{A4B2C7DA-EBA6-46F5-93E2-4963E4B0D1C9}" type="slidenum">
              <a:rPr lang="en-CA" smtClean="0"/>
              <a:pPr/>
              <a:t>9</a:t>
            </a:fld>
            <a:endParaRPr lang="en-CA" smtClean="0"/>
          </a:p>
        </p:txBody>
      </p:sp>
      <p:sp>
        <p:nvSpPr>
          <p:cNvPr id="9" name="Rectangle 5"/>
          <p:cNvSpPr>
            <a:spLocks noGrp="1" noChangeArrowheads="1"/>
          </p:cNvSpPr>
          <p:nvPr>
            <p:ph type="ftr" sz="quarter" idx="3"/>
          </p:nvPr>
        </p:nvSpPr>
        <p:spPr bwMode="auto">
          <a:xfrm>
            <a:off x="5822026" y="6475413"/>
            <a:ext cx="272189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smtClean="0"/>
              <a:t>Oliver Luo, Jiamin Chen , John Li, Chen Dong (Huawei)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79150</TotalTime>
  <Words>2132</Words>
  <Application>Microsoft Office PowerPoint</Application>
  <PresentationFormat>全屏显示(4:3)</PresentationFormat>
  <Paragraphs>282</Paragraphs>
  <Slides>15</Slides>
  <Notes>15</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2" baseType="lpstr">
      <vt:lpstr>ＭＳ Ｐゴシック</vt:lpstr>
      <vt:lpstr>ＭＳ Ｐゴシック</vt:lpstr>
      <vt:lpstr>宋体</vt:lpstr>
      <vt:lpstr>Arial</vt:lpstr>
      <vt:lpstr>Times New Roman</vt:lpstr>
      <vt:lpstr>802-11-Submission</vt:lpstr>
      <vt:lpstr>Microsoft Word 97 - 2003 文档</vt:lpstr>
      <vt:lpstr>Proposed Usage Models for IEEE 802.11 Light Communication Study Group</vt:lpstr>
      <vt:lpstr>Abstract</vt:lpstr>
      <vt:lpstr>Revision history</vt:lpstr>
      <vt:lpstr>General Advantages of Light Communications</vt:lpstr>
      <vt:lpstr>Usage Models Classified by Application Scenarios</vt:lpstr>
      <vt:lpstr>Terminology</vt:lpstr>
      <vt:lpstr>Usage Model 1: EMI Sensitive Area Deployment</vt:lpstr>
      <vt:lpstr>Usage Model 1a: Hospital and Healthcare Applications</vt:lpstr>
      <vt:lpstr>Usage Model 1b: Industrial and manufacturing floor Automations</vt:lpstr>
      <vt:lpstr>Usage Model 2: Positioning and Navigation Services</vt:lpstr>
      <vt:lpstr>Usage Model 3: Localized Information Service</vt:lpstr>
      <vt:lpstr>Usage Model 3: Localized Information Service</vt:lpstr>
      <vt:lpstr>Usage Model 4: LC Internet/Intranet Access</vt:lpstr>
      <vt:lpstr>Usage Model 4: LC Internet/Intranet Access</vt:lpstr>
      <vt:lpstr>References</vt:lpstr>
    </vt:vector>
  </TitlesOfParts>
  <Company>Huawei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SG usage model</dc:title>
  <dc:creator>John Li</dc:creator>
  <cp:lastModifiedBy>Luopengfei (Oliver)</cp:lastModifiedBy>
  <cp:revision>3404</cp:revision>
  <cp:lastPrinted>1998-02-10T13:28:06Z</cp:lastPrinted>
  <dcterms:created xsi:type="dcterms:W3CDTF">2007-04-17T18:10:23Z</dcterms:created>
  <dcterms:modified xsi:type="dcterms:W3CDTF">2018-01-18T06:12:42Z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(3)mf05p9M1cgBCyoDDdQutgm5ACNUOtqOwvyoRDbvh+vL8l6DgVXdwHzxx70WIUcfyruJ1hx4U_x000d_
cWtnsxiYXMDWnuPxqtP6HHtkd/9aIADIwxH0JYvKg2tqiq3AjXdEsH7rlvvFWqk66oq3jLzZ_x000d_
EWleKUPUO2SRZRiLPwnLXUjTjr8r9tlJ6kYhon8D8x5On5XjIKCCvchx+uCI5vONR50YA/5M_x000d_
awmpDXvt1Oza//BwEa</vt:lpwstr>
  </property>
  <property fmtid="{D5CDD505-2E9C-101B-9397-08002B2CF9AE}" pid="3" name="_ms_pID_7253431">
    <vt:lpwstr>7/O/8v5SfzY9j9zOcy+ruAkz0oULDlcxnsgmocifuMxT7CJvRMgr08_x000d_
VwkRvoMIGPaMbW4VHarLtdbne1wu8dy8Py2tk5wlAvl9LnhEw58fVdFaprkNSORdXFXcVXf3_x000d_
Xvaq2oX6s6AT4E49kLdkkC/b7pvnKWl5IN7daZlkrNF6gaIvHWBt9o+s0ETZWvRCar/7VZ1x_x000d_
tnBblw258MRbK9A4WywoBnh2bsqjd7Z+Y6RJ</vt:lpwstr>
  </property>
  <property fmtid="{D5CDD505-2E9C-101B-9397-08002B2CF9AE}" pid="4" name="_ms_pID_7253432">
    <vt:lpwstr>jbg+e7tvtPGHbg5o5bISnqEcZZ5VLP5WQnL9_x000d_
6lYBmhc1g9fCZDQYRMtp7BP/1IJ73Z0AwBOP5d7R/8ojK5khJ+2o+tLwxcjGe/HVjPBipCDh_x000d_
CZ8/5v6P0RIa1IkQ84swcFPvboExr+koJvsDJ+LLBSc=</vt:lpwstr>
  </property>
  <property fmtid="{D5CDD505-2E9C-101B-9397-08002B2CF9AE}" pid="5" name="_ms_pID_7253433">
    <vt:lpwstr>xj04hYgg/
+SvDSQ==</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2015_ms_pID_725343">
    <vt:lpwstr>(3)98F+EBj9n6uguonNWw65ZalU//P5O83Qa66lNnDdZbwXJE9jyVzCtOsd0bGJRUToMW8enL3L
caXermF6yD+k6biZCNVydUtsf9SZ8w7gBamhYMWune82xRoBZL4E3C77x8flgGUY3zlfLzp/
TTVioYueaS2SDh69hFMHvI5xpTorFjntXC3j1oH6PktBj9m1QhUfr/BB4mfCNgAN7qq882RV
mwOacP/s8zIDcnLoUv</vt:lpwstr>
  </property>
  <property fmtid="{D5CDD505-2E9C-101B-9397-08002B2CF9AE}" pid="10" name="_2015_ms_pID_7253431">
    <vt:lpwstr>KAAvxSBpWrmul/wnr5xP1lcBUXDnjzfwzW0EpCvafg/3ZkomZnXKYx
7bKJOcHMuGqeF/7nhUTEDF69ZkxuSPhU84QteXlD217adpt1wkyaLj61LbTM+yaKlF1LyFCC
GqzEIfpGnKU97g0cQ4BHMh3aGqm8AOLaRk0bf7x4XjrgFd6EpXbDb8t5/Xfedaa8/qgrQ6g1
BqX14a/al3v/9hvjGZ2c63f/gRox7REkwrda</vt:lpwstr>
  </property>
  <property fmtid="{D5CDD505-2E9C-101B-9397-08002B2CF9AE}" pid="11" name="_2015_ms_pID_7253432">
    <vt:lpwstr>2NuiuO20xYfULIiVS+0CuYM=</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1515057255</vt:lpwstr>
  </property>
</Properties>
</file>