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A13733-E4F2-4DE8-82DC-1628857D585F}">
  <a:tblStyle styleId="{D7A13733-E4F2-4DE8-82DC-1628857D58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4643"/>
  </p:normalViewPr>
  <p:slideViewPr>
    <p:cSldViewPr snapToGrid="0" snapToObjects="1">
      <p:cViewPr>
        <p:scale>
          <a:sx n="130" d="100"/>
          <a:sy n="130" d="100"/>
        </p:scale>
        <p:origin x="1104" y="-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12838" y="70167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14300" marR="0" lvl="1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228600" marR="0" lvl="2" indent="0" algn="l" rtl="0">
              <a:spcBef>
                <a:spcPts val="360"/>
              </a:spcBef>
              <a:spcAft>
                <a:spcPts val="0"/>
              </a:spcAft>
              <a:buChar char="■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342900" marR="0" lvl="3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7200" marR="0" lvl="4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8788" marR="0" lvl="4" indent="-1587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181341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547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46451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97490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90286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62142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02848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86482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6380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92361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74328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46252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85590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9050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5160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802.11-17/1737r0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Pre-Association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Security Negotiation (PASN) for 11az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80088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</a:t>
            </a:r>
            <a:r>
              <a:rPr lang="en-US" sz="2000" b="0"/>
              <a:t>017-10-16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521125" y="236228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35" name="Shape 35"/>
          <p:cNvGraphicFramePr/>
          <p:nvPr>
            <p:extLst>
              <p:ext uri="{D42A27DB-BD31-4B8C-83A1-F6EECF244321}">
                <p14:modId xmlns:p14="http://schemas.microsoft.com/office/powerpoint/2010/main" val="1743572693"/>
              </p:ext>
            </p:extLst>
          </p:nvPr>
        </p:nvGraphicFramePr>
        <p:xfrm>
          <a:off x="617585" y="2816900"/>
          <a:ext cx="8077015" cy="30172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15403"/>
                <a:gridCol w="1615403"/>
                <a:gridCol w="1531683"/>
                <a:gridCol w="1201479"/>
                <a:gridCol w="211304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+mn-lt"/>
                        </a:rPr>
                        <a:t>Nehru Bhandaru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Broadcom Ltd.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190 Mathilda Place, Sunnyvale CA 94086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+1 408-922-5924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err="1">
                          <a:latin typeface="+mn-lt"/>
                        </a:rPr>
                        <a:t>nehru.bhandaru@broadcom.com</a:t>
                      </a:r>
                      <a:endParaRPr lang="en-US" sz="1000" u="none" strike="noStrike" cap="none" dirty="0">
                        <a:latin typeface="+mn-lt"/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+mn-lt"/>
                        </a:rPr>
                        <a:t>Matthew Fischer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+mn-lt"/>
                        </a:rPr>
                        <a:t>Broadcom Ltd.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solidFill>
                            <a:schemeClr val="dk1"/>
                          </a:solidFill>
                          <a:latin typeface="+mn-lt"/>
                        </a:rPr>
                        <a:t>190 Mathilda Place, Sunnyvale CA 94086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latin typeface="+mn-lt"/>
                        </a:rPr>
                        <a:t>+1 408-543-3370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err="1">
                          <a:solidFill>
                            <a:schemeClr val="dk1"/>
                          </a:solidFill>
                          <a:latin typeface="+mn-lt"/>
                        </a:rPr>
                        <a:t>matthew.fischer@broadcom.com</a:t>
                      </a:r>
                      <a:endParaRPr lang="en-US" sz="1000" u="none" strike="noStrike" cap="none" dirty="0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>
                          <a:latin typeface="+mn-lt"/>
                        </a:rPr>
                        <a:t>Jonathan </a:t>
                      </a:r>
                      <a:r>
                        <a:rPr lang="en-US" sz="1000" dirty="0" err="1">
                          <a:latin typeface="+mn-lt"/>
                        </a:rPr>
                        <a:t>Segev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+mn-lt"/>
                        </a:rPr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jonathan.segev@intel.com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err="1">
                          <a:latin typeface="+mn-lt"/>
                        </a:rPr>
                        <a:t>Chittabrata</a:t>
                      </a:r>
                      <a:r>
                        <a:rPr lang="en-US" sz="1000" dirty="0">
                          <a:latin typeface="+mn-lt"/>
                        </a:rPr>
                        <a:t> Ghosh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+mn-lt"/>
                        </a:rPr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chittabrata.ghosh@intel.com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>
                          <a:latin typeface="+mn-lt"/>
                        </a:rPr>
                        <a:t>Benny </a:t>
                      </a:r>
                      <a:r>
                        <a:rPr lang="en-US" sz="1000" dirty="0" err="1">
                          <a:latin typeface="+mn-lt"/>
                        </a:rPr>
                        <a:t>Abramovsky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+mn-lt"/>
                        </a:rPr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>
                          <a:latin typeface="+mn-lt"/>
                        </a:rPr>
                        <a:t>Ido Ouzieli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+mn-lt"/>
                        </a:rPr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+mn-lt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+mn-lt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1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Straw Poll 3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to SFD PASN Authentication section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non-AP STA optionally, via PASN protocol, proposes to an AP a base AKM and PMKID(s) used to identify the PMK used for derivation of PTK for key confirmation and frame protection.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AP optionally, via PASN protocol, indicates to the non-AP STA, a base AKM and PMKID corresponding to the PMK used for derivation of PTK for key confirmation and frame protection.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non-AP STA and AP exchange ephemeral public keys to derive protection keys via PASN. 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PTK for the exchange is derived from PMK, if any, and the shared secret from the ephemeral key exchange.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35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- what else needs protection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optional security is used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11az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Protocol Negotiation</a:t>
            </a:r>
          </a:p>
          <a:p>
            <a:pPr marL="1085850" marR="0" lvl="2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Integrity protection is important</a:t>
            </a:r>
          </a:p>
          <a:p>
            <a:pPr marL="1085850" marR="0" lvl="2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Privacy could be optional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LMR/Measurement Reports</a:t>
            </a:r>
          </a:p>
          <a:p>
            <a:pPr marL="1085850" marR="0" lvl="2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Integrity protection is important</a:t>
            </a:r>
          </a:p>
          <a:p>
            <a:pPr marL="1085850" marR="0" lvl="2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Privacy could be optional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48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Straw Poll 4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to SFD Security section</a:t>
            </a: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802.11az protocol negotiation and measurement reports shall be integrity protected and (optionally?) encrypted for privacy.</a:t>
            </a: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08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– How 11az frames are protected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Negotiation Frames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PMF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Measurement Frames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Keys derived from existing SA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Protection Scheme</a:t>
            </a:r>
          </a:p>
          <a:p>
            <a:pPr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LMR</a:t>
            </a:r>
          </a:p>
          <a:p>
            <a:pPr marR="0" lvl="1" indent="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Protected using PMF</a:t>
            </a:r>
          </a:p>
          <a:p>
            <a:pPr marR="0" lvl="1" indent="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How to protect in MU case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Triggers etc.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they need protection?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NDPA/NDP</a:t>
            </a:r>
          </a:p>
          <a:p>
            <a: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No control frame protection, but measurement (LTF) sequence is negotiated/protected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Shape 11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455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68312" y="1916110"/>
            <a:ext cx="8351835" cy="424973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7620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IEEE P802.11-REVmdTM/D0.1, May 2017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11-15-0030-09-0ngp-ngp-par-draft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11-15-0262-04-0ngp-csd-working-draft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11-16-0137-00-00az-ngp-use-case-document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11-16-0</a:t>
            </a:r>
            <a:r>
              <a:rPr lang="en-US" sz="2000" b="0"/>
              <a:t>424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-US" sz="2000" b="0"/>
              <a:t>07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-00az-functional-requirements-for-11az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11-17-1127-01-00az-comments-on-11az-functional-requirements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11-16/1643-00-00az-preassociation-negotiation-of-management-frame-protection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46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TGaz FRD 16/0424r7 - r3</a:t>
            </a:r>
            <a:r>
              <a:rPr lang="en-US"/>
              <a:t>8</a:t>
            </a: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Requires support for PASN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secured mode that provides Authentication, Key Management, Encryption and Message Integrity in unassociated state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TGaz SFD 11-17/0462r5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Security setup optional, but prior to 11az Protocol Negotiation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 of band keys may be used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Fields over which range measurements are performed are protected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" name="Shape 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32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– PASN Protocol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Before 802.11 association; which may or may not happen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Needs to work with existing RSN mechanisms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PSK, 802.1x, PMK Caching, FILS, FT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PMK may or may not exist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be negotiated out of band</a:t>
            </a:r>
            <a:r>
              <a:rPr lang="en-US"/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(See SFD)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OWE (RFC 8110)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Leverage existing mechanisms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not be too complex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SFD needs high level agreement and a section on PASN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discovery and signaling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frames to use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PMK comes from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Whether to support negotiation w/o a PMK i.e. derive as part of PASN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Whether high level, unspecified authentication protocols are supported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PASN may support 11az security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13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Straw Poll 0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to SFD Security section</a:t>
            </a: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PASN Authentication</a:t>
            </a: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PASN authentication allows message authentication, encryption, and message integrity to be provided for selected 802.11 frames that require such protection. Whether such protection is required for a frame is determined by the security parameters negotiated for the exchange (e.g. 11az Protocol Negotiation) to which the frame belongs</a:t>
            </a: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14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– PASN Discovery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Options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extended capabilities in beacons and probe responses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RSNE to advertise PASN AKM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of RSNE seems sufficient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490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Straw Poll 1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to SFD PASN Authentication section</a:t>
            </a: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AP indicates PASN support by advertising a </a:t>
            </a: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TBD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PASN AKM in RSNIE that is included in Beacons and Probe Responses</a:t>
            </a:r>
            <a:r>
              <a:rPr lang="en-US" sz="2000" b="0"/>
              <a:t>, and also in neighbor reports and reduced neighbor reports where supported.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non-AP STA selects use of PASN authentication based on the security requirements of features that need pre-association security. 11az protocol security for an un-associated STA requires PASN.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Shape 70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36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– PASN Framing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frames are used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Authentication Frames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Public Action Frames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PASN is best delivered as an authentication algorithm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Like FILS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Define a new authentication algorithm to drive the frame exchange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556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/>
              <a:t>Straw Poll 2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to SFD PASN Authentication section</a:t>
            </a:r>
          </a:p>
          <a:p>
            <a:pPr marL="400050" marR="0" lvl="1" indent="-6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non-AP STA and an AP use 802.11 authentication frames with the Authentication algorithm number set to TBD (PASN Authentication) for the protocol exchange.</a:t>
            </a: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048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Shape 84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883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– Where does PMK come from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the PMKID used, if any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PASN need not have any prior P</a:t>
            </a:r>
            <a:r>
              <a:rPr lang="en-US"/>
              <a:t>MK or 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PMKID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PASN can use PMKID defined by another AKM</a:t>
            </a:r>
          </a:p>
          <a:p>
            <a:pPr marL="1085850" marR="0" lvl="2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PASN possibly needs to carry that AKM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PASN needs to provide support PMKID exchange and DH exchange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Leverage existing IEs.</a:t>
            </a:r>
          </a:p>
          <a:p>
            <a:pPr marL="1085850" marR="0" lvl="2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of what is needed should already be there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NONCEs in derivation or migrate to DH for freshness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Options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Prior PMK via PSK, FILS, FT, 802.1x, OWE, Out of Band etc.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Derived as part of PASN</a:t>
            </a:r>
          </a:p>
          <a:p>
            <a:pPr marL="1085850" marR="0" lvl="2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authentication, use DH exchange (Similar </a:t>
            </a:r>
            <a:r>
              <a:rPr lang="en-US"/>
              <a:t>to OWE)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Unspecified exchange – e.g. Wrapped Data, Vendor Specific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521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865</Words>
  <Application>Microsoft Macintosh PowerPoint</Application>
  <PresentationFormat>On-screen Show (4:3)</PresentationFormat>
  <Paragraphs>183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Arial</vt:lpstr>
      <vt:lpstr>Default Design</vt:lpstr>
      <vt:lpstr>Pre-Association Security Negotiation (PASN) for 11az</vt:lpstr>
      <vt:lpstr>Introduction</vt:lpstr>
      <vt:lpstr>Discussion – PASN Protocol</vt:lpstr>
      <vt:lpstr>Straw Poll 0</vt:lpstr>
      <vt:lpstr>Discussion – PASN Discovery</vt:lpstr>
      <vt:lpstr>Straw Poll 1</vt:lpstr>
      <vt:lpstr>Discussion – PASN Framing</vt:lpstr>
      <vt:lpstr>Straw Poll 2</vt:lpstr>
      <vt:lpstr>Discussion – Where does PMK come from</vt:lpstr>
      <vt:lpstr>Straw Poll 3</vt:lpstr>
      <vt:lpstr>Discussion - what else needs protection</vt:lpstr>
      <vt:lpstr>Straw Poll 4</vt:lpstr>
      <vt:lpstr>Discussion – How 11az frames are protected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Security Negotiation (PASN) for 11az</dc:title>
  <cp:lastModifiedBy>Nehru Bhandaru</cp:lastModifiedBy>
  <cp:revision>4</cp:revision>
  <dcterms:modified xsi:type="dcterms:W3CDTF">2017-11-07T01:41:03Z</dcterms:modified>
</cp:coreProperties>
</file>