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vml" ContentType="application/vnd.openxmlformats-officedocument.vmlDrawing"/>
  <Default Extension="jpg" ContentType="image/jpeg"/>
  <Default Extension="emf" ContentType="image/x-em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7" r:id="rId4"/>
    <p:sldId id="263" r:id="rId5"/>
    <p:sldId id="265" r:id="rId6"/>
    <p:sldId id="266" r:id="rId7"/>
    <p:sldId id="284" r:id="rId8"/>
    <p:sldId id="285" r:id="rId9"/>
    <p:sldId id="286" r:id="rId10"/>
    <p:sldId id="280" r:id="rId11"/>
    <p:sldId id="279" r:id="rId12"/>
    <p:sldId id="281" r:id="rId13"/>
    <p:sldId id="289" r:id="rId14"/>
    <p:sldId id="282" r:id="rId15"/>
    <p:sldId id="287" r:id="rId16"/>
    <p:sldId id="283" r:id="rId17"/>
    <p:sldId id="275" r:id="rId18"/>
    <p:sldId id="276" r:id="rId1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D79DF7"/>
    <a:srgbClr val="FFC7A4"/>
    <a:srgbClr val="EEFCB2"/>
    <a:srgbClr val="A4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714" autoAdjust="0"/>
    <p:restoredTop sz="94660"/>
  </p:normalViewPr>
  <p:slideViewPr>
    <p:cSldViewPr>
      <p:cViewPr varScale="1">
        <p:scale>
          <a:sx n="111" d="100"/>
          <a:sy n="111" d="100"/>
        </p:scale>
        <p:origin x="208" y="10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6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B5E41C2-EF12-4EF2-8280-F2B4208277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B0D65C8-A0CA-4DDA-83BB-8978662185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997993"/>
          </a:xfrm>
        </p:spPr>
        <p:txBody>
          <a:bodyPr/>
          <a:lstStyle>
            <a:lvl1pPr algn="ctr">
              <a:defRPr b="1" i="0"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" charset="0"/>
                <a:ea typeface="Times" charset="0"/>
                <a:cs typeface="Times" charset="0"/>
              </a:defRPr>
            </a:lvl1pPr>
            <a:lvl2pPr>
              <a:defRPr>
                <a:latin typeface="Times" charset="0"/>
                <a:ea typeface="Times" charset="0"/>
                <a:cs typeface="Times" charset="0"/>
              </a:defRPr>
            </a:lvl2pPr>
            <a:lvl3pPr>
              <a:defRPr>
                <a:latin typeface="Times" charset="0"/>
                <a:ea typeface="Times" charset="0"/>
                <a:cs typeface="Times" charset="0"/>
              </a:defRPr>
            </a:lvl3pPr>
            <a:lvl4pPr>
              <a:defRPr>
                <a:latin typeface="Times" charset="0"/>
                <a:ea typeface="Times" charset="0"/>
                <a:cs typeface="Times" charset="0"/>
              </a:defRPr>
            </a:lvl4pPr>
            <a:lvl5pPr>
              <a:defRPr>
                <a:latin typeface="Times" charset="0"/>
                <a:ea typeface="Times" charset="0"/>
                <a:cs typeface="Times" charset="0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327571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429250" y="6356350"/>
            <a:ext cx="3086100" cy="3651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203848" y="6357620"/>
            <a:ext cx="2057400" cy="36512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628650" y="69269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 userDrawn="1"/>
        </p:nvSpPr>
        <p:spPr>
          <a:xfrm>
            <a:off x="539552" y="6405365"/>
            <a:ext cx="902811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Submission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/>
          <p:nvPr userDrawn="1"/>
        </p:nvCxnSpPr>
        <p:spPr>
          <a:xfrm flipH="1">
            <a:off x="628650" y="645333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9B99EC4-A1FB-4C79-B9A5-C1FFD5A903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802.11-17/1736r0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2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3300" b="1" i="0" kern="1200">
          <a:solidFill>
            <a:schemeClr val="tx1"/>
          </a:solidFill>
          <a:latin typeface="Times" charset="0"/>
          <a:ea typeface="Times" charset="0"/>
          <a:cs typeface="Time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__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Broadcast Service </a:t>
            </a:r>
            <a:r>
              <a:rPr lang="en-GB" dirty="0" smtClean="0"/>
              <a:t>on WLAN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1" dirty="0">
                <a:latin typeface="Times" charset="0"/>
                <a:ea typeface="Times" charset="0"/>
                <a:cs typeface="Times" charset="0"/>
              </a:rPr>
              <a:t>Date: </a:t>
            </a:r>
            <a:r>
              <a:rPr lang="en-GB" sz="2000" b="1" dirty="0" smtClean="0">
                <a:latin typeface="Times" charset="0"/>
                <a:ea typeface="Times" charset="0"/>
                <a:cs typeface="Times" charset="0"/>
              </a:rPr>
              <a:t>2017-11-06</a:t>
            </a:r>
            <a:endParaRPr lang="en-GB" sz="20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0027"/>
              </p:ext>
            </p:extLst>
          </p:nvPr>
        </p:nvGraphicFramePr>
        <p:xfrm>
          <a:off x="527802" y="2415888"/>
          <a:ext cx="8156575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文書" r:id="rId4" imgW="8255000" imgH="3111500" progId="Word.Document.8">
                  <p:embed/>
                </p:oleObj>
              </mc:Choice>
              <mc:Fallback>
                <p:oleObj name="文書" r:id="rId4" imgW="8255000" imgH="31115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02" y="2415888"/>
                        <a:ext cx="8156575" cy="306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Security Requirements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To prevent fake information distribution, the source of information shall be identified.</a:t>
            </a:r>
          </a:p>
          <a:p>
            <a:pPr lvl="1"/>
            <a:r>
              <a:rPr lang="en-US" altLang="ja-JP" dirty="0"/>
              <a:t>Because of dense deployment in the assumed use </a:t>
            </a:r>
            <a:r>
              <a:rPr lang="en-US" altLang="ja-JP" dirty="0" smtClean="0"/>
              <a:t>cases, the fake AP causes a disruption of the services.</a:t>
            </a:r>
          </a:p>
          <a:p>
            <a:pPr lvl="1"/>
            <a:r>
              <a:rPr lang="en-US" altLang="ja-JP" dirty="0" smtClean="0"/>
              <a:t>Every broadcast frame shall be authenticated by the receivers.</a:t>
            </a:r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Encryption may be optional.</a:t>
            </a:r>
          </a:p>
          <a:p>
            <a:pPr lvl="1"/>
            <a:r>
              <a:rPr lang="en-US" altLang="ja-JP" dirty="0" smtClean="0"/>
              <a:t>Most broadcasting contents are considered as public and preferred to be widely distributed</a:t>
            </a:r>
            <a:r>
              <a:rPr lang="en-US" altLang="ja-JP" dirty="0" smtClean="0"/>
              <a:t>.</a:t>
            </a:r>
          </a:p>
          <a:p>
            <a:pPr lvl="1"/>
            <a:r>
              <a:rPr kumimoji="1" lang="en-US" altLang="ja-JP" dirty="0" smtClean="0"/>
              <a:t>But private broadcast service should be supported.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Current Broadcast Security on WLAN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78586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2000" dirty="0" smtClean="0"/>
              <a:t>Required to join GTKSA.</a:t>
            </a:r>
          </a:p>
          <a:p>
            <a:pPr lvl="1"/>
            <a:r>
              <a:rPr lang="en-US" altLang="ja-JP" sz="1700" dirty="0" smtClean="0"/>
              <a:t>GTK and Key RSC are shared by EAPOL-key or, in case of 802.11ai, Key Delivery element in Association Response.</a:t>
            </a:r>
            <a:endParaRPr kumimoji="1" lang="en-US" altLang="ja-JP" sz="1700" dirty="0" smtClean="0"/>
          </a:p>
          <a:p>
            <a:r>
              <a:rPr lang="en-US" altLang="ja-JP" sz="2000" dirty="0" smtClean="0"/>
              <a:t>Current GTKSA uses AES, a kind of “Symmetric-key algorithm”.</a:t>
            </a:r>
          </a:p>
          <a:p>
            <a:pPr lvl="1"/>
            <a:r>
              <a:rPr kumimoji="1" lang="en-US" altLang="ja-JP" sz="1600" dirty="0" smtClean="0"/>
              <a:t>An AP and non-AP STAs in a GTKSA shares the same GTK and Key RSC/TSC.</a:t>
            </a:r>
          </a:p>
          <a:p>
            <a:pPr lvl="1"/>
            <a:r>
              <a:rPr kumimoji="1" lang="en-US" altLang="ja-JP" sz="1600" dirty="0" smtClean="0"/>
              <a:t>The AP encrypts broadcast frames by using the GTK and the Key TSC.</a:t>
            </a:r>
          </a:p>
          <a:p>
            <a:pPr lvl="1"/>
            <a:r>
              <a:rPr lang="en-US" altLang="ja-JP" sz="1600" dirty="0" smtClean="0"/>
              <a:t>The non-AP STA decrypts broadcast frames by using the GTK and the Key RSC.</a:t>
            </a:r>
          </a:p>
          <a:p>
            <a:pPr lvl="1"/>
            <a:r>
              <a:rPr kumimoji="1" lang="en-US" altLang="ja-JP" sz="1600" dirty="0" smtClean="0"/>
              <a:t>This means “Any STAs which can decrypt broadcast frames can produce encrypted broadcast frames”.</a:t>
            </a:r>
          </a:p>
          <a:p>
            <a:pPr lvl="1"/>
            <a:r>
              <a:rPr lang="en-US" altLang="ja-JP" sz="1600" dirty="0" smtClean="0"/>
              <a:t>So a malicious user can produce fake broadcast frames.</a:t>
            </a:r>
          </a:p>
          <a:p>
            <a:pPr lvl="1"/>
            <a:r>
              <a:rPr kumimoji="1" lang="en-US" altLang="ja-JP" sz="1600" dirty="0" smtClean="0"/>
              <a:t>The receivers can NOT check the integrity of broadcast frames.</a:t>
            </a:r>
            <a:endParaRPr kumimoji="1" lang="ja-JP" altLang="en-US" sz="1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5776" y="4216944"/>
            <a:ext cx="48603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AP</a:t>
            </a:r>
            <a:endParaRPr kumimoji="1" lang="ja-JP" altLang="en-US" sz="1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6846" y="5612997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STA</a:t>
            </a:r>
            <a:endParaRPr kumimoji="1" lang="ja-JP" altLang="en-US" sz="1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5656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STA</a:t>
            </a:r>
            <a:endParaRPr kumimoji="1" lang="ja-JP" altLang="en-US" sz="1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98036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STA</a:t>
            </a:r>
            <a:endParaRPr kumimoji="1" lang="ja-JP" altLang="en-US" sz="1800" dirty="0"/>
          </a:p>
        </p:txBody>
      </p:sp>
      <p:sp>
        <p:nvSpPr>
          <p:cNvPr id="11" name="稲妻 10"/>
          <p:cNvSpPr/>
          <p:nvPr/>
        </p:nvSpPr>
        <p:spPr>
          <a:xfrm rot="12928932">
            <a:off x="2587720" y="4839229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18353" y="4166290"/>
            <a:ext cx="95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Encrypt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TSC)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82443" y="5991671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稲妻 13"/>
          <p:cNvSpPr/>
          <p:nvPr/>
        </p:nvSpPr>
        <p:spPr>
          <a:xfrm rot="10446398">
            <a:off x="3043099" y="4642489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96611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68275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稲妻 17"/>
          <p:cNvSpPr/>
          <p:nvPr/>
        </p:nvSpPr>
        <p:spPr>
          <a:xfrm rot="15774645">
            <a:off x="2124378" y="4682741"/>
            <a:ext cx="500814" cy="507796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97162" y="4216944"/>
            <a:ext cx="48603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AP</a:t>
            </a:r>
            <a:endParaRPr kumimoji="1" lang="ja-JP" altLang="en-US" sz="1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28232" y="5612997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STA</a:t>
            </a:r>
            <a:endParaRPr kumimoji="1" lang="ja-JP" altLang="en-US" sz="1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17042" y="5229200"/>
            <a:ext cx="6238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smtClean="0"/>
              <a:t>STA</a:t>
            </a:r>
            <a:endParaRPr kumimoji="1" lang="ja-JP" altLang="en-US" sz="1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39422" y="5229200"/>
            <a:ext cx="96853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smtClean="0"/>
              <a:t>malicious</a:t>
            </a:r>
          </a:p>
          <a:p>
            <a:pPr algn="ctr"/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sp>
        <p:nvSpPr>
          <p:cNvPr id="23" name="稲妻 22"/>
          <p:cNvSpPr/>
          <p:nvPr/>
        </p:nvSpPr>
        <p:spPr>
          <a:xfrm rot="16598581">
            <a:off x="6795073" y="5488249"/>
            <a:ext cx="279638" cy="319888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23829" y="5991671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60749" y="5733550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09661" y="5598532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Decrypt</a:t>
            </a: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(GTK, RSC)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稲妻 28"/>
          <p:cNvSpPr/>
          <p:nvPr/>
        </p:nvSpPr>
        <p:spPr>
          <a:xfrm rot="17039186">
            <a:off x="6260815" y="4852783"/>
            <a:ext cx="339270" cy="940727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060749" y="4977024"/>
            <a:ext cx="1418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tx1"/>
                </a:solidFill>
              </a:rPr>
              <a:t>Mac </a:t>
            </a:r>
            <a:r>
              <a:rPr kumimoji="1" lang="en-US" altLang="ja-JP" sz="1100" smtClean="0">
                <a:solidFill>
                  <a:schemeClr val="tx1"/>
                </a:solidFill>
              </a:rPr>
              <a:t>address spoofing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Public Key Based Frame Authentication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4218861" cy="4351338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latin typeface="Times" charset="0"/>
                <a:ea typeface="Times" charset="0"/>
                <a:cs typeface="Times" charset="0"/>
              </a:rPr>
              <a:t>To prevent fake AP issue, use public key.</a:t>
            </a:r>
          </a:p>
          <a:p>
            <a:pPr lvl="1"/>
            <a:r>
              <a:rPr lang="en-US" altLang="ja-JP" sz="1700" dirty="0" smtClean="0"/>
              <a:t>Public key algorithms are high cost.</a:t>
            </a:r>
          </a:p>
          <a:p>
            <a:pPr lvl="1"/>
            <a:r>
              <a:rPr lang="en-US" altLang="ja-JP" sz="1700" dirty="0" smtClean="0">
                <a:latin typeface="Times" charset="0"/>
                <a:ea typeface="Times" charset="0"/>
                <a:cs typeface="Times" charset="0"/>
              </a:rPr>
              <a:t>It should be combined with shared key algorithm.</a:t>
            </a:r>
          </a:p>
          <a:p>
            <a:r>
              <a:rPr lang="en-US" altLang="ja-JP" sz="2000" dirty="0" smtClean="0"/>
              <a:t>Every frame shall have an authenticator to provide per frame </a:t>
            </a:r>
            <a:r>
              <a:rPr lang="en-US" altLang="ja-JP" sz="2000" dirty="0"/>
              <a:t>a</a:t>
            </a:r>
            <a:r>
              <a:rPr lang="en-US" altLang="ja-JP" sz="2000" dirty="0" smtClean="0"/>
              <a:t>uthentication.</a:t>
            </a:r>
          </a:p>
          <a:p>
            <a:endParaRPr lang="en-US" altLang="ja-JP" sz="1600" dirty="0"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ja-JP" sz="2000" dirty="0" smtClean="0">
                <a:latin typeface="Times" charset="0"/>
                <a:ea typeface="Times" charset="0"/>
                <a:cs typeface="Times" charset="0"/>
              </a:rPr>
              <a:t>Limit the receivers by the existing GTKSA mechanism</a:t>
            </a:r>
          </a:p>
          <a:p>
            <a:pPr lvl="1"/>
            <a:r>
              <a:rPr lang="en-US" altLang="ja-JP" sz="1700" dirty="0" smtClean="0">
                <a:latin typeface="Times" charset="0"/>
                <a:ea typeface="Times" charset="0"/>
                <a:cs typeface="Times" charset="0"/>
              </a:rPr>
              <a:t>Encrypt the key and </a:t>
            </a:r>
            <a:r>
              <a:rPr lang="en-US" altLang="ja-JP" sz="1700" dirty="0" smtClean="0">
                <a:latin typeface="Times" charset="0"/>
                <a:ea typeface="Times" charset="0"/>
                <a:cs typeface="Times" charset="0"/>
              </a:rPr>
              <a:t>data by GTK.</a:t>
            </a:r>
          </a:p>
          <a:p>
            <a:pPr lvl="1"/>
            <a:r>
              <a:rPr kumimoji="1" lang="en-US" altLang="ja-JP" sz="1700" dirty="0" smtClean="0"/>
              <a:t>Or, create new mechanism.</a:t>
            </a:r>
            <a:endParaRPr kumimoji="1" lang="en-US" altLang="ja-JP" sz="1700" dirty="0" smtClean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1671736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/>
              <a:t>AP</a:t>
            </a:r>
            <a:endParaRPr kumimoji="1" lang="ja-JP" altLang="en-US" sz="1400" dirty="0"/>
          </a:p>
        </p:txBody>
      </p:sp>
      <p:cxnSp>
        <p:nvCxnSpPr>
          <p:cNvPr id="13" name="直線コネクタ 12"/>
          <p:cNvCxnSpPr>
            <a:stCxn id="11" idx="2"/>
          </p:cNvCxnSpPr>
          <p:nvPr/>
        </p:nvCxnSpPr>
        <p:spPr>
          <a:xfrm>
            <a:off x="5502234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903715" y="1671736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7164288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502234" y="220486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502234" y="2492896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502234" y="2780928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502234" y="3068960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502234" y="3356992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502234" y="364502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883656" y="199296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Public Key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2063" y="225401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75505" y="2542050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80112" y="2834884"/>
            <a:ext cx="1481046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75505" y="313117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72807" y="3413694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92080" y="3995558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/>
              <a:t>AP</a:t>
            </a:r>
            <a:endParaRPr kumimoji="1" lang="ja-JP" altLang="en-US" sz="1400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5502234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368397" y="3995558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7628970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502234" y="472665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841490" y="4474236"/>
            <a:ext cx="100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encrypt(Key)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82063" y="4775813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82063" y="5055823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587" name="直線矢印コネクタ 3586"/>
          <p:cNvCxnSpPr/>
          <p:nvPr/>
        </p:nvCxnSpPr>
        <p:spPr>
          <a:xfrm>
            <a:off x="5502234" y="5029871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8" name="直線矢印コネクタ 3587"/>
          <p:cNvCxnSpPr/>
          <p:nvPr/>
        </p:nvCxnSpPr>
        <p:spPr>
          <a:xfrm>
            <a:off x="5502234" y="531490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9" name="直線矢印コネクタ 3588"/>
          <p:cNvCxnSpPr/>
          <p:nvPr/>
        </p:nvCxnSpPr>
        <p:spPr>
          <a:xfrm>
            <a:off x="5502234" y="557118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0" name="直線矢印コネクタ 3589"/>
          <p:cNvCxnSpPr/>
          <p:nvPr/>
        </p:nvCxnSpPr>
        <p:spPr>
          <a:xfrm>
            <a:off x="5502234" y="5859220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1" name="直線矢印コネクタ 3590"/>
          <p:cNvCxnSpPr/>
          <p:nvPr/>
        </p:nvCxnSpPr>
        <p:spPr>
          <a:xfrm>
            <a:off x="5502234" y="6147252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2" name="テキスト ボックス 3591"/>
          <p:cNvSpPr txBox="1"/>
          <p:nvPr/>
        </p:nvSpPr>
        <p:spPr>
          <a:xfrm>
            <a:off x="5582063" y="5345239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3" name="テキスト ボックス 3592"/>
          <p:cNvSpPr txBox="1"/>
          <p:nvPr/>
        </p:nvSpPr>
        <p:spPr>
          <a:xfrm>
            <a:off x="5582062" y="5620031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4" name="テキスト ボックス 3593"/>
          <p:cNvSpPr txBox="1"/>
          <p:nvPr/>
        </p:nvSpPr>
        <p:spPr>
          <a:xfrm>
            <a:off x="5572807" y="5902143"/>
            <a:ext cx="2046907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左右矢印 6"/>
          <p:cNvSpPr/>
          <p:nvPr/>
        </p:nvSpPr>
        <p:spPr>
          <a:xfrm>
            <a:off x="5511491" y="4375537"/>
            <a:ext cx="2108222" cy="153308"/>
          </a:xfrm>
          <a:prstGeom prst="leftRightArrow">
            <a:avLst>
              <a:gd name="adj1" fmla="val 22721"/>
              <a:gd name="adj2" fmla="val 60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66412" y="4166252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Establish GTKSA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Session Establishment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4218861" cy="4351338"/>
          </a:xfrm>
        </p:spPr>
        <p:txBody>
          <a:bodyPr tIns="144000">
            <a:normAutofit lnSpcReduction="10000"/>
          </a:bodyPr>
          <a:lstStyle/>
          <a:p>
            <a:r>
              <a:rPr lang="en-US" altLang="ja-JP" sz="1800" dirty="0" smtClean="0"/>
              <a:t>In case of not using encryption, the required security can be provided without existing Authentication/Association.</a:t>
            </a:r>
          </a:p>
          <a:p>
            <a:r>
              <a:rPr lang="en-US" altLang="ja-JP" sz="1800" dirty="0" smtClean="0"/>
              <a:t>Other negotiations in existing Association are not required in broadcast services.</a:t>
            </a:r>
          </a:p>
          <a:p>
            <a:pPr lvl="1"/>
            <a:r>
              <a:rPr lang="en-US" altLang="ja-JP" sz="1400" dirty="0" smtClean="0"/>
              <a:t>All parameters are decided only by the AP.</a:t>
            </a:r>
          </a:p>
          <a:p>
            <a:r>
              <a:rPr lang="en-US" altLang="ja-JP" sz="1700" dirty="0" smtClean="0"/>
              <a:t>This may cause state machine modification and/or new broadcast data frame definition.</a:t>
            </a:r>
          </a:p>
          <a:p>
            <a:endParaRPr lang="en-US" altLang="ja-JP" sz="1400" dirty="0">
              <a:latin typeface="Times" charset="0"/>
              <a:ea typeface="Times" charset="0"/>
              <a:cs typeface="Times" charset="0"/>
            </a:endParaRPr>
          </a:p>
          <a:p>
            <a:r>
              <a:rPr kumimoji="1" lang="en-US" altLang="ja-JP" sz="1800" dirty="0" smtClean="0"/>
              <a:t>In case of using encryption, existing Authentication/Association can be used for establishing GTKSA.</a:t>
            </a:r>
          </a:p>
          <a:p>
            <a:r>
              <a:rPr lang="en-US" altLang="ja-JP" sz="1800" dirty="0" smtClean="0"/>
              <a:t>If the AP and the STAs can share the key, existing Authentication/Association may be omitted even in case of using encryption.</a:t>
            </a:r>
            <a:endParaRPr kumimoji="1" lang="en-US" altLang="ja-JP" sz="1400" dirty="0" smtClean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2080" y="1671736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/>
              <a:t>AP</a:t>
            </a:r>
            <a:endParaRPr kumimoji="1" lang="ja-JP" altLang="en-US" sz="1400" dirty="0"/>
          </a:p>
        </p:txBody>
      </p:sp>
      <p:cxnSp>
        <p:nvCxnSpPr>
          <p:cNvPr id="13" name="直線コネクタ 12"/>
          <p:cNvCxnSpPr>
            <a:stCxn id="11" idx="2"/>
          </p:cNvCxnSpPr>
          <p:nvPr/>
        </p:nvCxnSpPr>
        <p:spPr>
          <a:xfrm>
            <a:off x="5502234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903715" y="1671736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7164288" y="1979513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502234" y="220486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502234" y="2492896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502234" y="2780928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502234" y="3068960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502234" y="3356992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502234" y="3645024"/>
            <a:ext cx="1662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883656" y="199296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Public Key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2063" y="225401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75505" y="2542050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80112" y="2834884"/>
            <a:ext cx="1481046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75505" y="3131179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72807" y="3413694"/>
            <a:ext cx="1481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Data </a:t>
            </a:r>
            <a:r>
              <a:rPr kumimoji="1" lang="en-US" altLang="ja-JP" sz="1200" smtClean="0">
                <a:solidFill>
                  <a:schemeClr val="tx1"/>
                </a:solidFill>
              </a:rPr>
              <a:t>+ Authenticator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92080" y="3995558"/>
            <a:ext cx="420308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smtClean="0"/>
              <a:t>AP</a:t>
            </a:r>
            <a:endParaRPr kumimoji="1" lang="ja-JP" altLang="en-US" sz="1400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5502234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7368397" y="3995558"/>
            <a:ext cx="52610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</a:t>
            </a:r>
            <a:endParaRPr kumimoji="1" lang="ja-JP" altLang="en-US" sz="1400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7628970" y="4303335"/>
            <a:ext cx="0" cy="18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502234" y="472665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841490" y="4474236"/>
            <a:ext cx="100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encrypt(Key)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82063" y="4775813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82063" y="5055823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3587" name="直線矢印コネクタ 3586"/>
          <p:cNvCxnSpPr/>
          <p:nvPr/>
        </p:nvCxnSpPr>
        <p:spPr>
          <a:xfrm>
            <a:off x="5502234" y="5029871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8" name="直線矢印コネクタ 3587"/>
          <p:cNvCxnSpPr/>
          <p:nvPr/>
        </p:nvCxnSpPr>
        <p:spPr>
          <a:xfrm>
            <a:off x="5502234" y="531490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9" name="直線矢印コネクタ 3588"/>
          <p:cNvCxnSpPr/>
          <p:nvPr/>
        </p:nvCxnSpPr>
        <p:spPr>
          <a:xfrm>
            <a:off x="5502234" y="5571188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0" name="直線矢印コネクタ 3589"/>
          <p:cNvCxnSpPr/>
          <p:nvPr/>
        </p:nvCxnSpPr>
        <p:spPr>
          <a:xfrm>
            <a:off x="5502234" y="5859220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1" name="直線矢印コネクタ 3590"/>
          <p:cNvCxnSpPr/>
          <p:nvPr/>
        </p:nvCxnSpPr>
        <p:spPr>
          <a:xfrm>
            <a:off x="5502234" y="6147252"/>
            <a:ext cx="2126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2" name="テキスト ボックス 3591"/>
          <p:cNvSpPr txBox="1"/>
          <p:nvPr/>
        </p:nvSpPr>
        <p:spPr>
          <a:xfrm>
            <a:off x="5582063" y="5345239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3" name="テキスト ボックス 3592"/>
          <p:cNvSpPr txBox="1"/>
          <p:nvPr/>
        </p:nvSpPr>
        <p:spPr>
          <a:xfrm>
            <a:off x="5582062" y="5620031"/>
            <a:ext cx="204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594" name="テキスト ボックス 3593"/>
          <p:cNvSpPr txBox="1"/>
          <p:nvPr/>
        </p:nvSpPr>
        <p:spPr>
          <a:xfrm>
            <a:off x="5572807" y="5902143"/>
            <a:ext cx="2046907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</a:rPr>
              <a:t>encrypt(Data + Authenticator)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左右矢印 6"/>
          <p:cNvSpPr/>
          <p:nvPr/>
        </p:nvSpPr>
        <p:spPr>
          <a:xfrm>
            <a:off x="5511491" y="4375537"/>
            <a:ext cx="2108222" cy="153308"/>
          </a:xfrm>
          <a:prstGeom prst="leftRightArrow">
            <a:avLst>
              <a:gd name="adj1" fmla="val 22721"/>
              <a:gd name="adj2" fmla="val 60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66412" y="4166252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Establish GTKSA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QoS</a:t>
            </a:r>
            <a:r>
              <a:rPr kumimoji="1" lang="en-US" altLang="ja-JP" dirty="0" smtClean="0"/>
              <a:t> Considerations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QoS</a:t>
            </a:r>
            <a:r>
              <a:rPr lang="en-US" altLang="ja-JP" dirty="0" smtClean="0"/>
              <a:t> for broadcast frames</a:t>
            </a:r>
          </a:p>
          <a:p>
            <a:pPr lvl="1"/>
            <a:r>
              <a:rPr lang="en-US" altLang="ja-JP" dirty="0" smtClean="0"/>
              <a:t>In general, the loss rate of broadcast frame is higher than unicast frame.</a:t>
            </a:r>
          </a:p>
          <a:p>
            <a:pPr lvl="1"/>
            <a:r>
              <a:rPr kumimoji="1" lang="en-US" altLang="ja-JP" dirty="0" smtClean="0"/>
              <a:t>Broadcast does not have ACK mechanism.</a:t>
            </a:r>
          </a:p>
          <a:p>
            <a:pPr lvl="1"/>
            <a:r>
              <a:rPr lang="en-US" altLang="ja-JP" dirty="0" smtClean="0"/>
              <a:t>Existing 802.11 uses BCC/LDPC.</a:t>
            </a:r>
          </a:p>
          <a:p>
            <a:pPr lvl="1"/>
            <a:r>
              <a:rPr lang="en-US" altLang="ja-JP" dirty="0" smtClean="0"/>
              <a:t>Is required stronger FEC/Interleaving algorithm?</a:t>
            </a:r>
          </a:p>
          <a:p>
            <a:pPr lvl="1"/>
            <a:r>
              <a:rPr kumimoji="1" lang="en-US" altLang="ja-JP" dirty="0" smtClean="0"/>
              <a:t>Consider to apply 802.11aa GCR mechanism.</a:t>
            </a:r>
          </a:p>
          <a:p>
            <a:pPr lvl="2"/>
            <a:r>
              <a:rPr lang="en-US" altLang="ja-JP" dirty="0" smtClean="0"/>
              <a:t>In this case, association to AP is required.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QoS</a:t>
            </a:r>
            <a:r>
              <a:rPr kumimoji="1" lang="en-US" altLang="ja-JP" dirty="0" smtClean="0"/>
              <a:t> for other .11 frames</a:t>
            </a:r>
          </a:p>
          <a:p>
            <a:pPr lvl="1"/>
            <a:r>
              <a:rPr kumimoji="1" lang="en-US" altLang="ja-JP" dirty="0" smtClean="0"/>
              <a:t>How much bandwidth can be used for broadcasting?</a:t>
            </a:r>
          </a:p>
          <a:p>
            <a:pPr lvl="1"/>
            <a:r>
              <a:rPr lang="en-US" altLang="ja-JP" dirty="0" smtClean="0"/>
              <a:t>Define limit of bandwidth?</a:t>
            </a:r>
          </a:p>
          <a:p>
            <a:pPr lvl="1"/>
            <a:r>
              <a:rPr kumimoji="1" lang="en-US" altLang="ja-JP" dirty="0" smtClean="0"/>
              <a:t>Adaptive control?</a:t>
            </a:r>
          </a:p>
          <a:p>
            <a:pPr lvl="1"/>
            <a:r>
              <a:rPr lang="en-US" altLang="ja-JP" dirty="0" smtClean="0"/>
              <a:t>Consider to apply 802.11aa OBSS management.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Layer Support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 smtClean="0">
                <a:latin typeface="Times New Roman" charset="0"/>
                <a:ea typeface="Times New Roman" charset="0"/>
                <a:cs typeface="Times New Roman" charset="0"/>
              </a:rPr>
              <a:t>Broadcast service on WLAN is used only between an AP and STAs.</a:t>
            </a:r>
          </a:p>
          <a:p>
            <a:pPr lvl="1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Routing is not required.</a:t>
            </a:r>
          </a:p>
          <a:p>
            <a:pPr lvl="1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IP is not required.</a:t>
            </a:r>
          </a:p>
          <a:p>
            <a:r>
              <a:rPr lang="en-US" altLang="ja-JP" sz="2000" dirty="0" smtClean="0">
                <a:latin typeface="Times New Roman" charset="0"/>
                <a:ea typeface="Times New Roman" charset="0"/>
                <a:cs typeface="Times New Roman" charset="0"/>
              </a:rPr>
              <a:t>Broadcast service on WLAN is one-way service from an AP to STAs.</a:t>
            </a:r>
          </a:p>
          <a:p>
            <a:pPr lvl="1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Flow control, such as TCP is not required.</a:t>
            </a:r>
          </a:p>
          <a:p>
            <a:r>
              <a:rPr lang="en-US" altLang="ja-JP" sz="2000" dirty="0" smtClean="0">
                <a:latin typeface="Times New Roman" charset="0"/>
                <a:ea typeface="Times New Roman" charset="0"/>
                <a:cs typeface="Times New Roman" charset="0"/>
              </a:rPr>
              <a:t>To simplify the protocol, application layer will locate just above the IEEE802.11 layer.</a:t>
            </a:r>
          </a:p>
          <a:p>
            <a:pPr lvl="1"/>
            <a:r>
              <a:rPr lang="en-US" altLang="ja-JP" sz="1600" dirty="0" smtClean="0">
                <a:latin typeface="Times New Roman" charset="0"/>
                <a:ea typeface="Times New Roman" charset="0"/>
                <a:cs typeface="Times New Roman" charset="0"/>
              </a:rPr>
              <a:t>IEEE802.11 should define application selector such as RTP, MIME.</a:t>
            </a:r>
            <a:endParaRPr lang="en-US" altLang="ja-JP" sz="16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正方形/長方形 7"/>
          <p:cNvSpPr/>
          <p:nvPr/>
        </p:nvSpPr>
        <p:spPr>
          <a:xfrm>
            <a:off x="5220072" y="1916832"/>
            <a:ext cx="329527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>
                <a:latin typeface="Arial" charset="0"/>
                <a:ea typeface="Arial" charset="0"/>
                <a:cs typeface="Arial" charset="0"/>
              </a:rPr>
              <a:t>IEEE802.11 header</a:t>
            </a:r>
            <a:endParaRPr kumimoji="1" lang="ja-JP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220072" y="2708920"/>
            <a:ext cx="329527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" charset="0"/>
                <a:ea typeface="Arial" charset="0"/>
                <a:cs typeface="Arial" charset="0"/>
              </a:rPr>
              <a:t>Application selector</a:t>
            </a:r>
            <a:endParaRPr kumimoji="1" lang="ja-JP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220072" y="3231431"/>
            <a:ext cx="3295278" cy="23427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Arial" charset="0"/>
                <a:ea typeface="Arial" charset="0"/>
                <a:cs typeface="Arial" charset="0"/>
              </a:rPr>
              <a:t>Application data</a:t>
            </a:r>
            <a:endParaRPr kumimoji="1" lang="ja-JP" alt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59124" y="5574160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tx1"/>
                </a:solidFill>
              </a:rPr>
              <a:t>Expected frame format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Broadcast service </a:t>
            </a:r>
            <a:r>
              <a:rPr kumimoji="1" lang="en-US" altLang="ja-JP" dirty="0" smtClean="0"/>
              <a:t>on WLAN can improve user experience.</a:t>
            </a:r>
          </a:p>
          <a:p>
            <a:r>
              <a:rPr kumimoji="1" lang="en-US" altLang="ja-JP" dirty="0" smtClean="0"/>
              <a:t>For </a:t>
            </a:r>
            <a:r>
              <a:rPr kumimoji="1" lang="en-US" altLang="ja-JP" dirty="0" smtClean="0"/>
              <a:t>broadcast service </a:t>
            </a:r>
            <a:r>
              <a:rPr kumimoji="1" lang="en-US" altLang="ja-JP" dirty="0" smtClean="0"/>
              <a:t>on </a:t>
            </a:r>
            <a:r>
              <a:rPr kumimoji="1" lang="en-US" altLang="ja-JP" dirty="0" smtClean="0"/>
              <a:t>WLAN, the following works are required.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Frame authentication mechanism</a:t>
            </a:r>
          </a:p>
          <a:p>
            <a:pPr lvl="1"/>
            <a:r>
              <a:rPr lang="en-US" altLang="ja-JP" dirty="0" smtClean="0"/>
              <a:t>State machine modification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QoS</a:t>
            </a:r>
            <a:endParaRPr lang="en-US" altLang="ja-JP" dirty="0"/>
          </a:p>
          <a:p>
            <a:pPr lvl="1"/>
            <a:r>
              <a:rPr lang="en-US" altLang="ja-JP" dirty="0" smtClean="0"/>
              <a:t>Application selector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ja-JP" dirty="0" smtClean="0"/>
              <a:t>It’s time to start work for broadcasting</a:t>
            </a:r>
          </a:p>
          <a:p>
            <a:pPr lvl="1"/>
            <a:r>
              <a:rPr lang="en-US" altLang="ja-JP" dirty="0" smtClean="0"/>
              <a:t>Because we can assign “IEEE802.11</a:t>
            </a:r>
            <a:r>
              <a:rPr lang="en-US" altLang="ja-JP" b="1" u="sng" dirty="0" smtClean="0"/>
              <a:t>bc</a:t>
            </a:r>
            <a:r>
              <a:rPr lang="en-US" altLang="ja-JP" dirty="0" smtClean="0"/>
              <a:t>” for broadcasting!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7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Comments &amp; Questions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Straw poll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Do you support to form study group for “</a:t>
            </a:r>
            <a:r>
              <a:rPr kumimoji="1" lang="en-US" altLang="ja-JP" dirty="0" smtClean="0"/>
              <a:t>broadcast service </a:t>
            </a:r>
            <a:r>
              <a:rPr kumimoji="1" lang="en-US" altLang="ja-JP" dirty="0" smtClean="0"/>
              <a:t>on WLAN”?</a:t>
            </a:r>
          </a:p>
          <a:p>
            <a:endParaRPr lang="en-US" altLang="ja-JP" dirty="0"/>
          </a:p>
          <a:p>
            <a:pPr lvl="1"/>
            <a:r>
              <a:rPr kumimoji="1" lang="en-US" altLang="ja-JP" dirty="0" smtClean="0"/>
              <a:t>Yes: </a:t>
            </a:r>
          </a:p>
          <a:p>
            <a:pPr lvl="1"/>
            <a:r>
              <a:rPr lang="en-US" altLang="ja-JP" dirty="0" smtClean="0"/>
              <a:t>No</a:t>
            </a:r>
            <a:r>
              <a:rPr lang="en-US" altLang="ja-JP" dirty="0" smtClean="0"/>
              <a:t>: 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Don’t care: </a:t>
            </a:r>
          </a:p>
          <a:p>
            <a:pPr lvl="1"/>
            <a:r>
              <a:rPr lang="en-US" altLang="ja-JP" dirty="0" smtClean="0"/>
              <a:t>Need more info: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7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presentation describes a proposal of </a:t>
            </a:r>
            <a:r>
              <a:rPr lang="en-GB" dirty="0" smtClean="0"/>
              <a:t>broadcast service </a:t>
            </a:r>
            <a:r>
              <a:rPr lang="en-GB" dirty="0" smtClean="0"/>
              <a:t>on WLAN.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800" dirty="0" smtClean="0"/>
              <a:t>Many people need common information at specific locations, such as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Live comments at a stadium,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Explanation at a tourist attraction,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Timetable at a train station,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Floor plan at a shopping mall, or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Emergency information.</a:t>
            </a:r>
          </a:p>
          <a:p>
            <a:pPr>
              <a:buFont typeface="Arial" charset="0"/>
              <a:buChar char="•"/>
            </a:pPr>
            <a:r>
              <a:rPr lang="en-US" sz="1800" dirty="0" smtClean="0"/>
              <a:t>We call them “local information” in this presentation.</a:t>
            </a:r>
          </a:p>
          <a:p>
            <a:r>
              <a:rPr lang="en-US" sz="1800" dirty="0" smtClean="0"/>
              <a:t>Currently people need to do the following actions.</a:t>
            </a:r>
          </a:p>
          <a:p>
            <a:pPr lvl="1"/>
            <a:r>
              <a:rPr lang="en-US" sz="1500" dirty="0" smtClean="0"/>
              <a:t>Search web site.</a:t>
            </a:r>
          </a:p>
          <a:p>
            <a:pPr lvl="1"/>
            <a:r>
              <a:rPr lang="en-US" sz="1500" dirty="0" smtClean="0"/>
              <a:t>Get the local information by unicast traffic.</a:t>
            </a:r>
            <a:endParaRPr lang="en-US" sz="1500" dirty="0"/>
          </a:p>
          <a:p>
            <a:r>
              <a:rPr lang="en-US" sz="1800" dirty="0" smtClean="0"/>
              <a:t>These actions waste channel time/bandwidth.</a:t>
            </a:r>
          </a:p>
          <a:p>
            <a:r>
              <a:rPr lang="en-US" dirty="0" smtClean="0"/>
              <a:t>Broadcasting local information on WLAN can reduce per user bandwidth.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sz="15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595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Broadcast </a:t>
            </a:r>
            <a:r>
              <a:rPr lang="en-US" dirty="0" smtClean="0"/>
              <a:t>Service on WLAN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altLang="ja-JP" sz="2000" dirty="0"/>
              <a:t>WLAN is a suitable </a:t>
            </a:r>
            <a:r>
              <a:rPr lang="en-US" altLang="ja-JP" sz="2000" dirty="0" smtClean="0"/>
              <a:t>medium </a:t>
            </a:r>
            <a:r>
              <a:rPr lang="en-US" altLang="ja-JP" sz="2000" dirty="0"/>
              <a:t>for local </a:t>
            </a:r>
            <a:r>
              <a:rPr lang="en-US" altLang="ja-JP" sz="2000" dirty="0" smtClean="0"/>
              <a:t>broadcasting service, but it is not used.</a:t>
            </a:r>
            <a:endParaRPr lang="en-US" altLang="ja-JP" sz="2000" dirty="0"/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Radio wave is suitable for broadcasting based on its nature.</a:t>
            </a:r>
          </a:p>
          <a:p>
            <a:pPr lvl="2">
              <a:buFont typeface="Arial" charset="0"/>
              <a:buChar char="•"/>
            </a:pPr>
            <a:r>
              <a:rPr lang="en-US" altLang="ja-JP" sz="1600" dirty="0"/>
              <a:t>Anyone can listen in the </a:t>
            </a:r>
            <a:r>
              <a:rPr lang="en-US" altLang="ja-JP" sz="1600" dirty="0" smtClean="0"/>
              <a:t>range.</a:t>
            </a:r>
          </a:p>
          <a:p>
            <a:pPr lvl="1">
              <a:buFont typeface="Arial" charset="0"/>
              <a:buChar char="•"/>
            </a:pPr>
            <a:r>
              <a:rPr lang="en-US" altLang="ja-JP" sz="1900" dirty="0" smtClean="0"/>
              <a:t>Frequently changed information, such as vacant space at a parking lot, can be reflected in real time.</a:t>
            </a:r>
          </a:p>
          <a:p>
            <a:pPr lvl="1">
              <a:buFont typeface="Arial" charset="0"/>
              <a:buChar char="•"/>
            </a:pPr>
            <a:r>
              <a:rPr lang="en-US" altLang="ja-JP" sz="1900" dirty="0" smtClean="0"/>
              <a:t>IEEE802.11 WLAN has broadcast mechanism (group address)</a:t>
            </a:r>
            <a:endParaRPr lang="en-US" altLang="ja-JP" sz="1900" dirty="0"/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Unlicensed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Locality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Low cost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Currently used broadcasting services on WLAN</a:t>
            </a:r>
            <a:r>
              <a:rPr lang="en-US" altLang="ja-JP" sz="2000" dirty="0"/>
              <a:t>, such as YouTube Live, </a:t>
            </a:r>
            <a:r>
              <a:rPr lang="en-US" altLang="ja-JP" sz="2000" dirty="0" smtClean="0"/>
              <a:t>Facebook Live</a:t>
            </a:r>
            <a:endParaRPr lang="en-US" sz="2000" dirty="0" smtClean="0"/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Application layer broadcasting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It is </a:t>
            </a:r>
            <a:r>
              <a:rPr lang="en-US" dirty="0" smtClean="0"/>
              <a:t>composed of</a:t>
            </a:r>
            <a:r>
              <a:rPr lang="en-US" sz="1800" dirty="0" smtClean="0"/>
              <a:t> many independent unicast streams in a single BSS.</a:t>
            </a:r>
          </a:p>
          <a:p>
            <a:pPr lvl="2">
              <a:buFont typeface="Arial" charset="0"/>
              <a:buChar char="•"/>
            </a:pPr>
            <a:r>
              <a:rPr lang="en-US" sz="1600" dirty="0" smtClean="0"/>
              <a:t>The occupied bandwidth is proportional to the number of participating users.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The current model suffices if users are distributed world-wide, but works highly inefficiently when they are located in a small area.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November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1 (Audio Guidance)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329" y="1837731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49034" y="3400404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dirty="0">
                <a:ea typeface="ＭＳ Ｐゴシック" charset="-128"/>
              </a:rPr>
              <a:t>Train</a:t>
            </a:r>
          </a:p>
          <a:p>
            <a:r>
              <a:rPr lang="en-US" altLang="ja-JP" sz="1400" dirty="0">
                <a:ea typeface="ＭＳ Ｐゴシック" charset="-128"/>
              </a:rPr>
              <a:t>STA</a:t>
            </a:r>
          </a:p>
        </p:txBody>
      </p:sp>
      <p:sp>
        <p:nvSpPr>
          <p:cNvPr id="23" name="Oval 42"/>
          <p:cNvSpPr>
            <a:spLocks noChangeArrowheads="1"/>
          </p:cNvSpPr>
          <p:nvPr/>
        </p:nvSpPr>
        <p:spPr bwMode="auto">
          <a:xfrm>
            <a:off x="5162609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Oval 43"/>
          <p:cNvSpPr>
            <a:spLocks noChangeArrowheads="1"/>
          </p:cNvSpPr>
          <p:nvPr/>
        </p:nvSpPr>
        <p:spPr bwMode="auto">
          <a:xfrm>
            <a:off x="5062492" y="2999637"/>
            <a:ext cx="505037" cy="700241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Oval 44"/>
          <p:cNvSpPr>
            <a:spLocks noChangeArrowheads="1"/>
          </p:cNvSpPr>
          <p:nvPr/>
        </p:nvSpPr>
        <p:spPr bwMode="auto">
          <a:xfrm>
            <a:off x="5767764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Oval 45"/>
          <p:cNvSpPr>
            <a:spLocks noChangeArrowheads="1"/>
          </p:cNvSpPr>
          <p:nvPr/>
        </p:nvSpPr>
        <p:spPr bwMode="auto">
          <a:xfrm>
            <a:off x="5667647" y="2999637"/>
            <a:ext cx="505037" cy="700241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6399665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Oval 43"/>
          <p:cNvSpPr>
            <a:spLocks noChangeArrowheads="1"/>
          </p:cNvSpPr>
          <p:nvPr/>
        </p:nvSpPr>
        <p:spPr bwMode="auto">
          <a:xfrm>
            <a:off x="6299548" y="2999637"/>
            <a:ext cx="505037" cy="700241"/>
          </a:xfrm>
          <a:prstGeom prst="ellipse">
            <a:avLst/>
          </a:prstGeom>
          <a:solidFill>
            <a:srgbClr val="A4FDC3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7004820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6904703" y="2999637"/>
            <a:ext cx="505037" cy="700241"/>
          </a:xfrm>
          <a:prstGeom prst="ellipse">
            <a:avLst/>
          </a:prstGeom>
          <a:solidFill>
            <a:srgbClr val="EEFCB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Oval 42"/>
          <p:cNvSpPr>
            <a:spLocks noChangeArrowheads="1"/>
          </p:cNvSpPr>
          <p:nvPr/>
        </p:nvSpPr>
        <p:spPr bwMode="auto">
          <a:xfrm>
            <a:off x="7604756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Oval 43"/>
          <p:cNvSpPr>
            <a:spLocks noChangeArrowheads="1"/>
          </p:cNvSpPr>
          <p:nvPr/>
        </p:nvSpPr>
        <p:spPr bwMode="auto">
          <a:xfrm>
            <a:off x="7504639" y="2999637"/>
            <a:ext cx="505037" cy="700241"/>
          </a:xfrm>
          <a:prstGeom prst="ellipse">
            <a:avLst/>
          </a:prstGeom>
          <a:solidFill>
            <a:srgbClr val="FFC7A4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Oval 44"/>
          <p:cNvSpPr>
            <a:spLocks noChangeArrowheads="1"/>
          </p:cNvSpPr>
          <p:nvPr/>
        </p:nvSpPr>
        <p:spPr bwMode="auto">
          <a:xfrm>
            <a:off x="8209911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Oval 45"/>
          <p:cNvSpPr>
            <a:spLocks noChangeArrowheads="1"/>
          </p:cNvSpPr>
          <p:nvPr/>
        </p:nvSpPr>
        <p:spPr bwMode="auto">
          <a:xfrm>
            <a:off x="8109794" y="2999637"/>
            <a:ext cx="505037" cy="700241"/>
          </a:xfrm>
          <a:prstGeom prst="ellipse">
            <a:avLst/>
          </a:prstGeom>
          <a:solidFill>
            <a:srgbClr val="D79DF7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4" name="図形グループ 43"/>
          <p:cNvGrpSpPr/>
          <p:nvPr/>
        </p:nvGrpSpPr>
        <p:grpSpPr>
          <a:xfrm>
            <a:off x="5245280" y="2813896"/>
            <a:ext cx="271077" cy="561231"/>
            <a:chOff x="5461304" y="4162452"/>
            <a:chExt cx="271077" cy="561231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2" name="図形グループ 41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40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3" name="フリーフォーム 42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45" name="図形グループ 44"/>
          <p:cNvGrpSpPr/>
          <p:nvPr/>
        </p:nvGrpSpPr>
        <p:grpSpPr>
          <a:xfrm>
            <a:off x="5846713" y="2813896"/>
            <a:ext cx="271077" cy="561231"/>
            <a:chOff x="5461304" y="4162452"/>
            <a:chExt cx="271077" cy="561231"/>
          </a:xfrm>
        </p:grpSpPr>
        <p:sp>
          <p:nvSpPr>
            <p:cNvPr id="46" name="角丸四角形 45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7" name="図形グループ 46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49" name="角丸四角形 48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0" name="正方形/長方形 49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8" name="フリーフォーム 47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6478614" y="2813896"/>
            <a:ext cx="271077" cy="561231"/>
            <a:chOff x="5461304" y="4162452"/>
            <a:chExt cx="271077" cy="561231"/>
          </a:xfrm>
        </p:grpSpPr>
        <p:sp>
          <p:nvSpPr>
            <p:cNvPr id="52" name="角丸四角形 51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3" name="図形グループ 52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55" name="角丸四角形 54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6" name="正方形/長方形 55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54" name="フリーフォーム 53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7" name="図形グループ 56"/>
          <p:cNvGrpSpPr/>
          <p:nvPr/>
        </p:nvGrpSpPr>
        <p:grpSpPr>
          <a:xfrm>
            <a:off x="7082273" y="2813896"/>
            <a:ext cx="271077" cy="561231"/>
            <a:chOff x="5461304" y="4162452"/>
            <a:chExt cx="271077" cy="561231"/>
          </a:xfrm>
        </p:grpSpPr>
        <p:sp>
          <p:nvSpPr>
            <p:cNvPr id="58" name="角丸四角形 57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9" name="図形グループ 58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61" name="角丸四角形 60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60" name="フリーフォーム 59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7685425" y="2813056"/>
            <a:ext cx="271077" cy="561231"/>
            <a:chOff x="5461304" y="4162452"/>
            <a:chExt cx="271077" cy="561231"/>
          </a:xfrm>
        </p:grpSpPr>
        <p:sp>
          <p:nvSpPr>
            <p:cNvPr id="64" name="角丸四角形 63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65" name="図形グループ 64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67" name="角丸四角形 66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66" name="フリーフォーム 65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9" name="図形グループ 68"/>
          <p:cNvGrpSpPr/>
          <p:nvPr/>
        </p:nvGrpSpPr>
        <p:grpSpPr>
          <a:xfrm>
            <a:off x="8292582" y="2820177"/>
            <a:ext cx="271077" cy="561231"/>
            <a:chOff x="5461304" y="4162452"/>
            <a:chExt cx="271077" cy="561231"/>
          </a:xfrm>
        </p:grpSpPr>
        <p:sp>
          <p:nvSpPr>
            <p:cNvPr id="70" name="角丸四角形 69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71" name="図形グループ 70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73" name="角丸四角形 72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72" name="フリーフォーム 71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75" name="稲妻 74"/>
          <p:cNvSpPr/>
          <p:nvPr/>
        </p:nvSpPr>
        <p:spPr bwMode="auto">
          <a:xfrm rot="20895768">
            <a:off x="7156108" y="2089115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稲妻 75"/>
          <p:cNvSpPr/>
          <p:nvPr/>
        </p:nvSpPr>
        <p:spPr bwMode="auto">
          <a:xfrm rot="1063439" flipH="1">
            <a:off x="5972731" y="2084704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786752" y="3938610"/>
            <a:ext cx="3884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Anyone in stadium, museum or zoo who has a smartphone can listen audio guidance/comments without additional hardware.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Multiple logical channels can be used. Multilingual broadcasting can be supported on a single radio channel.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Of course, any type of data can be broadcast, such as video, text, HTML</a:t>
            </a:r>
            <a:r>
              <a:rPr kumimoji="1" lang="mr-IN" altLang="ja-JP" sz="1400" dirty="0" smtClean="0">
                <a:solidFill>
                  <a:schemeClr val="tx1"/>
                </a:solidFill>
              </a:rPr>
              <a:t>…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6" y="2197650"/>
            <a:ext cx="3900205" cy="2599502"/>
          </a:xfrm>
          <a:prstGeom prst="rect">
            <a:avLst/>
          </a:prstGeom>
        </p:spPr>
      </p:pic>
      <p:grpSp>
        <p:nvGrpSpPr>
          <p:cNvPr id="11" name="図形グループ 10"/>
          <p:cNvGrpSpPr/>
          <p:nvPr/>
        </p:nvGrpSpPr>
        <p:grpSpPr>
          <a:xfrm>
            <a:off x="5062765" y="3420853"/>
            <a:ext cx="520995" cy="299706"/>
            <a:chOff x="8109794" y="1340768"/>
            <a:chExt cx="914400" cy="940069"/>
          </a:xfrm>
        </p:grpSpPr>
        <p:sp>
          <p:nvSpPr>
            <p:cNvPr id="8" name="角丸四角形 7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8" name="図形グループ 77"/>
          <p:cNvGrpSpPr/>
          <p:nvPr/>
        </p:nvGrpSpPr>
        <p:grpSpPr>
          <a:xfrm>
            <a:off x="5664222" y="3417326"/>
            <a:ext cx="520995" cy="299706"/>
            <a:chOff x="8109794" y="1340768"/>
            <a:chExt cx="914400" cy="940069"/>
          </a:xfrm>
        </p:grpSpPr>
        <p:sp>
          <p:nvSpPr>
            <p:cNvPr id="80" name="角丸四角形 79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図形グループ 81"/>
          <p:cNvGrpSpPr/>
          <p:nvPr/>
        </p:nvGrpSpPr>
        <p:grpSpPr>
          <a:xfrm>
            <a:off x="6304466" y="3417326"/>
            <a:ext cx="520996" cy="299706"/>
            <a:chOff x="8109794" y="1340768"/>
            <a:chExt cx="914400" cy="940069"/>
          </a:xfrm>
        </p:grpSpPr>
        <p:sp>
          <p:nvSpPr>
            <p:cNvPr id="83" name="角丸四角形 82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図形グループ 84"/>
          <p:cNvGrpSpPr/>
          <p:nvPr/>
        </p:nvGrpSpPr>
        <p:grpSpPr>
          <a:xfrm>
            <a:off x="6905923" y="3413799"/>
            <a:ext cx="520996" cy="299706"/>
            <a:chOff x="8109794" y="1340768"/>
            <a:chExt cx="914400" cy="940069"/>
          </a:xfrm>
        </p:grpSpPr>
        <p:sp>
          <p:nvSpPr>
            <p:cNvPr id="86" name="角丸四角形 85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8" name="図形グループ 87"/>
          <p:cNvGrpSpPr/>
          <p:nvPr/>
        </p:nvGrpSpPr>
        <p:grpSpPr>
          <a:xfrm>
            <a:off x="7511669" y="3417326"/>
            <a:ext cx="520995" cy="299706"/>
            <a:chOff x="8109794" y="1340768"/>
            <a:chExt cx="914400" cy="940069"/>
          </a:xfrm>
        </p:grpSpPr>
        <p:sp>
          <p:nvSpPr>
            <p:cNvPr id="89" name="角丸四角形 88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" name="図形グループ 90"/>
          <p:cNvGrpSpPr/>
          <p:nvPr/>
        </p:nvGrpSpPr>
        <p:grpSpPr>
          <a:xfrm>
            <a:off x="8113126" y="3413799"/>
            <a:ext cx="520995" cy="299706"/>
            <a:chOff x="8109794" y="1340768"/>
            <a:chExt cx="914400" cy="940069"/>
          </a:xfrm>
        </p:grpSpPr>
        <p:sp>
          <p:nvSpPr>
            <p:cNvPr id="92" name="角丸四角形 91"/>
            <p:cNvSpPr/>
            <p:nvPr/>
          </p:nvSpPr>
          <p:spPr>
            <a:xfrm>
              <a:off x="8109794" y="1340768"/>
              <a:ext cx="91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8109794" y="1716721"/>
              <a:ext cx="914400" cy="564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32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2</a:t>
            </a:r>
            <a:br>
              <a:rPr kumimoji="1" lang="en-US" altLang="ja-JP" dirty="0" smtClean="0"/>
            </a:br>
            <a:r>
              <a:rPr kumimoji="1" lang="en-US" altLang="ja-JP" dirty="0" smtClean="0"/>
              <a:t>(Floor Guide, Timetable, Advertisement)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329" y="1837731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49034" y="3400404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ea typeface="ＭＳ Ｐゴシック" charset="-128"/>
              </a:rPr>
              <a:t>Train</a:t>
            </a:r>
          </a:p>
          <a:p>
            <a:r>
              <a:rPr lang="en-US" altLang="ja-JP" sz="1400">
                <a:ea typeface="ＭＳ Ｐゴシック" charset="-128"/>
              </a:rPr>
              <a:t>STA</a:t>
            </a:r>
          </a:p>
        </p:txBody>
      </p:sp>
      <p:sp>
        <p:nvSpPr>
          <p:cNvPr id="75" name="稲妻 74"/>
          <p:cNvSpPr/>
          <p:nvPr/>
        </p:nvSpPr>
        <p:spPr bwMode="auto">
          <a:xfrm rot="20895768">
            <a:off x="7159248" y="2000908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稲妻 75"/>
          <p:cNvSpPr/>
          <p:nvPr/>
        </p:nvSpPr>
        <p:spPr bwMode="auto">
          <a:xfrm rot="1063439" flipH="1">
            <a:off x="5972731" y="1986914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9" name="図形グループ 28"/>
          <p:cNvGrpSpPr>
            <a:grpSpLocks noChangeAspect="1"/>
          </p:cNvGrpSpPr>
          <p:nvPr/>
        </p:nvGrpSpPr>
        <p:grpSpPr>
          <a:xfrm>
            <a:off x="5774894" y="2748647"/>
            <a:ext cx="416861" cy="714991"/>
            <a:chOff x="3986644" y="1720387"/>
            <a:chExt cx="2385556" cy="4091648"/>
          </a:xfrm>
        </p:grpSpPr>
        <p:grpSp>
          <p:nvGrpSpPr>
            <p:cNvPr id="42" name="図形グループ 41"/>
            <p:cNvGrpSpPr>
              <a:grpSpLocks noChangeAspect="1"/>
            </p:cNvGrpSpPr>
            <p:nvPr/>
          </p:nvGrpSpPr>
          <p:grpSpPr>
            <a:xfrm>
              <a:off x="3986644" y="1720387"/>
              <a:ext cx="2385556" cy="4091648"/>
              <a:chOff x="4690805" y="2603702"/>
              <a:chExt cx="313243" cy="537266"/>
            </a:xfrm>
          </p:grpSpPr>
          <p:sp>
            <p:nvSpPr>
              <p:cNvPr id="40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1" name="正方形/長方形 10"/>
            <p:cNvSpPr/>
            <p:nvPr/>
          </p:nvSpPr>
          <p:spPr bwMode="auto">
            <a:xfrm>
              <a:off x="4397994" y="2254637"/>
              <a:ext cx="1686173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8" name="正方形/長方形 77"/>
            <p:cNvSpPr/>
            <p:nvPr/>
          </p:nvSpPr>
          <p:spPr bwMode="auto">
            <a:xfrm>
              <a:off x="4397995" y="2902709"/>
              <a:ext cx="782025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9" name="正方形/長方形 78"/>
            <p:cNvSpPr/>
            <p:nvPr/>
          </p:nvSpPr>
          <p:spPr bwMode="auto">
            <a:xfrm>
              <a:off x="4394202" y="3550781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0" name="正方形/長方形 79"/>
            <p:cNvSpPr/>
            <p:nvPr/>
          </p:nvSpPr>
          <p:spPr bwMode="auto">
            <a:xfrm>
              <a:off x="4394202" y="4192035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1" name="正方形/長方形 80"/>
            <p:cNvSpPr/>
            <p:nvPr/>
          </p:nvSpPr>
          <p:spPr bwMode="auto">
            <a:xfrm>
              <a:off x="5452117" y="2896437"/>
              <a:ext cx="632051" cy="4410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2" name="正方形/長方形 81"/>
            <p:cNvSpPr/>
            <p:nvPr/>
          </p:nvSpPr>
          <p:spPr bwMode="auto">
            <a:xfrm>
              <a:off x="5452117" y="3334289"/>
              <a:ext cx="632051" cy="3645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3" name="正方形/長方形 82"/>
            <p:cNvSpPr/>
            <p:nvPr/>
          </p:nvSpPr>
          <p:spPr bwMode="auto">
            <a:xfrm>
              <a:off x="5452116" y="4015566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4" name="正方形/長方形 83"/>
            <p:cNvSpPr/>
            <p:nvPr/>
          </p:nvSpPr>
          <p:spPr bwMode="auto">
            <a:xfrm>
              <a:off x="5452116" y="4421115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5" name="正方形/長方形 84"/>
            <p:cNvSpPr/>
            <p:nvPr/>
          </p:nvSpPr>
          <p:spPr bwMode="auto">
            <a:xfrm>
              <a:off x="5464301" y="3768003"/>
              <a:ext cx="431972" cy="1736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 bwMode="auto">
            <a:xfrm>
              <a:off x="550810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線コネクタ 85"/>
            <p:cNvCxnSpPr/>
            <p:nvPr/>
          </p:nvCxnSpPr>
          <p:spPr bwMode="auto">
            <a:xfrm>
              <a:off x="5580112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直線コネクタ 86"/>
            <p:cNvCxnSpPr/>
            <p:nvPr/>
          </p:nvCxnSpPr>
          <p:spPr bwMode="auto">
            <a:xfrm>
              <a:off x="5652120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直線コネクタ 87"/>
            <p:cNvCxnSpPr/>
            <p:nvPr/>
          </p:nvCxnSpPr>
          <p:spPr bwMode="auto">
            <a:xfrm>
              <a:off x="5724128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直線コネクタ 88"/>
            <p:cNvCxnSpPr/>
            <p:nvPr/>
          </p:nvCxnSpPr>
          <p:spPr bwMode="auto">
            <a:xfrm>
              <a:off x="5796136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直線コネクタ 89"/>
            <p:cNvCxnSpPr/>
            <p:nvPr/>
          </p:nvCxnSpPr>
          <p:spPr bwMode="auto">
            <a:xfrm>
              <a:off x="586814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8" name="図形グループ 27"/>
            <p:cNvGrpSpPr/>
            <p:nvPr/>
          </p:nvGrpSpPr>
          <p:grpSpPr>
            <a:xfrm>
              <a:off x="4787111" y="2485398"/>
              <a:ext cx="806128" cy="151514"/>
              <a:chOff x="4787111" y="2485398"/>
              <a:chExt cx="806128" cy="151514"/>
            </a:xfrm>
          </p:grpSpPr>
          <p:sp>
            <p:nvSpPr>
              <p:cNvPr id="22" name="正方形/長方形 2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3" name="正方形/長方形 92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4" name="正方形/長方形 93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5" name="正方形/長方形 94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6" name="正方形/長方形 95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97" name="図形グループ 96"/>
            <p:cNvGrpSpPr>
              <a:grpSpLocks noChangeAspect="1"/>
            </p:cNvGrpSpPr>
            <p:nvPr/>
          </p:nvGrpSpPr>
          <p:grpSpPr>
            <a:xfrm>
              <a:off x="4512295" y="3172179"/>
              <a:ext cx="549632" cy="103305"/>
              <a:chOff x="4787111" y="2485398"/>
              <a:chExt cx="806128" cy="151514"/>
            </a:xfrm>
          </p:grpSpPr>
          <p:sp>
            <p:nvSpPr>
              <p:cNvPr id="98" name="正方形/長方形 9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9" name="正方形/長方形 9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0" name="正方形/長方形 9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1" name="正方形/長方形 10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2" name="正方形/長方形 10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3" name="正方形/長方形 10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04" name="図形グループ 103"/>
            <p:cNvGrpSpPr>
              <a:grpSpLocks noChangeAspect="1"/>
            </p:cNvGrpSpPr>
            <p:nvPr/>
          </p:nvGrpSpPr>
          <p:grpSpPr>
            <a:xfrm>
              <a:off x="4504968" y="3813433"/>
              <a:ext cx="549632" cy="103305"/>
              <a:chOff x="4787111" y="2485398"/>
              <a:chExt cx="806128" cy="151514"/>
            </a:xfrm>
          </p:grpSpPr>
          <p:sp>
            <p:nvSpPr>
              <p:cNvPr id="105" name="正方形/長方形 104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7" name="正方形/長方形 106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8" name="正方形/長方形 107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9" name="正方形/長方形 108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0" name="正方形/長方形 109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1" name="図形グループ 110"/>
            <p:cNvGrpSpPr>
              <a:grpSpLocks noChangeAspect="1"/>
            </p:cNvGrpSpPr>
            <p:nvPr/>
          </p:nvGrpSpPr>
          <p:grpSpPr>
            <a:xfrm>
              <a:off x="4492311" y="4449177"/>
              <a:ext cx="549632" cy="103305"/>
              <a:chOff x="4787111" y="2485398"/>
              <a:chExt cx="806128" cy="151514"/>
            </a:xfrm>
          </p:grpSpPr>
          <p:sp>
            <p:nvSpPr>
              <p:cNvPr id="112" name="正方形/長方形 11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3" name="正方形/長方形 11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4" name="正方形/長方形 11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5" name="正方形/長方形 11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6" name="正方形/長方形 11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7" name="正方形/長方形 11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8" name="図形グループ 117"/>
            <p:cNvGrpSpPr>
              <a:grpSpLocks noChangeAspect="1"/>
            </p:cNvGrpSpPr>
            <p:nvPr/>
          </p:nvGrpSpPr>
          <p:grpSpPr>
            <a:xfrm>
              <a:off x="5481623" y="3088952"/>
              <a:ext cx="549632" cy="103305"/>
              <a:chOff x="4787111" y="2485398"/>
              <a:chExt cx="806128" cy="151514"/>
            </a:xfrm>
          </p:grpSpPr>
          <p:sp>
            <p:nvSpPr>
              <p:cNvPr id="119" name="正方形/長方形 118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0" name="正方形/長方形 119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1" name="正方形/長方形 120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2" name="正方形/長方形 121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3" name="正方形/長方形 122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4" name="正方形/長方形 123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25" name="図形グループ 124"/>
            <p:cNvGrpSpPr>
              <a:grpSpLocks noChangeAspect="1"/>
            </p:cNvGrpSpPr>
            <p:nvPr/>
          </p:nvGrpSpPr>
          <p:grpSpPr>
            <a:xfrm>
              <a:off x="5481623" y="3463208"/>
              <a:ext cx="549632" cy="103305"/>
              <a:chOff x="4787111" y="2485398"/>
              <a:chExt cx="806128" cy="151514"/>
            </a:xfrm>
          </p:grpSpPr>
          <p:sp>
            <p:nvSpPr>
              <p:cNvPr id="126" name="正方形/長方形 12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7" name="正方形/長方形 12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8" name="正方形/長方形 12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9" name="正方形/長方形 12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0" name="正方形/長方形 12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1" name="正方形/長方形 13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32" name="図形グループ 131"/>
            <p:cNvGrpSpPr>
              <a:grpSpLocks noChangeAspect="1"/>
            </p:cNvGrpSpPr>
            <p:nvPr/>
          </p:nvGrpSpPr>
          <p:grpSpPr>
            <a:xfrm>
              <a:off x="5493325" y="4171184"/>
              <a:ext cx="549632" cy="103305"/>
              <a:chOff x="4787111" y="2485398"/>
              <a:chExt cx="806128" cy="151514"/>
            </a:xfrm>
          </p:grpSpPr>
          <p:sp>
            <p:nvSpPr>
              <p:cNvPr id="133" name="正方形/長方形 132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4" name="正方形/長方形 133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5" name="正方形/長方形 134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6" name="正方形/長方形 135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7" name="正方形/長方形 136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8" name="正方形/長方形 137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39" name="図形グループ 138"/>
            <p:cNvGrpSpPr>
              <a:grpSpLocks noChangeAspect="1"/>
            </p:cNvGrpSpPr>
            <p:nvPr/>
          </p:nvGrpSpPr>
          <p:grpSpPr>
            <a:xfrm>
              <a:off x="5501607" y="4565692"/>
              <a:ext cx="549632" cy="103305"/>
              <a:chOff x="4787111" y="2485398"/>
              <a:chExt cx="806128" cy="151514"/>
            </a:xfrm>
          </p:grpSpPr>
          <p:sp>
            <p:nvSpPr>
              <p:cNvPr id="140" name="正方形/長方形 139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1" name="正方形/長方形 140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2" name="正方形/長方形 141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3" name="正方形/長方形 142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4" name="正方形/長方形 143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5" name="正方形/長方形 144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46" name="Oval 42"/>
          <p:cNvSpPr>
            <a:spLocks noChangeAspect="1" noChangeArrowheads="1"/>
          </p:cNvSpPr>
          <p:nvPr/>
        </p:nvSpPr>
        <p:spPr bwMode="auto">
          <a:xfrm>
            <a:off x="5040239" y="2426786"/>
            <a:ext cx="591206" cy="585143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48" name="図形グループ 147"/>
          <p:cNvGrpSpPr/>
          <p:nvPr/>
        </p:nvGrpSpPr>
        <p:grpSpPr>
          <a:xfrm>
            <a:off x="4832221" y="3020795"/>
            <a:ext cx="942673" cy="1480598"/>
            <a:chOff x="4409728" y="2557468"/>
            <a:chExt cx="942673" cy="1480598"/>
          </a:xfrm>
        </p:grpSpPr>
        <p:sp>
          <p:nvSpPr>
            <p:cNvPr id="147" name="Oval 43"/>
            <p:cNvSpPr>
              <a:spLocks noChangeArrowheads="1"/>
            </p:cNvSpPr>
            <p:nvPr/>
          </p:nvSpPr>
          <p:spPr bwMode="auto">
            <a:xfrm>
              <a:off x="4498092" y="2557468"/>
              <a:ext cx="769737" cy="144485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4409728" y="3279895"/>
              <a:ext cx="942673" cy="7581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50" name="円/楕円 149"/>
          <p:cNvSpPr/>
          <p:nvPr/>
        </p:nvSpPr>
        <p:spPr bwMode="auto">
          <a:xfrm rot="1318195">
            <a:off x="5161484" y="3224375"/>
            <a:ext cx="869027" cy="223583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9" name="Oval 42"/>
          <p:cNvSpPr>
            <a:spLocks noChangeAspect="1" noChangeArrowheads="1"/>
          </p:cNvSpPr>
          <p:nvPr/>
        </p:nvSpPr>
        <p:spPr bwMode="auto">
          <a:xfrm>
            <a:off x="5875733" y="3389282"/>
            <a:ext cx="231736" cy="229359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51" name="図形グループ 150"/>
          <p:cNvGrpSpPr>
            <a:grpSpLocks noChangeAspect="1"/>
          </p:cNvGrpSpPr>
          <p:nvPr/>
        </p:nvGrpSpPr>
        <p:grpSpPr>
          <a:xfrm>
            <a:off x="7656783" y="1911019"/>
            <a:ext cx="1091681" cy="1872428"/>
            <a:chOff x="3986644" y="1720387"/>
            <a:chExt cx="2385556" cy="4091648"/>
          </a:xfrm>
        </p:grpSpPr>
        <p:grpSp>
          <p:nvGrpSpPr>
            <p:cNvPr id="152" name="図形グループ 151"/>
            <p:cNvGrpSpPr>
              <a:grpSpLocks noChangeAspect="1"/>
            </p:cNvGrpSpPr>
            <p:nvPr/>
          </p:nvGrpSpPr>
          <p:grpSpPr>
            <a:xfrm>
              <a:off x="3986644" y="1720387"/>
              <a:ext cx="2385556" cy="4091648"/>
              <a:chOff x="4690805" y="2603702"/>
              <a:chExt cx="313243" cy="537266"/>
            </a:xfrm>
          </p:grpSpPr>
          <p:sp>
            <p:nvSpPr>
              <p:cNvPr id="224" name="角丸四角形 223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5" name="正方形/長方形 224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53" name="正方形/長方形 152"/>
            <p:cNvSpPr/>
            <p:nvPr/>
          </p:nvSpPr>
          <p:spPr bwMode="auto">
            <a:xfrm>
              <a:off x="4397994" y="2254637"/>
              <a:ext cx="1686173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4397995" y="2902709"/>
              <a:ext cx="782025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5" name="正方形/長方形 154"/>
            <p:cNvSpPr/>
            <p:nvPr/>
          </p:nvSpPr>
          <p:spPr bwMode="auto">
            <a:xfrm>
              <a:off x="4394202" y="3550781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6" name="正方形/長方形 155"/>
            <p:cNvSpPr/>
            <p:nvPr/>
          </p:nvSpPr>
          <p:spPr bwMode="auto">
            <a:xfrm>
              <a:off x="4394202" y="4192035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7" name="正方形/長方形 156"/>
            <p:cNvSpPr/>
            <p:nvPr/>
          </p:nvSpPr>
          <p:spPr bwMode="auto">
            <a:xfrm>
              <a:off x="5452117" y="2896437"/>
              <a:ext cx="632051" cy="4410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8" name="正方形/長方形 157"/>
            <p:cNvSpPr/>
            <p:nvPr/>
          </p:nvSpPr>
          <p:spPr bwMode="auto">
            <a:xfrm>
              <a:off x="5452117" y="3334289"/>
              <a:ext cx="632051" cy="3645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9" name="正方形/長方形 158"/>
            <p:cNvSpPr/>
            <p:nvPr/>
          </p:nvSpPr>
          <p:spPr bwMode="auto">
            <a:xfrm>
              <a:off x="5452116" y="4015566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0" name="正方形/長方形 159"/>
            <p:cNvSpPr/>
            <p:nvPr/>
          </p:nvSpPr>
          <p:spPr bwMode="auto">
            <a:xfrm>
              <a:off x="5452116" y="4421115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>
              <a:off x="5464301" y="3768003"/>
              <a:ext cx="431972" cy="1736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62" name="直線コネクタ 161"/>
            <p:cNvCxnSpPr/>
            <p:nvPr/>
          </p:nvCxnSpPr>
          <p:spPr bwMode="auto">
            <a:xfrm>
              <a:off x="550810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直線コネクタ 162"/>
            <p:cNvCxnSpPr/>
            <p:nvPr/>
          </p:nvCxnSpPr>
          <p:spPr bwMode="auto">
            <a:xfrm>
              <a:off x="5580112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直線コネクタ 163"/>
            <p:cNvCxnSpPr/>
            <p:nvPr/>
          </p:nvCxnSpPr>
          <p:spPr bwMode="auto">
            <a:xfrm>
              <a:off x="5652120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直線コネクタ 164"/>
            <p:cNvCxnSpPr/>
            <p:nvPr/>
          </p:nvCxnSpPr>
          <p:spPr bwMode="auto">
            <a:xfrm>
              <a:off x="5724128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直線コネクタ 165"/>
            <p:cNvCxnSpPr/>
            <p:nvPr/>
          </p:nvCxnSpPr>
          <p:spPr bwMode="auto">
            <a:xfrm>
              <a:off x="5796136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直線コネクタ 166"/>
            <p:cNvCxnSpPr/>
            <p:nvPr/>
          </p:nvCxnSpPr>
          <p:spPr bwMode="auto">
            <a:xfrm>
              <a:off x="586814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8" name="図形グループ 167"/>
            <p:cNvGrpSpPr/>
            <p:nvPr/>
          </p:nvGrpSpPr>
          <p:grpSpPr>
            <a:xfrm>
              <a:off x="4787111" y="2485398"/>
              <a:ext cx="806128" cy="151514"/>
              <a:chOff x="4787111" y="2485398"/>
              <a:chExt cx="806128" cy="151514"/>
            </a:xfrm>
          </p:grpSpPr>
          <p:sp>
            <p:nvSpPr>
              <p:cNvPr id="218" name="正方形/長方形 21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9" name="正方形/長方形 21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0" name="正方形/長方形 21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1" name="正方形/長方形 22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2" name="正方形/長方形 22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3" name="正方形/長方形 22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69" name="図形グループ 168"/>
            <p:cNvGrpSpPr>
              <a:grpSpLocks noChangeAspect="1"/>
            </p:cNvGrpSpPr>
            <p:nvPr/>
          </p:nvGrpSpPr>
          <p:grpSpPr>
            <a:xfrm>
              <a:off x="4512295" y="3172179"/>
              <a:ext cx="549632" cy="103305"/>
              <a:chOff x="4787111" y="2485398"/>
              <a:chExt cx="806128" cy="151514"/>
            </a:xfrm>
          </p:grpSpPr>
          <p:sp>
            <p:nvSpPr>
              <p:cNvPr id="212" name="正方形/長方形 21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3" name="正方形/長方形 21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4" name="正方形/長方形 21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5" name="正方形/長方形 21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6" name="正方形/長方形 21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7" name="正方形/長方形 21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0" name="図形グループ 169"/>
            <p:cNvGrpSpPr>
              <a:grpSpLocks noChangeAspect="1"/>
            </p:cNvGrpSpPr>
            <p:nvPr/>
          </p:nvGrpSpPr>
          <p:grpSpPr>
            <a:xfrm>
              <a:off x="4504968" y="3813433"/>
              <a:ext cx="549632" cy="103305"/>
              <a:chOff x="4787111" y="2485398"/>
              <a:chExt cx="806128" cy="151514"/>
            </a:xfrm>
          </p:grpSpPr>
          <p:sp>
            <p:nvSpPr>
              <p:cNvPr id="206" name="正方形/長方形 20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7" name="正方形/長方形 20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8" name="正方形/長方形 20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9" name="正方形/長方形 20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0" name="正方形/長方形 20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1" name="正方形/長方形 21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1" name="図形グループ 170"/>
            <p:cNvGrpSpPr>
              <a:grpSpLocks noChangeAspect="1"/>
            </p:cNvGrpSpPr>
            <p:nvPr/>
          </p:nvGrpSpPr>
          <p:grpSpPr>
            <a:xfrm>
              <a:off x="4492311" y="4449177"/>
              <a:ext cx="549632" cy="103305"/>
              <a:chOff x="4787111" y="2485398"/>
              <a:chExt cx="806128" cy="151514"/>
            </a:xfrm>
          </p:grpSpPr>
          <p:sp>
            <p:nvSpPr>
              <p:cNvPr id="200" name="正方形/長方形 199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1" name="正方形/長方形 200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2" name="正方形/長方形 201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3" name="正方形/長方形 202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4" name="正方形/長方形 203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5" name="正方形/長方形 204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2" name="図形グループ 171"/>
            <p:cNvGrpSpPr>
              <a:grpSpLocks noChangeAspect="1"/>
            </p:cNvGrpSpPr>
            <p:nvPr/>
          </p:nvGrpSpPr>
          <p:grpSpPr>
            <a:xfrm>
              <a:off x="5481623" y="3088952"/>
              <a:ext cx="549632" cy="103305"/>
              <a:chOff x="4787111" y="2485398"/>
              <a:chExt cx="806128" cy="151514"/>
            </a:xfrm>
          </p:grpSpPr>
          <p:sp>
            <p:nvSpPr>
              <p:cNvPr id="194" name="正方形/長方形 193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5" name="正方形/長方形 194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6" name="正方形/長方形 195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7" name="正方形/長方形 196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8" name="正方形/長方形 197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9" name="正方形/長方形 198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3" name="図形グループ 172"/>
            <p:cNvGrpSpPr>
              <a:grpSpLocks noChangeAspect="1"/>
            </p:cNvGrpSpPr>
            <p:nvPr/>
          </p:nvGrpSpPr>
          <p:grpSpPr>
            <a:xfrm>
              <a:off x="5481623" y="3463208"/>
              <a:ext cx="549632" cy="103305"/>
              <a:chOff x="4787111" y="2485398"/>
              <a:chExt cx="806128" cy="151514"/>
            </a:xfrm>
          </p:grpSpPr>
          <p:sp>
            <p:nvSpPr>
              <p:cNvPr id="188" name="正方形/長方形 18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9" name="正方形/長方形 18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0" name="正方形/長方形 18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1" name="正方形/長方形 19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2" name="正方形/長方形 19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3" name="正方形/長方形 19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4" name="図形グループ 173"/>
            <p:cNvGrpSpPr>
              <a:grpSpLocks noChangeAspect="1"/>
            </p:cNvGrpSpPr>
            <p:nvPr/>
          </p:nvGrpSpPr>
          <p:grpSpPr>
            <a:xfrm>
              <a:off x="5493325" y="4171184"/>
              <a:ext cx="549632" cy="103305"/>
              <a:chOff x="4787111" y="2485398"/>
              <a:chExt cx="806128" cy="151514"/>
            </a:xfrm>
          </p:grpSpPr>
          <p:sp>
            <p:nvSpPr>
              <p:cNvPr id="182" name="正方形/長方形 18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3" name="正方形/長方形 18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4" name="正方形/長方形 18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5" name="正方形/長方形 18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6" name="正方形/長方形 18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7" name="正方形/長方形 18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5" name="図形グループ 174"/>
            <p:cNvGrpSpPr>
              <a:grpSpLocks noChangeAspect="1"/>
            </p:cNvGrpSpPr>
            <p:nvPr/>
          </p:nvGrpSpPr>
          <p:grpSpPr>
            <a:xfrm>
              <a:off x="5501607" y="4565692"/>
              <a:ext cx="549632" cy="103305"/>
              <a:chOff x="4787111" y="2485398"/>
              <a:chExt cx="806128" cy="151514"/>
            </a:xfrm>
          </p:grpSpPr>
          <p:sp>
            <p:nvSpPr>
              <p:cNvPr id="176" name="正方形/長方形 17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7" name="正方形/長方形 17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8" name="正方形/長方形 17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9" name="正方形/長方形 17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0" name="正方形/長方形 17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1" name="正方形/長方形 18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226" name="正方形/長方形 225"/>
          <p:cNvSpPr/>
          <p:nvPr/>
        </p:nvSpPr>
        <p:spPr bwMode="auto">
          <a:xfrm>
            <a:off x="7897332" y="3783447"/>
            <a:ext cx="45731" cy="21887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7" name="正方形/長方形 226"/>
          <p:cNvSpPr/>
          <p:nvPr/>
        </p:nvSpPr>
        <p:spPr bwMode="auto">
          <a:xfrm>
            <a:off x="8511213" y="3779009"/>
            <a:ext cx="54233" cy="2485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8" name="正方形/長方形 227"/>
          <p:cNvSpPr/>
          <p:nvPr/>
        </p:nvSpPr>
        <p:spPr bwMode="auto">
          <a:xfrm>
            <a:off x="7656782" y="4009071"/>
            <a:ext cx="1091681" cy="7094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863697" y="4389638"/>
            <a:ext cx="3884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 smtClean="0">
                <a:solidFill>
                  <a:schemeClr val="tx1"/>
                </a:solidFill>
              </a:rPr>
              <a:t>Anyone in a shopping mall, conference venue like here, who has a smartphone can see the floor guide on their device.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>
                <a:solidFill>
                  <a:schemeClr val="tx1"/>
                </a:solidFill>
              </a:rPr>
              <a:t>Anyone in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a train station </a:t>
            </a:r>
            <a:r>
              <a:rPr kumimoji="1" lang="en-US" altLang="ja-JP" sz="1600" dirty="0">
                <a:solidFill>
                  <a:schemeClr val="tx1"/>
                </a:solidFill>
              </a:rPr>
              <a:t>who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has </a:t>
            </a:r>
            <a:r>
              <a:rPr kumimoji="1" lang="en-US" altLang="ja-JP" sz="1600" dirty="0">
                <a:solidFill>
                  <a:schemeClr val="tx1"/>
                </a:solidFill>
              </a:rPr>
              <a:t>a smartphone can see the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timetable on their device.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 smtClean="0">
                <a:solidFill>
                  <a:schemeClr val="tx1"/>
                </a:solidFill>
              </a:rPr>
              <a:t>Digital signage device in the area can show the same information.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5134165" y="3799967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solidFill>
                  <a:schemeClr val="tx1"/>
                </a:solidFill>
              </a:rPr>
              <a:t>Smartphone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7243632" y="4070815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Digital </a:t>
            </a:r>
            <a:r>
              <a:rPr kumimoji="1" lang="en-US" altLang="ja-JP" sz="1400" smtClean="0">
                <a:solidFill>
                  <a:schemeClr val="tx1"/>
                </a:solidFill>
              </a:rPr>
              <a:t>Signage Device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6" y="2805778"/>
            <a:ext cx="4032203" cy="26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3</a:t>
            </a:r>
            <a:br>
              <a:rPr kumimoji="1" lang="en-US" altLang="ja-JP" dirty="0" smtClean="0"/>
            </a:br>
            <a:r>
              <a:rPr kumimoji="1" lang="en-US" altLang="ja-JP" dirty="0" smtClean="0"/>
              <a:t>(Emergency Information)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Broadcasting infrastructure can be used for distributing emergency information such as:</a:t>
            </a:r>
          </a:p>
          <a:p>
            <a:pPr lvl="1"/>
            <a:r>
              <a:rPr kumimoji="1" lang="en-US" altLang="ja-JP" dirty="0" smtClean="0"/>
              <a:t>Evacuation guidance in case of fire.</a:t>
            </a:r>
          </a:p>
          <a:p>
            <a:pPr lvl="1"/>
            <a:r>
              <a:rPr lang="en-US" altLang="ja-JP" dirty="0" smtClean="0"/>
              <a:t>Earthquake warning.</a:t>
            </a:r>
          </a:p>
          <a:p>
            <a:pPr lvl="1"/>
            <a:r>
              <a:rPr kumimoji="1" lang="en-US" altLang="ja-JP" dirty="0" smtClean="0"/>
              <a:t>Food information in a shelter.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</a:t>
            </a:r>
            <a:r>
              <a:rPr kumimoji="1" lang="en-US" altLang="ja-JP" dirty="0" smtClean="0"/>
              <a:t>4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(Sensor Data Collection)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03375"/>
          </a:xfrm>
        </p:spPr>
        <p:txBody>
          <a:bodyPr/>
          <a:lstStyle/>
          <a:p>
            <a:r>
              <a:rPr lang="en-US" altLang="ja-JP" dirty="0" smtClean="0"/>
              <a:t>Sensors can broadcast their data.</a:t>
            </a:r>
          </a:p>
          <a:p>
            <a:pPr lvl="1"/>
            <a:r>
              <a:rPr lang="en-US" altLang="ja-JP" dirty="0" smtClean="0"/>
              <a:t>Assume to </a:t>
            </a:r>
            <a:r>
              <a:rPr lang="en-US" altLang="ja-JP" dirty="0" smtClean="0"/>
              <a:t>collect sensor data periodically.</a:t>
            </a:r>
          </a:p>
          <a:p>
            <a:pPr lvl="1"/>
            <a:r>
              <a:rPr kumimoji="1" lang="en-US" altLang="ja-JP" dirty="0" smtClean="0"/>
              <a:t>If association is not required, sensors transmit just data frames periodically.</a:t>
            </a:r>
          </a:p>
          <a:p>
            <a:pPr lvl="1"/>
            <a:r>
              <a:rPr lang="en-US" altLang="ja-JP" dirty="0" smtClean="0"/>
              <a:t>This means periodical data collection by broadcast may reduce sensor power consumption.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3714084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47664" y="4568497"/>
            <a:ext cx="1035063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smtClean="0">
                <a:latin typeface="Arial" charset="0"/>
                <a:ea typeface="Arial" charset="0"/>
                <a:cs typeface="Arial" charset="0"/>
              </a:rPr>
              <a:t>Data Collector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39752" y="3714084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9592" y="5669132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39752" y="5669132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直線矢印コネクタ 13"/>
          <p:cNvCxnSpPr>
            <a:stCxn id="8" idx="2"/>
          </p:cNvCxnSpPr>
          <p:nvPr/>
        </p:nvCxnSpPr>
        <p:spPr>
          <a:xfrm>
            <a:off x="1331640" y="4052638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2366703" y="4052638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2366703" y="5153272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331640" y="5153271"/>
            <a:ext cx="432048" cy="51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26672" y="4191136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Periodical Data</a:t>
            </a:r>
            <a:endParaRPr kumimoji="1" lang="ja-JP" alt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05844" y="3459197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48065" y="3212976"/>
            <a:ext cx="100811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smtClean="0">
                <a:latin typeface="Arial" charset="0"/>
                <a:ea typeface="Arial" charset="0"/>
                <a:cs typeface="Arial" charset="0"/>
              </a:rPr>
              <a:t>Data Collector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2" name="直線コネクタ 21"/>
          <p:cNvCxnSpPr>
            <a:stCxn id="19" idx="2"/>
          </p:cNvCxnSpPr>
          <p:nvPr/>
        </p:nvCxnSpPr>
        <p:spPr>
          <a:xfrm>
            <a:off x="4137892" y="3797751"/>
            <a:ext cx="0" cy="2135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698442" y="3797750"/>
            <a:ext cx="0" cy="213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左右矢印 23"/>
          <p:cNvSpPr/>
          <p:nvPr/>
        </p:nvSpPr>
        <p:spPr>
          <a:xfrm>
            <a:off x="4150937" y="4105936"/>
            <a:ext cx="1544180" cy="858441"/>
          </a:xfrm>
          <a:prstGeom prst="leftRightArrow">
            <a:avLst>
              <a:gd name="adj1" fmla="val 57700"/>
              <a:gd name="adj2" fmla="val 294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smtClean="0">
                <a:latin typeface="Arial" charset="0"/>
                <a:ea typeface="Arial" charset="0"/>
                <a:cs typeface="Arial" charset="0"/>
              </a:rPr>
              <a:t>Association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4150937" y="5396426"/>
            <a:ext cx="1544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596475" y="540407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endParaRPr kumimoji="1" lang="ja-JP" alt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86216" y="3459197"/>
            <a:ext cx="864096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charset="0"/>
                <a:ea typeface="Arial" charset="0"/>
                <a:cs typeface="Arial" charset="0"/>
              </a:rPr>
              <a:t>Sensor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928437" y="3212976"/>
            <a:ext cx="100811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72000" rIns="72000" rtlCol="0">
            <a:spAutoFit/>
          </a:bodyPr>
          <a:lstStyle/>
          <a:p>
            <a:pPr algn="ctr"/>
            <a:r>
              <a:rPr kumimoji="1" lang="en-US" altLang="ja-JP" sz="1600" smtClean="0">
                <a:latin typeface="Arial" charset="0"/>
                <a:ea typeface="Arial" charset="0"/>
                <a:cs typeface="Arial" charset="0"/>
              </a:rPr>
              <a:t>Data Collector</a:t>
            </a:r>
            <a:endParaRPr kumimoji="1" lang="ja-JP" altLang="en-US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6918264" y="3797751"/>
            <a:ext cx="0" cy="2135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8478814" y="3797750"/>
            <a:ext cx="0" cy="213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908261" y="4568497"/>
            <a:ext cx="1544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7328660" y="45811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endParaRPr kumimoji="1" lang="ja-JP" alt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81716" y="5938677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By </a:t>
            </a:r>
            <a:r>
              <a:rPr kumimoji="1" lang="en-US" altLang="ja-JP" sz="1800" smtClean="0">
                <a:solidFill>
                  <a:schemeClr val="tx1"/>
                </a:solidFill>
              </a:rPr>
              <a:t>existing standard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987085" y="593867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smtClean="0">
                <a:solidFill>
                  <a:schemeClr val="tx1"/>
                </a:solidFill>
              </a:rPr>
              <a:t>By broadcast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to Consider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Security</a:t>
            </a:r>
          </a:p>
          <a:p>
            <a:pPr lvl="1"/>
            <a:r>
              <a:rPr lang="en-US" altLang="ja-JP" dirty="0" smtClean="0"/>
              <a:t>Transmitters have to be authenticated by receivers.</a:t>
            </a:r>
          </a:p>
          <a:p>
            <a:pPr lvl="1"/>
            <a:r>
              <a:rPr lang="en-US" altLang="ja-JP" dirty="0" smtClean="0"/>
              <a:t>Encryption should be optionally supported.</a:t>
            </a:r>
          </a:p>
          <a:p>
            <a:r>
              <a:rPr lang="en-US" altLang="ja-JP" dirty="0" smtClean="0"/>
              <a:t>Session Establishment</a:t>
            </a:r>
          </a:p>
          <a:p>
            <a:pPr lvl="1"/>
            <a:r>
              <a:rPr lang="en-US" altLang="ja-JP" dirty="0" smtClean="0"/>
              <a:t>Simplify the session establishment.</a:t>
            </a:r>
          </a:p>
          <a:p>
            <a:r>
              <a:rPr kumimoji="1" lang="en-US" altLang="ja-JP" dirty="0" err="1" smtClean="0"/>
              <a:t>QoS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For broadcast frames.</a:t>
            </a:r>
          </a:p>
          <a:p>
            <a:pPr lvl="1"/>
            <a:r>
              <a:rPr kumimoji="1" lang="en-US" altLang="ja-JP" dirty="0" smtClean="0"/>
              <a:t>For other frames.</a:t>
            </a:r>
          </a:p>
          <a:p>
            <a:r>
              <a:rPr lang="en-US" altLang="ja-JP" dirty="0" smtClean="0"/>
              <a:t>Application Selector</a:t>
            </a:r>
          </a:p>
          <a:p>
            <a:pPr lvl="1"/>
            <a:r>
              <a:rPr lang="en-US" altLang="ja-JP" dirty="0" smtClean="0"/>
              <a:t>Identify the type of contents (text, audio, video...)</a:t>
            </a:r>
            <a:r>
              <a:rPr kumimoji="1" lang="en-US" altLang="ja-JP" dirty="0" smtClean="0"/>
              <a:t> to select application.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November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54278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21984</TotalTime>
  <Words>1484</Words>
  <Application>Microsoft Macintosh PowerPoint</Application>
  <PresentationFormat>画面に合わせる (4:3)</PresentationFormat>
  <Paragraphs>291</Paragraphs>
  <Slides>18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8" baseType="lpstr">
      <vt:lpstr>Arial Unicode MS</vt:lpstr>
      <vt:lpstr>Mangal</vt:lpstr>
      <vt:lpstr>MS Gothic</vt:lpstr>
      <vt:lpstr>ＭＳ Ｐゴシック</vt:lpstr>
      <vt:lpstr>Times</vt:lpstr>
      <vt:lpstr>Yu Gothic</vt:lpstr>
      <vt:lpstr>Arial</vt:lpstr>
      <vt:lpstr>Times New Roman</vt:lpstr>
      <vt:lpstr>ホワイト</vt:lpstr>
      <vt:lpstr>文書</vt:lpstr>
      <vt:lpstr>Broadcast Service on WLAN</vt:lpstr>
      <vt:lpstr>Abstract</vt:lpstr>
      <vt:lpstr>Motivation</vt:lpstr>
      <vt:lpstr>Broadcast Service on WLAN</vt:lpstr>
      <vt:lpstr>Use Case 1 (Audio Guidance)</vt:lpstr>
      <vt:lpstr>Use Case 2 (Floor Guide, Timetable, Advertisement)</vt:lpstr>
      <vt:lpstr>Use Case 3 (Emergency Information)</vt:lpstr>
      <vt:lpstr>Use Case 4 (Sensor Data Collection)</vt:lpstr>
      <vt:lpstr>What to Consider</vt:lpstr>
      <vt:lpstr>Security Requirements</vt:lpstr>
      <vt:lpstr>Current Broadcast Security on WLAN</vt:lpstr>
      <vt:lpstr>Public Key Based Frame Authentication</vt:lpstr>
      <vt:lpstr>Session Establishment</vt:lpstr>
      <vt:lpstr>QoS Considerations</vt:lpstr>
      <vt:lpstr>Higher Layer Support</vt:lpstr>
      <vt:lpstr>Conclusion</vt:lpstr>
      <vt:lpstr>Comments &amp; Questions</vt:lpstr>
      <vt:lpstr>Straw poll</vt:lpstr>
    </vt:vector>
  </TitlesOfParts>
  <Manager/>
  <Company/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Broadcas Service on WLAN</dc:title>
  <dc:subject/>
  <dc:creator>Hitoshi MORIOKA</dc:creator>
  <cp:keywords/>
  <dc:description/>
  <cp:lastModifiedBy>森岡仁志</cp:lastModifiedBy>
  <cp:revision>153</cp:revision>
  <cp:lastPrinted>1601-01-01T00:00:00Z</cp:lastPrinted>
  <dcterms:created xsi:type="dcterms:W3CDTF">2017-06-12T10:59:22Z</dcterms:created>
  <dcterms:modified xsi:type="dcterms:W3CDTF">2017-11-06T23:25:12Z</dcterms:modified>
  <cp:category/>
</cp:coreProperties>
</file>