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15" r:id="rId3"/>
    <p:sldId id="416" r:id="rId4"/>
    <p:sldId id="417" r:id="rId5"/>
    <p:sldId id="397" r:id="rId6"/>
    <p:sldId id="418" r:id="rId7"/>
    <p:sldId id="419" r:id="rId8"/>
    <p:sldId id="420" r:id="rId9"/>
    <p:sldId id="402" r:id="rId10"/>
    <p:sldId id="41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B47"/>
    <a:srgbClr val="D46C4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8" autoAdjust="0"/>
    <p:restoredTop sz="81677" autoAdjust="0"/>
  </p:normalViewPr>
  <p:slideViewPr>
    <p:cSldViewPr>
      <p:cViewPr varScale="1">
        <p:scale>
          <a:sx n="60" d="100"/>
          <a:sy n="60" d="100"/>
        </p:scale>
        <p:origin x="8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7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6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8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380221" y="334189"/>
            <a:ext cx="40652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802.11-17-1734-00-0wng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etieee802/download/802.1Qbv-2015.zip" TargetMode="External"/><Relationship Id="rId2" Type="http://schemas.openxmlformats.org/officeDocument/2006/relationships/hyperlink" Target="https://standards.ieee.org/findstds/standard/802.1Qbu-2016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ndards.ieee.org/getieee802/download/802.1Qca-2015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1588/" TargetMode="External"/><Relationship Id="rId7" Type="http://schemas.openxmlformats.org/officeDocument/2006/relationships/hyperlink" Target="http://standards.ieee.org/getieee802/download/802.1BA-2009.html" TargetMode="External"/><Relationship Id="rId2" Type="http://schemas.openxmlformats.org/officeDocument/2006/relationships/hyperlink" Target="http://standards.ieee.org/getieee802/download/802.1AS-201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findstds/standard/802.1Qav-2009.html" TargetMode="External"/><Relationship Id="rId5" Type="http://schemas.openxmlformats.org/officeDocument/2006/relationships/hyperlink" Target="http://www.ieee802.org/1/pages/802.1cc.html" TargetMode="External"/><Relationship Id="rId4" Type="http://schemas.openxmlformats.org/officeDocument/2006/relationships/hyperlink" Target="https://standards.ieee.org/findstds/standard/802.1Qat-2010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Wi-Fi Time Sensitive Networking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357678"/>
              </p:ext>
            </p:extLst>
          </p:nvPr>
        </p:nvGraphicFramePr>
        <p:xfrm>
          <a:off x="971600" y="2590800"/>
          <a:ext cx="7467600" cy="295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NRU HSE;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Should </a:t>
            </a:r>
            <a:r>
              <a:rPr lang="en-US" dirty="0"/>
              <a:t>the WG </a:t>
            </a:r>
            <a:r>
              <a:rPr lang="en-US" dirty="0" smtClean="0"/>
              <a:t>address </a:t>
            </a:r>
            <a:r>
              <a:rPr lang="en-US" dirty="0"/>
              <a:t>this problem?</a:t>
            </a:r>
          </a:p>
          <a:p>
            <a:r>
              <a:rPr lang="en-US" b="0" dirty="0"/>
              <a:t>Yes</a:t>
            </a:r>
          </a:p>
          <a:p>
            <a:r>
              <a:rPr lang="en-US" b="0" dirty="0"/>
              <a:t>No</a:t>
            </a:r>
          </a:p>
          <a:p>
            <a:r>
              <a:rPr lang="en-US" b="0" dirty="0" smtClean="0"/>
              <a:t>Abstain</a:t>
            </a:r>
            <a:endParaRPr lang="en-US" b="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Gaming</a:t>
            </a:r>
          </a:p>
          <a:p>
            <a:r>
              <a:rPr lang="en-US" dirty="0" smtClean="0"/>
              <a:t>Wireless Remote Control</a:t>
            </a:r>
          </a:p>
          <a:p>
            <a:r>
              <a:rPr lang="en-US" dirty="0" smtClean="0"/>
              <a:t>Robotics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Need delays of &lt;1ms (defined for 5G low </a:t>
            </a:r>
            <a:r>
              <a:rPr lang="en-US" smtClean="0"/>
              <a:t>latency communications)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Activities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Published Standards for Time-Sensitive Networking:</a:t>
            </a:r>
          </a:p>
          <a:p>
            <a:r>
              <a:rPr lang="en-US" sz="1800" b="0" dirty="0">
                <a:hlinkClick r:id="rId2"/>
              </a:rPr>
              <a:t>IEEE </a:t>
            </a:r>
            <a:r>
              <a:rPr lang="en-US" sz="1800" b="0" dirty="0" err="1">
                <a:hlinkClick r:id="rId2"/>
              </a:rPr>
              <a:t>Std</a:t>
            </a:r>
            <a:r>
              <a:rPr lang="en-US" sz="1800" b="0" dirty="0">
                <a:hlinkClick r:id="rId2"/>
              </a:rPr>
              <a:t> 802.1Qbu-2016</a:t>
            </a:r>
            <a:r>
              <a:rPr lang="en-US" sz="1800" b="0" dirty="0"/>
              <a:t> - IEEE Standard for Local and Metropolitan Area Networks -- Bridges and Bridged Networks -- Amendment 26: Frame Preemption. </a:t>
            </a:r>
            <a:r>
              <a:rPr lang="en-US" sz="1800" b="0" dirty="0">
                <a:solidFill>
                  <a:srgbClr val="FF0000"/>
                </a:solidFill>
              </a:rPr>
              <a:t>It allows a Bridge Port to suspend the transmission of non time critical frames while one or more time critical frames are transmitted. </a:t>
            </a:r>
          </a:p>
          <a:p>
            <a:r>
              <a:rPr lang="en-US" sz="1800" b="0" dirty="0">
                <a:hlinkClick r:id="rId3"/>
              </a:rPr>
              <a:t>IEEE </a:t>
            </a:r>
            <a:r>
              <a:rPr lang="en-US" sz="1800" b="0" dirty="0" err="1">
                <a:hlinkClick r:id="rId3"/>
              </a:rPr>
              <a:t>Std</a:t>
            </a:r>
            <a:r>
              <a:rPr lang="en-US" sz="1800" b="0" dirty="0">
                <a:hlinkClick r:id="rId3"/>
              </a:rPr>
              <a:t> 802.1Qbv-2015</a:t>
            </a:r>
            <a:r>
              <a:rPr lang="en-US" sz="1800" b="0" dirty="0"/>
              <a:t> - IEEE Standard for Local and Metropolitan Area Networks -- Bridges and Bridged Networks -- Amendment 25: Enhancements for Scheduled Traffic. It specifies time aware queue draining to schedule the transmission of frames relative to a known time scale. </a:t>
            </a:r>
          </a:p>
          <a:p>
            <a:r>
              <a:rPr lang="en-US" sz="1800" b="0" dirty="0">
                <a:hlinkClick r:id="rId4"/>
              </a:rPr>
              <a:t>IEEE </a:t>
            </a:r>
            <a:r>
              <a:rPr lang="en-US" sz="1800" b="0" dirty="0" err="1">
                <a:hlinkClick r:id="rId4"/>
              </a:rPr>
              <a:t>Std</a:t>
            </a:r>
            <a:r>
              <a:rPr lang="en-US" sz="1800" b="0" dirty="0">
                <a:hlinkClick r:id="rId4"/>
              </a:rPr>
              <a:t> 802.1Qca-2015</a:t>
            </a:r>
            <a:r>
              <a:rPr lang="en-US" sz="1800" b="0" dirty="0"/>
              <a:t> - IEEE Standard for Local and Metropolitan Area Networks -- Bridges and Bridged Networks -- Amendment 24: Path Control and Reservation. It extends the application of Intermediate System to Intermediate System (IS-IS) to bridged networks in order to provide explicit trees for data traffic. </a:t>
            </a:r>
          </a:p>
          <a:p>
            <a:pPr marL="0" indent="0">
              <a:buNone/>
            </a:pPr>
            <a:r>
              <a:rPr lang="en-US" sz="1800" b="0" dirty="0" smtClean="0"/>
              <a:t>They are </a:t>
            </a:r>
            <a:r>
              <a:rPr lang="en-US" sz="1800" b="0" dirty="0"/>
              <a:t>being rolled into 802.1Q by the ongoing P802.1Q-REV project</a:t>
            </a:r>
            <a:r>
              <a:rPr lang="en-US" sz="1800" b="0" dirty="0" smtClean="0"/>
              <a:t>.</a:t>
            </a:r>
            <a:endParaRPr lang="en-US" sz="18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Activities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Audio Video Bridging Standards:</a:t>
            </a:r>
          </a:p>
          <a:p>
            <a:r>
              <a:rPr lang="en-US" sz="1600" b="0" dirty="0">
                <a:hlinkClick r:id="rId2"/>
              </a:rPr>
              <a:t>IEEE </a:t>
            </a:r>
            <a:r>
              <a:rPr lang="en-US" sz="1600" b="0" dirty="0" err="1">
                <a:hlinkClick r:id="rId2"/>
              </a:rPr>
              <a:t>Std</a:t>
            </a:r>
            <a:r>
              <a:rPr lang="en-US" sz="1600" b="0" dirty="0">
                <a:hlinkClick r:id="rId2"/>
              </a:rPr>
              <a:t> 802.1AS-2011</a:t>
            </a:r>
            <a:r>
              <a:rPr lang="en-US" sz="1600" b="0" dirty="0"/>
              <a:t> - </a:t>
            </a:r>
            <a:r>
              <a:rPr lang="en-US" sz="1600" b="0" dirty="0" smtClean="0"/>
              <a:t>Timing </a:t>
            </a:r>
            <a:r>
              <a:rPr lang="en-US" sz="1600" b="0" dirty="0"/>
              <a:t>and Synchronization for Time-Sensitive Applications in Bridged Local Area Networks. It provides a Layer 2 time synchronizing service that is appropriate for the most stringent requirements of consumer electronics applications. This was done in cooperation with the </a:t>
            </a:r>
            <a:r>
              <a:rPr lang="en-US" sz="1600" b="0" dirty="0">
                <a:hlinkClick r:id="rId3"/>
              </a:rPr>
              <a:t>IEEE 1588</a:t>
            </a:r>
            <a:r>
              <a:rPr lang="en-US" sz="1600" b="0" dirty="0"/>
              <a:t> working group, and so the point-to-point 802.3 sublayer of 802.1AS is a specific profile of IEEE </a:t>
            </a:r>
            <a:r>
              <a:rPr lang="en-US" sz="1600" b="0" dirty="0" err="1"/>
              <a:t>Std</a:t>
            </a:r>
            <a:r>
              <a:rPr lang="en-US" sz="1600" b="0" dirty="0"/>
              <a:t> 1588-2008. IEEE </a:t>
            </a:r>
            <a:r>
              <a:rPr lang="en-US" sz="1600" b="0" dirty="0" err="1"/>
              <a:t>Std</a:t>
            </a:r>
            <a:r>
              <a:rPr lang="en-US" sz="1600" b="0" dirty="0"/>
              <a:t> 802.1AS specifies the generalized Precision Time Protocol (</a:t>
            </a:r>
            <a:r>
              <a:rPr lang="en-US" sz="1600" b="0" dirty="0" err="1"/>
              <a:t>gPTP</a:t>
            </a:r>
            <a:r>
              <a:rPr lang="en-US" sz="1600" b="0" dirty="0"/>
              <a:t>). </a:t>
            </a:r>
            <a:endParaRPr lang="en-US" sz="1600" b="0" dirty="0" smtClean="0"/>
          </a:p>
          <a:p>
            <a:r>
              <a:rPr lang="en-US" sz="1600" b="0" dirty="0" smtClean="0">
                <a:hlinkClick r:id="rId4"/>
              </a:rPr>
              <a:t>IEEE </a:t>
            </a:r>
            <a:r>
              <a:rPr lang="en-US" sz="1600" b="0" dirty="0" err="1">
                <a:hlinkClick r:id="rId4"/>
              </a:rPr>
              <a:t>Std</a:t>
            </a:r>
            <a:r>
              <a:rPr lang="en-US" sz="1600" b="0" dirty="0">
                <a:hlinkClick r:id="rId4"/>
              </a:rPr>
              <a:t> 802.1Qat-2010</a:t>
            </a:r>
            <a:r>
              <a:rPr lang="en-US" sz="1600" b="0" dirty="0"/>
              <a:t> - </a:t>
            </a:r>
            <a:r>
              <a:rPr lang="en-US" sz="1600" b="0" dirty="0" smtClean="0"/>
              <a:t>Virtual </a:t>
            </a:r>
            <a:r>
              <a:rPr lang="en-US" sz="1600" b="0" dirty="0"/>
              <a:t>Bridged Local Area Networks - Amendment 14: Stream Reservation Protocol (</a:t>
            </a:r>
            <a:r>
              <a:rPr lang="en-US" sz="1600" b="0" dirty="0" smtClean="0"/>
              <a:t>SRP). Ongoing</a:t>
            </a:r>
            <a:r>
              <a:rPr lang="en-US" sz="1600" b="0" dirty="0"/>
              <a:t> </a:t>
            </a:r>
            <a:r>
              <a:rPr lang="en-US" sz="1600" b="0" dirty="0">
                <a:hlinkClick r:id="rId5"/>
              </a:rPr>
              <a:t>P802.1Qcc </a:t>
            </a:r>
            <a:r>
              <a:rPr lang="en-US" sz="1600" b="0" dirty="0" smtClean="0">
                <a:hlinkClick r:id="rId5"/>
              </a:rPr>
              <a:t>project</a:t>
            </a:r>
            <a:r>
              <a:rPr lang="en-US" sz="1600" b="0" dirty="0"/>
              <a:t> </a:t>
            </a:r>
            <a:r>
              <a:rPr lang="en-US" sz="1600" b="0" dirty="0" smtClean="0"/>
              <a:t>specifies </a:t>
            </a:r>
            <a:r>
              <a:rPr lang="en-US" sz="1600" b="0" dirty="0"/>
              <a:t>enhancements to SRP.</a:t>
            </a:r>
          </a:p>
          <a:p>
            <a:r>
              <a:rPr lang="en-US" sz="1600" b="0" dirty="0">
                <a:hlinkClick r:id="rId6"/>
              </a:rPr>
              <a:t>IEEE </a:t>
            </a:r>
            <a:r>
              <a:rPr lang="en-US" sz="1600" b="0" dirty="0" err="1">
                <a:hlinkClick r:id="rId6"/>
              </a:rPr>
              <a:t>Std</a:t>
            </a:r>
            <a:r>
              <a:rPr lang="en-US" sz="1600" b="0" dirty="0">
                <a:hlinkClick r:id="rId6"/>
              </a:rPr>
              <a:t> 802.1Qav-2009</a:t>
            </a:r>
            <a:r>
              <a:rPr lang="en-US" sz="1600" b="0" dirty="0"/>
              <a:t> - </a:t>
            </a:r>
            <a:r>
              <a:rPr lang="en-US" sz="1600" b="0" dirty="0" smtClean="0"/>
              <a:t>Virtual </a:t>
            </a:r>
            <a:r>
              <a:rPr lang="en-US" sz="1600" b="0" dirty="0"/>
              <a:t>Bridged Local Area Networks - Amendment 12: Forwarding and Queueing Enhancements for Time-Sensitive Streams, which specifies the Credit Based Shaper. </a:t>
            </a:r>
          </a:p>
          <a:p>
            <a:r>
              <a:rPr lang="en-US" sz="1600" b="0" dirty="0">
                <a:hlinkClick r:id="rId7"/>
              </a:rPr>
              <a:t>IEEE </a:t>
            </a:r>
            <a:r>
              <a:rPr lang="en-US" sz="1600" b="0" dirty="0" err="1">
                <a:hlinkClick r:id="rId7"/>
              </a:rPr>
              <a:t>Std</a:t>
            </a:r>
            <a:r>
              <a:rPr lang="en-US" sz="1600" b="0" dirty="0">
                <a:hlinkClick r:id="rId7"/>
              </a:rPr>
              <a:t> 802.1BA-2009</a:t>
            </a:r>
            <a:r>
              <a:rPr lang="en-US" sz="1600" b="0" dirty="0"/>
              <a:t> - </a:t>
            </a:r>
            <a:r>
              <a:rPr lang="en-US" sz="1600" b="0" dirty="0" smtClean="0"/>
              <a:t>Audio </a:t>
            </a:r>
            <a:r>
              <a:rPr lang="en-US" sz="1600" b="0" dirty="0"/>
              <a:t>Video Bridging (AVB) Systems. It specifies a set of usage-specific profiles to help interoperability between networked devices using the AVB specifications.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What makes Wi-Fi not Time Sensitive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b="0" dirty="0" smtClean="0"/>
              <a:t>Packet Delay = Queueing Delay + Packet Transmission Time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ru-RU" sz="18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Прямоугольная выноска 5"/>
          <p:cNvSpPr/>
          <p:nvPr/>
        </p:nvSpPr>
        <p:spPr bwMode="auto">
          <a:xfrm>
            <a:off x="481263" y="3023938"/>
            <a:ext cx="3733800" cy="2133600"/>
          </a:xfrm>
          <a:prstGeom prst="wedgeRectCallout">
            <a:avLst>
              <a:gd name="adj1" fmla="val 43282"/>
              <a:gd name="adj2" fmla="val -96658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TSN packet shall wait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while at least the head-of-line packet is being transmitted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baseline="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Maximal PPDU duration in 11ax exceeds 5 </a:t>
            </a:r>
            <a:r>
              <a:rPr kumimoji="0" lang="en-US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ms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Прямоугольная выноска 6"/>
          <p:cNvSpPr/>
          <p:nvPr/>
        </p:nvSpPr>
        <p:spPr bwMode="auto">
          <a:xfrm>
            <a:off x="4875213" y="3023937"/>
            <a:ext cx="3733800" cy="2133600"/>
          </a:xfrm>
          <a:prstGeom prst="wedgeRectCallout">
            <a:avLst>
              <a:gd name="adj1" fmla="val -15150"/>
              <a:gd name="adj2" fmla="val -98342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1800" dirty="0"/>
              <a:t>Packet Transmission </a:t>
            </a:r>
            <a:r>
              <a:rPr lang="en-US" sz="1800" dirty="0" smtClean="0"/>
              <a:t>Time includes channel access time and PPDU duration (plus retries, if any)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Because of unlicensed spectrum, the channel may be busy with transmission of other devices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</a:t>
            </a:r>
            <a:r>
              <a:rPr lang="en-US" dirty="0"/>
              <a:t>Queueing Delay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idea: Stop transmitting a non-TSN frame when a TSN frame arrives.</a:t>
            </a:r>
          </a:p>
          <a:p>
            <a:r>
              <a:rPr lang="en-US" b="0" dirty="0" smtClean="0"/>
              <a:t>This is similar to </a:t>
            </a:r>
            <a:r>
              <a:rPr lang="en-US" b="0" dirty="0"/>
              <a:t>IEEE </a:t>
            </a:r>
            <a:r>
              <a:rPr lang="en-US" b="0" dirty="0" err="1"/>
              <a:t>Std</a:t>
            </a:r>
            <a:r>
              <a:rPr lang="en-US" b="0" dirty="0"/>
              <a:t> </a:t>
            </a:r>
            <a:r>
              <a:rPr lang="en-US" b="0" dirty="0" smtClean="0"/>
              <a:t>802.1Qbu-2016</a:t>
            </a:r>
          </a:p>
          <a:p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Open issues:</a:t>
            </a:r>
          </a:p>
          <a:p>
            <a:r>
              <a:rPr lang="en-US" b="0" dirty="0" smtClean="0"/>
              <a:t>Shall the transmission of the non-TSN frame be considered as unsuccessful transmission attempt?</a:t>
            </a:r>
          </a:p>
          <a:p>
            <a:r>
              <a:rPr lang="en-US" b="0" dirty="0" smtClean="0"/>
              <a:t>How to save partially transmitted data?</a:t>
            </a:r>
          </a:p>
          <a:p>
            <a:r>
              <a:rPr lang="en-US" b="0" dirty="0" smtClean="0"/>
              <a:t>How can the receiver </a:t>
            </a:r>
            <a:r>
              <a:rPr lang="en-US" b="0" dirty="0"/>
              <a:t>of the TSN frame </a:t>
            </a:r>
            <a:r>
              <a:rPr lang="en-US" b="0" dirty="0" err="1" smtClean="0"/>
              <a:t>microsleep</a:t>
            </a:r>
            <a:r>
              <a:rPr lang="en-US" b="0" dirty="0" smtClean="0"/>
              <a:t> during non-TSN transmissions for other STAs?</a:t>
            </a:r>
            <a:endParaRPr lang="en-US" b="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2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</a:t>
            </a:r>
            <a:r>
              <a:rPr lang="en-US" dirty="0" smtClean="0"/>
              <a:t> Packet Transmission Time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idea: reduce channel access time using another radio, adaptively choose robust MCS and protect transmission from collisions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Channel Access Time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Main idea: use dual radio, similarly to WUR (802.11ba)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main radio is used for usual transmission.</a:t>
            </a:r>
          </a:p>
          <a:p>
            <a:pPr marL="0" indent="0">
              <a:buNone/>
            </a:pPr>
            <a:r>
              <a:rPr lang="en-US" dirty="0" smtClean="0"/>
              <a:t>The auxiliary radio is used to ask neighboring STAs to stop ongoing non-TSN transmissions. </a:t>
            </a:r>
          </a:p>
          <a:p>
            <a:pPr marL="0" indent="0">
              <a:buNone/>
            </a:pPr>
            <a:r>
              <a:rPr lang="en-US" dirty="0"/>
              <a:t>Radios operate in different bands</a:t>
            </a:r>
          </a:p>
          <a:p>
            <a:r>
              <a:rPr lang="en-US" b="0" dirty="0" smtClean="0"/>
              <a:t>The </a:t>
            </a:r>
            <a:r>
              <a:rPr lang="en-US" b="0" dirty="0"/>
              <a:t>auxiliary radio </a:t>
            </a:r>
            <a:r>
              <a:rPr lang="en-US" b="0" dirty="0" smtClean="0"/>
              <a:t>cannot be used for data transmission. </a:t>
            </a:r>
          </a:p>
          <a:p>
            <a:r>
              <a:rPr lang="en-US" b="0" dirty="0" smtClean="0"/>
              <a:t>It can be combined with WUR or extend WUR.</a:t>
            </a:r>
          </a:p>
          <a:p>
            <a:r>
              <a:rPr lang="en-US" b="0" dirty="0" smtClean="0"/>
              <a:t>It can be also used to wake-up the intended receiver from </a:t>
            </a:r>
            <a:r>
              <a:rPr lang="en-US" b="0" dirty="0" err="1" smtClean="0"/>
              <a:t>microsleep</a:t>
            </a:r>
            <a:r>
              <a:rPr lang="en-US" b="0" dirty="0" smtClean="0"/>
              <a:t> or doze state.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Simple Example of WTSN Handshake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cxnSp>
        <p:nvCxnSpPr>
          <p:cNvPr id="67" name="Прямая со стрелкой 66"/>
          <p:cNvCxnSpPr>
            <a:stCxn id="96" idx="2"/>
          </p:cNvCxnSpPr>
          <p:nvPr/>
        </p:nvCxnSpPr>
        <p:spPr bwMode="auto">
          <a:xfrm flipH="1">
            <a:off x="5759745" y="3512873"/>
            <a:ext cx="1" cy="20765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79" name="Скругленная прямоугольная выноска 78"/>
          <p:cNvSpPr/>
          <p:nvPr/>
        </p:nvSpPr>
        <p:spPr bwMode="auto">
          <a:xfrm>
            <a:off x="5257800" y="2281874"/>
            <a:ext cx="1342037" cy="350331"/>
          </a:xfrm>
          <a:prstGeom prst="wedgeRoundRectCallout">
            <a:avLst>
              <a:gd name="adj1" fmla="val -52905"/>
              <a:gd name="adj2" fmla="val 16825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Backoff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Скругленная прямоугольная выноска 79"/>
          <p:cNvSpPr/>
          <p:nvPr/>
        </p:nvSpPr>
        <p:spPr bwMode="auto">
          <a:xfrm>
            <a:off x="2763681" y="5752223"/>
            <a:ext cx="1413327" cy="793901"/>
          </a:xfrm>
          <a:prstGeom prst="wedgeRoundRectCallout">
            <a:avLst>
              <a:gd name="adj1" fmla="val 58552"/>
              <a:gd name="adj2" fmla="val -218205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 Receives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TSN Notification and stops its transmission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8" name="Прямая со стрелкой 87"/>
          <p:cNvCxnSpPr/>
          <p:nvPr/>
        </p:nvCxnSpPr>
        <p:spPr bwMode="auto">
          <a:xfrm>
            <a:off x="4264783" y="3522204"/>
            <a:ext cx="21646" cy="6148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91" name="Скругленная прямоугольная выноска 90"/>
          <p:cNvSpPr/>
          <p:nvPr/>
        </p:nvSpPr>
        <p:spPr bwMode="auto">
          <a:xfrm>
            <a:off x="1447800" y="2228792"/>
            <a:ext cx="1410477" cy="487471"/>
          </a:xfrm>
          <a:prstGeom prst="wedgeRoundRectCallout">
            <a:avLst>
              <a:gd name="adj1" fmla="val 52893"/>
              <a:gd name="adj2" fmla="val 208289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TSN Frame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arrives in the queue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 bwMode="auto">
          <a:xfrm>
            <a:off x="1909262" y="3505200"/>
            <a:ext cx="5562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961369" y="335292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STA1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 bwMode="auto">
          <a:xfrm>
            <a:off x="3106072" y="3079870"/>
            <a:ext cx="1173872" cy="441626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TSN Notification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5" name="Прямая со стрелкой 94"/>
          <p:cNvCxnSpPr/>
          <p:nvPr/>
        </p:nvCxnSpPr>
        <p:spPr bwMode="auto">
          <a:xfrm>
            <a:off x="4989632" y="3039496"/>
            <a:ext cx="0" cy="4748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Прямоугольник 95"/>
          <p:cNvSpPr/>
          <p:nvPr/>
        </p:nvSpPr>
        <p:spPr bwMode="auto">
          <a:xfrm>
            <a:off x="5423492" y="3048649"/>
            <a:ext cx="672507" cy="464224"/>
          </a:xfrm>
          <a:prstGeom prst="rect">
            <a:avLst/>
          </a:prstGeom>
          <a:solidFill>
            <a:srgbClr val="FFFF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TSN Frame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8" name="Прямая со стрелкой 97"/>
          <p:cNvCxnSpPr>
            <a:stCxn id="97" idx="0"/>
          </p:cNvCxnSpPr>
          <p:nvPr/>
        </p:nvCxnSpPr>
        <p:spPr bwMode="auto">
          <a:xfrm flipH="1" flipV="1">
            <a:off x="6599837" y="3521496"/>
            <a:ext cx="16368" cy="1798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27" name="Группа 26"/>
          <p:cNvGrpSpPr/>
          <p:nvPr/>
        </p:nvGrpSpPr>
        <p:grpSpPr>
          <a:xfrm>
            <a:off x="985432" y="4137076"/>
            <a:ext cx="6528213" cy="1460742"/>
            <a:chOff x="981749" y="4696770"/>
            <a:chExt cx="6528213" cy="1460742"/>
          </a:xfrm>
        </p:grpSpPr>
        <p:sp>
          <p:nvSpPr>
            <p:cNvPr id="72" name="TextBox 71"/>
            <p:cNvSpPr txBox="1"/>
            <p:nvPr/>
          </p:nvSpPr>
          <p:spPr>
            <a:xfrm>
              <a:off x="981749" y="5006849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STA2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73" name="Прямая соединительная линия 72"/>
            <p:cNvCxnSpPr/>
            <p:nvPr/>
          </p:nvCxnSpPr>
          <p:spPr bwMode="auto">
            <a:xfrm>
              <a:off x="1947362" y="5199004"/>
              <a:ext cx="5562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6" name="Прямоугольник 105"/>
            <p:cNvSpPr/>
            <p:nvPr/>
          </p:nvSpPr>
          <p:spPr bwMode="auto">
            <a:xfrm>
              <a:off x="1947362" y="4696770"/>
              <a:ext cx="2317421" cy="499753"/>
            </a:xfrm>
            <a:prstGeom prst="rect">
              <a:avLst/>
            </a:prstGeom>
            <a:solidFill>
              <a:srgbClr val="FFFF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Ongoing Transmission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9" name="Прямая со стрелкой 108"/>
            <p:cNvCxnSpPr>
              <a:stCxn id="106" idx="2"/>
            </p:cNvCxnSpPr>
            <p:nvPr/>
          </p:nvCxnSpPr>
          <p:spPr bwMode="auto">
            <a:xfrm flipH="1">
              <a:off x="3102389" y="5196523"/>
              <a:ext cx="3684" cy="96098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9" name="Прямоугольник 48"/>
            <p:cNvSpPr/>
            <p:nvPr/>
          </p:nvSpPr>
          <p:spPr bwMode="auto">
            <a:xfrm>
              <a:off x="4264783" y="4697448"/>
              <a:ext cx="3126617" cy="499753"/>
            </a:xfrm>
            <a:prstGeom prst="rect">
              <a:avLst/>
            </a:prstGeom>
            <a:solidFill>
              <a:schemeClr val="bg1">
                <a:lumMod val="75000"/>
                <a:alpha val="48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Cancelled Transmission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60" name="Прямая со стрелкой 59"/>
          <p:cNvCxnSpPr/>
          <p:nvPr/>
        </p:nvCxnSpPr>
        <p:spPr bwMode="auto">
          <a:xfrm flipH="1">
            <a:off x="4268466" y="3512873"/>
            <a:ext cx="17964" cy="20849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cxnSp>
        <p:nvCxnSpPr>
          <p:cNvPr id="62" name="Прямая со стрелкой 61"/>
          <p:cNvCxnSpPr/>
          <p:nvPr/>
        </p:nvCxnSpPr>
        <p:spPr bwMode="auto">
          <a:xfrm>
            <a:off x="5123716" y="3039496"/>
            <a:ext cx="0" cy="4748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Прямая со стрелкой 62"/>
          <p:cNvCxnSpPr/>
          <p:nvPr/>
        </p:nvCxnSpPr>
        <p:spPr bwMode="auto">
          <a:xfrm>
            <a:off x="5257800" y="3039496"/>
            <a:ext cx="0" cy="4748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406103" y="310036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AIFS</a:t>
            </a:r>
            <a:endParaRPr lang="ru-RU" dirty="0"/>
          </a:p>
        </p:txBody>
      </p:sp>
      <p:sp>
        <p:nvSpPr>
          <p:cNvPr id="26" name="Дата 2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  <p:sp>
        <p:nvSpPr>
          <p:cNvPr id="70" name="Скругленная прямоугольная выноска 69"/>
          <p:cNvSpPr/>
          <p:nvPr/>
        </p:nvSpPr>
        <p:spPr bwMode="auto">
          <a:xfrm>
            <a:off x="3295392" y="2057400"/>
            <a:ext cx="1342037" cy="582657"/>
          </a:xfrm>
          <a:prstGeom prst="wedgeRoundRectCallout">
            <a:avLst>
              <a:gd name="adj1" fmla="val -15849"/>
              <a:gd name="adj2" fmla="val 11959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Sent with auxiliary radio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961369" y="5320172"/>
            <a:ext cx="6490113" cy="439810"/>
            <a:chOff x="981749" y="4078632"/>
            <a:chExt cx="6490113" cy="439810"/>
          </a:xfrm>
        </p:grpSpPr>
        <p:sp>
          <p:nvSpPr>
            <p:cNvPr id="56" name="TextBox 55"/>
            <p:cNvSpPr txBox="1"/>
            <p:nvPr/>
          </p:nvSpPr>
          <p:spPr>
            <a:xfrm>
              <a:off x="981749" y="4179888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AP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97" name="Прямоугольник 96"/>
            <p:cNvSpPr/>
            <p:nvPr/>
          </p:nvSpPr>
          <p:spPr bwMode="auto">
            <a:xfrm>
              <a:off x="6324600" y="4078632"/>
              <a:ext cx="623970" cy="269294"/>
            </a:xfrm>
            <a:prstGeom prst="rect">
              <a:avLst/>
            </a:prstGeom>
            <a:solidFill>
              <a:srgbClr val="FFFF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ACK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7" name="Прямая соединительная линия 76"/>
            <p:cNvCxnSpPr/>
            <p:nvPr/>
          </p:nvCxnSpPr>
          <p:spPr bwMode="auto">
            <a:xfrm>
              <a:off x="1947362" y="4356278"/>
              <a:ext cx="55245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657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52739</TotalTime>
  <Words>456</Words>
  <Application>Microsoft Office PowerPoint</Application>
  <PresentationFormat>Экран (4:3)</PresentationFormat>
  <Paragraphs>128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ACcord Submission Template</vt:lpstr>
      <vt:lpstr>Wi-Fi Time Sensitive Networking</vt:lpstr>
      <vt:lpstr>Motivation</vt:lpstr>
      <vt:lpstr>IEEE 802.1 Activities</vt:lpstr>
      <vt:lpstr>IEEE 802.1 Activities</vt:lpstr>
      <vt:lpstr>What makes Wi-Fi not Time Sensitive</vt:lpstr>
      <vt:lpstr>Reducing Queueing Delay</vt:lpstr>
      <vt:lpstr>Reducing Packet Transmission Time </vt:lpstr>
      <vt:lpstr>Reducing Channel Access Time</vt:lpstr>
      <vt:lpstr>Simple Example of WTSN Handshake</vt:lpstr>
      <vt:lpstr>Straw Poll </vt:lpstr>
    </vt:vector>
  </TitlesOfParts>
  <Manager>khorov@frtk.ru</Manager>
  <Company>IITP 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TSN</dc:title>
  <dc:creator>khorov@frtk.ru</dc:creator>
  <cp:lastModifiedBy>Evgeny Khorov</cp:lastModifiedBy>
  <cp:revision>1635</cp:revision>
  <cp:lastPrinted>1998-02-10T13:28:06Z</cp:lastPrinted>
  <dcterms:created xsi:type="dcterms:W3CDTF">2009-12-02T19:05:24Z</dcterms:created>
  <dcterms:modified xsi:type="dcterms:W3CDTF">2017-11-06T19:08:51Z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