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304" r:id="rId6"/>
    <p:sldId id="305" r:id="rId7"/>
    <p:sldId id="312" r:id="rId8"/>
    <p:sldId id="306" r:id="rId9"/>
    <p:sldId id="307" r:id="rId10"/>
    <p:sldId id="308" r:id="rId11"/>
    <p:sldId id="309" r:id="rId12"/>
    <p:sldId id="310" r:id="rId13"/>
    <p:sldId id="311" r:id="rId14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465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802.11-17/1733r0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Ranging ID and its Lifetime Management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2017-11-06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311151"/>
              </p:ext>
            </p:extLst>
          </p:nvPr>
        </p:nvGraphicFramePr>
        <p:xfrm>
          <a:off x="654050" y="2859088"/>
          <a:ext cx="7162800" cy="328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7" name="Document" r:id="rId4" imgW="9104721" imgH="4174488" progId="Word.Document.8">
                  <p:embed/>
                </p:oleObj>
              </mc:Choice>
              <mc:Fallback>
                <p:oleObj name="Document" r:id="rId4" imgW="9104721" imgH="41744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2859088"/>
                        <a:ext cx="7162800" cy="328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the STA with Ranging ID is never Polled?</a:t>
            </a:r>
          </a:p>
          <a:p>
            <a:pPr lvl="1"/>
            <a:r>
              <a:rPr lang="en-US" dirty="0" smtClean="0"/>
              <a:t>Ranging ID lifetime determination should consider the worst case scenario for a STA to be polled.</a:t>
            </a:r>
          </a:p>
          <a:p>
            <a:r>
              <a:rPr lang="en-US" dirty="0" smtClean="0"/>
              <a:t>What happens of the RSTA switches between SU and MU modes of ranging with a STA that is assigned a Ranging ID?</a:t>
            </a:r>
          </a:p>
          <a:p>
            <a:pPr lvl="1"/>
            <a:r>
              <a:rPr lang="en-US" dirty="0" smtClean="0"/>
              <a:t>Ranging ID lifetime be renewed when a ranging happens (irrespective of the ranging being SU or MU)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67744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943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Ranging Id is assigned by an AP to unassociated STAs that initiated a MU </a:t>
            </a:r>
            <a:r>
              <a:rPr lang="en-US" dirty="0" err="1"/>
              <a:t>iFTMR</a:t>
            </a:r>
            <a:r>
              <a:rPr lang="en-US" dirty="0"/>
              <a:t> with the AP</a:t>
            </a:r>
          </a:p>
          <a:p>
            <a:r>
              <a:rPr lang="en-US" dirty="0"/>
              <a:t>The assigned Ranging ID is communicated via the </a:t>
            </a:r>
            <a:r>
              <a:rPr lang="en-US" dirty="0" err="1"/>
              <a:t>iFTM</a:t>
            </a:r>
            <a:r>
              <a:rPr lang="en-US" dirty="0"/>
              <a:t> that the AP sends in response to </a:t>
            </a:r>
            <a:r>
              <a:rPr lang="en-US" dirty="0" err="1"/>
              <a:t>iFTMR</a:t>
            </a:r>
            <a:r>
              <a:rPr lang="en-US" dirty="0"/>
              <a:t> to the STA</a:t>
            </a:r>
          </a:p>
          <a:p>
            <a:r>
              <a:rPr lang="en-US" dirty="0"/>
              <a:t>The assignment and maintenance of the Ranging ID consumes resources in the AP</a:t>
            </a:r>
          </a:p>
          <a:p>
            <a:pPr lvl="1"/>
            <a:r>
              <a:rPr lang="en-US" dirty="0"/>
              <a:t>To conserve resources AP’s would like to release resources associated with inactive Ranging IDs as soon as possible</a:t>
            </a:r>
          </a:p>
          <a:p>
            <a:r>
              <a:rPr lang="en-US" dirty="0"/>
              <a:t>This submission discusses Ranging ID lifetime and management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ID Lifetime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has an implementation dependent Ranging ID lifetime</a:t>
            </a:r>
          </a:p>
          <a:p>
            <a:pPr lvl="1"/>
            <a:r>
              <a:rPr lang="en-US" dirty="0" smtClean="0"/>
              <a:t>Lifetime of all Ranging IDs assigned by the AP</a:t>
            </a:r>
          </a:p>
          <a:p>
            <a:pPr lvl="1"/>
            <a:r>
              <a:rPr lang="en-US" dirty="0" smtClean="0"/>
              <a:t>If the STA to which a Ranging ID is assigned by the AP </a:t>
            </a:r>
          </a:p>
          <a:p>
            <a:pPr lvl="2"/>
            <a:r>
              <a:rPr lang="en-US" dirty="0" smtClean="0"/>
              <a:t>does not initiate a Range Measurement Request to the AP within the Ranging ID lifetime, the Ranging ID assignment is retired</a:t>
            </a:r>
          </a:p>
          <a:p>
            <a:pPr lvl="3"/>
            <a:r>
              <a:rPr lang="en-US" dirty="0" smtClean="0"/>
              <a:t>The STA must obtain a new Ranging ID in order to initiate a Range Measurement with the AP – this requires the STA to send an </a:t>
            </a:r>
            <a:r>
              <a:rPr lang="en-US" dirty="0" err="1" smtClean="0"/>
              <a:t>iFTMR</a:t>
            </a:r>
            <a:r>
              <a:rPr lang="en-US" dirty="0" smtClean="0"/>
              <a:t> and receive an </a:t>
            </a:r>
            <a:r>
              <a:rPr lang="en-US" dirty="0" err="1" smtClean="0"/>
              <a:t>iFTM</a:t>
            </a:r>
            <a:r>
              <a:rPr lang="en-US" dirty="0" smtClean="0"/>
              <a:t> with the status set to SUCCESS</a:t>
            </a:r>
          </a:p>
          <a:p>
            <a:pPr lvl="2"/>
            <a:r>
              <a:rPr lang="en-US" dirty="0" smtClean="0"/>
              <a:t>does initiate a Range Measurement within the Ranging ID lifetime(at time = t), the subsequent Range Measurement request from </a:t>
            </a:r>
            <a:r>
              <a:rPr lang="en-US" dirty="0" err="1" smtClean="0"/>
              <a:t>rhe</a:t>
            </a:r>
            <a:r>
              <a:rPr lang="en-US" dirty="0" smtClean="0"/>
              <a:t> STA to the AP must be received by the AP before time = t + lifetime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39952" y="6453336"/>
            <a:ext cx="587549" cy="12194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53336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606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work (an example)?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59598"/>
            <a:ext cx="5319963" cy="391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9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support:</a:t>
            </a:r>
          </a:p>
          <a:p>
            <a:pPr lvl="1"/>
            <a:r>
              <a:rPr lang="en-US" sz="1400" dirty="0" smtClean="0"/>
              <a:t>Ranging IDs are </a:t>
            </a:r>
            <a:r>
              <a:rPr lang="en-US" sz="1400" dirty="0"/>
              <a:t>of the same size and range as AIDs and following same rules and limitations.</a:t>
            </a:r>
          </a:p>
          <a:p>
            <a:pPr lvl="1"/>
            <a:r>
              <a:rPr lang="en-US" sz="1400" dirty="0" smtClean="0"/>
              <a:t>Ranging IDs </a:t>
            </a:r>
            <a:r>
              <a:rPr lang="en-US" sz="1400" dirty="0"/>
              <a:t>and AIDs are from same space and non-conflicting.</a:t>
            </a:r>
          </a:p>
          <a:p>
            <a:pPr lvl="1"/>
            <a:r>
              <a:rPr lang="en-US" sz="1400" dirty="0"/>
              <a:t>the assignment of Ranging IDs by a RSTA to unassociated ISTA resulting in the execution MU </a:t>
            </a:r>
            <a:r>
              <a:rPr lang="en-US" sz="1400" dirty="0" err="1"/>
              <a:t>HEz</a:t>
            </a:r>
            <a:r>
              <a:rPr lang="en-US" sz="1400" dirty="0"/>
              <a:t> Ranging protocol with the RSTA:</a:t>
            </a:r>
          </a:p>
          <a:p>
            <a:pPr lvl="2"/>
            <a:r>
              <a:rPr lang="en-US" sz="1200" dirty="0"/>
              <a:t>the assigned Ranging ID is included in the </a:t>
            </a:r>
            <a:r>
              <a:rPr lang="en-US" sz="1200" dirty="0" err="1"/>
              <a:t>HEz</a:t>
            </a:r>
            <a:r>
              <a:rPr lang="en-US" sz="1200" dirty="0"/>
              <a:t> Specific subelement contained in </a:t>
            </a:r>
            <a:r>
              <a:rPr lang="en-US" sz="1200" dirty="0" err="1"/>
              <a:t>iFTM</a:t>
            </a:r>
            <a:r>
              <a:rPr lang="en-US" sz="1200" dirty="0"/>
              <a:t>.</a:t>
            </a:r>
          </a:p>
          <a:p>
            <a:pPr lvl="1"/>
            <a:r>
              <a:rPr lang="en-US" sz="1400" dirty="0"/>
              <a:t>the RSTA </a:t>
            </a:r>
            <a:r>
              <a:rPr lang="en-US" sz="1400" dirty="0" smtClean="0"/>
              <a:t>may advertise </a:t>
            </a:r>
            <a:r>
              <a:rPr lang="en-US" sz="1400" dirty="0"/>
              <a:t>a Ranging ID lifetime which defines the duration for which the Ranging ID remains valid</a:t>
            </a:r>
          </a:p>
          <a:p>
            <a:pPr lvl="2"/>
            <a:r>
              <a:rPr lang="en-US" sz="1200" dirty="0"/>
              <a:t>the mechanism to advertise Ranging ID lifetime is TBD</a:t>
            </a:r>
          </a:p>
          <a:p>
            <a:pPr lvl="2"/>
            <a:r>
              <a:rPr lang="en-US" sz="1200" dirty="0"/>
              <a:t>the best choice for Ranging ID lifetime value is implementation dependent </a:t>
            </a:r>
          </a:p>
          <a:p>
            <a:pPr lvl="1"/>
            <a:r>
              <a:rPr lang="en-US" sz="1400" dirty="0"/>
              <a:t>the Ranging ID is retired at both ISTA and RSTA when the corresponding Ranging ID Lifetime expires which also terminates the FTM session.</a:t>
            </a:r>
          </a:p>
          <a:p>
            <a:pPr lvl="1"/>
            <a:r>
              <a:rPr lang="en-US" sz="1400" dirty="0"/>
              <a:t>Ranging ID lifetime may be equal to MAX BSS IDLE PERIOD.</a:t>
            </a:r>
          </a:p>
          <a:p>
            <a:pPr lvl="1"/>
            <a:r>
              <a:rPr lang="en-US" sz="1400" dirty="0"/>
              <a:t>When an FTM session terminates or aborts the Ranging ID expires. </a:t>
            </a:r>
          </a:p>
          <a:p>
            <a:pPr lvl="1"/>
            <a:r>
              <a:rPr lang="en-US" sz="1400" dirty="0"/>
              <a:t>Termination may be explicit (i.e. using FTM or FTM </a:t>
            </a:r>
            <a:r>
              <a:rPr lang="en-US" sz="1400" dirty="0" err="1"/>
              <a:t>Req</a:t>
            </a:r>
            <a:r>
              <a:rPr lang="en-US" sz="1400" dirty="0"/>
              <a:t>) or implicit due to Ranging ID Lifetime expiration.</a:t>
            </a:r>
          </a:p>
          <a:p>
            <a:pPr lvl="1"/>
            <a:r>
              <a:rPr lang="en-US" sz="1400" dirty="0"/>
              <a:t>Support of the Ranging ID Lifetime is optional.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627784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267720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712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 smtClean="0"/>
              <a:t>Move to add the following to the SFD:</a:t>
            </a:r>
            <a:endParaRPr lang="en-US" dirty="0"/>
          </a:p>
          <a:p>
            <a:pPr lvl="1"/>
            <a:r>
              <a:rPr lang="en-US" sz="1400" dirty="0" smtClean="0"/>
              <a:t>Ranging IDs are </a:t>
            </a:r>
            <a:r>
              <a:rPr lang="en-US" sz="1400" dirty="0"/>
              <a:t>of the same size and range as AIDs and following same rules and limitations.</a:t>
            </a:r>
          </a:p>
          <a:p>
            <a:pPr lvl="1"/>
            <a:r>
              <a:rPr lang="en-US" sz="1400" dirty="0" smtClean="0"/>
              <a:t>Ranging IDs </a:t>
            </a:r>
            <a:r>
              <a:rPr lang="en-US" sz="1400" dirty="0"/>
              <a:t>and AIDs are from same space and non-conflicting.</a:t>
            </a:r>
          </a:p>
          <a:p>
            <a:pPr lvl="1"/>
            <a:r>
              <a:rPr lang="en-US" sz="1400" dirty="0"/>
              <a:t>the assignment of Ranging IDs by a RSTA to unassociated ISTA resulting in the execution MU </a:t>
            </a:r>
            <a:r>
              <a:rPr lang="en-US" sz="1400" dirty="0" err="1"/>
              <a:t>HEz</a:t>
            </a:r>
            <a:r>
              <a:rPr lang="en-US" sz="1400" dirty="0"/>
              <a:t> Ranging protocol with the RSTA:</a:t>
            </a:r>
          </a:p>
          <a:p>
            <a:pPr lvl="2"/>
            <a:r>
              <a:rPr lang="en-US" sz="1200" dirty="0"/>
              <a:t>the assigned Ranging ID is included in the </a:t>
            </a:r>
            <a:r>
              <a:rPr lang="en-US" sz="1200" dirty="0" err="1"/>
              <a:t>HEz</a:t>
            </a:r>
            <a:r>
              <a:rPr lang="en-US" sz="1200" dirty="0"/>
              <a:t> Specific subelement contained in </a:t>
            </a:r>
            <a:r>
              <a:rPr lang="en-US" sz="1200" dirty="0" err="1"/>
              <a:t>iFTM</a:t>
            </a:r>
            <a:r>
              <a:rPr lang="en-US" sz="1200" dirty="0"/>
              <a:t>.</a:t>
            </a:r>
          </a:p>
          <a:p>
            <a:pPr lvl="1"/>
            <a:r>
              <a:rPr lang="en-US" sz="1400" dirty="0"/>
              <a:t>the RSTA </a:t>
            </a:r>
            <a:r>
              <a:rPr lang="en-US" sz="1400" dirty="0" smtClean="0"/>
              <a:t>may advertise </a:t>
            </a:r>
            <a:r>
              <a:rPr lang="en-US" sz="1400" dirty="0"/>
              <a:t>a Ranging ID lifetime which defines the duration for which the Ranging ID remains valid</a:t>
            </a:r>
          </a:p>
          <a:p>
            <a:pPr lvl="2"/>
            <a:r>
              <a:rPr lang="en-US" sz="1200" dirty="0"/>
              <a:t>the mechanism to advertise Ranging ID lifetime is TBD</a:t>
            </a:r>
          </a:p>
          <a:p>
            <a:pPr lvl="2"/>
            <a:r>
              <a:rPr lang="en-US" sz="1200" dirty="0"/>
              <a:t>the best choice for Ranging ID lifetime value is implementation dependent </a:t>
            </a:r>
          </a:p>
          <a:p>
            <a:pPr lvl="1"/>
            <a:r>
              <a:rPr lang="en-US" sz="1400" dirty="0"/>
              <a:t>the Ranging ID is retired at both ISTA and RSTA when the corresponding Ranging ID Lifetime expires which also terminates the FTM session.</a:t>
            </a:r>
          </a:p>
          <a:p>
            <a:pPr lvl="1"/>
            <a:r>
              <a:rPr lang="en-US" sz="1400" dirty="0"/>
              <a:t>Ranging ID lifetime may be equal to MAX BSS IDLE PERIOD.</a:t>
            </a:r>
          </a:p>
          <a:p>
            <a:pPr lvl="1"/>
            <a:r>
              <a:rPr lang="en-US" sz="1400" dirty="0"/>
              <a:t>When an FTM session terminates or aborts the Ranging ID expires. </a:t>
            </a:r>
          </a:p>
          <a:p>
            <a:pPr lvl="1"/>
            <a:r>
              <a:rPr lang="en-US" sz="1400" dirty="0"/>
              <a:t>Termination may be explicit (i.e. using FTM or FTM </a:t>
            </a:r>
            <a:r>
              <a:rPr lang="en-US" sz="1400" dirty="0" err="1"/>
              <a:t>Req</a:t>
            </a:r>
            <a:r>
              <a:rPr lang="en-US" sz="1400" dirty="0"/>
              <a:t>) or implicit due to Ranging ID Lifetime expiration.</a:t>
            </a:r>
          </a:p>
          <a:p>
            <a:pPr lvl="1"/>
            <a:r>
              <a:rPr lang="en-US" sz="1400" dirty="0"/>
              <a:t>Support of the Ranging ID Lifetime is optional.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451296" y="6484694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566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35272" y="6484694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496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Ranging ID </a:t>
            </a:r>
            <a:r>
              <a:rPr lang="en-US" dirty="0" smtClean="0"/>
              <a:t>Advertised?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iFTM</a:t>
            </a:r>
            <a:r>
              <a:rPr lang="en-US" dirty="0" smtClean="0"/>
              <a:t> (</a:t>
            </a:r>
            <a:r>
              <a:rPr lang="en-US" dirty="0" err="1" smtClean="0"/>
              <a:t>HEz</a:t>
            </a:r>
            <a:r>
              <a:rPr lang="en-US" dirty="0" smtClean="0"/>
              <a:t>-specific sub-element)</a:t>
            </a:r>
          </a:p>
          <a:p>
            <a:pPr lvl="1"/>
            <a:r>
              <a:rPr lang="en-US" dirty="0" smtClean="0"/>
              <a:t>Probably the best way to communicate this value</a:t>
            </a:r>
          </a:p>
          <a:p>
            <a:pPr lvl="1"/>
            <a:r>
              <a:rPr lang="en-US" dirty="0" smtClean="0"/>
              <a:t>Delivered along with the Ranging ID </a:t>
            </a:r>
          </a:p>
          <a:p>
            <a:pPr lvl="2"/>
            <a:r>
              <a:rPr lang="en-US" dirty="0" smtClean="0"/>
              <a:t>The lifetime alone does not make sense</a:t>
            </a:r>
          </a:p>
          <a:p>
            <a:r>
              <a:rPr lang="en-US" dirty="0" smtClean="0"/>
              <a:t>As a capability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483768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9183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be the best choice for the value of the Ranging ID Lifetime?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Should allow for reuse of Ranging IDs as fast as possible</a:t>
            </a:r>
          </a:p>
          <a:p>
            <a:endParaRPr lang="en-US" sz="2000" dirty="0" smtClean="0"/>
          </a:p>
          <a:p>
            <a:r>
              <a:rPr lang="en-US" sz="2000" dirty="0" smtClean="0"/>
              <a:t>Could be as large as BSS Max Idle Period? </a:t>
            </a:r>
          </a:p>
          <a:p>
            <a:pPr lvl="1"/>
            <a:r>
              <a:rPr lang="en-US" sz="1800" dirty="0" smtClean="0"/>
              <a:t>Would match associated STA behavior – is this needed?</a:t>
            </a:r>
          </a:p>
          <a:p>
            <a:pPr lvl="1"/>
            <a:r>
              <a:rPr lang="en-US" sz="1800" dirty="0" smtClean="0"/>
              <a:t>Would tie-up Ranging IDs for too long</a:t>
            </a:r>
          </a:p>
          <a:p>
            <a:pPr lvl="1"/>
            <a:r>
              <a:rPr lang="en-US" sz="1800" dirty="0" smtClean="0"/>
              <a:t>Security implications of having an unused Ranging ID live longer than needed</a:t>
            </a:r>
          </a:p>
          <a:p>
            <a:r>
              <a:rPr lang="en-US" sz="2000" dirty="0" smtClean="0"/>
              <a:t>Best to set the Ranging ID Lifetime in such a way that the Ranging ID is retired as soon as one of the following happens:</a:t>
            </a:r>
          </a:p>
          <a:p>
            <a:pPr lvl="1"/>
            <a:r>
              <a:rPr lang="en-US" sz="1800" dirty="0" smtClean="0"/>
              <a:t>FTM session is torn down explicitly</a:t>
            </a:r>
          </a:p>
          <a:p>
            <a:pPr lvl="1"/>
            <a:r>
              <a:rPr lang="en-US" sz="1800" dirty="0" smtClean="0"/>
              <a:t>The initiator does not initiate a new Ranging Measurement before the (last </a:t>
            </a:r>
            <a:r>
              <a:rPr lang="en-US" sz="1800" smtClean="0"/>
              <a:t>LMR delivery + Ranging ID lifetime)</a:t>
            </a:r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451296" y="6469361"/>
            <a:ext cx="2408736" cy="15261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135189" y="6484694"/>
            <a:ext cx="2408736" cy="184666"/>
          </a:xfrm>
        </p:spPr>
        <p:txBody>
          <a:bodyPr/>
          <a:lstStyle/>
          <a:p>
            <a:r>
              <a:rPr lang="en-CA" dirty="0" smtClean="0"/>
              <a:t>Ganesh Venkatesan (Intel Corporation)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05116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66859</TotalTime>
  <Words>967</Words>
  <Application>Microsoft Office PowerPoint</Application>
  <PresentationFormat>On-screen Show (4:3)</PresentationFormat>
  <Paragraphs>105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Ranging ID and its Lifetime Management</vt:lpstr>
      <vt:lpstr>Motivation/Background</vt:lpstr>
      <vt:lpstr>Ranging ID Lifetime</vt:lpstr>
      <vt:lpstr>How does this work (an example)?</vt:lpstr>
      <vt:lpstr>Straw Poll</vt:lpstr>
      <vt:lpstr>Motion</vt:lpstr>
      <vt:lpstr>Backup</vt:lpstr>
      <vt:lpstr>How is the Ranging ID Advertised?</vt:lpstr>
      <vt:lpstr>What would be the best choice for the value of the Ranging ID Lifetime?</vt:lpstr>
      <vt:lpstr>Other Issues to consider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313</cp:revision>
  <cp:lastPrinted>1998-02-10T13:28:06Z</cp:lastPrinted>
  <dcterms:created xsi:type="dcterms:W3CDTF">2013-01-06T12:40:29Z</dcterms:created>
  <dcterms:modified xsi:type="dcterms:W3CDTF">2017-11-06T19:51:16Z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