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50" r:id="rId3"/>
    <p:sldId id="458" r:id="rId4"/>
    <p:sldId id="459" r:id="rId5"/>
    <p:sldId id="452" r:id="rId6"/>
    <p:sldId id="451" r:id="rId7"/>
    <p:sldId id="454" r:id="rId8"/>
    <p:sldId id="455" r:id="rId9"/>
    <p:sldId id="456" r:id="rId10"/>
    <p:sldId id="453" r:id="rId11"/>
    <p:sldId id="460" r:id="rId12"/>
    <p:sldId id="438" r:id="rId13"/>
    <p:sldId id="461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B47"/>
    <a:srgbClr val="FFD1D1"/>
    <a:srgbClr val="FFFF00"/>
    <a:srgbClr val="FF0000"/>
    <a:srgbClr val="D46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2" autoAdjust="0"/>
    <p:restoredTop sz="94343" autoAdjust="0"/>
  </p:normalViewPr>
  <p:slideViewPr>
    <p:cSldViewPr>
      <p:cViewPr varScale="1">
        <p:scale>
          <a:sx n="70" d="100"/>
          <a:sy n="70" d="100"/>
        </p:scale>
        <p:origin x="3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38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444340" y="334189"/>
            <a:ext cx="4001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11-17-1728-01-000m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Enabling Frame Body Capture Effect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933806"/>
              </p:ext>
            </p:extLst>
          </p:nvPr>
        </p:nvGraphicFramePr>
        <p:xfrm>
          <a:off x="971600" y="2590800"/>
          <a:ext cx="7467600" cy="3245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latin typeface="+mn-lt"/>
                          <a:ea typeface="Times New Roman"/>
                          <a:cs typeface="Arial"/>
                        </a:rPr>
                        <a:t>IITP </a:t>
                      </a:r>
                      <a:r>
                        <a:rPr lang="en-US" altLang="zh-CN" sz="1200" smtClean="0">
                          <a:latin typeface="+mn-lt"/>
                          <a:ea typeface="Times New Roman"/>
                          <a:cs typeface="Arial"/>
                        </a:rPr>
                        <a:t>RAS;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NRU HSE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Alexey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Kureev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Ilya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Levitsky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IITP RAS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Devices Analyses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358" y="1983872"/>
            <a:ext cx="3034741" cy="418735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2026219"/>
            <a:ext cx="3094629" cy="40158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164426" y="4105733"/>
            <a:ext cx="2544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Vendors and Device names are hidden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 bwMode="auto">
          <a:xfrm>
            <a:off x="5638800" y="5162674"/>
            <a:ext cx="990600" cy="978987"/>
          </a:xfrm>
          <a:prstGeom prst="ellipse">
            <a:avLst/>
          </a:prstGeom>
          <a:noFill/>
          <a:ln w="57150" cap="flat" cmpd="sng" algn="ctr">
            <a:solidFill>
              <a:srgbClr val="E53B47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222090"/>
            <a:ext cx="2337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Some devices support the feature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5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switching to a stronger frame is fruitful since give an opportunity to a STA to receive at least one frame in case of overlapped frames.</a:t>
            </a:r>
          </a:p>
          <a:p>
            <a:r>
              <a:rPr lang="en-US" dirty="0" smtClean="0"/>
              <a:t>This feature is currently implemented in some devices.</a:t>
            </a:r>
          </a:p>
          <a:p>
            <a:r>
              <a:rPr lang="en-US" dirty="0" smtClean="0"/>
              <a:t>This feature is not allowed by the standard.</a:t>
            </a:r>
          </a:p>
          <a:p>
            <a:r>
              <a:rPr lang="en-US" dirty="0" smtClean="0"/>
              <a:t>We need to allow this feature.</a:t>
            </a:r>
            <a:endParaRPr lang="ru-RU" dirty="0" smtClean="0"/>
          </a:p>
          <a:p>
            <a:r>
              <a:rPr lang="en-US" dirty="0" smtClean="0"/>
              <a:t>In case of a stronger frame arrive, a STA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 switch to this frame, operating as if the weaker frame were not received.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47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that 802.11 should allow switching to a stronger frame during frame body of a weaker one</a:t>
            </a:r>
          </a:p>
          <a:p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 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- Do you agree to add the following para to the end of  Sections 15.3.7, 16.2.6, 17.3.12, 19.3.21, 20.9, 21.3.20, 23.3.19 (all entitled ‘PHY receive procedure’)?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It may happen that several frames overlap and a stronger frame starts later than the weaker one. To allow reception of at least the stronger frame, at any state of the </a:t>
            </a:r>
            <a:r>
              <a:rPr lang="en-US" sz="2000" smtClean="0"/>
              <a:t>PHY receive state </a:t>
            </a:r>
            <a:r>
              <a:rPr lang="en-US" sz="2000" dirty="0" smtClean="0"/>
              <a:t>machine, the STA can perform detection of a new frame start and switch to a new frame with higher power.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Y</a:t>
            </a:r>
          </a:p>
          <a:p>
            <a:pPr marL="0" indent="0">
              <a:buNone/>
            </a:pPr>
            <a:r>
              <a:rPr lang="en-US" sz="2000" dirty="0" smtClean="0"/>
              <a:t>N</a:t>
            </a:r>
          </a:p>
          <a:p>
            <a:pPr marL="0" indent="0">
              <a:buNone/>
            </a:pPr>
            <a:r>
              <a:rPr lang="en-US" sz="2000" dirty="0"/>
              <a:t>A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0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 dense </a:t>
            </a:r>
            <a:r>
              <a:rPr lang="en-US" sz="2000" dirty="0" smtClean="0"/>
              <a:t>deployment</a:t>
            </a:r>
            <a:r>
              <a:rPr lang="ru-RU" sz="2000" dirty="0"/>
              <a:t>,</a:t>
            </a:r>
            <a:r>
              <a:rPr lang="en-US" sz="2000" dirty="0" smtClean="0"/>
              <a:t> </a:t>
            </a:r>
            <a:r>
              <a:rPr lang="en-US" sz="2000" dirty="0" smtClean="0"/>
              <a:t>it may happen that a stronger frame from own BSS arrives when a STA is already synched to a weaker frame </a:t>
            </a:r>
            <a:r>
              <a:rPr lang="ru-RU" sz="2000" dirty="0" smtClean="0"/>
              <a:t>(</a:t>
            </a:r>
            <a:r>
              <a:rPr lang="en-US" sz="2000" dirty="0" smtClean="0"/>
              <a:t>e.g. from </a:t>
            </a:r>
            <a:r>
              <a:rPr lang="en-US" sz="2000" dirty="0" smtClean="0"/>
              <a:t>an alien </a:t>
            </a:r>
            <a:r>
              <a:rPr lang="en-US" sz="2000" dirty="0" smtClean="0"/>
              <a:t>BSS)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559735" y="3428207"/>
            <a:ext cx="6100729" cy="2743200"/>
            <a:chOff x="914400" y="1724167"/>
            <a:chExt cx="6629412" cy="3980401"/>
          </a:xfrm>
        </p:grpSpPr>
        <p:pic>
          <p:nvPicPr>
            <p:cNvPr id="7" name="Объект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46164" y="1724167"/>
              <a:ext cx="6397648" cy="3980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914400" y="1833245"/>
              <a:ext cx="84029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Power</a:t>
              </a:r>
              <a:endParaRPr lang="ru-RU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47381" y="4800600"/>
              <a:ext cx="63831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ru-RU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2629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 State Machine (DSSS PHY)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400"/>
            <a:ext cx="3505200" cy="443438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/>
          <a:srcRect l="52129" t="23891" r="28306" b="46896"/>
          <a:stretch/>
        </p:blipFill>
        <p:spPr>
          <a:xfrm>
            <a:off x="5257800" y="1834036"/>
            <a:ext cx="1487205" cy="2809164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4031451" y="477447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NewRomanPSMT"/>
              </a:rPr>
              <a:t>In the event that a change in PHYCS or PHYED would cause the status of CCA to return to the IDLE state</a:t>
            </a:r>
          </a:p>
          <a:p>
            <a:r>
              <a:rPr lang="en-US" dirty="0">
                <a:latin typeface="TimesNewRomanPSMT"/>
              </a:rPr>
              <a:t>before the complete reception of the MPDU, as indicated by the PHY LENGTH field, the error condition</a:t>
            </a:r>
          </a:p>
          <a:p>
            <a:r>
              <a:rPr lang="en-US" dirty="0">
                <a:latin typeface="TimesNewRomanPSMT"/>
              </a:rPr>
              <a:t>shall be reported to the MAC using a PHY-</a:t>
            </a:r>
            <a:r>
              <a:rPr lang="en-US" dirty="0" err="1">
                <a:latin typeface="TimesNewRomanPSMT"/>
              </a:rPr>
              <a:t>RXEND.indication</a:t>
            </a:r>
            <a:r>
              <a:rPr lang="en-US" dirty="0">
                <a:latin typeface="TimesNewRomanPSMT"/>
              </a:rPr>
              <a:t>(</a:t>
            </a:r>
            <a:r>
              <a:rPr lang="en-US" dirty="0" err="1">
                <a:latin typeface="TimesNewRomanPSMT"/>
              </a:rPr>
              <a:t>CarrierLost</a:t>
            </a:r>
            <a:r>
              <a:rPr lang="en-US" dirty="0">
                <a:latin typeface="TimesNewRomanPSMT"/>
              </a:rPr>
              <a:t>) primitive. The CCA of the</a:t>
            </a:r>
          </a:p>
          <a:p>
            <a:r>
              <a:rPr lang="en-US" dirty="0">
                <a:latin typeface="TimesNewRomanPSMT"/>
              </a:rPr>
              <a:t>DSSS PHY shall indicate a busy medium for the intended duration of the transmitted packet.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286000" y="2819400"/>
            <a:ext cx="760412" cy="1219200"/>
          </a:xfrm>
          <a:prstGeom prst="rect">
            <a:avLst/>
          </a:prstGeom>
          <a:noFill/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 bwMode="auto">
          <a:xfrm flipV="1">
            <a:off x="3046412" y="1752600"/>
            <a:ext cx="2211388" cy="1066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3046412" y="4038600"/>
            <a:ext cx="2211388" cy="6045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649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72" y="1750325"/>
            <a:ext cx="4676775" cy="42576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 State Machine (OFDM)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666999" y="2980567"/>
            <a:ext cx="896109" cy="1449065"/>
          </a:xfrm>
          <a:prstGeom prst="rect">
            <a:avLst/>
          </a:prstGeom>
          <a:noFill/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 bwMode="auto">
          <a:xfrm flipV="1">
            <a:off x="3563108" y="2081924"/>
            <a:ext cx="2449227" cy="8973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3447884" y="4429632"/>
            <a:ext cx="2606015" cy="718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2"/>
          <a:srcRect l="52139" t="26846" r="28309" b="31990"/>
          <a:stretch/>
        </p:blipFill>
        <p:spPr>
          <a:xfrm>
            <a:off x="6034564" y="2127700"/>
            <a:ext cx="1585435" cy="3038750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3169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 State Machine (11ax)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88" y="1524000"/>
            <a:ext cx="3962400" cy="47402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1524000"/>
            <a:ext cx="2162175" cy="4076700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9" name="Прямоугольник 8"/>
          <p:cNvSpPr/>
          <p:nvPr/>
        </p:nvSpPr>
        <p:spPr bwMode="auto">
          <a:xfrm>
            <a:off x="458788" y="3962400"/>
            <a:ext cx="760412" cy="1219200"/>
          </a:xfrm>
          <a:prstGeom prst="rect">
            <a:avLst/>
          </a:prstGeom>
          <a:noFill/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 flipV="1">
            <a:off x="1219200" y="1524000"/>
            <a:ext cx="4724400" cy="2438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1219200" y="5150610"/>
            <a:ext cx="4724400" cy="4500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Прямоугольная выноска 15"/>
          <p:cNvSpPr/>
          <p:nvPr/>
        </p:nvSpPr>
        <p:spPr bwMode="auto">
          <a:xfrm>
            <a:off x="4800599" y="5791200"/>
            <a:ext cx="3305175" cy="612648"/>
          </a:xfrm>
          <a:prstGeom prst="wedgeRectCallout">
            <a:avLst>
              <a:gd name="adj1" fmla="val -101574"/>
              <a:gd name="adj2" fmla="val -280688"/>
            </a:avLst>
          </a:pr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The same happens here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164" y="1446352"/>
            <a:ext cx="6397648" cy="3980401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1647651"/>
            <a:ext cx="84029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Power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47381" y="4615006"/>
            <a:ext cx="63831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5173925"/>
            <a:ext cx="86061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In this case, both frames will be lost: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The green one will be lost because of huge interference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The red lime will be lost because the receiving STA was synched to the green frame</a:t>
            </a:r>
            <a:endParaRPr lang="ru-RU" sz="1800" b="1" dirty="0"/>
          </a:p>
          <a:p>
            <a:r>
              <a:rPr lang="en-US" sz="1800" b="1" dirty="0" smtClean="0">
                <a:solidFill>
                  <a:srgbClr val="FF0000"/>
                </a:solidFill>
              </a:rPr>
              <a:t>However, at least red frames could be received</a:t>
            </a:r>
            <a:endParaRPr lang="ru-RU" sz="1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Testbed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evaluated behavior of off-the-shelf devices in this scenario</a:t>
            </a:r>
            <a:r>
              <a:rPr lang="ru-RU" dirty="0" smtClean="0"/>
              <a:t> </a:t>
            </a:r>
            <a:r>
              <a:rPr lang="en-US" dirty="0" smtClean="0"/>
              <a:t>with the following testbed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339050"/>
              </p:ext>
            </p:extLst>
          </p:nvPr>
        </p:nvGraphicFramePr>
        <p:xfrm>
          <a:off x="2059001" y="3213497"/>
          <a:ext cx="5124450" cy="2882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Acrobat Document" r:id="rId3" imgW="9143973" imgH="5143148" progId="AcroExch.Document.7">
                  <p:embed/>
                </p:oleObj>
              </mc:Choice>
              <mc:Fallback>
                <p:oleObj name="Acrobat Document" r:id="rId3" imgW="9143973" imgH="5143148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9001" y="3213497"/>
                        <a:ext cx="5124450" cy="2882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166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Body Capture Effect</a:t>
            </a:r>
            <a:br>
              <a:rPr lang="en-US" dirty="0" smtClean="0"/>
            </a:br>
            <a:r>
              <a:rPr lang="en-US" dirty="0" smtClean="0"/>
              <a:t>IS NOT Present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981200"/>
            <a:ext cx="5830137" cy="39195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996842" y="3526759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receive ratio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4158663"/>
            <a:ext cx="225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Both frames are lost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Body Capture Effect</a:t>
            </a:r>
            <a:br>
              <a:rPr lang="en-US" dirty="0" smtClean="0"/>
            </a:br>
            <a:r>
              <a:rPr lang="en-US" dirty="0" smtClean="0"/>
              <a:t>Is Present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859057"/>
            <a:ext cx="5922962" cy="38017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1020402" y="3424911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receive ratio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2669896"/>
            <a:ext cx="20249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Stronger frame is 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correctly received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431" y="5868037"/>
            <a:ext cx="3653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is not aligned to the standard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801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61919</TotalTime>
  <Words>556</Words>
  <Application>Microsoft Office PowerPoint</Application>
  <PresentationFormat>Экран (4:3)</PresentationFormat>
  <Paragraphs>118</Paragraphs>
  <Slides>13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TimesNewRomanPSMT</vt:lpstr>
      <vt:lpstr>ACcord Submission Template</vt:lpstr>
      <vt:lpstr>Acrobat Document</vt:lpstr>
      <vt:lpstr>Enabling Frame Body Capture Effect</vt:lpstr>
      <vt:lpstr>Problem</vt:lpstr>
      <vt:lpstr>Receive State Machine (DSSS PHY)</vt:lpstr>
      <vt:lpstr>Receive State Machine (OFDM)</vt:lpstr>
      <vt:lpstr>Receive State Machine (11ax)</vt:lpstr>
      <vt:lpstr>Consequences</vt:lpstr>
      <vt:lpstr>Testbed</vt:lpstr>
      <vt:lpstr>Frame Body Capture Effect IS NOT Present</vt:lpstr>
      <vt:lpstr>Frame Body Capture Effect Is Present</vt:lpstr>
      <vt:lpstr>Real Devices Analyses</vt:lpstr>
      <vt:lpstr>Conclusion</vt:lpstr>
      <vt:lpstr>Straw Poll </vt:lpstr>
      <vt:lpstr>Motion </vt:lpstr>
    </vt:vector>
  </TitlesOfParts>
  <Manager>khorov@frtk.ru</Manager>
  <Company>IITP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Frame Body Capture Effect</dc:title>
  <dc:creator>khorov@frtk.ru;ant456@yandex.ru</dc:creator>
  <cp:lastModifiedBy>Evgeny Khorov</cp:lastModifiedBy>
  <cp:revision>1869</cp:revision>
  <cp:lastPrinted>1998-02-10T13:28:06Z</cp:lastPrinted>
  <dcterms:created xsi:type="dcterms:W3CDTF">2009-12-02T19:05:24Z</dcterms:created>
  <dcterms:modified xsi:type="dcterms:W3CDTF">2017-11-08T17:55:33Z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