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329" r:id="rId2"/>
    <p:sldId id="331" r:id="rId3"/>
    <p:sldId id="382" r:id="rId4"/>
    <p:sldId id="384" r:id="rId5"/>
    <p:sldId id="385" r:id="rId6"/>
    <p:sldId id="383" r:id="rId7"/>
    <p:sldId id="380"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37" autoAdjust="0"/>
    <p:restoredTop sz="91095" autoAdjust="0"/>
  </p:normalViewPr>
  <p:slideViewPr>
    <p:cSldViewPr>
      <p:cViewPr>
        <p:scale>
          <a:sx n="70" d="100"/>
          <a:sy n="70" d="100"/>
        </p:scale>
        <p:origin x="-1506" y="-138"/>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79" d="100"/>
          <a:sy n="79" d="100"/>
        </p:scale>
        <p:origin x="-322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November 2011</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DD5554DB-DCC5-447B-A5ED-CF59F2F91FC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7677991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November 2011</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8494B09C-02D3-414B-B0EE-19148CC64A93}"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328219467"/>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zh-CN"/>
              <a:t>December 2017</a:t>
            </a:r>
            <a:endParaRPr lang="en-US" dirty="0"/>
          </a:p>
        </p:txBody>
      </p:sp>
      <p:sp>
        <p:nvSpPr>
          <p:cNvPr id="5" name="Rectangle 5"/>
          <p:cNvSpPr>
            <a:spLocks noGrp="1" noChangeArrowheads="1"/>
          </p:cNvSpPr>
          <p:nvPr>
            <p:ph type="ftr" sz="quarter" idx="11"/>
          </p:nvPr>
        </p:nvSpPr>
        <p:spPr>
          <a:xfrm>
            <a:off x="7264729" y="6475413"/>
            <a:ext cx="1279196" cy="184666"/>
          </a:xfrm>
        </p:spPr>
        <p:txBody>
          <a:bodyPr/>
          <a:lstStyle>
            <a:lvl1pPr>
              <a:defRPr/>
            </a:lvl1pPr>
          </a:lstStyle>
          <a:p>
            <a:pPr>
              <a:defRPr/>
            </a:pPr>
            <a:r>
              <a:rPr lang="it-IT" altLang="zh-CN"/>
              <a:t>Hongyan Li, et al. (Xidian)</a:t>
            </a:r>
            <a:endParaRPr lang="en-US" altLang="zh-CN"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7E6215C-0148-4EB1-A390-22B113FC486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a:t>December 2017</a:t>
            </a:r>
            <a:endParaRPr lang="en-US" dirty="0"/>
          </a:p>
        </p:txBody>
      </p:sp>
      <p:sp>
        <p:nvSpPr>
          <p:cNvPr id="1029" name="Rectangle 5"/>
          <p:cNvSpPr>
            <a:spLocks noGrp="1" noChangeArrowheads="1"/>
          </p:cNvSpPr>
          <p:nvPr>
            <p:ph type="ftr" sz="quarter" idx="3"/>
          </p:nvPr>
        </p:nvSpPr>
        <p:spPr bwMode="auto">
          <a:xfrm>
            <a:off x="7264729" y="6475413"/>
            <a:ext cx="127919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vl1pPr>
          </a:lstStyle>
          <a:p>
            <a:pPr>
              <a:defRPr/>
            </a:pPr>
            <a:r>
              <a:rPr lang="it-IT"/>
              <a:t>Hongyan Li, et al. (Xidian)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1F64F216-E6B4-4849-8EF5-D25189C9AA52}" type="slidenum">
              <a:rPr lang="en-US"/>
              <a:pPr>
                <a:defRPr/>
              </a:pPr>
              <a:t>‹#›</a:t>
            </a:fld>
            <a:endParaRPr lang="en-US"/>
          </a:p>
        </p:txBody>
      </p:sp>
      <p:sp>
        <p:nvSpPr>
          <p:cNvPr id="1031" name="Rectangle 7"/>
          <p:cNvSpPr>
            <a:spLocks noChangeArrowheads="1"/>
          </p:cNvSpPr>
          <p:nvPr userDrawn="1"/>
        </p:nvSpPr>
        <p:spPr bwMode="auto">
          <a:xfrm>
            <a:off x="4463576" y="334189"/>
            <a:ext cx="398192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802</a:t>
            </a:r>
            <a:r>
              <a:rPr lang="en-US" sz="1800" b="1" dirty="0" smtClean="0"/>
              <a:t>. 11-17-1719-00-00ax</a:t>
            </a:r>
            <a:endParaRPr lang="en-US" sz="18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4562"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a:xfrm>
            <a:off x="696913" y="334189"/>
            <a:ext cx="968214" cy="276999"/>
          </a:xfrm>
        </p:spPr>
        <p:txBody>
          <a:bodyPr/>
          <a:lstStyle/>
          <a:p>
            <a:pPr>
              <a:defRPr/>
            </a:pPr>
            <a:r>
              <a:rPr lang="en-US" altLang="zh-CN"/>
              <a:t>December 2017</a:t>
            </a:r>
            <a:endParaRPr lang="en-US" dirty="0"/>
          </a:p>
        </p:txBody>
      </p:sp>
      <p:sp>
        <p:nvSpPr>
          <p:cNvPr id="6" name="슬라이드 번호 개체 틀 5"/>
          <p:cNvSpPr>
            <a:spLocks noGrp="1"/>
          </p:cNvSpPr>
          <p:nvPr>
            <p:ph type="sldNum" sz="quarter" idx="12"/>
          </p:nvPr>
        </p:nvSpPr>
        <p:spPr/>
        <p:txBody>
          <a:bodyPr/>
          <a:lstStyle/>
          <a:p>
            <a:pPr>
              <a:defRPr/>
            </a:pPr>
            <a:r>
              <a:rPr lang="en-US"/>
              <a:t>Slide </a:t>
            </a:r>
            <a:fld id="{E7E6215C-0148-4EB1-A390-22B113FC486F}" type="slidenum">
              <a:rPr lang="en-US" smtClean="0"/>
              <a:pPr>
                <a:defRPr/>
              </a:pPr>
              <a:t>1</a:t>
            </a:fld>
            <a:endParaRPr lang="en-US"/>
          </a:p>
        </p:txBody>
      </p:sp>
      <p:sp>
        <p:nvSpPr>
          <p:cNvPr id="7" name="标题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dirty="0">
                <a:latin typeface="Times New Roman" panose="02020603050405020304" pitchFamily="18" charset="0"/>
                <a:cs typeface="Times New Roman" panose="02020603050405020304" pitchFamily="18" charset="0"/>
              </a:rPr>
              <a:t>Contention Based  UL-OFDMA Random Access without back-off </a:t>
            </a:r>
            <a:endParaRPr lang="zh-CN" altLang="en-US" kern="0" dirty="0"/>
          </a:p>
        </p:txBody>
      </p:sp>
      <p:sp>
        <p:nvSpPr>
          <p:cNvPr id="8" name="Rectangle 6"/>
          <p:cNvSpPr txBox="1">
            <a:spLocks noChangeArrowheads="1"/>
          </p:cNvSpPr>
          <p:nvPr/>
        </p:nvSpPr>
        <p:spPr bwMode="auto">
          <a:xfrm>
            <a:off x="685800" y="2057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indent="0" algn="ctr">
              <a:buNone/>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lang="en-US" altLang="zh-CN" sz="2000" dirty="0">
                <a:cs typeface="Times New Roman" panose="02020603050405020304" pitchFamily="18" charset="0"/>
              </a:rPr>
              <a:t>2017-11-5</a:t>
            </a:r>
            <a:endParaRPr lang="zh-CN" altLang="en-US" sz="2000" dirty="0">
              <a:cs typeface="Times New Roman" panose="02020603050405020304" pitchFamily="18" charset="0"/>
            </a:endParaRPr>
          </a:p>
        </p:txBody>
      </p:sp>
      <p:sp>
        <p:nvSpPr>
          <p:cNvPr id="9" name="Rectangle 12"/>
          <p:cNvSpPr>
            <a:spLocks noChangeArrowheads="1"/>
          </p:cNvSpPr>
          <p:nvPr/>
        </p:nvSpPr>
        <p:spPr bwMode="auto">
          <a:xfrm>
            <a:off x="914400" y="2514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2"/>
          <p:cNvGraphicFramePr>
            <a:graphicFrameLocks noGrp="1"/>
          </p:cNvGraphicFramePr>
          <p:nvPr>
            <p:extLst>
              <p:ext uri="{D42A27DB-BD31-4B8C-83A1-F6EECF244321}">
                <p14:modId xmlns:p14="http://schemas.microsoft.com/office/powerpoint/2010/main" val="2265596747"/>
              </p:ext>
            </p:extLst>
          </p:nvPr>
        </p:nvGraphicFramePr>
        <p:xfrm>
          <a:off x="762000" y="2971800"/>
          <a:ext cx="7620000" cy="3294104"/>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1684421">
                  <a:extLst>
                    <a:ext uri="{9D8B030D-6E8A-4147-A177-3AD203B41FA5}">
                      <a16:colId xmlns:a16="http://schemas.microsoft.com/office/drawing/2014/main" xmlns="" val="20002"/>
                    </a:ext>
                  </a:extLst>
                </a:gridCol>
                <a:gridCol w="1363579">
                  <a:extLst>
                    <a:ext uri="{9D8B030D-6E8A-4147-A177-3AD203B41FA5}">
                      <a16:colId xmlns:a16="http://schemas.microsoft.com/office/drawing/2014/main" xmlns="" val="20003"/>
                    </a:ext>
                  </a:extLst>
                </a:gridCol>
                <a:gridCol w="1844842">
                  <a:extLst>
                    <a:ext uri="{9D8B030D-6E8A-4147-A177-3AD203B41FA5}">
                      <a16:colId xmlns:a16="http://schemas.microsoft.com/office/drawing/2014/main" xmlns="" val="20004"/>
                    </a:ext>
                  </a:extLst>
                </a:gridCol>
              </a:tblGrid>
              <a:tr h="26413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75452">
                <a:tc>
                  <a:txBody>
                    <a:bodyPr/>
                    <a:lstStyle/>
                    <a:p>
                      <a:pPr marL="0" marR="0" algn="ctr">
                        <a:spcBef>
                          <a:spcPts val="0"/>
                        </a:spcBef>
                        <a:spcAft>
                          <a:spcPts val="0"/>
                        </a:spcAft>
                      </a:pPr>
                      <a:r>
                        <a:rPr lang="en-US" altLang="zh-CN" sz="1200" dirty="0" err="1">
                          <a:latin typeface="+mn-lt"/>
                          <a:ea typeface="Times New Roman"/>
                          <a:cs typeface="Arial"/>
                        </a:rPr>
                        <a:t>Hongyan</a:t>
                      </a:r>
                      <a:r>
                        <a:rPr lang="en-US" altLang="zh-CN" sz="1200" dirty="0">
                          <a:latin typeface="+mn-lt"/>
                          <a:ea typeface="Times New Roman"/>
                          <a:cs typeface="Arial"/>
                        </a:rPr>
                        <a:t>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err="1">
                          <a:solidFill>
                            <a:srgbClr val="000000"/>
                          </a:solidFill>
                          <a:latin typeface="+mn-lt"/>
                          <a:ea typeface="Times New Roman"/>
                          <a:cs typeface="Arial"/>
                        </a:rPr>
                        <a:t>Xidian</a:t>
                      </a:r>
                      <a:r>
                        <a:rPr lang="en-US" sz="1200" dirty="0">
                          <a:solidFill>
                            <a:srgbClr val="000000"/>
                          </a:solidFill>
                          <a:latin typeface="+mn-lt"/>
                          <a:ea typeface="Times New Roman"/>
                          <a:cs typeface="Arial"/>
                        </a:rPr>
                        <a:t> University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algn="ctr"/>
                      <a:r>
                        <a:rPr lang="en-US" altLang="zh-CN" sz="1200" dirty="0">
                          <a:latin typeface="Times New Roman" panose="02020603050405020304" pitchFamily="18" charset="0"/>
                          <a:cs typeface="Times New Roman" panose="02020603050405020304" pitchFamily="18" charset="0"/>
                        </a:rPr>
                        <a:t>2 South</a:t>
                      </a:r>
                      <a:r>
                        <a:rPr lang="en-US" altLang="zh-CN" sz="1200" baseline="0" dirty="0">
                          <a:latin typeface="Times New Roman" panose="02020603050405020304" pitchFamily="18" charset="0"/>
                          <a:cs typeface="Times New Roman" panose="02020603050405020304" pitchFamily="18" charset="0"/>
                        </a:rPr>
                        <a:t> </a:t>
                      </a:r>
                      <a:r>
                        <a:rPr lang="en-US" altLang="zh-CN" sz="1200" baseline="0" dirty="0" err="1">
                          <a:latin typeface="Times New Roman" panose="02020603050405020304" pitchFamily="18" charset="0"/>
                          <a:cs typeface="Times New Roman" panose="02020603050405020304" pitchFamily="18" charset="0"/>
                        </a:rPr>
                        <a:t>Taibai</a:t>
                      </a:r>
                      <a:r>
                        <a:rPr lang="en-US" altLang="zh-CN" sz="1200" baseline="0" dirty="0">
                          <a:latin typeface="Times New Roman" panose="02020603050405020304" pitchFamily="18" charset="0"/>
                          <a:cs typeface="Times New Roman" panose="02020603050405020304" pitchFamily="18" charset="0"/>
                        </a:rPr>
                        <a:t> Road, Xi’an Shaanxi, 710071, </a:t>
                      </a:r>
                      <a:r>
                        <a:rPr lang="en-US" altLang="zh-CN" sz="1200" baseline="0" dirty="0" err="1">
                          <a:latin typeface="Times New Roman" panose="02020603050405020304" pitchFamily="18" charset="0"/>
                          <a:cs typeface="Times New Roman" panose="02020603050405020304" pitchFamily="18" charset="0"/>
                        </a:rPr>
                        <a:t>P.R.China</a:t>
                      </a:r>
                      <a:endParaRPr lang="zh-CN" altLang="en-US" sz="1200" dirty="0">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dirty="0">
                          <a:solidFill>
                            <a:srgbClr val="000000"/>
                          </a:solidFill>
                          <a:latin typeface="Times New Roman"/>
                          <a:ea typeface="Times New Roman"/>
                          <a:cs typeface="Arial"/>
                        </a:rPr>
                        <a:t> +86-13709218225</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a:latin typeface="Times New Roman" panose="02020603050405020304" pitchFamily="18" charset="0"/>
                          <a:cs typeface="Times New Roman" panose="02020603050405020304" pitchFamily="18" charset="0"/>
                        </a:rPr>
                        <a:t>hyli@xidian.edu.cn</a:t>
                      </a:r>
                      <a:endParaRPr lang="zh-CN" altLang="en-US" sz="1100" dirty="0">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75452">
                <a:tc>
                  <a:txBody>
                    <a:bodyPr/>
                    <a:lstStyle/>
                    <a:p>
                      <a:pPr marL="0" marR="0" algn="ctr">
                        <a:spcBef>
                          <a:spcPts val="0"/>
                        </a:spcBef>
                        <a:spcAft>
                          <a:spcPts val="0"/>
                        </a:spcAft>
                      </a:pPr>
                      <a:r>
                        <a:rPr lang="en-US" sz="1200" dirty="0" err="1">
                          <a:latin typeface="Times New Roman"/>
                          <a:ea typeface="Times New Roman"/>
                          <a:cs typeface="Arial"/>
                        </a:rPr>
                        <a:t>R</a:t>
                      </a:r>
                      <a:r>
                        <a:rPr lang="en-US" altLang="zh-CN" sz="1200" dirty="0" err="1">
                          <a:latin typeface="Times New Roman"/>
                          <a:ea typeface="Times New Roman"/>
                          <a:cs typeface="Arial"/>
                        </a:rPr>
                        <a:t>onghui</a:t>
                      </a:r>
                      <a:r>
                        <a:rPr lang="en-US" altLang="zh-CN" sz="1200" dirty="0">
                          <a:latin typeface="Times New Roman"/>
                          <a:ea typeface="Times New Roman"/>
                          <a:cs typeface="Arial"/>
                        </a:rPr>
                        <a:t> </a:t>
                      </a:r>
                      <a:r>
                        <a:rPr lang="en-US" altLang="zh-CN" sz="1200" dirty="0" err="1">
                          <a:latin typeface="Times New Roman"/>
                          <a:ea typeface="Times New Roman"/>
                          <a:cs typeface="Arial"/>
                        </a:rPr>
                        <a:t>Hou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a:latin typeface="Times New Roman" panose="02020603050405020304" pitchFamily="18" charset="0"/>
                          <a:cs typeface="Times New Roman" panose="02020603050405020304" pitchFamily="18" charset="0"/>
                        </a:rPr>
                        <a:t>rhhou@xidian.edu.cn</a:t>
                      </a:r>
                      <a:endParaRPr lang="zh-CN" altLang="en-US" sz="1100" dirty="0">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275452">
                <a:tc>
                  <a:txBody>
                    <a:bodyPr/>
                    <a:lstStyle/>
                    <a:p>
                      <a:pPr marL="0" marR="0" algn="ctr">
                        <a:spcBef>
                          <a:spcPts val="0"/>
                        </a:spcBef>
                        <a:spcAft>
                          <a:spcPts val="0"/>
                        </a:spcAft>
                      </a:pPr>
                      <a:r>
                        <a:rPr lang="en-US" sz="1200" dirty="0" err="1">
                          <a:solidFill>
                            <a:srgbClr val="FF0000"/>
                          </a:solidFill>
                          <a:latin typeface="Times New Roman"/>
                          <a:ea typeface="Times New Roman"/>
                          <a:cs typeface="Arial"/>
                        </a:rPr>
                        <a:t>Xiaoyao</a:t>
                      </a:r>
                      <a:r>
                        <a:rPr lang="en-US" sz="1200" dirty="0">
                          <a:solidFill>
                            <a:srgbClr val="FF0000"/>
                          </a:solidFill>
                          <a:latin typeface="Times New Roman"/>
                          <a:ea typeface="Times New Roman"/>
                          <a:cs typeface="Arial"/>
                        </a:rPr>
                        <a:t> Ma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altLang="zh-CN" sz="1100" dirty="0">
                          <a:latin typeface="Times New Roman"/>
                          <a:ea typeface="Times New Roman"/>
                          <a:cs typeface="Arial"/>
                        </a:rPr>
                        <a:t>str2num_mxy@126.com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7"/>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8"/>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9"/>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10"/>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11"/>
                  </a:ext>
                </a:extLst>
              </a:tr>
            </a:tbl>
          </a:graphicData>
        </a:graphic>
      </p:graphicFrame>
      <p:sp>
        <p:nvSpPr>
          <p:cNvPr id="12"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a:t>Hongyan Li, et al. (Xidian)</a:t>
            </a:r>
            <a:endParaRPr lang="en-US" altLang="zh-CN" dirty="0"/>
          </a:p>
        </p:txBody>
      </p:sp>
    </p:spTree>
    <p:extLst>
      <p:ext uri="{BB962C8B-B14F-4D97-AF65-F5344CB8AC3E}">
        <p14:creationId xmlns:p14="http://schemas.microsoft.com/office/powerpoint/2010/main" val="1949862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a:t>Slide </a:t>
            </a:r>
            <a:fld id="{E7E6215C-0148-4EB1-A390-22B113FC486F}" type="slidenum">
              <a:rPr lang="en-US" smtClean="0"/>
              <a:pPr>
                <a:defRPr/>
              </a:pPr>
              <a:t>2</a:t>
            </a:fld>
            <a:endParaRPr lang="en-US"/>
          </a:p>
        </p:txBody>
      </p:sp>
      <p:sp>
        <p:nvSpPr>
          <p:cNvPr id="9" name="날짜 개체 틀 3"/>
          <p:cNvSpPr>
            <a:spLocks noGrp="1"/>
          </p:cNvSpPr>
          <p:nvPr>
            <p:ph type="dt" sz="half" idx="10"/>
          </p:nvPr>
        </p:nvSpPr>
        <p:spPr>
          <a:xfrm>
            <a:off x="696913" y="334189"/>
            <a:ext cx="968214" cy="276999"/>
          </a:xfrm>
        </p:spPr>
        <p:txBody>
          <a:bodyPr/>
          <a:lstStyle/>
          <a:p>
            <a:pPr>
              <a:defRPr/>
            </a:pPr>
            <a:r>
              <a:rPr lang="en-US" altLang="zh-CN"/>
              <a:t>December 2017</a:t>
            </a:r>
            <a:endParaRPr lang="en-US" dirty="0"/>
          </a:p>
        </p:txBody>
      </p:sp>
      <p:sp>
        <p:nvSpPr>
          <p:cNvPr id="10" name="Content Placeholder 2"/>
          <p:cNvSpPr>
            <a:spLocks noGrp="1"/>
          </p:cNvSpPr>
          <p:nvPr>
            <p:ph idx="1"/>
          </p:nvPr>
        </p:nvSpPr>
        <p:spPr>
          <a:xfrm>
            <a:off x="482156" y="1827211"/>
            <a:ext cx="8255887" cy="4619381"/>
          </a:xfrm>
        </p:spPr>
        <p:txBody>
          <a:bodyPr/>
          <a:lstStyle/>
          <a:p>
            <a:pPr>
              <a:lnSpc>
                <a:spcPct val="160000"/>
              </a:lnSpc>
            </a:pPr>
            <a:r>
              <a:rPr lang="en-US" altLang="zh-CN" sz="1600" dirty="0">
                <a:latin typeface="Times New Roman" panose="02020603050405020304" pitchFamily="18" charset="0"/>
              </a:rPr>
              <a:t>Following the research status of the next generation WLAN, we regards the research of OFDMA based multiple access and the design of prototype system as the focus and try to solve the problem of channel access and transmission in dense deployment scenarios to achieve higher spectral efficiency and better regional throughput. </a:t>
            </a:r>
          </a:p>
          <a:p>
            <a:pPr>
              <a:lnSpc>
                <a:spcPct val="160000"/>
              </a:lnSpc>
            </a:pPr>
            <a:r>
              <a:rPr lang="en-US" altLang="zh-CN" sz="1600" dirty="0">
                <a:latin typeface="Times New Roman" panose="02020603050405020304" pitchFamily="18" charset="0"/>
              </a:rPr>
              <a:t>In this contribution,</a:t>
            </a:r>
          </a:p>
          <a:p>
            <a:pPr lvl="1">
              <a:lnSpc>
                <a:spcPct val="160000"/>
              </a:lnSpc>
            </a:pPr>
            <a:r>
              <a:rPr lang="en-US" altLang="zh-CN" sz="1400" b="1" dirty="0">
                <a:latin typeface="Times New Roman" panose="02020603050405020304" pitchFamily="18" charset="0"/>
              </a:rPr>
              <a:t> an enhanced OFDMA multiple access scheme is proposed.</a:t>
            </a:r>
          </a:p>
          <a:p>
            <a:pPr lvl="1">
              <a:lnSpc>
                <a:spcPct val="160000"/>
              </a:lnSpc>
            </a:pPr>
            <a:r>
              <a:rPr lang="en-US" altLang="zh-CN" sz="1400" b="1" dirty="0">
                <a:latin typeface="Times New Roman" panose="02020603050405020304" pitchFamily="18" charset="0"/>
              </a:rPr>
              <a:t> The comparison is shown in the simulation.</a:t>
            </a:r>
            <a:endParaRPr lang="zh-CN" altLang="en-US" sz="1400" b="1" dirty="0">
              <a:latin typeface="Times New Roman" panose="02020603050405020304" pitchFamily="18" charset="0"/>
            </a:endParaRPr>
          </a:p>
          <a:p>
            <a:endParaRPr lang="en-US" altLang="zh-CN" dirty="0"/>
          </a:p>
        </p:txBody>
      </p:sp>
      <p:sp>
        <p:nvSpPr>
          <p:cNvPr id="56" name="Title 1"/>
          <p:cNvSpPr>
            <a:spLocks noGrp="1"/>
          </p:cNvSpPr>
          <p:nvPr>
            <p:ph type="title"/>
          </p:nvPr>
        </p:nvSpPr>
        <p:spPr>
          <a:xfrm>
            <a:off x="685800" y="568864"/>
            <a:ext cx="7772400" cy="1066800"/>
          </a:xfrm>
        </p:spPr>
        <p:txBody>
          <a:bodyPr/>
          <a:lstStyle/>
          <a:p>
            <a:r>
              <a:rPr lang="en-US" altLang="zh-CN" dirty="0"/>
              <a:t>Introduction</a:t>
            </a:r>
            <a:endParaRPr lang="en-US" dirty="0">
              <a:solidFill>
                <a:schemeClr val="tx1"/>
              </a:solidFill>
            </a:endParaRPr>
          </a:p>
        </p:txBody>
      </p:sp>
      <p:sp>
        <p:nvSpPr>
          <p:cNvPr id="7"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a:t>Hongyan Li, et al. (Xidian)</a:t>
            </a:r>
            <a:endParaRPr lang="en-US" altLang="zh-CN" dirty="0"/>
          </a:p>
        </p:txBody>
      </p:sp>
    </p:spTree>
    <p:extLst>
      <p:ext uri="{BB962C8B-B14F-4D97-AF65-F5344CB8AC3E}">
        <p14:creationId xmlns:p14="http://schemas.microsoft.com/office/powerpoint/2010/main" val="272131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a:t>Slide </a:t>
            </a:r>
            <a:fld id="{E7E6215C-0148-4EB1-A390-22B113FC486F}" type="slidenum">
              <a:rPr lang="en-US" smtClean="0"/>
              <a:pPr>
                <a:defRPr/>
              </a:pPr>
              <a:t>3</a:t>
            </a:fld>
            <a:endParaRPr lang="en-US"/>
          </a:p>
        </p:txBody>
      </p:sp>
      <p:sp>
        <p:nvSpPr>
          <p:cNvPr id="9" name="날짜 개체 틀 3"/>
          <p:cNvSpPr>
            <a:spLocks noGrp="1"/>
          </p:cNvSpPr>
          <p:nvPr>
            <p:ph type="dt" sz="half" idx="10"/>
          </p:nvPr>
        </p:nvSpPr>
        <p:spPr>
          <a:xfrm>
            <a:off x="696913" y="334189"/>
            <a:ext cx="968214" cy="276999"/>
          </a:xfrm>
        </p:spPr>
        <p:txBody>
          <a:bodyPr/>
          <a:lstStyle/>
          <a:p>
            <a:pPr>
              <a:defRPr/>
            </a:pPr>
            <a:r>
              <a:rPr lang="en-US" altLang="zh-CN"/>
              <a:t>December 2017</a:t>
            </a:r>
            <a:endParaRPr lang="en-US" dirty="0"/>
          </a:p>
        </p:txBody>
      </p:sp>
      <p:sp>
        <p:nvSpPr>
          <p:cNvPr id="10" name="Content Placeholder 2"/>
          <p:cNvSpPr>
            <a:spLocks noGrp="1"/>
          </p:cNvSpPr>
          <p:nvPr>
            <p:ph idx="1"/>
          </p:nvPr>
        </p:nvSpPr>
        <p:spPr>
          <a:xfrm>
            <a:off x="482156" y="1827211"/>
            <a:ext cx="8255887" cy="4619381"/>
          </a:xfrm>
        </p:spPr>
        <p:txBody>
          <a:bodyPr/>
          <a:lstStyle/>
          <a:p>
            <a:pPr>
              <a:lnSpc>
                <a:spcPct val="150000"/>
              </a:lnSpc>
            </a:pPr>
            <a:r>
              <a:rPr lang="en-US" altLang="zh-CN" sz="2000" dirty="0">
                <a:latin typeface="Times New Roman" panose="02020603050405020304" pitchFamily="18" charset="0"/>
                <a:cs typeface="Times New Roman" panose="02020603050405020304" pitchFamily="18" charset="0"/>
              </a:rPr>
              <a:t>Step 1:  AP send a UA-Trigger frames  in  each  subchannel simultaneously to inform  stations of  uplink transmission.</a:t>
            </a:r>
          </a:p>
          <a:p>
            <a:endParaRPr lang="en-US" altLang="zh-CN" dirty="0"/>
          </a:p>
        </p:txBody>
      </p:sp>
      <p:sp>
        <p:nvSpPr>
          <p:cNvPr id="56" name="Title 1"/>
          <p:cNvSpPr>
            <a:spLocks noGrp="1"/>
          </p:cNvSpPr>
          <p:nvPr>
            <p:ph type="title"/>
          </p:nvPr>
        </p:nvSpPr>
        <p:spPr>
          <a:xfrm>
            <a:off x="685800" y="568864"/>
            <a:ext cx="7772400" cy="1066800"/>
          </a:xfrm>
        </p:spPr>
        <p:txBody>
          <a:bodyPr/>
          <a:lstStyle/>
          <a:p>
            <a:r>
              <a:rPr lang="en-US" altLang="zh-CN" dirty="0">
                <a:latin typeface="Times New Roman" panose="02020603050405020304" pitchFamily="18" charset="0"/>
                <a:cs typeface="Times New Roman" panose="02020603050405020304" pitchFamily="18" charset="0"/>
              </a:rPr>
              <a:t>Contention Based  UL-OFDMA Random Access without back-off </a:t>
            </a:r>
            <a:endParaRPr lang="zh-CN" altLang="en-US" dirty="0"/>
          </a:p>
        </p:txBody>
      </p:sp>
      <p:sp>
        <p:nvSpPr>
          <p:cNvPr id="7"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a:t>Hongyan Li, et al. (Xidian)</a:t>
            </a:r>
            <a:endParaRPr lang="en-US" altLang="zh-CN" dirty="0"/>
          </a:p>
        </p:txBody>
      </p:sp>
      <p:graphicFrame>
        <p:nvGraphicFramePr>
          <p:cNvPr id="5" name="对象 4">
            <a:extLst>
              <a:ext uri="{FF2B5EF4-FFF2-40B4-BE49-F238E27FC236}">
                <a16:creationId xmlns:a16="http://schemas.microsoft.com/office/drawing/2014/main" xmlns="" id="{825D383C-526E-422C-88A2-B783A680A9BB}"/>
              </a:ext>
            </a:extLst>
          </p:cNvPr>
          <p:cNvGraphicFramePr>
            <a:graphicFrameLocks noChangeAspect="1"/>
          </p:cNvGraphicFramePr>
          <p:nvPr>
            <p:extLst>
              <p:ext uri="{D42A27DB-BD31-4B8C-83A1-F6EECF244321}">
                <p14:modId xmlns:p14="http://schemas.microsoft.com/office/powerpoint/2010/main" val="3374445506"/>
              </p:ext>
            </p:extLst>
          </p:nvPr>
        </p:nvGraphicFramePr>
        <p:xfrm>
          <a:off x="1700434" y="2667000"/>
          <a:ext cx="5610225" cy="3409950"/>
        </p:xfrm>
        <a:graphic>
          <a:graphicData uri="http://schemas.openxmlformats.org/presentationml/2006/ole">
            <mc:AlternateContent xmlns:mc="http://schemas.openxmlformats.org/markup-compatibility/2006">
              <mc:Choice xmlns:v="urn:schemas-microsoft-com:vml" Requires="v">
                <p:oleObj spid="_x0000_s2060" name="Visio" r:id="rId3" imgW="5610121" imgH="3409830" progId="Visio.Drawing.15">
                  <p:embed/>
                </p:oleObj>
              </mc:Choice>
              <mc:Fallback>
                <p:oleObj name="Visio" r:id="rId3" imgW="5610121" imgH="3409830" progId="Visio.Drawing.15">
                  <p:embed/>
                  <p:pic>
                    <p:nvPicPr>
                      <p:cNvPr id="0" name=""/>
                      <p:cNvPicPr/>
                      <p:nvPr/>
                    </p:nvPicPr>
                    <p:blipFill>
                      <a:blip r:embed="rId4"/>
                      <a:stretch>
                        <a:fillRect/>
                      </a:stretch>
                    </p:blipFill>
                    <p:spPr>
                      <a:xfrm>
                        <a:off x="1700434" y="2667000"/>
                        <a:ext cx="5610225" cy="3409950"/>
                      </a:xfrm>
                      <a:prstGeom prst="rect">
                        <a:avLst/>
                      </a:prstGeom>
                    </p:spPr>
                  </p:pic>
                </p:oleObj>
              </mc:Fallback>
            </mc:AlternateContent>
          </a:graphicData>
        </a:graphic>
      </p:graphicFrame>
    </p:spTree>
    <p:extLst>
      <p:ext uri="{BB962C8B-B14F-4D97-AF65-F5344CB8AC3E}">
        <p14:creationId xmlns:p14="http://schemas.microsoft.com/office/powerpoint/2010/main" val="2624208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a:t>Slide </a:t>
            </a:r>
            <a:fld id="{E7E6215C-0148-4EB1-A390-22B113FC486F}" type="slidenum">
              <a:rPr lang="en-US" smtClean="0"/>
              <a:pPr>
                <a:defRPr/>
              </a:pPr>
              <a:t>4</a:t>
            </a:fld>
            <a:endParaRPr lang="en-US"/>
          </a:p>
        </p:txBody>
      </p:sp>
      <p:sp>
        <p:nvSpPr>
          <p:cNvPr id="9" name="날짜 개체 틀 3"/>
          <p:cNvSpPr>
            <a:spLocks noGrp="1"/>
          </p:cNvSpPr>
          <p:nvPr>
            <p:ph type="dt" sz="half" idx="10"/>
          </p:nvPr>
        </p:nvSpPr>
        <p:spPr>
          <a:xfrm>
            <a:off x="696913" y="334189"/>
            <a:ext cx="968214" cy="276999"/>
          </a:xfrm>
        </p:spPr>
        <p:txBody>
          <a:bodyPr/>
          <a:lstStyle/>
          <a:p>
            <a:pPr>
              <a:defRPr/>
            </a:pPr>
            <a:r>
              <a:rPr lang="en-US" altLang="zh-CN"/>
              <a:t>December 2017</a:t>
            </a:r>
            <a:endParaRPr lang="en-US" dirty="0"/>
          </a:p>
        </p:txBody>
      </p:sp>
      <p:sp>
        <p:nvSpPr>
          <p:cNvPr id="10" name="Content Placeholder 2"/>
          <p:cNvSpPr>
            <a:spLocks noGrp="1"/>
          </p:cNvSpPr>
          <p:nvPr>
            <p:ph idx="1"/>
          </p:nvPr>
        </p:nvSpPr>
        <p:spPr>
          <a:xfrm>
            <a:off x="482156" y="1827211"/>
            <a:ext cx="8255887" cy="4619381"/>
          </a:xfrm>
        </p:spPr>
        <p:txBody>
          <a:bodyPr/>
          <a:lstStyle/>
          <a:p>
            <a:pPr>
              <a:lnSpc>
                <a:spcPct val="150000"/>
              </a:lnSpc>
            </a:pPr>
            <a:r>
              <a:rPr lang="en-US" altLang="zh-CN" sz="2000" dirty="0">
                <a:latin typeface="Times New Roman" panose="02020603050405020304" pitchFamily="18" charset="0"/>
                <a:cs typeface="Times New Roman" panose="02020603050405020304" pitchFamily="18" charset="0"/>
              </a:rPr>
              <a:t>Step 2 :</a:t>
            </a:r>
            <a:r>
              <a:rPr lang="en-US" altLang="zh-CN" sz="2000" b="0" dirty="0">
                <a:latin typeface="Times New Roman" panose="02020603050405020304" pitchFamily="18" charset="0"/>
                <a:cs typeface="Times New Roman" panose="02020603050405020304" pitchFamily="18" charset="0"/>
              </a:rPr>
              <a:t> </a:t>
            </a:r>
            <a:r>
              <a:rPr lang="en-US" altLang="zh-CN" sz="1800" b="1" dirty="0">
                <a:latin typeface="Times New Roman" panose="02020603050405020304" pitchFamily="18" charset="0"/>
                <a:cs typeface="Times New Roman" panose="02020603050405020304" pitchFamily="18" charset="0"/>
              </a:rPr>
              <a:t>Once received UA-Trigger frame, All the stations select a time-frequency resource block to transmit an UA-response frame  to request uplink access.</a:t>
            </a:r>
          </a:p>
          <a:p>
            <a:endParaRPr lang="en-US" altLang="zh-CN" dirty="0"/>
          </a:p>
        </p:txBody>
      </p:sp>
      <p:sp>
        <p:nvSpPr>
          <p:cNvPr id="56" name="Title 1"/>
          <p:cNvSpPr>
            <a:spLocks noGrp="1"/>
          </p:cNvSpPr>
          <p:nvPr>
            <p:ph type="title"/>
          </p:nvPr>
        </p:nvSpPr>
        <p:spPr>
          <a:xfrm>
            <a:off x="685800" y="568864"/>
            <a:ext cx="7772400" cy="1066800"/>
          </a:xfrm>
        </p:spPr>
        <p:txBody>
          <a:bodyPr/>
          <a:lstStyle/>
          <a:p>
            <a:r>
              <a:rPr lang="en-US" altLang="zh-CN" dirty="0">
                <a:latin typeface="Times New Roman" panose="02020603050405020304" pitchFamily="18" charset="0"/>
                <a:cs typeface="Times New Roman" panose="02020603050405020304" pitchFamily="18" charset="0"/>
              </a:rPr>
              <a:t>Contention Based  UL-OFDMA Random Access without back-off </a:t>
            </a:r>
            <a:endParaRPr lang="zh-CN" altLang="en-US" dirty="0"/>
          </a:p>
        </p:txBody>
      </p:sp>
      <p:sp>
        <p:nvSpPr>
          <p:cNvPr id="7"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a:t>Hongyan Li, et al. (Xidian)</a:t>
            </a:r>
            <a:endParaRPr lang="en-US" altLang="zh-CN" dirty="0"/>
          </a:p>
        </p:txBody>
      </p:sp>
      <p:sp>
        <p:nvSpPr>
          <p:cNvPr id="3" name="Rectangle 2">
            <a:extLst>
              <a:ext uri="{FF2B5EF4-FFF2-40B4-BE49-F238E27FC236}">
                <a16:creationId xmlns:a16="http://schemas.microsoft.com/office/drawing/2014/main" xmlns="" id="{2EB835FD-DC4C-4557-89A7-B1A83A229591}"/>
              </a:ext>
            </a:extLst>
          </p:cNvPr>
          <p:cNvSpPr>
            <a:spLocks noChangeArrowheads="1"/>
          </p:cNvSpPr>
          <p:nvPr/>
        </p:nvSpPr>
        <p:spPr bwMode="auto">
          <a:xfrm>
            <a:off x="1597025" y="3581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a:extLst>
              <a:ext uri="{FF2B5EF4-FFF2-40B4-BE49-F238E27FC236}">
                <a16:creationId xmlns:a16="http://schemas.microsoft.com/office/drawing/2014/main" xmlns="" id="{096AE864-51A0-43DF-A94C-0D0E35B2308D}"/>
              </a:ext>
            </a:extLst>
          </p:cNvPr>
          <p:cNvGraphicFramePr>
            <a:graphicFrameLocks noChangeAspect="1"/>
          </p:cNvGraphicFramePr>
          <p:nvPr>
            <p:extLst>
              <p:ext uri="{D42A27DB-BD31-4B8C-83A1-F6EECF244321}">
                <p14:modId xmlns:p14="http://schemas.microsoft.com/office/powerpoint/2010/main" val="1754365455"/>
              </p:ext>
            </p:extLst>
          </p:nvPr>
        </p:nvGraphicFramePr>
        <p:xfrm>
          <a:off x="956925" y="4248150"/>
          <a:ext cx="7306347" cy="2152650"/>
        </p:xfrm>
        <a:graphic>
          <a:graphicData uri="http://schemas.openxmlformats.org/presentationml/2006/ole">
            <mc:AlternateContent xmlns:mc="http://schemas.openxmlformats.org/markup-compatibility/2006">
              <mc:Choice xmlns:v="urn:schemas-microsoft-com:vml" Requires="v">
                <p:oleObj spid="_x0000_s3076" name="Visio" r:id="rId3" imgW="10715633" imgH="3190860" progId="Visio.Drawing.15">
                  <p:embed/>
                </p:oleObj>
              </mc:Choice>
              <mc:Fallback>
                <p:oleObj name="Visio" r:id="rId3" imgW="10715633" imgH="3190860" progId="Visio.Drawing.15">
                  <p:embed/>
                  <p:pic>
                    <p:nvPicPr>
                      <p:cNvPr id="13" name="对象 12">
                        <a:extLst>
                          <a:ext uri="{FF2B5EF4-FFF2-40B4-BE49-F238E27FC236}">
                            <a16:creationId xmlns:a16="http://schemas.microsoft.com/office/drawing/2014/main" xmlns="" id="{E21430CE-A650-4D63-A975-AD7492FAE241}"/>
                          </a:ext>
                        </a:extLst>
                      </p:cNvPr>
                      <p:cNvPicPr>
                        <a:picLocks noChangeAspect="1" noChangeArrowheads="1"/>
                      </p:cNvPicPr>
                      <p:nvPr/>
                    </p:nvPicPr>
                    <p:blipFill>
                      <a:blip r:embed="rId4"/>
                      <a:srcRect/>
                      <a:stretch>
                        <a:fillRect/>
                      </a:stretch>
                    </p:blipFill>
                    <p:spPr bwMode="auto">
                      <a:xfrm>
                        <a:off x="956925" y="4248150"/>
                        <a:ext cx="7306347" cy="2152650"/>
                      </a:xfrm>
                      <a:prstGeom prst="rect">
                        <a:avLst/>
                      </a:prstGeom>
                      <a:noFill/>
                    </p:spPr>
                  </p:pic>
                </p:oleObj>
              </mc:Fallback>
            </mc:AlternateContent>
          </a:graphicData>
        </a:graphic>
      </p:graphicFrame>
    </p:spTree>
    <p:extLst>
      <p:ext uri="{BB962C8B-B14F-4D97-AF65-F5344CB8AC3E}">
        <p14:creationId xmlns:p14="http://schemas.microsoft.com/office/powerpoint/2010/main" val="4025861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a:t>Slide </a:t>
            </a:r>
            <a:fld id="{E7E6215C-0148-4EB1-A390-22B113FC486F}" type="slidenum">
              <a:rPr lang="en-US" smtClean="0"/>
              <a:pPr>
                <a:defRPr/>
              </a:pPr>
              <a:t>5</a:t>
            </a:fld>
            <a:endParaRPr lang="en-US"/>
          </a:p>
        </p:txBody>
      </p:sp>
      <p:sp>
        <p:nvSpPr>
          <p:cNvPr id="9" name="날짜 개체 틀 3"/>
          <p:cNvSpPr>
            <a:spLocks noGrp="1"/>
          </p:cNvSpPr>
          <p:nvPr>
            <p:ph type="dt" sz="half" idx="10"/>
          </p:nvPr>
        </p:nvSpPr>
        <p:spPr>
          <a:xfrm>
            <a:off x="696913" y="334189"/>
            <a:ext cx="968214" cy="276999"/>
          </a:xfrm>
        </p:spPr>
        <p:txBody>
          <a:bodyPr/>
          <a:lstStyle/>
          <a:p>
            <a:pPr>
              <a:defRPr/>
            </a:pPr>
            <a:r>
              <a:rPr lang="en-US" altLang="zh-CN"/>
              <a:t>December 2017</a:t>
            </a:r>
            <a:endParaRPr lang="en-US" dirty="0"/>
          </a:p>
        </p:txBody>
      </p:sp>
      <p:sp>
        <p:nvSpPr>
          <p:cNvPr id="10" name="Content Placeholder 2"/>
          <p:cNvSpPr>
            <a:spLocks noGrp="1"/>
          </p:cNvSpPr>
          <p:nvPr>
            <p:ph idx="1"/>
          </p:nvPr>
        </p:nvSpPr>
        <p:spPr>
          <a:xfrm>
            <a:off x="482156" y="1827211"/>
            <a:ext cx="8255887" cy="4619381"/>
          </a:xfrm>
        </p:spPr>
        <p:txBody>
          <a:bodyPr/>
          <a:lstStyle/>
          <a:p>
            <a:pPr>
              <a:lnSpc>
                <a:spcPct val="150000"/>
              </a:lnSpc>
            </a:pPr>
            <a:r>
              <a:rPr lang="en-US" altLang="zh-CN" sz="2000" dirty="0">
                <a:latin typeface="Times New Roman" panose="02020603050405020304" pitchFamily="18" charset="0"/>
                <a:cs typeface="Times New Roman" panose="02020603050405020304" pitchFamily="18" charset="0"/>
              </a:rPr>
              <a:t>Step 3: </a:t>
            </a:r>
          </a:p>
          <a:p>
            <a:pPr marL="0" indent="0">
              <a:lnSpc>
                <a:spcPct val="150000"/>
              </a:lnSpc>
              <a:buNone/>
            </a:pPr>
            <a:r>
              <a:rPr lang="en-US" altLang="zh-CN" sz="2000" dirty="0">
                <a:latin typeface="Times New Roman" panose="02020603050405020304" pitchFamily="18" charset="0"/>
                <a:cs typeface="Times New Roman" panose="02020603050405020304" pitchFamily="18" charset="0"/>
              </a:rPr>
              <a:t>-AP receives UA-Response frames and counts the number of uplink transmission stations.</a:t>
            </a:r>
          </a:p>
          <a:p>
            <a:pPr marL="0" indent="0">
              <a:lnSpc>
                <a:spcPct val="150000"/>
              </a:lnSpc>
              <a:buNone/>
            </a:pPr>
            <a:r>
              <a:rPr lang="en-US" altLang="zh-CN" sz="2000" dirty="0">
                <a:latin typeface="Times New Roman" panose="02020603050405020304" pitchFamily="18" charset="0"/>
                <a:cs typeface="Times New Roman" panose="02020603050405020304" pitchFamily="18" charset="0"/>
              </a:rPr>
              <a:t>-According to the number of  uplink-stations , AP sends  Trigger  frame in each subchannel  to allocate time-frequency resource to uplink-stations.  </a:t>
            </a:r>
          </a:p>
        </p:txBody>
      </p:sp>
      <p:sp>
        <p:nvSpPr>
          <p:cNvPr id="56" name="Title 1"/>
          <p:cNvSpPr>
            <a:spLocks noGrp="1"/>
          </p:cNvSpPr>
          <p:nvPr>
            <p:ph type="title"/>
          </p:nvPr>
        </p:nvSpPr>
        <p:spPr>
          <a:xfrm>
            <a:off x="685800" y="568864"/>
            <a:ext cx="7772400" cy="1066800"/>
          </a:xfrm>
        </p:spPr>
        <p:txBody>
          <a:bodyPr/>
          <a:lstStyle/>
          <a:p>
            <a:r>
              <a:rPr lang="en-US" altLang="zh-CN" dirty="0">
                <a:latin typeface="Times New Roman" panose="02020603050405020304" pitchFamily="18" charset="0"/>
                <a:cs typeface="Times New Roman" panose="02020603050405020304" pitchFamily="18" charset="0"/>
              </a:rPr>
              <a:t>Contention Based  UL-OFDMA Random Access without back-off </a:t>
            </a:r>
            <a:endParaRPr lang="zh-CN" altLang="en-US" dirty="0"/>
          </a:p>
        </p:txBody>
      </p:sp>
      <p:sp>
        <p:nvSpPr>
          <p:cNvPr id="7"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a:t>Hongyan Li, et al. (Xidian)</a:t>
            </a:r>
            <a:endParaRPr lang="en-US" altLang="zh-CN" dirty="0"/>
          </a:p>
        </p:txBody>
      </p:sp>
      <p:graphicFrame>
        <p:nvGraphicFramePr>
          <p:cNvPr id="13" name="对象 12">
            <a:extLst>
              <a:ext uri="{FF2B5EF4-FFF2-40B4-BE49-F238E27FC236}">
                <a16:creationId xmlns:a16="http://schemas.microsoft.com/office/drawing/2014/main" xmlns="" id="{E21430CE-A650-4D63-A975-AD7492FAE241}"/>
              </a:ext>
            </a:extLst>
          </p:cNvPr>
          <p:cNvGraphicFramePr>
            <a:graphicFrameLocks noChangeAspect="1"/>
          </p:cNvGraphicFramePr>
          <p:nvPr>
            <p:extLst>
              <p:ext uri="{D42A27DB-BD31-4B8C-83A1-F6EECF244321}">
                <p14:modId xmlns:p14="http://schemas.microsoft.com/office/powerpoint/2010/main" val="4016048827"/>
              </p:ext>
            </p:extLst>
          </p:nvPr>
        </p:nvGraphicFramePr>
        <p:xfrm>
          <a:off x="956925" y="4248150"/>
          <a:ext cx="7306347" cy="2152650"/>
        </p:xfrm>
        <a:graphic>
          <a:graphicData uri="http://schemas.openxmlformats.org/presentationml/2006/ole">
            <mc:AlternateContent xmlns:mc="http://schemas.openxmlformats.org/markup-compatibility/2006">
              <mc:Choice xmlns:v="urn:schemas-microsoft-com:vml" Requires="v">
                <p:oleObj spid="_x0000_s4099" name="Visio" r:id="rId3" imgW="10715633" imgH="3190860" progId="Visio.Drawing.15">
                  <p:embed/>
                </p:oleObj>
              </mc:Choice>
              <mc:Fallback>
                <p:oleObj name="Visio" r:id="rId3" imgW="10715633" imgH="3190860" progId="Visio.Drawing.15">
                  <p:embed/>
                  <p:pic>
                    <p:nvPicPr>
                      <p:cNvPr id="4" name="对象 3">
                        <a:extLst>
                          <a:ext uri="{FF2B5EF4-FFF2-40B4-BE49-F238E27FC236}">
                            <a16:creationId xmlns:a16="http://schemas.microsoft.com/office/drawing/2014/main" xmlns="" id="{58916F51-66F8-4DA6-8955-9D452BB94668}"/>
                          </a:ext>
                        </a:extLst>
                      </p:cNvPr>
                      <p:cNvPicPr>
                        <a:picLocks noChangeAspect="1" noChangeArrowheads="1"/>
                      </p:cNvPicPr>
                      <p:nvPr/>
                    </p:nvPicPr>
                    <p:blipFill>
                      <a:blip r:embed="rId4"/>
                      <a:srcRect/>
                      <a:stretch>
                        <a:fillRect/>
                      </a:stretch>
                    </p:blipFill>
                    <p:spPr bwMode="auto">
                      <a:xfrm>
                        <a:off x="956925" y="4248150"/>
                        <a:ext cx="7306347" cy="2152650"/>
                      </a:xfrm>
                      <a:prstGeom prst="rect">
                        <a:avLst/>
                      </a:prstGeom>
                      <a:noFill/>
                    </p:spPr>
                  </p:pic>
                </p:oleObj>
              </mc:Fallback>
            </mc:AlternateContent>
          </a:graphicData>
        </a:graphic>
      </p:graphicFrame>
    </p:spTree>
    <p:extLst>
      <p:ext uri="{BB962C8B-B14F-4D97-AF65-F5344CB8AC3E}">
        <p14:creationId xmlns:p14="http://schemas.microsoft.com/office/powerpoint/2010/main" val="1138726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a:t>Slide </a:t>
            </a:r>
            <a:fld id="{E7E6215C-0148-4EB1-A390-22B113FC486F}" type="slidenum">
              <a:rPr lang="en-US" smtClean="0"/>
              <a:pPr>
                <a:defRPr/>
              </a:pPr>
              <a:t>6</a:t>
            </a:fld>
            <a:endParaRPr lang="en-US"/>
          </a:p>
        </p:txBody>
      </p:sp>
      <p:sp>
        <p:nvSpPr>
          <p:cNvPr id="56" name="Title 1"/>
          <p:cNvSpPr>
            <a:spLocks noGrp="1"/>
          </p:cNvSpPr>
          <p:nvPr>
            <p:ph type="title"/>
          </p:nvPr>
        </p:nvSpPr>
        <p:spPr>
          <a:xfrm>
            <a:off x="685800" y="568864"/>
            <a:ext cx="7772400" cy="1066800"/>
          </a:xfrm>
        </p:spPr>
        <p:txBody>
          <a:bodyPr/>
          <a:lstStyle/>
          <a:p>
            <a:r>
              <a:rPr lang="en-US" altLang="zh-CN" dirty="0">
                <a:latin typeface="Times New Roman" panose="02020603050405020304" pitchFamily="18" charset="0"/>
                <a:cs typeface="Times New Roman" panose="02020603050405020304" pitchFamily="18" charset="0"/>
              </a:rPr>
              <a:t>Simulation</a:t>
            </a:r>
            <a:endParaRPr lang="en-US" altLang="zh-CN" dirty="0"/>
          </a:p>
        </p:txBody>
      </p:sp>
      <p:sp>
        <p:nvSpPr>
          <p:cNvPr id="8" name="날짜 개체 틀 3"/>
          <p:cNvSpPr>
            <a:spLocks noGrp="1"/>
          </p:cNvSpPr>
          <p:nvPr>
            <p:ph type="dt" sz="half" idx="10"/>
          </p:nvPr>
        </p:nvSpPr>
        <p:spPr>
          <a:xfrm>
            <a:off x="696913" y="334189"/>
            <a:ext cx="968214" cy="276999"/>
          </a:xfrm>
        </p:spPr>
        <p:txBody>
          <a:bodyPr/>
          <a:lstStyle/>
          <a:p>
            <a:pPr>
              <a:defRPr/>
            </a:pPr>
            <a:r>
              <a:rPr lang="en-US" altLang="zh-CN"/>
              <a:t>December 2017</a:t>
            </a:r>
            <a:endParaRPr lang="en-US" dirty="0"/>
          </a:p>
        </p:txBody>
      </p:sp>
      <p:sp>
        <p:nvSpPr>
          <p:cNvPr id="9" name="Content Placeholder 2"/>
          <p:cNvSpPr txBox="1">
            <a:spLocks/>
          </p:cNvSpPr>
          <p:nvPr/>
        </p:nvSpPr>
        <p:spPr bwMode="auto">
          <a:xfrm>
            <a:off x="444056" y="2055847"/>
            <a:ext cx="8255887" cy="461938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120000"/>
              </a:lnSpc>
            </a:pPr>
            <a:r>
              <a:rPr lang="en-US" altLang="zh-CN" sz="2000" dirty="0">
                <a:latin typeface="Times New Roman" panose="02020603050405020304" pitchFamily="18" charset="0"/>
                <a:cs typeface="Times New Roman" panose="02020603050405020304" pitchFamily="18" charset="0"/>
              </a:rPr>
              <a:t>Comparison between current DCF and UL-OFDMA random access.</a:t>
            </a:r>
          </a:p>
          <a:p>
            <a:pPr>
              <a:lnSpc>
                <a:spcPct val="120000"/>
              </a:lnSpc>
            </a:pPr>
            <a:endParaRPr lang="en-US" altLang="zh-CN" sz="2000" dirty="0">
              <a:latin typeface="Times New Roman" panose="02020603050405020304" pitchFamily="18" charset="0"/>
              <a:cs typeface="Times New Roman" panose="02020603050405020304" pitchFamily="18" charset="0"/>
            </a:endParaRPr>
          </a:p>
          <a:p>
            <a:pPr>
              <a:lnSpc>
                <a:spcPct val="120000"/>
              </a:lnSpc>
            </a:pPr>
            <a:endParaRPr lang="en-US" altLang="zh-CN" sz="2000" dirty="0">
              <a:latin typeface="Times New Roman" panose="02020603050405020304" pitchFamily="18" charset="0"/>
              <a:cs typeface="Times New Roman" panose="02020603050405020304" pitchFamily="18" charset="0"/>
            </a:endParaRPr>
          </a:p>
          <a:p>
            <a:pPr>
              <a:lnSpc>
                <a:spcPct val="120000"/>
              </a:lnSpc>
            </a:pPr>
            <a:endParaRPr lang="en-US" altLang="zh-CN" sz="2000" dirty="0">
              <a:latin typeface="Times New Roman" panose="02020603050405020304" pitchFamily="18" charset="0"/>
              <a:cs typeface="Times New Roman" panose="02020603050405020304" pitchFamily="18" charset="0"/>
            </a:endParaRPr>
          </a:p>
          <a:p>
            <a:pPr>
              <a:lnSpc>
                <a:spcPct val="120000"/>
              </a:lnSpc>
            </a:pPr>
            <a:endParaRPr lang="en-US" altLang="zh-CN" sz="2000" dirty="0">
              <a:latin typeface="Times New Roman" panose="02020603050405020304" pitchFamily="18" charset="0"/>
              <a:cs typeface="Times New Roman" panose="02020603050405020304" pitchFamily="18" charset="0"/>
            </a:endParaRPr>
          </a:p>
          <a:p>
            <a:pPr>
              <a:lnSpc>
                <a:spcPct val="120000"/>
              </a:lnSpc>
            </a:pPr>
            <a:endParaRPr lang="en-US" altLang="zh-CN" sz="2000" dirty="0">
              <a:latin typeface="Times New Roman" panose="02020603050405020304" pitchFamily="18" charset="0"/>
              <a:cs typeface="Times New Roman" panose="02020603050405020304" pitchFamily="18" charset="0"/>
            </a:endParaRPr>
          </a:p>
          <a:p>
            <a:pPr marL="0" indent="0">
              <a:lnSpc>
                <a:spcPct val="120000"/>
              </a:lnSpc>
              <a:buNone/>
            </a:pPr>
            <a:endParaRPr lang="en-US" altLang="zh-CN" sz="2000" dirty="0">
              <a:latin typeface="Times New Roman" panose="02020603050405020304" pitchFamily="18" charset="0"/>
              <a:cs typeface="Times New Roman" panose="02020603050405020304" pitchFamily="18" charset="0"/>
            </a:endParaRPr>
          </a:p>
          <a:p>
            <a:pPr marL="0" indent="0">
              <a:lnSpc>
                <a:spcPct val="120000"/>
              </a:lnSpc>
              <a:buNone/>
            </a:pPr>
            <a:endParaRPr lang="en-US" altLang="zh-CN" sz="2000" dirty="0">
              <a:latin typeface="Times New Roman" panose="02020603050405020304" pitchFamily="18" charset="0"/>
              <a:cs typeface="Times New Roman" panose="02020603050405020304" pitchFamily="18" charset="0"/>
            </a:endParaRPr>
          </a:p>
          <a:p>
            <a:pPr>
              <a:lnSpc>
                <a:spcPct val="120000"/>
              </a:lnSpc>
            </a:pPr>
            <a:r>
              <a:rPr lang="en-US" altLang="zh-CN" sz="2000" dirty="0">
                <a:latin typeface="Times New Roman" panose="02020603050405020304" pitchFamily="18" charset="0"/>
                <a:cs typeface="Times New Roman" panose="02020603050405020304" pitchFamily="18" charset="0"/>
              </a:rPr>
              <a:t>Our method can increase the throughput by 73.33% compared to current DCF.</a:t>
            </a:r>
            <a:endParaRPr lang="zh-CN" altLang="en-US" sz="2000" dirty="0">
              <a:latin typeface="Times New Roman" panose="02020603050405020304" pitchFamily="18" charset="0"/>
              <a:cs typeface="Times New Roman" panose="02020603050405020304" pitchFamily="18" charset="0"/>
            </a:endParaRPr>
          </a:p>
          <a:p>
            <a:endParaRPr lang="en-US" altLang="zh-CN" sz="2000" dirty="0"/>
          </a:p>
        </p:txBody>
      </p:sp>
      <p:sp>
        <p:nvSpPr>
          <p:cNvPr id="10"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a:t>Hongyan Li, et al. (Xidian)</a:t>
            </a:r>
            <a:endParaRPr lang="en-US" altLang="zh-CN" dirty="0"/>
          </a:p>
        </p:txBody>
      </p:sp>
      <p:graphicFrame>
        <p:nvGraphicFramePr>
          <p:cNvPr id="3" name="表格 2"/>
          <p:cNvGraphicFramePr>
            <a:graphicFrameLocks noGrp="1"/>
          </p:cNvGraphicFramePr>
          <p:nvPr>
            <p:extLst>
              <p:ext uri="{D42A27DB-BD31-4B8C-83A1-F6EECF244321}">
                <p14:modId xmlns:p14="http://schemas.microsoft.com/office/powerpoint/2010/main" val="2630720040"/>
              </p:ext>
            </p:extLst>
          </p:nvPr>
        </p:nvGraphicFramePr>
        <p:xfrm>
          <a:off x="850742" y="2715399"/>
          <a:ext cx="2938499" cy="2555131"/>
        </p:xfrm>
        <a:graphic>
          <a:graphicData uri="http://schemas.openxmlformats.org/drawingml/2006/table">
            <a:tbl>
              <a:tblPr firstRow="1" bandRow="1">
                <a:tableStyleId>{5C22544A-7EE6-4342-B048-85BDC9FD1C3A}</a:tableStyleId>
              </a:tblPr>
              <a:tblGrid>
                <a:gridCol w="1488880">
                  <a:extLst>
                    <a:ext uri="{9D8B030D-6E8A-4147-A177-3AD203B41FA5}">
                      <a16:colId xmlns:a16="http://schemas.microsoft.com/office/drawing/2014/main" xmlns="" val="20000"/>
                    </a:ext>
                  </a:extLst>
                </a:gridCol>
                <a:gridCol w="1449619">
                  <a:extLst>
                    <a:ext uri="{9D8B030D-6E8A-4147-A177-3AD203B41FA5}">
                      <a16:colId xmlns:a16="http://schemas.microsoft.com/office/drawing/2014/main" xmlns="" val="20001"/>
                    </a:ext>
                  </a:extLst>
                </a:gridCol>
              </a:tblGrid>
              <a:tr h="360462">
                <a:tc>
                  <a:txBody>
                    <a:bodyPr/>
                    <a:lstStyle/>
                    <a:p>
                      <a:r>
                        <a:rPr lang="en-US" altLang="zh-CN" sz="1200" dirty="0">
                          <a:latin typeface="Times New Roman" panose="02020603050405020304" pitchFamily="18" charset="0"/>
                          <a:cs typeface="Times New Roman" panose="02020603050405020304" pitchFamily="18" charset="0"/>
                        </a:rPr>
                        <a:t>Parameter</a:t>
                      </a:r>
                      <a:endParaRPr lang="zh-CN" altLang="en-US" sz="12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altLang="zh-CN" sz="1200" dirty="0">
                          <a:latin typeface="Times New Roman" panose="02020603050405020304" pitchFamily="18" charset="0"/>
                          <a:cs typeface="Times New Roman" panose="02020603050405020304" pitchFamily="18" charset="0"/>
                        </a:rPr>
                        <a:t>Value</a:t>
                      </a:r>
                      <a:endParaRPr lang="zh-CN" altLang="en-US" sz="1200" dirty="0">
                        <a:latin typeface="Times New Roman" panose="02020603050405020304" pitchFamily="18" charset="0"/>
                        <a:cs typeface="Times New Roman" panose="02020603050405020304" pitchFamily="18" charset="0"/>
                      </a:endParaRPr>
                    </a:p>
                  </a:txBody>
                  <a:tcPr marL="68580" marR="68580" marT="34290" marB="34290"/>
                </a:tc>
                <a:extLst>
                  <a:ext uri="{0D108BD9-81ED-4DB2-BD59-A6C34878D82A}">
                    <a16:rowId xmlns:a16="http://schemas.microsoft.com/office/drawing/2014/main" xmlns="" val="10000"/>
                  </a:ext>
                </a:extLst>
              </a:tr>
              <a:tr h="422185">
                <a:tc>
                  <a:txBody>
                    <a:bodyPr/>
                    <a:lstStyle/>
                    <a:p>
                      <a:r>
                        <a:rPr lang="en-US" altLang="zh-CN" sz="1200" dirty="0" err="1">
                          <a:latin typeface="Times New Roman" panose="02020603050405020304" pitchFamily="18" charset="0"/>
                          <a:cs typeface="Times New Roman" panose="02020603050405020304" pitchFamily="18" charset="0"/>
                        </a:rPr>
                        <a:t>Num</a:t>
                      </a:r>
                      <a:r>
                        <a:rPr lang="en-US" altLang="zh-CN" sz="1200" dirty="0">
                          <a:latin typeface="Times New Roman" panose="02020603050405020304" pitchFamily="18" charset="0"/>
                          <a:cs typeface="Times New Roman" panose="02020603050405020304" pitchFamily="18" charset="0"/>
                        </a:rPr>
                        <a:t> of  STA</a:t>
                      </a:r>
                      <a:endParaRPr lang="zh-CN" altLang="en-US" sz="12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altLang="zh-CN" sz="1200" dirty="0">
                          <a:latin typeface="Times New Roman" panose="02020603050405020304" pitchFamily="18" charset="0"/>
                          <a:cs typeface="Times New Roman" panose="02020603050405020304" pitchFamily="18" charset="0"/>
                        </a:rPr>
                        <a:t>The </a:t>
                      </a:r>
                      <a:r>
                        <a:rPr lang="en-US" altLang="zh-CN" sz="1200" dirty="0" err="1">
                          <a:latin typeface="Times New Roman" panose="02020603050405020304" pitchFamily="18" charset="0"/>
                          <a:cs typeface="Times New Roman" panose="02020603050405020304" pitchFamily="18" charset="0"/>
                        </a:rPr>
                        <a:t>num</a:t>
                      </a:r>
                      <a:r>
                        <a:rPr lang="en-US" altLang="zh-CN" sz="1200" dirty="0">
                          <a:latin typeface="Times New Roman" panose="02020603050405020304" pitchFamily="18" charset="0"/>
                          <a:cs typeface="Times New Roman" panose="02020603050405020304" pitchFamily="18" charset="0"/>
                        </a:rPr>
                        <a:t> of </a:t>
                      </a:r>
                      <a:r>
                        <a:rPr lang="en-US" altLang="zh-CN" sz="1200" dirty="0" err="1">
                          <a:latin typeface="Times New Roman" panose="02020603050405020304" pitchFamily="18" charset="0"/>
                          <a:cs typeface="Times New Roman" panose="02020603050405020304" pitchFamily="18" charset="0"/>
                        </a:rPr>
                        <a:t>sta</a:t>
                      </a:r>
                      <a:r>
                        <a:rPr lang="en-US" altLang="zh-CN" sz="1200" dirty="0">
                          <a:latin typeface="Times New Roman" panose="02020603050405020304" pitchFamily="18" charset="0"/>
                          <a:cs typeface="Times New Roman" panose="02020603050405020304" pitchFamily="18" charset="0"/>
                        </a:rPr>
                        <a:t> increment from 40 to 120  by 20.</a:t>
                      </a:r>
                      <a:endParaRPr lang="zh-CN" altLang="en-US" sz="1200" dirty="0">
                        <a:latin typeface="Times New Roman" panose="02020603050405020304" pitchFamily="18" charset="0"/>
                        <a:cs typeface="Times New Roman" panose="02020603050405020304" pitchFamily="18" charset="0"/>
                      </a:endParaRPr>
                    </a:p>
                  </a:txBody>
                  <a:tcPr marL="68580" marR="68580" marT="34290" marB="34290"/>
                </a:tc>
                <a:extLst>
                  <a:ext uri="{0D108BD9-81ED-4DB2-BD59-A6C34878D82A}">
                    <a16:rowId xmlns:a16="http://schemas.microsoft.com/office/drawing/2014/main" xmlns="" val="10001"/>
                  </a:ext>
                </a:extLst>
              </a:tr>
              <a:tr h="422185">
                <a:tc>
                  <a:txBody>
                    <a:bodyPr/>
                    <a:lstStyle/>
                    <a:p>
                      <a:r>
                        <a:rPr lang="en-US" altLang="zh-CN" sz="1200" dirty="0" err="1">
                          <a:latin typeface="Times New Roman" panose="02020603050405020304" pitchFamily="18" charset="0"/>
                          <a:cs typeface="Times New Roman" panose="02020603050405020304" pitchFamily="18" charset="0"/>
                        </a:rPr>
                        <a:t>Num</a:t>
                      </a:r>
                      <a:r>
                        <a:rPr lang="en-US" altLang="zh-CN" sz="1200" dirty="0">
                          <a:latin typeface="Times New Roman" panose="02020603050405020304" pitchFamily="18" charset="0"/>
                          <a:cs typeface="Times New Roman" panose="02020603050405020304" pitchFamily="18" charset="0"/>
                        </a:rPr>
                        <a:t> of  sub-channel</a:t>
                      </a:r>
                      <a:endParaRPr lang="zh-CN" altLang="en-US" sz="12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altLang="zh-CN" sz="1200" dirty="0">
                          <a:latin typeface="Times New Roman" panose="02020603050405020304" pitchFamily="18" charset="0"/>
                          <a:cs typeface="Times New Roman" panose="02020603050405020304" pitchFamily="18" charset="0"/>
                        </a:rPr>
                        <a:t>8</a:t>
                      </a:r>
                      <a:endParaRPr lang="zh-CN" altLang="en-US" sz="1200" dirty="0">
                        <a:latin typeface="Times New Roman" panose="02020603050405020304" pitchFamily="18" charset="0"/>
                        <a:cs typeface="Times New Roman" panose="02020603050405020304" pitchFamily="18" charset="0"/>
                      </a:endParaRPr>
                    </a:p>
                  </a:txBody>
                  <a:tcPr marL="68580" marR="68580" marT="34290" marB="34290"/>
                </a:tc>
                <a:extLst>
                  <a:ext uri="{0D108BD9-81ED-4DB2-BD59-A6C34878D82A}">
                    <a16:rowId xmlns:a16="http://schemas.microsoft.com/office/drawing/2014/main" xmlns="" val="10003"/>
                  </a:ext>
                </a:extLst>
              </a:tr>
              <a:tr h="360462">
                <a:tc>
                  <a:txBody>
                    <a:bodyPr/>
                    <a:lstStyle/>
                    <a:p>
                      <a:r>
                        <a:rPr lang="en-US" altLang="zh-CN" sz="1200" dirty="0" err="1">
                          <a:latin typeface="Times New Roman" panose="02020603050405020304" pitchFamily="18" charset="0"/>
                          <a:cs typeface="Times New Roman" panose="02020603050405020304" pitchFamily="18" charset="0"/>
                        </a:rPr>
                        <a:t>Num</a:t>
                      </a:r>
                      <a:r>
                        <a:rPr lang="en-US" altLang="zh-CN" sz="1200" dirty="0">
                          <a:latin typeface="Times New Roman" panose="02020603050405020304" pitchFamily="18" charset="0"/>
                          <a:cs typeface="Times New Roman" panose="02020603050405020304" pitchFamily="18" charset="0"/>
                        </a:rPr>
                        <a:t> of  slots</a:t>
                      </a:r>
                      <a:endParaRPr lang="zh-CN" altLang="en-US" sz="12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altLang="zh-CN" sz="1200" dirty="0">
                          <a:latin typeface="Times New Roman" panose="02020603050405020304" pitchFamily="18" charset="0"/>
                          <a:cs typeface="Times New Roman" panose="02020603050405020304" pitchFamily="18" charset="0"/>
                        </a:rPr>
                        <a:t>10</a:t>
                      </a:r>
                      <a:endParaRPr lang="zh-CN" altLang="en-US" sz="1200" dirty="0">
                        <a:latin typeface="Times New Roman" panose="02020603050405020304" pitchFamily="18" charset="0"/>
                        <a:cs typeface="Times New Roman" panose="02020603050405020304" pitchFamily="18" charset="0"/>
                      </a:endParaRPr>
                    </a:p>
                  </a:txBody>
                  <a:tcPr marL="68580" marR="68580" marT="34290" marB="34290"/>
                </a:tc>
                <a:extLst>
                  <a:ext uri="{0D108BD9-81ED-4DB2-BD59-A6C34878D82A}">
                    <a16:rowId xmlns:a16="http://schemas.microsoft.com/office/drawing/2014/main" xmlns="" val="10004"/>
                  </a:ext>
                </a:extLst>
              </a:tr>
              <a:tr h="3604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cs typeface="Times New Roman" panose="02020603050405020304" pitchFamily="18" charset="0"/>
                        </a:rPr>
                        <a:t>Bandwidth  of  sub-channel</a:t>
                      </a:r>
                      <a:endParaRPr lang="zh-CN" altLang="en-US" sz="12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altLang="zh-CN" sz="1200" dirty="0">
                          <a:latin typeface="Times New Roman" panose="02020603050405020304" pitchFamily="18" charset="0"/>
                          <a:cs typeface="Times New Roman" panose="02020603050405020304" pitchFamily="18" charset="0"/>
                        </a:rPr>
                        <a:t>20MHz</a:t>
                      </a:r>
                      <a:endParaRPr lang="zh-CN" altLang="en-US" sz="1200" dirty="0">
                        <a:latin typeface="Times New Roman" panose="02020603050405020304" pitchFamily="18" charset="0"/>
                        <a:cs typeface="Times New Roman" panose="02020603050405020304" pitchFamily="18" charset="0"/>
                      </a:endParaRPr>
                    </a:p>
                  </a:txBody>
                  <a:tcPr marL="68580" marR="68580" marT="34290" marB="34290"/>
                </a:tc>
                <a:extLst>
                  <a:ext uri="{0D108BD9-81ED-4DB2-BD59-A6C34878D82A}">
                    <a16:rowId xmlns:a16="http://schemas.microsoft.com/office/drawing/2014/main" xmlns="" val="4024016579"/>
                  </a:ext>
                </a:extLst>
              </a:tr>
              <a:tr h="360462">
                <a:tc>
                  <a:txBody>
                    <a:bodyPr/>
                    <a:lstStyle/>
                    <a:p>
                      <a:r>
                        <a:rPr lang="en-US" altLang="zh-CN" sz="1200" dirty="0">
                          <a:latin typeface="Times New Roman" panose="02020603050405020304" pitchFamily="18" charset="0"/>
                          <a:cs typeface="Times New Roman" panose="02020603050405020304" pitchFamily="18" charset="0"/>
                        </a:rPr>
                        <a:t>Bandwidth</a:t>
                      </a:r>
                      <a:endParaRPr lang="zh-CN" altLang="en-US" sz="12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altLang="zh-CN" sz="1200" dirty="0">
                          <a:latin typeface="Times New Roman" panose="02020603050405020304" pitchFamily="18" charset="0"/>
                          <a:cs typeface="Times New Roman" panose="02020603050405020304" pitchFamily="18" charset="0"/>
                        </a:rPr>
                        <a:t>160MHz</a:t>
                      </a:r>
                      <a:endParaRPr lang="zh-CN" altLang="en-US" sz="1200" dirty="0">
                        <a:latin typeface="Times New Roman" panose="02020603050405020304" pitchFamily="18" charset="0"/>
                        <a:cs typeface="Times New Roman" panose="02020603050405020304" pitchFamily="18" charset="0"/>
                      </a:endParaRPr>
                    </a:p>
                  </a:txBody>
                  <a:tcPr marL="68580" marR="68580" marT="34290" marB="34290"/>
                </a:tc>
                <a:extLst>
                  <a:ext uri="{0D108BD9-81ED-4DB2-BD59-A6C34878D82A}">
                    <a16:rowId xmlns:a16="http://schemas.microsoft.com/office/drawing/2014/main" xmlns="" val="10005"/>
                  </a:ext>
                </a:extLst>
              </a:tr>
            </a:tbl>
          </a:graphicData>
        </a:graphic>
      </p:graphicFrame>
      <p:pic>
        <p:nvPicPr>
          <p:cNvPr id="2" name="图片 1">
            <a:extLst>
              <a:ext uri="{FF2B5EF4-FFF2-40B4-BE49-F238E27FC236}">
                <a16:creationId xmlns:a16="http://schemas.microsoft.com/office/drawing/2014/main" xmlns="" id="{6F17D44F-8934-4C94-BA13-30615C8361F1}"/>
              </a:ext>
            </a:extLst>
          </p:cNvPr>
          <p:cNvPicPr>
            <a:picLocks noChangeAspect="1"/>
          </p:cNvPicPr>
          <p:nvPr/>
        </p:nvPicPr>
        <p:blipFill>
          <a:blip r:embed="rId2"/>
          <a:stretch>
            <a:fillRect/>
          </a:stretch>
        </p:blipFill>
        <p:spPr>
          <a:xfrm>
            <a:off x="3852899" y="2514600"/>
            <a:ext cx="4298053" cy="2987299"/>
          </a:xfrm>
          <a:prstGeom prst="rect">
            <a:avLst/>
          </a:prstGeom>
        </p:spPr>
      </p:pic>
      <p:sp>
        <p:nvSpPr>
          <p:cNvPr id="4" name="文本框 3">
            <a:extLst>
              <a:ext uri="{FF2B5EF4-FFF2-40B4-BE49-F238E27FC236}">
                <a16:creationId xmlns:a16="http://schemas.microsoft.com/office/drawing/2014/main" xmlns="" id="{C9F6FC12-AB7E-4F8E-BDBA-F05A088D65BC}"/>
              </a:ext>
            </a:extLst>
          </p:cNvPr>
          <p:cNvSpPr txBox="1"/>
          <p:nvPr/>
        </p:nvSpPr>
        <p:spPr>
          <a:xfrm>
            <a:off x="5257800" y="5334000"/>
            <a:ext cx="1828800" cy="230832"/>
          </a:xfrm>
          <a:prstGeom prst="rect">
            <a:avLst/>
          </a:prstGeom>
          <a:solidFill>
            <a:schemeClr val="bg1"/>
          </a:solidFill>
        </p:spPr>
        <p:txBody>
          <a:bodyPr wrap="square" rtlCol="0">
            <a:spAutoFit/>
          </a:bodyPr>
          <a:lstStyle/>
          <a:p>
            <a:r>
              <a:rPr lang="en-US" altLang="zh-CN" sz="900" dirty="0"/>
              <a:t>PHY  Rate   (</a:t>
            </a:r>
            <a:r>
              <a:rPr lang="en-US" altLang="zh-CN" sz="900" dirty="0" err="1"/>
              <a:t>Mbps</a:t>
            </a:r>
            <a:r>
              <a:rPr lang="en-US" altLang="zh-CN" sz="900" dirty="0"/>
              <a:t>/ 20MHz)</a:t>
            </a:r>
            <a:endParaRPr lang="zh-CN" altLang="en-US" sz="900" dirty="0"/>
          </a:p>
        </p:txBody>
      </p:sp>
      <p:sp>
        <p:nvSpPr>
          <p:cNvPr id="5" name="文本框 4">
            <a:extLst>
              <a:ext uri="{FF2B5EF4-FFF2-40B4-BE49-F238E27FC236}">
                <a16:creationId xmlns:a16="http://schemas.microsoft.com/office/drawing/2014/main" xmlns="" id="{7D671C1B-7889-4A10-B39F-2C8D9F68DD1C}"/>
              </a:ext>
            </a:extLst>
          </p:cNvPr>
          <p:cNvSpPr txBox="1"/>
          <p:nvPr/>
        </p:nvSpPr>
        <p:spPr>
          <a:xfrm rot="16200000">
            <a:off x="3179342" y="3726504"/>
            <a:ext cx="1638380" cy="246221"/>
          </a:xfrm>
          <a:prstGeom prst="rect">
            <a:avLst/>
          </a:prstGeom>
          <a:solidFill>
            <a:schemeClr val="bg1"/>
          </a:solidFill>
        </p:spPr>
        <p:txBody>
          <a:bodyPr wrap="square" rtlCol="0">
            <a:spAutoFit/>
          </a:bodyPr>
          <a:lstStyle/>
          <a:p>
            <a:r>
              <a:rPr lang="en-US" altLang="zh-CN" sz="1000" dirty="0"/>
              <a:t>Normalized     Throughput</a:t>
            </a:r>
            <a:endParaRPr lang="zh-CN" altLang="en-US" sz="1000" dirty="0"/>
          </a:p>
        </p:txBody>
      </p:sp>
      <p:sp>
        <p:nvSpPr>
          <p:cNvPr id="7" name="文本框 6">
            <a:extLst>
              <a:ext uri="{FF2B5EF4-FFF2-40B4-BE49-F238E27FC236}">
                <a16:creationId xmlns:a16="http://schemas.microsoft.com/office/drawing/2014/main" xmlns="" id="{48D0EC22-2928-44A9-B467-6A7C43B56F2B}"/>
              </a:ext>
            </a:extLst>
          </p:cNvPr>
          <p:cNvSpPr txBox="1"/>
          <p:nvPr/>
        </p:nvSpPr>
        <p:spPr>
          <a:xfrm>
            <a:off x="5181600" y="2438400"/>
            <a:ext cx="1600200" cy="276999"/>
          </a:xfrm>
          <a:prstGeom prst="rect">
            <a:avLst/>
          </a:prstGeom>
          <a:solidFill>
            <a:schemeClr val="bg1"/>
          </a:solidFill>
        </p:spPr>
        <p:txBody>
          <a:bodyPr wrap="square" rtlCol="0">
            <a:spAutoFit/>
          </a:bodyPr>
          <a:lstStyle/>
          <a:p>
            <a:endParaRPr lang="zh-CN" altLang="en-US" dirty="0"/>
          </a:p>
        </p:txBody>
      </p:sp>
    </p:spTree>
    <p:extLst>
      <p:ext uri="{BB962C8B-B14F-4D97-AF65-F5344CB8AC3E}">
        <p14:creationId xmlns:p14="http://schemas.microsoft.com/office/powerpoint/2010/main" val="2022238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zh-CN" dirty="0"/>
              <a:t>Conclusion</a:t>
            </a:r>
            <a:endParaRPr lang="ko-KR" altLang="en-US" dirty="0"/>
          </a:p>
        </p:txBody>
      </p:sp>
      <p:sp>
        <p:nvSpPr>
          <p:cNvPr id="3" name="내용 개체 틀 2"/>
          <p:cNvSpPr>
            <a:spLocks noGrp="1"/>
          </p:cNvSpPr>
          <p:nvPr>
            <p:ph idx="1"/>
          </p:nvPr>
        </p:nvSpPr>
        <p:spPr/>
        <p:txBody>
          <a:bodyPr/>
          <a:lstStyle/>
          <a:p>
            <a:pPr>
              <a:lnSpc>
                <a:spcPct val="150000"/>
              </a:lnSpc>
            </a:pPr>
            <a:r>
              <a:rPr lang="en-US" altLang="zh-CN" sz="2000" dirty="0">
                <a:latin typeface="Times New Roman" panose="02020603050405020304" pitchFamily="18" charset="0"/>
                <a:cs typeface="Times New Roman" panose="02020603050405020304" pitchFamily="18" charset="0"/>
              </a:rPr>
              <a:t>In this presentations, we introduce a method called Contention Based  UL-OFDMA Random Access without back-off  to improve the network’s performance in dense </a:t>
            </a:r>
            <a:r>
              <a:rPr lang="en-US" altLang="zh-CN" sz="2000" dirty="0">
                <a:latin typeface="Times New Roman" panose="02020603050405020304" pitchFamily="18" charset="0"/>
              </a:rPr>
              <a:t>scenario.</a:t>
            </a:r>
            <a:endParaRPr lang="en-US" altLang="zh-CN" sz="2000" dirty="0">
              <a:latin typeface="Times New Roman" panose="02020603050405020304" pitchFamily="18" charset="0"/>
              <a:cs typeface="Times New Roman" panose="02020603050405020304" pitchFamily="18" charset="0"/>
            </a:endParaRPr>
          </a:p>
          <a:p>
            <a:pPr>
              <a:lnSpc>
                <a:spcPct val="150000"/>
              </a:lnSpc>
            </a:pPr>
            <a:r>
              <a:rPr lang="en-US" altLang="zh-CN" sz="2000" dirty="0">
                <a:latin typeface="Times New Roman" panose="02020603050405020304" pitchFamily="18" charset="0"/>
                <a:cs typeface="Times New Roman" panose="02020603050405020304" pitchFamily="18" charset="0"/>
              </a:rPr>
              <a:t>Performance of UL-OFDMA Random Access without back-off  and DCF has been compared.</a:t>
            </a:r>
            <a:endParaRPr lang="zh-CN" altLang="en-US" sz="2000" dirty="0">
              <a:latin typeface="Times New Roman" panose="02020603050405020304" pitchFamily="18" charset="0"/>
              <a:cs typeface="Times New Roman" panose="02020603050405020304" pitchFamily="18" charset="0"/>
            </a:endParaRPr>
          </a:p>
          <a:p>
            <a:endParaRPr lang="en-US" altLang="zh-CN" sz="2000" dirty="0"/>
          </a:p>
        </p:txBody>
      </p:sp>
      <p:sp>
        <p:nvSpPr>
          <p:cNvPr id="6" name="슬라이드 번호 개체 틀 5"/>
          <p:cNvSpPr>
            <a:spLocks noGrp="1"/>
          </p:cNvSpPr>
          <p:nvPr>
            <p:ph type="sldNum" sz="quarter" idx="12"/>
          </p:nvPr>
        </p:nvSpPr>
        <p:spPr/>
        <p:txBody>
          <a:bodyPr/>
          <a:lstStyle/>
          <a:p>
            <a:pPr>
              <a:defRPr/>
            </a:pPr>
            <a:r>
              <a:rPr lang="en-US"/>
              <a:t>Slide </a:t>
            </a:r>
            <a:fld id="{E7E6215C-0148-4EB1-A390-22B113FC486F}" type="slidenum">
              <a:rPr lang="en-US" smtClean="0"/>
              <a:pPr>
                <a:defRPr/>
              </a:pPr>
              <a:t>7</a:t>
            </a:fld>
            <a:endParaRPr lang="en-US"/>
          </a:p>
        </p:txBody>
      </p:sp>
      <p:sp>
        <p:nvSpPr>
          <p:cNvPr id="9" name="날짜 개체 틀 3"/>
          <p:cNvSpPr>
            <a:spLocks noGrp="1"/>
          </p:cNvSpPr>
          <p:nvPr>
            <p:ph type="dt" sz="half" idx="10"/>
          </p:nvPr>
        </p:nvSpPr>
        <p:spPr>
          <a:xfrm>
            <a:off x="696913" y="334189"/>
            <a:ext cx="968214" cy="276999"/>
          </a:xfrm>
        </p:spPr>
        <p:txBody>
          <a:bodyPr/>
          <a:lstStyle/>
          <a:p>
            <a:pPr>
              <a:defRPr/>
            </a:pPr>
            <a:r>
              <a:rPr lang="en-US" altLang="zh-CN"/>
              <a:t>December 2017</a:t>
            </a:r>
            <a:endParaRPr lang="en-US" dirty="0"/>
          </a:p>
        </p:txBody>
      </p:sp>
      <p:sp>
        <p:nvSpPr>
          <p:cNvPr id="8" name="Rectangle 5"/>
          <p:cNvSpPr>
            <a:spLocks noGrp="1" noChangeArrowheads="1"/>
          </p:cNvSpPr>
          <p:nvPr>
            <p:ph type="ftr" sz="quarter" idx="11"/>
          </p:nvPr>
        </p:nvSpPr>
        <p:spPr>
          <a:xfrm>
            <a:off x="7216639" y="6475413"/>
            <a:ext cx="1327286" cy="184666"/>
          </a:xfrm>
        </p:spPr>
        <p:txBody>
          <a:bodyPr/>
          <a:lstStyle>
            <a:lvl1pPr>
              <a:defRPr/>
            </a:lvl1pPr>
          </a:lstStyle>
          <a:p>
            <a:pPr>
              <a:defRPr/>
            </a:pPr>
            <a:r>
              <a:rPr lang="it-IT" altLang="zh-CN"/>
              <a:t>Hongyan Li, et al. (Xidian)</a:t>
            </a:r>
            <a:endParaRPr lang="en-US" altLang="zh-CN" dirty="0"/>
          </a:p>
        </p:txBody>
      </p:sp>
    </p:spTree>
    <p:extLst>
      <p:ext uri="{BB962C8B-B14F-4D97-AF65-F5344CB8AC3E}">
        <p14:creationId xmlns:p14="http://schemas.microsoft.com/office/powerpoint/2010/main" val="286327907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27610</TotalTime>
  <Words>415</Words>
  <Application>Microsoft Office PowerPoint</Application>
  <PresentationFormat>全屏显示(4:3)</PresentationFormat>
  <Paragraphs>78</Paragraphs>
  <Slides>7</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9" baseType="lpstr">
      <vt:lpstr>802-11-Submission</vt:lpstr>
      <vt:lpstr>Visio</vt:lpstr>
      <vt:lpstr>PowerPoint 演示文稿</vt:lpstr>
      <vt:lpstr>Introduction</vt:lpstr>
      <vt:lpstr>Contention Based  UL-OFDMA Random Access without back-off </vt:lpstr>
      <vt:lpstr>Contention Based  UL-OFDMA Random Access without back-off </vt:lpstr>
      <vt:lpstr>Contention Based  UL-OFDMA Random Access without back-off </vt:lpstr>
      <vt:lpstr>Simulation</vt:lpstr>
      <vt:lpstr>Conclusion</vt:lpstr>
    </vt:vector>
  </TitlesOfParts>
  <Company>Nortel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Chittabrata Ghosh (Intel)</dc:creator>
  <cp:keywords>CTPClassification=CTP_PUBLIC:VisualMarkings=</cp:keywords>
  <cp:lastModifiedBy>ym</cp:lastModifiedBy>
  <cp:revision>335</cp:revision>
  <cp:lastPrinted>1998-02-10T13:28:06Z</cp:lastPrinted>
  <dcterms:created xsi:type="dcterms:W3CDTF">2008-11-13T20:03:38Z</dcterms:created>
  <dcterms:modified xsi:type="dcterms:W3CDTF">2017-11-06T14:20:08Z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(12)O48q+nWDiKNAVXoAwq58w7ATF5BZpxUzus1FEuepahc6BRLUWdfXeHQFTCUY0LJy0k4VdhaUClKE+vHO/U/motQ7Wb1X6FEINaTQp83XOx2BItWIbj5xAwc7fSGfvIwmYRGyL4qGcJJSI9XZSQep4A/nUuphoyrhe3oxvqEJPOKTczKvvau+mW7kqHnBpP519it8/UnQRGhlIED5mAWPEyEULZbSSOGpiatRqZMuhIlclVUp</vt:lpwstr>
  </property>
  <property fmtid="{D5CDD505-2E9C-101B-9397-08002B2CF9AE}" pid="3" name="_ms_pID_7253431">
    <vt:lpwstr>JdMpdpX7QmQ4nGISJH/6krrrZV8TEcEo6tOuiCKMSlaUCGZIKH8Uar/dF1lESTPqWarib82bc+2YgRORXHtHTVMZJ8gMAOOvbHedi+Dm0KgxwdnE2N7+RVIihi0P/qiLiIp72ufZRjrRRw7Q0GuYP8jw6ZK0h5SGYiKGjLOCy7nSCnaDOozJOHy5I5Ycht6CD+TV1pESuux5hmpq1rxsEWi79jlwMQBdhtfPvIJNU3hpnn6R</vt:lpwstr>
  </property>
  <property fmtid="{D5CDD505-2E9C-101B-9397-08002B2CF9AE}" pid="4" name="_ms_pID_7253432">
    <vt:lpwstr>Frsbmfxl6ooXI+lsZs2+ICBSpX9SlJbjMhZx+cFe+qz3NCgYIG4eIU4iYAtE1IPnpm+f73tUQQ4SNUrpg8S06Pgu6DJ+vdO9WvWwcAWqw2ofHKZ5a2QRdHvz1iIwPEE5w719KocfxcfWsK33OwQ0H4pxJKu8ZZLwMMeMM191ZTx/QaEBwbKGgZh8IXOQN/gpthwsWXjZmo3mfMn3j25vAQwQ0C1uTtJrpImS7OZniU4szkDU</vt:lpwstr>
  </property>
  <property fmtid="{D5CDD505-2E9C-101B-9397-08002B2CF9AE}" pid="5" name="_ms_pID_725343_00">
    <vt:lpwstr>_ms_pID_725343</vt:lpwstr>
  </property>
  <property fmtid="{D5CDD505-2E9C-101B-9397-08002B2CF9AE}" pid="6" name="_ms_pID_7253431_00">
    <vt:lpwstr>_ms_pID_7253431</vt:lpwstr>
  </property>
  <property fmtid="{D5CDD505-2E9C-101B-9397-08002B2CF9AE}" pid="7" name="_ms_pID_7253432_00">
    <vt:lpwstr>_ms_pID_7253432</vt:lpwstr>
  </property>
  <property fmtid="{D5CDD505-2E9C-101B-9397-08002B2CF9AE}" pid="8" name="_ms_pID_7253433">
    <vt:lpwstr>GfJxEXfnJe00EzBCu+KQyLmeK9EJ98gw80NbYqdhwRUMY7F6ROELDHyMGL3L1y7qvL71h2Idqjndrjd+F6tk6apxRdWTPtrUIeeYcyEalhr1iOkJ9+9sQ/hfyRVpqRCRjakmAsShMGKKAgjEwAfExL4ulDY3Ern6vWSBhnTL9o8buAOb9fqstp2C/309bB38eCgjcRTglFjHofZ8tii+C4EPg290R4PSpHCKrH9pwFZAK+xY</vt:lpwstr>
  </property>
  <property fmtid="{D5CDD505-2E9C-101B-9397-08002B2CF9AE}" pid="9" name="_ms_pID_7253433_00">
    <vt:lpwstr>_ms_pID_7253433</vt:lpwstr>
  </property>
  <property fmtid="{D5CDD505-2E9C-101B-9397-08002B2CF9AE}" pid="10" name="_ms_pID_7253434">
    <vt:lpwstr>g5gBKICN+FruGYoCLwv/KRf8LKdtYteLhG91/UuD1lEo0T4X/vSs7MB4R1OKAYsiGLuyT+FO/D/N6l0uJhT5wV8ymwQwQ8ebjynJpnEMSkWgyJkJEQKdA/GH62EwS+qYPvoPfCRsQ16Se71R1pD+mZJf3bG4Sszy55EcHCtSOC/7KnnDYYHRgF1f5PvZIdiMU7lhzOK3aK7QUW5pqj/R/mBQ9e6XirQsi64x92kam7/YiuqW</vt:lpwstr>
  </property>
  <property fmtid="{D5CDD505-2E9C-101B-9397-08002B2CF9AE}" pid="11" name="_ms_pID_7253434_00">
    <vt:lpwstr>_ms_pID_7253434</vt:lpwstr>
  </property>
  <property fmtid="{D5CDD505-2E9C-101B-9397-08002B2CF9AE}" pid="12" name="_ms_pID_7253435">
    <vt:lpwstr>l8zMZXm9027LIFPZcm+cUyjM04DAUAL7XPF/dXx+40GC6xcBG4KoYyRGGmxPyxKLlfP6818gcK41BmvTKF42hlVUlr3ibzx4Bjet+4pEmFj77ATNXV1KiqJGg+BHb2mXB26Bqz23HDOMZuaoD9G2G3TRXFSRuftWz7D6zohCRmLvamBSplpGa69vstE2z0FKZHm0td9oMn3YL80Rq5KSAp3Sn1fRmpzjcjzrtyHnhJwjE+ph</vt:lpwstr>
  </property>
  <property fmtid="{D5CDD505-2E9C-101B-9397-08002B2CF9AE}" pid="13" name="_ms_pID_7253435_00">
    <vt:lpwstr>_ms_pID_7253435</vt:lpwstr>
  </property>
  <property fmtid="{D5CDD505-2E9C-101B-9397-08002B2CF9AE}" pid="14" name="_ms_pID_7253436">
    <vt:lpwstr>/MFl0gSydiGeibz9zCPuvyXpgdAJZSrSVK7ZrG3xD2J1+TjDzHBFIDTvoen38MRaXHF3NY1pC7wHEbGiJxqw1NEiGjPuQ4PVc/MznTkc0I4zBsosWU7HRnOPBlUJFXmDTuOZf7hg8FJGN1xdz5nlGVD+qTlmzGegQhooA7BWzsEeIMi79rfgL+p9jGkXbPhLE/TE5beERwb1m21XsV7nLDUA9wuQmzDBSMBZys2Td/Jqsri+</vt:lpwstr>
  </property>
  <property fmtid="{D5CDD505-2E9C-101B-9397-08002B2CF9AE}" pid="15" name="_ms_pID_7253436_00">
    <vt:lpwstr>_ms_pID_7253436</vt:lpwstr>
  </property>
  <property fmtid="{D5CDD505-2E9C-101B-9397-08002B2CF9AE}" pid="16" name="_ms_pID_7253437">
    <vt:lpwstr>v/QN5e+cAd8N4D+PmlBdIjTeT2MzuMNqSh3zGrWBLEQO71Q6uGoEuEeO3bZXOFgMIV2Nc3gtybOjqDq3sZmGkVKcxhpd3d3WxrmuUG4CvhyAnlAbU/X6JVuAgMU2jGcKqzt5+/9SHpK5u8O/uwD1WBskgRF4Ll0XXgDNP27/wOW74Y+rJbAKx7gGd66UYED0AHb19WoMrLUsZrVAPQMLph0ONJ9SFdneehFMCvoI1rGDmTFV</vt:lpwstr>
  </property>
  <property fmtid="{D5CDD505-2E9C-101B-9397-08002B2CF9AE}" pid="17" name="_ms_pID_7253437_00">
    <vt:lpwstr>_ms_pID_7253437</vt:lpwstr>
  </property>
  <property fmtid="{D5CDD505-2E9C-101B-9397-08002B2CF9AE}" pid="18" name="_ms_pID_7253438">
    <vt:lpwstr>Eldks0dBSyFTgqQgGJ5jqxuD6nVrWpLgAD4Ej6DQTMrQ/7LNgCXgGV80TsdOkE4XJ8SY1HbmlOnnKHGPTH2qv133+kVzhNsazg2LmNONJlTDVIWGXwBvw/VTI0Td33/Q7m5whKP/1/9Nq3ZMll0qRTq878uIxI0uS4GNOxthxYOo4DVUl7URN3Wb2ox3EeH46MrMc2UfOdumbZtIiOtUQ1mwehGholsLXzgIdoDqf4XC/mib</vt:lpwstr>
  </property>
  <property fmtid="{D5CDD505-2E9C-101B-9397-08002B2CF9AE}" pid="19" name="_ms_pID_7253438_00">
    <vt:lpwstr>_ms_pID_7253438</vt:lpwstr>
  </property>
  <property fmtid="{D5CDD505-2E9C-101B-9397-08002B2CF9AE}" pid="20" name="_ms_pID_7253439">
    <vt:lpwstr>Pt9s0J2eRSy4INBoBWeclyXK/coYnG4GxgSvaJSBogJyeNj0HXni2FXuXowWLVnW0UADYL3pELvKCi/d8VSnNYt1LK6lUnrBv0KkPj0S8Qm2+thR70Bhrxi4GKvDSDT+z2G053sh3qlRaSqxe546uBJaBBBiSjd8bPsPwLw61+fv4vcYmPHEy7Kh4HEiIYqS5kSc3tI4R1kIqwDH1FmKmuuXX1ENIhy5i48fJcJZ7QD3ewX+</vt:lpwstr>
  </property>
  <property fmtid="{D5CDD505-2E9C-101B-9397-08002B2CF9AE}" pid="21" name="_ms_pID_7253439_00">
    <vt:lpwstr>_ms_pID_7253439</vt:lpwstr>
  </property>
  <property fmtid="{D5CDD505-2E9C-101B-9397-08002B2CF9AE}" pid="22" name="_ms_pID_72534310">
    <vt:lpwstr>m25z3VO4nd4yE0tY8PCXQvu8G9YgKold1kYSqYyEP2xpwD1XcVeOcNgZkRzXwh5RFIXwrfFnm2ExwuaKFitTTJ0U3xQ2zDasuZpnFMJQ94T8cV+bwd1u4OERT5O+ud/IYdouK6zBX7ZzoCmOLnBh3zT7hrGg7ai1eYuXU7nQLkJ4FifhhBwQUS/zWCnRwiiVVZdqNj4TpQdiAj33Zg+LZyH+OKV6InrxufeguXI+OKCg0wSm</vt:lpwstr>
  </property>
  <property fmtid="{D5CDD505-2E9C-101B-9397-08002B2CF9AE}" pid="23" name="_ms_pID_72534310_00">
    <vt:lpwstr>_ms_pID_72534310</vt:lpwstr>
  </property>
  <property fmtid="{D5CDD505-2E9C-101B-9397-08002B2CF9AE}" pid="24" name="_ms_pID_72534311">
    <vt:lpwstr>JuDSaHJjOVj42EzH9eVbBc9CBrBDuc8xRXY/ps/5DmL4NsSAelFiyEJ04Qxeg5jUo+QXruHzMBMQKO0+O1DC4dQJs3dOTsCv3wqqrPf6xCnDrbtdgH7cKa1lL5ydlG5HALnDPdpAiEbibQ34PnGprRxV5K1ne/Ben+X+1Icgk/xGxV71tGRtUg6G5Zlv1XuSycKcuP0lFzNrCI+w6VdW8BdzLA4=</vt:lpwstr>
  </property>
  <property fmtid="{D5CDD505-2E9C-101B-9397-08002B2CF9AE}" pid="25" name="_ms_pID_72534311_00">
    <vt:lpwstr>_ms_pID_72534311</vt:lpwstr>
  </property>
  <property fmtid="{D5CDD505-2E9C-101B-9397-08002B2CF9AE}" pid="26" name="_ms_pID_72534312">
    <vt:lpwstr>/yfZ4czZ59UV8/NrsE0kbA==</vt:lpwstr>
  </property>
  <property fmtid="{D5CDD505-2E9C-101B-9397-08002B2CF9AE}" pid="27" name="_ms_pID_72534312_00">
    <vt:lpwstr>_ms_pID_72534312</vt:lpwstr>
  </property>
  <property fmtid="{D5CDD505-2E9C-101B-9397-08002B2CF9AE}" pid="28" name="_new_ms_pID_72543">
    <vt:lpwstr>(3)nCf1xpqXPYT8RfBO5Ve4UkkDWZuIY3iYDGd2p5gujpGqtnkqN+KVpqLus0mXjQQvDFd/fD9M
HnlbksKOFyXvpfrHNkgQbVu8kz/OErbgGUHyJ1cdUiuLR4wtX1HDUMPfs1Ve80fKChup64f8
HahZ7d55NHhFdkKMPLoAB3YL50SaXDWgQZkPGMKvA0F7m6crLfa0czIez5P5Fj68nMeymwxA
SrHrgFvlX+SFpUxmoV</vt:lpwstr>
  </property>
  <property fmtid="{D5CDD505-2E9C-101B-9397-08002B2CF9AE}" pid="29" name="_new_ms_pID_725431">
    <vt:lpwstr>qbh7DaZW3rk+Oab6jfYlEnZ7vzqIfJ1/bADbUrdBdvsSa2aDBlRF5Z
QWom8/UHqbOBlNlcFIyvEpLIA+LCeEro6VMQK/ik4idn6bkeAqW20gzOVd3q6Mch7j737r/7
z1LplAHosNzXjw12G1+xbwXSkwoEyrmyk/y1E95DBwwRB58eRHFvPnn9vKG4ZooM6mfJfsip
3JYKh5TDNJyHpLS7gG+gX389S0xEpAbfDgWi</vt:lpwstr>
  </property>
  <property fmtid="{D5CDD505-2E9C-101B-9397-08002B2CF9AE}" pid="30" name="_new_ms_pID_725432">
    <vt:lpwstr>SJkphKn5KKZhnhC6QDlxJ4KJJuEsV4cbsp7o
gvXnCHAMb/3CgfOoNcxXOX2pIOFfOiZtiRJAC8xqN7UCMePCKG3oFCYXMyA7IIlz7cGzNxBu
</vt:lpwstr>
  </property>
  <property fmtid="{D5CDD505-2E9C-101B-9397-08002B2CF9AE}" pid="31" name="sflag">
    <vt:lpwstr>1421071364</vt:lpwstr>
  </property>
  <property fmtid="{D5CDD505-2E9C-101B-9397-08002B2CF9AE}" pid="32" name="TitusGUID">
    <vt:lpwstr>b3b4dabd-658b-48a8-a5db-f40f5d797a57</vt:lpwstr>
  </property>
  <property fmtid="{D5CDD505-2E9C-101B-9397-08002B2CF9AE}" pid="33" name="CTP_TimeStamp">
    <vt:lpwstr>2016-03-15 04:16:58Z</vt:lpwstr>
  </property>
  <property fmtid="{D5CDD505-2E9C-101B-9397-08002B2CF9AE}" pid="34" name="CTP_BU">
    <vt:lpwstr>NA</vt:lpwstr>
  </property>
  <property fmtid="{D5CDD505-2E9C-101B-9397-08002B2CF9AE}" pid="35" name="CTP_IDSID">
    <vt:lpwstr>NA</vt:lpwstr>
  </property>
  <property fmtid="{D5CDD505-2E9C-101B-9397-08002B2CF9AE}" pid="36" name="CTP_WWID">
    <vt:lpwstr>NA</vt:lpwstr>
  </property>
  <property fmtid="{D5CDD505-2E9C-101B-9397-08002B2CF9AE}" pid="37" name="CTPClassification">
    <vt:lpwstr>CTP_PUBLIC</vt:lpwstr>
  </property>
</Properties>
</file>