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22" r:id="rId3"/>
    <p:sldId id="337" r:id="rId4"/>
    <p:sldId id="334" r:id="rId5"/>
    <p:sldId id="330" r:id="rId6"/>
    <p:sldId id="335" r:id="rId7"/>
    <p:sldId id="323" r:id="rId8"/>
    <p:sldId id="338" r:id="rId9"/>
    <p:sldId id="340" r:id="rId10"/>
    <p:sldId id="339" r:id="rId11"/>
    <p:sldId id="342" r:id="rId12"/>
    <p:sldId id="341" r:id="rId13"/>
    <p:sldId id="321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6CBB4-39BB-854F-9DC5-33BF7D643B56}">
          <p14:sldIdLst>
            <p14:sldId id="269"/>
            <p14:sldId id="322"/>
            <p14:sldId id="337"/>
            <p14:sldId id="334"/>
            <p14:sldId id="330"/>
            <p14:sldId id="335"/>
            <p14:sldId id="323"/>
            <p14:sldId id="338"/>
            <p14:sldId id="340"/>
            <p14:sldId id="339"/>
            <p14:sldId id="342"/>
            <p14:sldId id="341"/>
          </p14:sldIdLst>
        </p14:section>
        <p14:section name="Untitled Section" id="{D13174EE-DFF1-F244-99F6-072289F5F365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Oct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November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November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175584" y="332601"/>
            <a:ext cx="22699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11-17/1718r0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On the issues with Odd and Even Node Polarity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2017-11-03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68465"/>
              </p:ext>
            </p:extLst>
          </p:nvPr>
        </p:nvGraphicFramePr>
        <p:xfrm>
          <a:off x="535905" y="3263623"/>
          <a:ext cx="8148390" cy="1524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07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 Sun</a:t>
                      </a:r>
                      <a:endParaRPr lang="en-US" sz="1400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b="1" dirty="0" smtClean="0"/>
                        <a:t>   Huawei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Rob.sun@Huawei.com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Yan Xin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Yan.xin@Huawei.com</a:t>
                      </a:r>
                      <a:endParaRPr lang="en-US" sz="1400" b="1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 Au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Edward.ks.au@huawei.com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Mengyao</a:t>
                      </a:r>
                      <a:r>
                        <a:rPr lang="en-US" sz="1400" b="1" dirty="0" smtClean="0"/>
                        <a:t> Ma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ma.mengyao@huawei.com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Oval 240"/>
          <p:cNvSpPr/>
          <p:nvPr/>
        </p:nvSpPr>
        <p:spPr bwMode="auto">
          <a:xfrm>
            <a:off x="7188776" y="2394223"/>
            <a:ext cx="1584176" cy="1349841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Uneven traffic problem (UTP) illustration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158" name="Oval 157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Oval 16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0" name="Straight Arrow Connector 179"/>
          <p:cNvCxnSpPr>
            <a:stCxn id="160" idx="3"/>
            <a:endCxn id="16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>
            <a:stCxn id="167" idx="3"/>
            <a:endCxn id="17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endCxn id="17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Oval 182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8" name="Straight Arrow Connector 187"/>
          <p:cNvCxnSpPr>
            <a:stCxn id="16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Arrow Connector 188"/>
          <p:cNvCxnSpPr>
            <a:stCxn id="184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TextBox 189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194" name="TextBox 193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3160853" y="248945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198" name="Oval 197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203" name="TextBox 202"/>
          <p:cNvSpPr txBox="1"/>
          <p:nvPr/>
        </p:nvSpPr>
        <p:spPr>
          <a:xfrm>
            <a:off x="2843348" y="399167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204" name="Straight Arrow Connector 203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Arrow Connector 204"/>
          <p:cNvCxnSpPr>
            <a:stCxn id="169" idx="2"/>
            <a:endCxn id="201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" name="TextBox 205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09" name="TextBox 208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6964609" y="2499174"/>
            <a:ext cx="750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E(Portal)</a:t>
            </a:r>
            <a:endParaRPr lang="en-US" dirty="0"/>
          </a:p>
        </p:txBody>
      </p:sp>
      <p:sp>
        <p:nvSpPr>
          <p:cNvPr id="212" name="TextBox 211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2657699" y="4689519"/>
            <a:ext cx="642776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2589532" y="4745574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DN0</a:t>
            </a:r>
            <a:r>
              <a:rPr lang="en-US" sz="1000" dirty="0" smtClean="0">
                <a:sym typeface="Wingdings" panose="05000000000000000000" pitchFamily="2" charset="2"/>
              </a:rPr>
              <a:t>DN1</a:t>
            </a:r>
            <a:endParaRPr lang="en-US" sz="1000" dirty="0"/>
          </a:p>
        </p:txBody>
      </p:sp>
      <p:sp>
        <p:nvSpPr>
          <p:cNvPr id="215" name="Rectangle 214"/>
          <p:cNvSpPr/>
          <p:nvPr/>
        </p:nvSpPr>
        <p:spPr bwMode="auto">
          <a:xfrm>
            <a:off x="2657699" y="5403102"/>
            <a:ext cx="665354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2610990" y="5516630"/>
            <a:ext cx="6832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DN2</a:t>
            </a:r>
            <a:r>
              <a:rPr lang="en-US" sz="800" dirty="0" smtClean="0">
                <a:sym typeface="Wingdings" panose="05000000000000000000" pitchFamily="2" charset="2"/>
              </a:rPr>
              <a:t>DN3</a:t>
            </a:r>
            <a:endParaRPr lang="en-US" sz="800" dirty="0"/>
          </a:p>
        </p:txBody>
      </p:sp>
      <p:sp>
        <p:nvSpPr>
          <p:cNvPr id="217" name="Rectangle 216"/>
          <p:cNvSpPr/>
          <p:nvPr/>
        </p:nvSpPr>
        <p:spPr bwMode="auto">
          <a:xfrm>
            <a:off x="4659539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4921549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CN0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 bwMode="auto">
          <a:xfrm>
            <a:off x="6071517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333527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CN1</a:t>
            </a:r>
            <a:endParaRPr lang="en-US" dirty="0"/>
          </a:p>
        </p:txBody>
      </p:sp>
      <p:sp>
        <p:nvSpPr>
          <p:cNvPr id="221" name="Rectangle 220"/>
          <p:cNvSpPr/>
          <p:nvPr/>
        </p:nvSpPr>
        <p:spPr bwMode="auto">
          <a:xfrm>
            <a:off x="4647246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4909256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CN0DN1</a:t>
            </a:r>
            <a:endParaRPr lang="en-US" dirty="0"/>
          </a:p>
        </p:txBody>
      </p:sp>
      <p:sp>
        <p:nvSpPr>
          <p:cNvPr id="223" name="Rectangle 222"/>
          <p:cNvSpPr/>
          <p:nvPr/>
        </p:nvSpPr>
        <p:spPr bwMode="auto">
          <a:xfrm>
            <a:off x="6059224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6321234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225" name="Left Brace 224"/>
          <p:cNvSpPr/>
          <p:nvPr/>
        </p:nvSpPr>
        <p:spPr bwMode="auto">
          <a:xfrm>
            <a:off x="2204116" y="4689518"/>
            <a:ext cx="89806" cy="166935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 rot="16200000">
            <a:off x="1533553" y="5228172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227" name="Left Brace 226"/>
          <p:cNvSpPr/>
          <p:nvPr/>
        </p:nvSpPr>
        <p:spPr bwMode="auto">
          <a:xfrm rot="5400000">
            <a:off x="4872917" y="2195567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341206" y="4103250"/>
            <a:ext cx="1717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 TDD Sub-frame </a:t>
            </a:r>
            <a:endParaRPr lang="en-US" dirty="0"/>
          </a:p>
        </p:txBody>
      </p:sp>
      <p:sp>
        <p:nvSpPr>
          <p:cNvPr id="232" name="Rectangle 231"/>
          <p:cNvSpPr/>
          <p:nvPr/>
        </p:nvSpPr>
        <p:spPr bwMode="auto">
          <a:xfrm>
            <a:off x="2651306" y="5968350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3228467" y="6081879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237" name="Rectangle 236"/>
          <p:cNvSpPr/>
          <p:nvPr/>
        </p:nvSpPr>
        <p:spPr bwMode="auto">
          <a:xfrm>
            <a:off x="3314429" y="5407238"/>
            <a:ext cx="1223267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3314294" y="4685567"/>
            <a:ext cx="1223267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3581028" y="5461205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40" name="TextBox 239"/>
          <p:cNvSpPr txBox="1"/>
          <p:nvPr/>
        </p:nvSpPr>
        <p:spPr>
          <a:xfrm>
            <a:off x="3560555" y="479484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42" name="TextBox 241"/>
          <p:cNvSpPr txBox="1"/>
          <p:nvPr/>
        </p:nvSpPr>
        <p:spPr>
          <a:xfrm>
            <a:off x="7696511" y="2935354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243" name="Straight Arrow Connector 242"/>
          <p:cNvCxnSpPr/>
          <p:nvPr/>
        </p:nvCxnSpPr>
        <p:spPr bwMode="auto">
          <a:xfrm>
            <a:off x="3314429" y="2363364"/>
            <a:ext cx="34898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4" name="TextBox 243"/>
          <p:cNvSpPr txBox="1"/>
          <p:nvPr/>
        </p:nvSpPr>
        <p:spPr>
          <a:xfrm>
            <a:off x="4644008" y="2117805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UPLINK</a:t>
            </a:r>
            <a:endParaRPr lang="en-US" dirty="0"/>
          </a:p>
        </p:txBody>
      </p:sp>
      <p:sp>
        <p:nvSpPr>
          <p:cNvPr id="245" name="Footer Placeholder 4"/>
          <p:cNvSpPr txBox="1">
            <a:spLocks/>
          </p:cNvSpPr>
          <p:nvPr/>
        </p:nvSpPr>
        <p:spPr bwMode="auto">
          <a:xfrm>
            <a:off x="7373945" y="6444513"/>
            <a:ext cx="10900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63835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October,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5523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 To UTP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the rule of Odd and Even polarity setting for DNs links. </a:t>
            </a:r>
          </a:p>
          <a:p>
            <a:pPr lvl="1"/>
            <a:r>
              <a:rPr lang="en-US" dirty="0" smtClean="0"/>
              <a:t>For instance, the Odd and Even polarity applies ONLY to DN-CN links.</a:t>
            </a:r>
          </a:p>
          <a:p>
            <a:pPr lvl="1"/>
            <a:r>
              <a:rPr lang="en-US" dirty="0" smtClean="0"/>
              <a:t>The DN-DN links should not follow the Odd and Even polarity settings. </a:t>
            </a:r>
          </a:p>
          <a:p>
            <a:r>
              <a:rPr lang="en-US" dirty="0" smtClean="0"/>
              <a:t>Enable each </a:t>
            </a:r>
            <a:r>
              <a:rPr lang="en-US" dirty="0"/>
              <a:t>DN to send and receive </a:t>
            </a:r>
            <a:r>
              <a:rPr lang="en-US" dirty="0" smtClean="0"/>
              <a:t>simultaneously </a:t>
            </a:r>
            <a:r>
              <a:rPr lang="en-US" smtClean="0"/>
              <a:t>from different sources </a:t>
            </a:r>
            <a:r>
              <a:rPr lang="en-US" dirty="0" smtClean="0"/>
              <a:t>(new methods/technologies should be introduced). 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934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 Illustration (Downlink as Example)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7188776" y="2394223"/>
            <a:ext cx="1584176" cy="1349841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>
            <a:stCxn id="10" idx="3"/>
            <a:endCxn id="1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stCxn id="17" idx="3"/>
            <a:endCxn id="2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>
            <a:endCxn id="2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val 32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>
            <a:stCxn id="1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34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348992" y="24888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74182" y="40010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Arrow Connector 51"/>
          <p:cNvCxnSpPr>
            <a:stCxn id="19" idx="2"/>
            <a:endCxn id="48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639296" y="4118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964609" y="2499174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(Portal)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592276" y="4630856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35312" y="476902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2563413" y="5345244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1572" y="5442234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4594116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56126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CN2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6006094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68104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CN3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 bwMode="auto">
          <a:xfrm>
            <a:off x="4581823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43833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CN0DN0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 bwMode="auto">
          <a:xfrm>
            <a:off x="5993801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55811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71" name="Left Brace 70"/>
          <p:cNvSpPr/>
          <p:nvPr/>
        </p:nvSpPr>
        <p:spPr bwMode="auto">
          <a:xfrm>
            <a:off x="2138692" y="4630856"/>
            <a:ext cx="160627" cy="17504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6200000">
            <a:off x="1468130" y="5169509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73" name="Left Brace 72"/>
          <p:cNvSpPr/>
          <p:nvPr/>
        </p:nvSpPr>
        <p:spPr bwMode="auto">
          <a:xfrm rot="5400000">
            <a:off x="4807494" y="2136904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75783" y="4044587"/>
            <a:ext cx="1546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TDD Sub-frame 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 bwMode="auto">
          <a:xfrm>
            <a:off x="2563413" y="5949655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35311" y="597653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7696511" y="2935354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3314429" y="2363364"/>
            <a:ext cx="34898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4644008" y="2117805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DOWNLINK</a:t>
            </a:r>
            <a:endParaRPr lang="en-US" dirty="0"/>
          </a:p>
        </p:txBody>
      </p:sp>
      <p:sp>
        <p:nvSpPr>
          <p:cNvPr id="82" name="Footer Placeholder 4"/>
          <p:cNvSpPr txBox="1">
            <a:spLocks/>
          </p:cNvSpPr>
          <p:nvPr/>
        </p:nvSpPr>
        <p:spPr bwMode="auto">
          <a:xfrm>
            <a:off x="7373945" y="6444513"/>
            <a:ext cx="10900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140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</a:t>
            </a:r>
            <a:r>
              <a:rPr lang="en-US" b="0" dirty="0" smtClean="0"/>
              <a:t>802.11-17/1321r1 “</a:t>
            </a:r>
            <a:r>
              <a:rPr lang="en-GB" b="0" dirty="0" smtClean="0"/>
              <a:t>Features for </a:t>
            </a:r>
            <a:r>
              <a:rPr lang="en-GB" b="0" dirty="0" err="1" smtClean="0"/>
              <a:t>mmW</a:t>
            </a:r>
            <a:r>
              <a:rPr lang="en-GB" b="0" dirty="0" smtClean="0"/>
              <a:t> Distribution Network Use Case</a:t>
            </a:r>
            <a:r>
              <a:rPr lang="en-US" b="0" dirty="0" smtClean="0"/>
              <a:t>”</a:t>
            </a:r>
            <a:endParaRPr lang="en-US" b="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FB introduces the “Odd and Even Node Polarity” in [1] which defines the transmission pattern between DNs and CNs in the TDD sub-frames. The benefits are to improve the overall capacity and potentially reduce the interference. 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smtClean="0"/>
              <a:t>However, we found this Odd and Even Node have the scalability and efficiency problem.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Sinking Hole Problem (SHP)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Uneven Traffic Problem (UTP)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704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Precursory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DNs and CNs are within </a:t>
            </a:r>
            <a:r>
              <a:rPr lang="en-US" smtClean="0"/>
              <a:t>the </a:t>
            </a:r>
            <a:r>
              <a:rPr lang="en-US" smtClean="0"/>
              <a:t>same </a:t>
            </a:r>
            <a:r>
              <a:rPr lang="en-US" dirty="0" smtClean="0"/>
              <a:t>BSS.</a:t>
            </a:r>
          </a:p>
          <a:p>
            <a:r>
              <a:rPr lang="en-US" dirty="0" smtClean="0"/>
              <a:t>Each DN cannot receive multiple streams from different DNs simultaneously. </a:t>
            </a:r>
          </a:p>
          <a:p>
            <a:r>
              <a:rPr lang="en-US" dirty="0" smtClean="0"/>
              <a:t>Realistically, Interference Cancellation is a hard problem.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77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1" y="0"/>
            <a:ext cx="9160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36" y="347609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Problem Illustration (First TDD period)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>
            <a:stCxn id="10" idx="3"/>
            <a:endCxn id="3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>
            <a:stCxn id="37" idx="3"/>
            <a:endCxn id="4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>
            <a:endCxn id="4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Oval 63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Arrow Connector 66"/>
          <p:cNvCxnSpPr>
            <a:endCxn id="9" idx="0"/>
          </p:cNvCxnSpPr>
          <p:nvPr/>
        </p:nvCxnSpPr>
        <p:spPr bwMode="auto">
          <a:xfrm>
            <a:off x="1640480" y="2470423"/>
            <a:ext cx="4449" cy="3206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endCxn id="12" idx="1"/>
          </p:cNvCxnSpPr>
          <p:nvPr/>
        </p:nvCxnSpPr>
        <p:spPr bwMode="auto">
          <a:xfrm>
            <a:off x="1032992" y="3057449"/>
            <a:ext cx="317139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1659097" y="3408213"/>
            <a:ext cx="0" cy="2469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65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348992" y="24888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874182" y="40010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>
            <a:stCxn id="39" idx="2"/>
            <a:endCxn id="92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Box 99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2639296" y="4118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6" name="&quot;No&quot; Symbol 105"/>
          <p:cNvSpPr/>
          <p:nvPr/>
        </p:nvSpPr>
        <p:spPr bwMode="auto">
          <a:xfrm>
            <a:off x="4251694" y="2862808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964609" y="249917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 bwMode="auto">
          <a:xfrm>
            <a:off x="2592276" y="4630856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135312" y="476902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 bwMode="auto">
          <a:xfrm>
            <a:off x="2563413" y="5345244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171572" y="5442234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4594116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856126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CN2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6006094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268104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CN3</a:t>
            </a:r>
            <a:endParaRPr lang="en-US" dirty="0"/>
          </a:p>
        </p:txBody>
      </p:sp>
      <p:sp>
        <p:nvSpPr>
          <p:cNvPr id="118" name="Rectangle 117"/>
          <p:cNvSpPr/>
          <p:nvPr/>
        </p:nvSpPr>
        <p:spPr bwMode="auto">
          <a:xfrm>
            <a:off x="4581823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843833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CN0DN0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 bwMode="auto">
          <a:xfrm>
            <a:off x="5993801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255811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122" name="Left Brace 121"/>
          <p:cNvSpPr/>
          <p:nvPr/>
        </p:nvSpPr>
        <p:spPr bwMode="auto">
          <a:xfrm>
            <a:off x="2138693" y="4630856"/>
            <a:ext cx="133400" cy="120884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 rot="16200000">
            <a:off x="1468130" y="5169509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124" name="Left Brace 123"/>
          <p:cNvSpPr/>
          <p:nvPr/>
        </p:nvSpPr>
        <p:spPr bwMode="auto">
          <a:xfrm rot="5400000">
            <a:off x="4807494" y="2136904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275783" y="4044587"/>
            <a:ext cx="1546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TDD Sub-frame 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3537433" y="1731637"/>
            <a:ext cx="5083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1) Link DN1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DN2 could be interfered from DN3 (inter-DN interference)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2) Link DN3-DN2  could also be interfered from DN1 (inter-DN interference)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 flipH="1">
            <a:off x="4427984" y="2086365"/>
            <a:ext cx="217166" cy="699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3" name="Freeform 2"/>
          <p:cNvSpPr/>
          <p:nvPr/>
        </p:nvSpPr>
        <p:spPr bwMode="auto">
          <a:xfrm>
            <a:off x="4370046" y="3248845"/>
            <a:ext cx="2451926" cy="429039"/>
          </a:xfrm>
          <a:custGeom>
            <a:avLst/>
            <a:gdLst>
              <a:gd name="connsiteX0" fmla="*/ 1985319 w 1985319"/>
              <a:gd name="connsiteY0" fmla="*/ 0 h 430087"/>
              <a:gd name="connsiteX1" fmla="*/ 1573427 w 1985319"/>
              <a:gd name="connsiteY1" fmla="*/ 370702 h 430087"/>
              <a:gd name="connsiteX2" fmla="*/ 486032 w 1985319"/>
              <a:gd name="connsiteY2" fmla="*/ 395416 h 430087"/>
              <a:gd name="connsiteX3" fmla="*/ 0 w 1985319"/>
              <a:gd name="connsiteY3" fmla="*/ 32951 h 43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5319" h="430087">
                <a:moveTo>
                  <a:pt x="1985319" y="0"/>
                </a:moveTo>
                <a:cubicBezTo>
                  <a:pt x="1904313" y="152399"/>
                  <a:pt x="1823308" y="304799"/>
                  <a:pt x="1573427" y="370702"/>
                </a:cubicBezTo>
                <a:cubicBezTo>
                  <a:pt x="1323546" y="436605"/>
                  <a:pt x="748270" y="451708"/>
                  <a:pt x="486032" y="395416"/>
                </a:cubicBezTo>
                <a:cubicBezTo>
                  <a:pt x="223794" y="339124"/>
                  <a:pt x="111897" y="186037"/>
                  <a:pt x="0" y="3295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563413" y="5949655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71572" y="6036368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45818" y="5949655"/>
            <a:ext cx="1909885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2592276" y="5946290"/>
            <a:ext cx="1835708" cy="507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Freeform 17"/>
          <p:cNvSpPr/>
          <p:nvPr/>
        </p:nvSpPr>
        <p:spPr bwMode="auto">
          <a:xfrm>
            <a:off x="3863546" y="2368785"/>
            <a:ext cx="1960899" cy="432080"/>
          </a:xfrm>
          <a:custGeom>
            <a:avLst/>
            <a:gdLst>
              <a:gd name="connsiteX0" fmla="*/ 0 w 1960899"/>
              <a:gd name="connsiteY0" fmla="*/ 407366 h 432080"/>
              <a:gd name="connsiteX1" fmla="*/ 329513 w 1960899"/>
              <a:gd name="connsiteY1" fmla="*/ 94329 h 432080"/>
              <a:gd name="connsiteX2" fmla="*/ 1252151 w 1960899"/>
              <a:gd name="connsiteY2" fmla="*/ 3712 h 432080"/>
              <a:gd name="connsiteX3" fmla="*/ 1845276 w 1960899"/>
              <a:gd name="connsiteY3" fmla="*/ 193183 h 432080"/>
              <a:gd name="connsiteX4" fmla="*/ 1960605 w 1960899"/>
              <a:gd name="connsiteY4" fmla="*/ 432080 h 4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0899" h="432080">
                <a:moveTo>
                  <a:pt x="0" y="407366"/>
                </a:moveTo>
                <a:cubicBezTo>
                  <a:pt x="60410" y="284485"/>
                  <a:pt x="120821" y="161605"/>
                  <a:pt x="329513" y="94329"/>
                </a:cubicBezTo>
                <a:cubicBezTo>
                  <a:pt x="538205" y="27053"/>
                  <a:pt x="999524" y="-12764"/>
                  <a:pt x="1252151" y="3712"/>
                </a:cubicBezTo>
                <a:cubicBezTo>
                  <a:pt x="1504778" y="20188"/>
                  <a:pt x="1727200" y="121788"/>
                  <a:pt x="1845276" y="193183"/>
                </a:cubicBezTo>
                <a:cubicBezTo>
                  <a:pt x="1963352" y="264578"/>
                  <a:pt x="1961978" y="348329"/>
                  <a:pt x="1960605" y="43208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&quot;No&quot; Symbol 98"/>
          <p:cNvSpPr/>
          <p:nvPr/>
        </p:nvSpPr>
        <p:spPr bwMode="auto">
          <a:xfrm>
            <a:off x="6035357" y="2883785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endCxn id="99" idx="0"/>
          </p:cNvCxnSpPr>
          <p:nvPr/>
        </p:nvCxnSpPr>
        <p:spPr bwMode="auto">
          <a:xfrm>
            <a:off x="4883832" y="2176788"/>
            <a:ext cx="1356184" cy="7069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533671" y="5345244"/>
            <a:ext cx="1909885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H="1">
            <a:off x="2604040" y="5381571"/>
            <a:ext cx="1835708" cy="5074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65689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Illustration (Second TDD period) 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>
            <a:stCxn id="10" idx="3"/>
            <a:endCxn id="39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>
            <a:stCxn id="37" idx="3"/>
            <a:endCxn id="44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>
            <a:endCxn id="49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Oval 63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Arrow Connector 66"/>
          <p:cNvCxnSpPr>
            <a:endCxn id="9" idx="0"/>
          </p:cNvCxnSpPr>
          <p:nvPr/>
        </p:nvCxnSpPr>
        <p:spPr bwMode="auto">
          <a:xfrm>
            <a:off x="1640480" y="2470423"/>
            <a:ext cx="4449" cy="3206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>
            <a:endCxn id="12" idx="1"/>
          </p:cNvCxnSpPr>
          <p:nvPr/>
        </p:nvCxnSpPr>
        <p:spPr bwMode="auto">
          <a:xfrm>
            <a:off x="1032992" y="3057449"/>
            <a:ext cx="317139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1659097" y="3408213"/>
            <a:ext cx="0" cy="2469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stCxn id="14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>
            <a:stCxn id="65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160853" y="248945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843348" y="399167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>
            <a:stCxn id="39" idx="2"/>
            <a:endCxn id="92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Box 99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6964609" y="249917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626493" y="41001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2657699" y="4689519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00735" y="482769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2628836" y="5403907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236995" y="550089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DN3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4659539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921549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CN0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6071517" y="4689519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33527" y="4798885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DN0</a:t>
            </a:r>
            <a:r>
              <a:rPr lang="en-US" dirty="0" smtClean="0">
                <a:sym typeface="Wingdings" panose="05000000000000000000" pitchFamily="2" charset="2"/>
              </a:rPr>
              <a:t>CN1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 bwMode="auto">
          <a:xfrm>
            <a:off x="4647246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909256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CN0DN1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 bwMode="auto">
          <a:xfrm>
            <a:off x="6059224" y="5394305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321234" y="5503671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sp>
        <p:nvSpPr>
          <p:cNvPr id="97" name="Left Brace 96"/>
          <p:cNvSpPr/>
          <p:nvPr/>
        </p:nvSpPr>
        <p:spPr bwMode="auto">
          <a:xfrm>
            <a:off x="2204116" y="4689519"/>
            <a:ext cx="133400" cy="120884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 rot="16200000">
            <a:off x="1533553" y="5228172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103" name="Left Brace 102"/>
          <p:cNvSpPr/>
          <p:nvPr/>
        </p:nvSpPr>
        <p:spPr bwMode="auto">
          <a:xfrm rot="5400000">
            <a:off x="4872917" y="2195567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341206" y="4103250"/>
            <a:ext cx="1717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 TDD Sub-frame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37433" y="1731637"/>
            <a:ext cx="4947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1) Link DN2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DN1 could be interfered by DN0 (inter-DN interference)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2) Link DN0DN1 could also be interfered by DN2 (inter-DN interference)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4424326" y="2086365"/>
            <a:ext cx="147674" cy="726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4" name="Freeform 3"/>
          <p:cNvSpPr/>
          <p:nvPr/>
        </p:nvSpPr>
        <p:spPr bwMode="auto">
          <a:xfrm>
            <a:off x="2174789" y="3179805"/>
            <a:ext cx="2166552" cy="478021"/>
          </a:xfrm>
          <a:custGeom>
            <a:avLst/>
            <a:gdLst>
              <a:gd name="connsiteX0" fmla="*/ 0 w 2166552"/>
              <a:gd name="connsiteY0" fmla="*/ 0 h 478021"/>
              <a:gd name="connsiteX1" fmla="*/ 1029730 w 2166552"/>
              <a:gd name="connsiteY1" fmla="*/ 477795 h 478021"/>
              <a:gd name="connsiteX2" fmla="*/ 2166552 w 2166552"/>
              <a:gd name="connsiteY2" fmla="*/ 49427 h 478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6552" h="478021">
                <a:moveTo>
                  <a:pt x="0" y="0"/>
                </a:moveTo>
                <a:cubicBezTo>
                  <a:pt x="334319" y="234778"/>
                  <a:pt x="668638" y="469557"/>
                  <a:pt x="1029730" y="477795"/>
                </a:cubicBezTo>
                <a:cubicBezTo>
                  <a:pt x="1390822" y="486033"/>
                  <a:pt x="1778687" y="267730"/>
                  <a:pt x="2166552" y="49427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2628836" y="5968351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228467" y="6081879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r>
              <a:rPr lang="en-US" dirty="0" smtClean="0">
                <a:sym typeface="Wingdings" panose="05000000000000000000" pitchFamily="2" charset="2"/>
              </a:rPr>
              <a:t>DN1</a:t>
            </a:r>
            <a:endParaRPr lang="en-US" dirty="0"/>
          </a:p>
        </p:txBody>
      </p:sp>
      <p:cxnSp>
        <p:nvCxnSpPr>
          <p:cNvPr id="16" name="Straight Connector 15"/>
          <p:cNvCxnSpPr>
            <a:endCxn id="6" idx="0"/>
          </p:cNvCxnSpPr>
          <p:nvPr/>
        </p:nvCxnSpPr>
        <p:spPr bwMode="auto">
          <a:xfrm>
            <a:off x="2626493" y="5968351"/>
            <a:ext cx="1983608" cy="507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2626493" y="6004953"/>
            <a:ext cx="1894633" cy="467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&quot;No&quot; Symbol 111"/>
          <p:cNvSpPr/>
          <p:nvPr/>
        </p:nvSpPr>
        <p:spPr bwMode="auto">
          <a:xfrm>
            <a:off x="2394643" y="2893629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2973859" y="2417652"/>
            <a:ext cx="2100649" cy="556207"/>
          </a:xfrm>
          <a:custGeom>
            <a:avLst/>
            <a:gdLst>
              <a:gd name="connsiteX0" fmla="*/ 2100649 w 2100649"/>
              <a:gd name="connsiteY0" fmla="*/ 374975 h 556207"/>
              <a:gd name="connsiteX1" fmla="*/ 1696995 w 2100649"/>
              <a:gd name="connsiteY1" fmla="*/ 78413 h 556207"/>
              <a:gd name="connsiteX2" fmla="*/ 403655 w 2100649"/>
              <a:gd name="connsiteY2" fmla="*/ 37224 h 556207"/>
              <a:gd name="connsiteX3" fmla="*/ 0 w 2100649"/>
              <a:gd name="connsiteY3" fmla="*/ 556207 h 55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0649" h="556207">
                <a:moveTo>
                  <a:pt x="2100649" y="374975"/>
                </a:moveTo>
                <a:cubicBezTo>
                  <a:pt x="2040238" y="254840"/>
                  <a:pt x="1979827" y="134705"/>
                  <a:pt x="1696995" y="78413"/>
                </a:cubicBezTo>
                <a:cubicBezTo>
                  <a:pt x="1414163" y="22121"/>
                  <a:pt x="686488" y="-42408"/>
                  <a:pt x="403655" y="37224"/>
                </a:cubicBezTo>
                <a:cubicBezTo>
                  <a:pt x="120822" y="116856"/>
                  <a:pt x="60411" y="336531"/>
                  <a:pt x="0" y="556207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&quot;No&quot; Symbol 112"/>
          <p:cNvSpPr/>
          <p:nvPr/>
        </p:nvSpPr>
        <p:spPr bwMode="auto">
          <a:xfrm>
            <a:off x="4310596" y="2881206"/>
            <a:ext cx="409317" cy="386037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V="1">
            <a:off x="2655356" y="4707537"/>
            <a:ext cx="1894633" cy="467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2594952" y="4669558"/>
            <a:ext cx="1983608" cy="507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095183" y="2098946"/>
            <a:ext cx="1063213" cy="7280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202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The Sinking Hole Problem (SHP)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84784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Due to the Odd and Even Node polarity settings and the inter-node interference, the Link between DN1 and DN2 can not be active during the both first and second time slots (SPs)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The SHP only applies to the backhaul links.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One possible solution to avoid the sinking hole problem is to dedicate the time slots (SPs) for the link between DN1 and DN2.  </a:t>
            </a:r>
          </a:p>
          <a:p>
            <a:pPr lvl="1"/>
            <a:r>
              <a:rPr lang="en-US" altLang="zh-CN" dirty="0" smtClean="0"/>
              <a:t> However, the latency will be noticeable.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and the scheduling will be complex.</a:t>
            </a:r>
          </a:p>
          <a:p>
            <a:r>
              <a:rPr lang="en-US" altLang="zh-CN" dirty="0" smtClean="0"/>
              <a:t>To generalized this problem, the Odd and Even Node polarity scheme cannot scale up in large network.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225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Uneven Traffic Problem (UTP)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we are assuming DN0 is the end DN, DN1/DN2 are intermediate DNs, and DN3 is the portal to internet. </a:t>
            </a:r>
          </a:p>
          <a:p>
            <a:r>
              <a:rPr lang="en-US" dirty="0" smtClean="0"/>
              <a:t>Also, we assume the Sinking Hole Problem could be solved.</a:t>
            </a:r>
          </a:p>
          <a:p>
            <a:r>
              <a:rPr lang="en-US" dirty="0" smtClean="0"/>
              <a:t>We assume today’s traffic is uneven in both directions, </a:t>
            </a:r>
            <a:r>
              <a:rPr lang="en-US" dirty="0" err="1" smtClean="0"/>
              <a:t>i.e</a:t>
            </a:r>
            <a:r>
              <a:rPr lang="en-US" dirty="0" smtClean="0"/>
              <a:t> 80% of traffic are downlink and 20% of traffic are uplink.</a:t>
            </a:r>
          </a:p>
          <a:p>
            <a:r>
              <a:rPr lang="en-US" dirty="0"/>
              <a:t> </a:t>
            </a:r>
            <a:r>
              <a:rPr lang="en-US" dirty="0" smtClean="0"/>
              <a:t>We will observe the UTP due to the uneven traffic distribution.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452320" y="6473309"/>
            <a:ext cx="10900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7863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val 89"/>
          <p:cNvSpPr/>
          <p:nvPr/>
        </p:nvSpPr>
        <p:spPr bwMode="auto">
          <a:xfrm>
            <a:off x="7188776" y="2394223"/>
            <a:ext cx="1584176" cy="1349841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Uneven Traffic Problem (UTP) Illustration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1422139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93800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94693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350131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50131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001132" y="172632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01132" y="2086365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300475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72136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773029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28467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28467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13991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1157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1247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6790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06790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965987" y="2863130"/>
            <a:ext cx="473918" cy="460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937648" y="2791122"/>
            <a:ext cx="502257" cy="716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438541" y="2791122"/>
            <a:ext cx="73371" cy="5713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93979" y="3323778"/>
            <a:ext cx="617933" cy="697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93979" y="2791122"/>
            <a:ext cx="45719" cy="5419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Arrow Connector 28"/>
          <p:cNvCxnSpPr>
            <a:stCxn id="9" idx="3"/>
            <a:endCxn id="18" idx="1"/>
          </p:cNvCxnSpPr>
          <p:nvPr/>
        </p:nvCxnSpPr>
        <p:spPr bwMode="auto">
          <a:xfrm flipV="1">
            <a:off x="1968064" y="3062120"/>
            <a:ext cx="1260403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6" idx="3"/>
            <a:endCxn id="23" idx="1"/>
          </p:cNvCxnSpPr>
          <p:nvPr/>
        </p:nvCxnSpPr>
        <p:spPr bwMode="auto">
          <a:xfrm flipV="1">
            <a:off x="3846400" y="3062120"/>
            <a:ext cx="1221509" cy="146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endCxn id="28" idx="1"/>
          </p:cNvCxnSpPr>
          <p:nvPr/>
        </p:nvCxnSpPr>
        <p:spPr bwMode="auto">
          <a:xfrm>
            <a:off x="5680509" y="3057449"/>
            <a:ext cx="1213470" cy="46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31"/>
          <p:cNvSpPr/>
          <p:nvPr/>
        </p:nvSpPr>
        <p:spPr bwMode="auto">
          <a:xfrm>
            <a:off x="2545160" y="203418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45160" y="2394223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>
            <a:stCxn id="13" idx="2"/>
          </p:cNvCxnSpPr>
          <p:nvPr/>
        </p:nvCxnSpPr>
        <p:spPr bwMode="auto">
          <a:xfrm flipH="1">
            <a:off x="2001132" y="2162565"/>
            <a:ext cx="180020" cy="7002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33" idx="2"/>
          </p:cNvCxnSpPr>
          <p:nvPr/>
        </p:nvCxnSpPr>
        <p:spPr bwMode="auto">
          <a:xfrm flipH="1">
            <a:off x="2017211" y="2470423"/>
            <a:ext cx="707969" cy="5001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409587" y="295433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31442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53871" y="293346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964609" y="292380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097207" y="25087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348992" y="24888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939740" y="176182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483768" y="208636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CN1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2360712" y="3631635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351162" y="3543386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904740" y="3939493"/>
            <a:ext cx="360040" cy="36004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904740" y="3859504"/>
            <a:ext cx="360040" cy="76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99320" y="36671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874182" y="40010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CN3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2540732" y="3210459"/>
            <a:ext cx="687735" cy="32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>
            <a:stCxn id="18" idx="2"/>
            <a:endCxn id="50" idx="1"/>
          </p:cNvCxnSpPr>
          <p:nvPr/>
        </p:nvCxnSpPr>
        <p:spPr bwMode="auto">
          <a:xfrm flipH="1">
            <a:off x="2904740" y="3333117"/>
            <a:ext cx="346587" cy="5644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>
            <a:off x="2455330" y="184080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832357" y="159313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068582" y="370046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014249" y="249917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639296" y="4118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964609" y="2499174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(Portal)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2592276" y="4630856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35312" y="4769027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2563413" y="5345244"/>
            <a:ext cx="1892290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71572" y="5442234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DN3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4594116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56126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CN2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6006094" y="4630856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68104" y="4740222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CN3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4581823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43833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CN0DN0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5993801" y="5335642"/>
            <a:ext cx="1302428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55811" y="5445008"/>
            <a:ext cx="988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N1</a:t>
            </a:r>
            <a:r>
              <a:rPr lang="en-US" dirty="0" smtClean="0">
                <a:sym typeface="Wingdings" panose="05000000000000000000" pitchFamily="2" charset="2"/>
              </a:rPr>
              <a:t>DN0</a:t>
            </a:r>
            <a:endParaRPr lang="en-US" dirty="0"/>
          </a:p>
        </p:txBody>
      </p:sp>
      <p:sp>
        <p:nvSpPr>
          <p:cNvPr id="74" name="Left Brace 73"/>
          <p:cNvSpPr/>
          <p:nvPr/>
        </p:nvSpPr>
        <p:spPr bwMode="auto">
          <a:xfrm>
            <a:off x="2138693" y="4630855"/>
            <a:ext cx="111977" cy="182285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 rot="16200000">
            <a:off x="1468130" y="5169509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Simultaneous</a:t>
            </a:r>
            <a:endParaRPr lang="en-US" dirty="0"/>
          </a:p>
        </p:txBody>
      </p:sp>
      <p:sp>
        <p:nvSpPr>
          <p:cNvPr id="76" name="Left Brace 75"/>
          <p:cNvSpPr/>
          <p:nvPr/>
        </p:nvSpPr>
        <p:spPr bwMode="auto">
          <a:xfrm rot="5400000">
            <a:off x="4807494" y="2136904"/>
            <a:ext cx="275605" cy="459711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5783" y="4044587"/>
            <a:ext cx="1546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TDD Sub-frame 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2563413" y="5949655"/>
            <a:ext cx="785579" cy="5040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523866" y="6031523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DN1</a:t>
            </a:r>
            <a:r>
              <a:rPr lang="en-US" dirty="0" smtClean="0">
                <a:sym typeface="Wingdings" panose="05000000000000000000" pitchFamily="2" charset="2"/>
              </a:rPr>
              <a:t>DN2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3348992" y="5951591"/>
            <a:ext cx="1106711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88614" y="604458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8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Rob Sun, Huawei</a:t>
            </a:r>
            <a:endParaRPr lang="en-US" alt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696511" y="2935354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93" name="Straight Arrow Connector 92"/>
          <p:cNvCxnSpPr/>
          <p:nvPr/>
        </p:nvCxnSpPr>
        <p:spPr bwMode="auto">
          <a:xfrm>
            <a:off x="3314429" y="2363364"/>
            <a:ext cx="34898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4644008" y="2117805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DOWNLINK</a:t>
            </a:r>
            <a:endParaRPr lang="en-US" dirty="0"/>
          </a:p>
        </p:txBody>
      </p:sp>
      <p:sp>
        <p:nvSpPr>
          <p:cNvPr id="8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November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58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35939</TotalTime>
  <Words>845</Words>
  <Application>Microsoft Office PowerPoint</Application>
  <PresentationFormat>On-screen Show (4:3)</PresentationFormat>
  <Paragraphs>233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Wingdings</vt:lpstr>
      <vt:lpstr>802-11-Submission</vt:lpstr>
      <vt:lpstr>On the issues with Odd and Even Node Polarity </vt:lpstr>
      <vt:lpstr>Motivations</vt:lpstr>
      <vt:lpstr>Precursory Assumptions</vt:lpstr>
      <vt:lpstr>PowerPoint Presentation</vt:lpstr>
      <vt:lpstr>Problem Illustration (First TDD period)</vt:lpstr>
      <vt:lpstr>Problem Illustration (Second TDD period) </vt:lpstr>
      <vt:lpstr>The Sinking Hole Problem (SHP)</vt:lpstr>
      <vt:lpstr>Uneven Traffic Problem (UTP)</vt:lpstr>
      <vt:lpstr>Uneven Traffic Problem (UTP) Illustration</vt:lpstr>
      <vt:lpstr>Uneven traffic problem (UTP) illustration</vt:lpstr>
      <vt:lpstr>Potential Solution To UTP</vt:lpstr>
      <vt:lpstr>Potential Solution Illustration (Downlink as Example)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carlos.cordeiro@intel.com</dc:creator>
  <cp:keywords>CTPClassification=CTP_IC:VisualMarkings=</cp:keywords>
  <cp:lastModifiedBy>Rob Sun</cp:lastModifiedBy>
  <cp:revision>9348</cp:revision>
  <cp:lastPrinted>2016-10-04T20:51:11Z</cp:lastPrinted>
  <dcterms:created xsi:type="dcterms:W3CDTF">2015-03-24T14:22:58Z</dcterms:created>
  <dcterms:modified xsi:type="dcterms:W3CDTF">2017-11-07T01:42:58Z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