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88" r:id="rId14"/>
    <p:sldId id="294" r:id="rId15"/>
    <p:sldId id="270" r:id="rId16"/>
    <p:sldId id="290" r:id="rId17"/>
    <p:sldId id="271" r:id="rId18"/>
    <p:sldId id="291" r:id="rId19"/>
    <p:sldId id="295" r:id="rId20"/>
    <p:sldId id="292" r:id="rId21"/>
    <p:sldId id="275" r:id="rId22"/>
    <p:sldId id="293" r:id="rId23"/>
    <p:sldId id="276" r:id="rId24"/>
    <p:sldId id="277" r:id="rId25"/>
    <p:sldId id="282" r:id="rId26"/>
    <p:sldId id="286" r:id="rId27"/>
    <p:sldId id="284" r:id="rId28"/>
    <p:sldId id="285" r:id="rId2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14" autoAdjust="0"/>
    <p:restoredTop sz="93117" autoAdjust="0"/>
  </p:normalViewPr>
  <p:slideViewPr>
    <p:cSldViewPr>
      <p:cViewPr>
        <p:scale>
          <a:sx n="73" d="100"/>
          <a:sy n="73" d="100"/>
        </p:scale>
        <p:origin x="-2160"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13</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25</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26</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27</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28</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Panasonic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Xxx xxx, Panasonic</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Month Year</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p:cNvSpPr>
          <p:nvPr>
            <p:ph type="dt" idx="10"/>
          </p:nvPr>
        </p:nvSpPr>
        <p:spPr/>
        <p:txBody>
          <a:bodyPr/>
          <a:lstStyle>
            <a:lvl1pPr>
              <a:defRPr/>
            </a:lvl1pPr>
          </a:lstStyle>
          <a:p>
            <a:r>
              <a:rPr lang="en-US" dirty="0" smtClean="0"/>
              <a:t>Month Year</a:t>
            </a:r>
            <a:endParaRPr lang="en-GB" dirty="0"/>
          </a:p>
        </p:txBody>
      </p:sp>
      <p:sp>
        <p:nvSpPr>
          <p:cNvPr id="6" name="Footer Placeholder 5"/>
          <p:cNvSpPr>
            <a:spLocks noGrp="1"/>
          </p:cNvSpPr>
          <p:nvPr>
            <p:ph type="ftr" idx="11"/>
          </p:nvPr>
        </p:nvSpPr>
        <p:spPr/>
        <p:txBody>
          <a:bodyPr/>
          <a:lstStyle>
            <a:lvl1pPr>
              <a:defRPr/>
            </a:lvl1pPr>
          </a:lstStyle>
          <a:p>
            <a:r>
              <a:rPr lang="en-GB" dirty="0" smtClean="0"/>
              <a:t>John Doe, Some Company</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Date Placeholder 6"/>
          <p:cNvSpPr>
            <a:spLocks noGrp="1"/>
          </p:cNvSpPr>
          <p:nvPr>
            <p:ph type="dt" idx="10"/>
          </p:nvPr>
        </p:nvSpPr>
        <p:spPr/>
        <p:txBody>
          <a:bodyPr/>
          <a:lstStyle>
            <a:lvl1pPr>
              <a:defRPr/>
            </a:lvl1pPr>
          </a:lstStyle>
          <a:p>
            <a:r>
              <a:rPr lang="en-US" dirty="0" smtClean="0"/>
              <a:t>Month Year</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dirty="0" smtClean="0"/>
              <a:t>Month Year</a:t>
            </a:r>
            <a:endParaRPr lang="en-GB" dirty="0"/>
          </a:p>
        </p:txBody>
      </p:sp>
      <p:sp>
        <p:nvSpPr>
          <p:cNvPr id="4" name="Footer Placeholder 3"/>
          <p:cNvSpPr>
            <a:spLocks noGrp="1"/>
          </p:cNvSpPr>
          <p:nvPr>
            <p:ph type="ftr" idx="11"/>
          </p:nvPr>
        </p:nvSpPr>
        <p:spPr/>
        <p:txBody>
          <a:bodyPr/>
          <a:lstStyle>
            <a:lvl1pPr>
              <a:defRPr/>
            </a:lvl1pPr>
          </a:lstStyle>
          <a:p>
            <a:r>
              <a:rPr lang="en-GB" dirty="0" smtClean="0"/>
              <a:t>John Doe, Some Company</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Month Year</a:t>
            </a:r>
            <a:endParaRPr lang="en-GB" dirty="0"/>
          </a:p>
        </p:txBody>
      </p:sp>
      <p:sp>
        <p:nvSpPr>
          <p:cNvPr id="3" name="Footer Placeholder 2"/>
          <p:cNvSpPr>
            <a:spLocks noGrp="1"/>
          </p:cNvSpPr>
          <p:nvPr>
            <p:ph type="ftr" idx="11"/>
          </p:nvPr>
        </p:nvSpPr>
        <p:spPr/>
        <p:txBody>
          <a:bodyPr/>
          <a:lstStyle>
            <a:lvl1pPr>
              <a:defRPr/>
            </a:lvl1pPr>
          </a:lstStyle>
          <a:p>
            <a:r>
              <a:rPr lang="en-GB" dirty="0" smtClean="0"/>
              <a:t>John Doe, Some Company</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Yutaka Murakami, Panasonic</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802.11-17/1707r1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0" y="901824"/>
            <a:ext cx="9144000" cy="130304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Calibri" panose="020F0502020204030204" pitchFamily="34" charset="0"/>
              </a:rPr>
              <a:t>Phase Hopping Modulation</a:t>
            </a:r>
            <a:endParaRPr lang="en-GB" dirty="0">
              <a:latin typeface="Calibri" panose="020F0502020204030204" pitchFamily="34" charset="0"/>
            </a:endParaRPr>
          </a:p>
        </p:txBody>
      </p:sp>
      <p:sp>
        <p:nvSpPr>
          <p:cNvPr id="3074" name="Rectangle 2"/>
          <p:cNvSpPr>
            <a:spLocks noGrp="1" noChangeArrowheads="1"/>
          </p:cNvSpPr>
          <p:nvPr>
            <p:ph type="body" idx="1"/>
          </p:nvPr>
        </p:nvSpPr>
        <p:spPr>
          <a:xfrm>
            <a:off x="0" y="2168029"/>
            <a:ext cx="91440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2017-11-6</a:t>
            </a:r>
            <a:endParaRPr lang="en-GB" sz="2000" b="0" dirty="0"/>
          </a:p>
        </p:txBody>
      </p:sp>
      <p:sp>
        <p:nvSpPr>
          <p:cNvPr id="3076" name="Rectangle 4"/>
          <p:cNvSpPr>
            <a:spLocks noChangeArrowheads="1"/>
          </p:cNvSpPr>
          <p:nvPr/>
        </p:nvSpPr>
        <p:spPr bwMode="auto">
          <a:xfrm>
            <a:off x="603920" y="335699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118631179"/>
              </p:ext>
            </p:extLst>
          </p:nvPr>
        </p:nvGraphicFramePr>
        <p:xfrm>
          <a:off x="587375" y="3737992"/>
          <a:ext cx="7942263" cy="3200400"/>
        </p:xfrm>
        <a:graphic>
          <a:graphicData uri="http://schemas.openxmlformats.org/presentationml/2006/ole">
            <mc:AlternateContent xmlns:mc="http://schemas.openxmlformats.org/markup-compatibility/2006">
              <mc:Choice xmlns:v="urn:schemas-microsoft-com:vml" Requires="v">
                <p:oleObj spid="_x0000_s3494" name="Document" r:id="rId5" imgW="8516348" imgH="3445780" progId="Word.Document.8">
                  <p:embed/>
                </p:oleObj>
              </mc:Choice>
              <mc:Fallback>
                <p:oleObj name="Document" r:id="rId5" imgW="8516348" imgH="3445780" progId="Word.Document.8">
                  <p:embed/>
                  <p:pic>
                    <p:nvPicPr>
                      <p:cNvPr id="0" name="Object 3"/>
                      <p:cNvPicPr>
                        <a:picLocks noChangeAspect="1" noChangeArrowheads="1"/>
                      </p:cNvPicPr>
                      <p:nvPr/>
                    </p:nvPicPr>
                    <p:blipFill>
                      <a:blip r:embed="rId6"/>
                      <a:srcRect/>
                      <a:stretch>
                        <a:fillRect/>
                      </a:stretch>
                    </p:blipFill>
                    <p:spPr bwMode="auto">
                      <a:xfrm>
                        <a:off x="587375" y="3737992"/>
                        <a:ext cx="7942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Proposed precoding matrices (1/3)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Rectangle 2"/>
          <p:cNvSpPr txBox="1">
            <a:spLocks noChangeArrowheads="1"/>
          </p:cNvSpPr>
          <p:nvPr/>
        </p:nvSpPr>
        <p:spPr>
          <a:xfrm>
            <a:off x="250162" y="2204864"/>
            <a:ext cx="8671744" cy="1440160"/>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sz="2800" dirty="0" smtClean="0">
                <a:solidFill>
                  <a:prstClr val="black"/>
                </a:solidFill>
                <a:latin typeface="Calibri"/>
                <a:ea typeface="ＭＳ Ｐゴシック"/>
              </a:rPr>
              <a:t>The contribution </a:t>
            </a:r>
            <a:r>
              <a:rPr lang="en-US" altLang="ja-JP" sz="2800" dirty="0">
                <a:solidFill>
                  <a:prstClr val="black"/>
                </a:solidFill>
                <a:latin typeface="Calibri"/>
                <a:ea typeface="ＭＳ Ｐゴシック"/>
              </a:rPr>
              <a:t>of </a:t>
            </a:r>
            <a:r>
              <a:rPr lang="en-US" altLang="ja-JP" sz="2800" dirty="0" smtClean="0">
                <a:solidFill>
                  <a:prstClr val="black"/>
                </a:solidFill>
                <a:latin typeface="Calibri"/>
                <a:ea typeface="ＭＳ Ｐゴシック"/>
              </a:rPr>
              <a:t>[4] </a:t>
            </a:r>
            <a:r>
              <a:rPr lang="en-US" altLang="ja-JP" sz="2800" dirty="0">
                <a:solidFill>
                  <a:prstClr val="black"/>
                </a:solidFill>
                <a:latin typeface="Calibri"/>
                <a:ea typeface="ＭＳ Ｐゴシック"/>
              </a:rPr>
              <a:t>proposed </a:t>
            </a:r>
            <a:r>
              <a:rPr lang="en-US" altLang="ja-JP" sz="2800" dirty="0" smtClean="0">
                <a:solidFill>
                  <a:prstClr val="black"/>
                </a:solidFill>
                <a:latin typeface="Calibri"/>
                <a:ea typeface="ＭＳ Ｐゴシック"/>
              </a:rPr>
              <a:t>additional </a:t>
            </a:r>
            <a:r>
              <a:rPr lang="en-US" altLang="ja-JP" sz="2800" dirty="0">
                <a:solidFill>
                  <a:prstClr val="black"/>
                </a:solidFill>
                <a:latin typeface="Calibri"/>
                <a:ea typeface="ＭＳ Ｐゴシック"/>
              </a:rPr>
              <a:t>SU-MIMO EDMG-Header-A </a:t>
            </a:r>
            <a:r>
              <a:rPr lang="en-US" altLang="ja-JP" sz="2800" dirty="0" smtClean="0">
                <a:solidFill>
                  <a:prstClr val="black"/>
                </a:solidFill>
                <a:latin typeface="Calibri"/>
                <a:ea typeface="ＭＳ Ｐゴシック"/>
              </a:rPr>
              <a:t>fields to indicate whether precoding is applied or </a:t>
            </a:r>
            <a:r>
              <a:rPr lang="en-US" altLang="ja-JP" sz="2800" dirty="0">
                <a:solidFill>
                  <a:prstClr val="black"/>
                </a:solidFill>
                <a:latin typeface="Calibri"/>
                <a:ea typeface="ＭＳ Ｐゴシック"/>
              </a:rPr>
              <a:t>not</a:t>
            </a:r>
            <a:r>
              <a:rPr lang="en-US" altLang="ja-JP" sz="2800" dirty="0" smtClean="0">
                <a:solidFill>
                  <a:prstClr val="black"/>
                </a:solidFill>
                <a:latin typeface="Calibri"/>
                <a:ea typeface="ＭＳ Ｐゴシック"/>
              </a:rPr>
              <a:t>, </a:t>
            </a:r>
            <a:r>
              <a:rPr lang="en-US" altLang="ja-JP" sz="2800" dirty="0">
                <a:solidFill>
                  <a:prstClr val="black"/>
                </a:solidFill>
                <a:latin typeface="Calibri"/>
                <a:ea typeface="ＭＳ Ｐゴシック"/>
              </a:rPr>
              <a:t>and the related motion </a:t>
            </a:r>
            <a:r>
              <a:rPr lang="en-US" altLang="ja-JP" sz="2800" dirty="0" smtClean="0">
                <a:solidFill>
                  <a:prstClr val="black"/>
                </a:solidFill>
                <a:latin typeface="Calibri"/>
                <a:ea typeface="ＭＳ Ｐゴシック"/>
              </a:rPr>
              <a:t>has been </a:t>
            </a:r>
            <a:r>
              <a:rPr lang="en-US" altLang="ja-JP" sz="2800" dirty="0">
                <a:solidFill>
                  <a:prstClr val="black"/>
                </a:solidFill>
                <a:latin typeface="Calibri"/>
                <a:ea typeface="ＭＳ Ｐゴシック"/>
              </a:rPr>
              <a:t>passed</a:t>
            </a:r>
            <a:r>
              <a:rPr lang="en-US" altLang="ja-JP" sz="2800" dirty="0" smtClean="0">
                <a:solidFill>
                  <a:prstClr val="black"/>
                </a:solidFill>
                <a:latin typeface="Calibri"/>
                <a:ea typeface="ＭＳ Ｐゴシック"/>
              </a:rPr>
              <a:t>. The principle to define precoding matrices is as follows.</a:t>
            </a:r>
            <a:endParaRPr lang="en-US" altLang="ja-JP" sz="2800" dirty="0" smtClean="0">
              <a:solidFill>
                <a:prstClr val="black"/>
              </a:solidFill>
              <a:latin typeface="Calibri" panose="020F0502020204030204" pitchFamily="34" charset="0"/>
              <a:ea typeface="ＭＳ Ｐゴシック"/>
            </a:endParaRPr>
          </a:p>
        </p:txBody>
      </p:sp>
      <p:sp>
        <p:nvSpPr>
          <p:cNvPr id="10" name="コンテンツ プレースホルダー 2"/>
          <p:cNvSpPr txBox="1">
            <a:spLocks/>
          </p:cNvSpPr>
          <p:nvPr/>
        </p:nvSpPr>
        <p:spPr>
          <a:xfrm>
            <a:off x="-72008" y="4077072"/>
            <a:ext cx="8964488"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(SQPSK,SQPSK</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Same matrix as DCM</a:t>
            </a:r>
          </a:p>
          <a:p>
            <a:pPr marL="800100" lvl="2" indent="0" fontAlgn="auto">
              <a:spcAft>
                <a:spcPts val="0"/>
              </a:spcAft>
              <a:buClrTx/>
              <a:buSzTx/>
              <a:buFont typeface="Arial" panose="020B0604020202020204" pitchFamily="34" charset="0"/>
              <a:buNone/>
            </a:pPr>
            <a:r>
              <a:rPr lang="ja-JP" altLang="en-US" dirty="0" smtClean="0">
                <a:solidFill>
                  <a:prstClr val="black"/>
                </a:solidFill>
                <a:latin typeface="Calibri"/>
                <a:ea typeface="ＭＳ Ｐゴシック"/>
              </a:rPr>
              <a:t>　　  </a:t>
            </a:r>
            <a:r>
              <a:rPr lang="en-US" altLang="ja-JP" dirty="0" smtClean="0">
                <a:solidFill>
                  <a:prstClr val="black"/>
                </a:solidFill>
                <a:latin typeface="Calibri"/>
                <a:ea typeface="ＭＳ Ｐゴシック"/>
              </a:rPr>
              <a:t>(QPSK,QPSK)            : Hadamard matrix</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(QPSK, 16-QAM)     : A matrix to obtain maximal capacity </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16-QAM,16-QAM</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64-QAM,64-QAM) : </a:t>
            </a:r>
            <a:r>
              <a:rPr lang="en-US" altLang="ja-JP" dirty="0" smtClean="0">
                <a:solidFill>
                  <a:prstClr val="black"/>
                </a:solidFill>
                <a:latin typeface="Calibri"/>
                <a:ea typeface="ＭＳ Ｐゴシック"/>
              </a:rPr>
              <a:t>Hadamard matrix</a:t>
            </a:r>
            <a:endParaRPr lang="en-US" altLang="ja-JP" dirty="0">
              <a:solidFill>
                <a:prstClr val="black"/>
              </a:solidFill>
              <a:latin typeface="Calibri"/>
              <a:ea typeface="ＭＳ Ｐゴシック"/>
            </a:endParaRPr>
          </a:p>
        </p:txBody>
      </p:sp>
    </p:spTree>
    <p:extLst>
      <p:ext uri="{BB962C8B-B14F-4D97-AF65-F5344CB8AC3E}">
        <p14:creationId xmlns:p14="http://schemas.microsoft.com/office/powerpoint/2010/main" val="110640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92696"/>
            <a:ext cx="9144000" cy="908720"/>
          </a:xfrm>
        </p:spPr>
        <p:txBody>
          <a:bodyPr/>
          <a:lstStyle/>
          <a:p>
            <a:r>
              <a:rPr lang="en-US" altLang="ja-JP" dirty="0" smtClean="0">
                <a:latin typeface="Calibri" panose="020F0502020204030204" pitchFamily="34" charset="0"/>
              </a:rPr>
              <a:t>Proposed precoding matrices (2/3)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0636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 SQPSK)</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latin typeface="Cambria" panose="020405030504060302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400" i="1" smtClean="0">
                                        <a:solidFill>
                                          <a:schemeClr val="tx1"/>
                                        </a:solidFill>
                                        <a:latin typeface="Cambria Math"/>
                                      </a:rPr>
                                    </m:ctrlPr>
                                  </m:fPr>
                                  <m:num>
                                    <m:r>
                                      <a:rPr kumimoji="1" lang="en-US" altLang="ja-JP" sz="1400" b="0" i="1" smtClean="0">
                                        <a:solidFill>
                                          <a:schemeClr val="tx1"/>
                                        </a:solidFill>
                                        <a:latin typeface="Cambria Math"/>
                                      </a:rPr>
                                      <m:t>1</m:t>
                                    </m:r>
                                  </m:num>
                                  <m:den>
                                    <m:rad>
                                      <m:radPr>
                                        <m:degHide m:val="on"/>
                                        <m:ctrlPr>
                                          <a:rPr kumimoji="1" lang="en-US" altLang="ja-JP" sz="1400" i="1" smtClean="0">
                                            <a:solidFill>
                                              <a:schemeClr val="tx1"/>
                                            </a:solidFill>
                                            <a:latin typeface="Cambria Math"/>
                                          </a:rPr>
                                        </m:ctrlPr>
                                      </m:radPr>
                                      <m:deg/>
                                      <m:e>
                                        <m:r>
                                          <a:rPr kumimoji="1" lang="en-US" altLang="ja-JP" sz="1400" b="0" i="1" smtClean="0">
                                            <a:solidFill>
                                              <a:schemeClr val="tx1"/>
                                            </a:solidFill>
                                            <a:latin typeface="Cambria Math"/>
                                          </a:rPr>
                                          <m:t>2</m:t>
                                        </m:r>
                                      </m:e>
                                    </m:rad>
                                  </m:den>
                                </m:f>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𝑗</m:t>
                                          </m:r>
                                        </m:e>
                                      </m:mr>
                                      <m:mr>
                                        <m:e>
                                          <m: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m:t>
                                          </m:r>
                                          <m:r>
                                            <a:rPr kumimoji="1" lang="en-US" altLang="ja-JP" sz="1400" b="0" i="1" smtClean="0">
                                              <a:solidFill>
                                                <a:schemeClr val="tx1"/>
                                              </a:solidFill>
                                              <a:latin typeface="Cambria Math"/>
                                            </a:rPr>
                                            <m:t>𝑗</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5974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600" i="1" smtClean="0">
                                        <a:solidFill>
                                          <a:schemeClr val="tx1"/>
                                        </a:solidFill>
                                        <a:latin typeface="Cambria Math"/>
                                      </a:rPr>
                                    </m:ctrlPr>
                                  </m:fPr>
                                  <m:num>
                                    <m:r>
                                      <a:rPr kumimoji="1" lang="en-US" altLang="ja-JP" sz="1600" b="0" i="1" smtClean="0">
                                        <a:solidFill>
                                          <a:schemeClr val="tx1"/>
                                        </a:solidFill>
                                        <a:latin typeface="Cambria Math"/>
                                      </a:rPr>
                                      <m:t>1</m:t>
                                    </m:r>
                                  </m:num>
                                  <m:den>
                                    <m:rad>
                                      <m:radPr>
                                        <m:degHide m:val="on"/>
                                        <m:ctrlPr>
                                          <a:rPr kumimoji="1" lang="en-US" altLang="ja-JP" sz="1600" i="1" smtClean="0">
                                            <a:solidFill>
                                              <a:schemeClr val="tx1"/>
                                            </a:solidFill>
                                            <a:latin typeface="Cambria Math"/>
                                          </a:rPr>
                                        </m:ctrlPr>
                                      </m:radPr>
                                      <m:deg/>
                                      <m:e>
                                        <m:r>
                                          <a:rPr kumimoji="1" lang="en-US" altLang="ja-JP" sz="1600" b="0" i="1" smtClean="0">
                                            <a:solidFill>
                                              <a:schemeClr val="tx1"/>
                                            </a:solidFill>
                                            <a:latin typeface="Cambria Math"/>
                                          </a:rPr>
                                          <m:t>2</m:t>
                                        </m:r>
                                      </m:e>
                                    </m:rad>
                                  </m:den>
                                </m:f>
                                <m:d>
                                  <m:dPr>
                                    <m:begChr m:val="["/>
                                    <m:endChr m:val="]"/>
                                    <m:ctrlPr>
                                      <a:rPr kumimoji="1" lang="en-US" altLang="ja-JP" sz="1800" i="1" smtClean="0">
                                        <a:solidFill>
                                          <a:schemeClr val="tx1"/>
                                        </a:solidFill>
                                        <a:latin typeface="Cambria Math"/>
                                      </a:rPr>
                                    </m:ctrlPr>
                                  </m:dPr>
                                  <m:e>
                                    <m:m>
                                      <m:mPr>
                                        <m:mcs>
                                          <m:mc>
                                            <m:mcPr>
                                              <m:count m:val="2"/>
                                              <m:mcJc m:val="center"/>
                                            </m:mcPr>
                                          </m:mc>
                                        </m:mcs>
                                        <m:ctrlPr>
                                          <a:rPr lang="en-US" altLang="ja-JP" sz="1600" i="1" smtClean="0">
                                            <a:solidFill>
                                              <a:schemeClr val="tx1"/>
                                            </a:solidFill>
                                            <a:latin typeface="Cambria Math"/>
                                            <a:ea typeface="Cambria Math"/>
                                          </a:rPr>
                                        </m:ctrlPr>
                                      </m:mPr>
                                      <m:mr>
                                        <m:e>
                                          <m:r>
                                            <m:rPr>
                                              <m:brk m:alnAt="7"/>
                                            </m:rP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1</m:t>
                                          </m:r>
                                        </m:e>
                                      </m:mr>
                                      <m:mr>
                                        <m:e>
                                          <m: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m:t>
                                          </m:r>
                                          <m:r>
                                            <a:rPr lang="en-US" altLang="ja-JP" sz="1600" i="1" smtClean="0">
                                              <a:solidFill>
                                                <a:schemeClr val="tx1"/>
                                              </a:solidFill>
                                              <a:latin typeface="Cambria Math"/>
                                              <a:ea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3213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a:t>
                          </a:r>
                          <a:r>
                            <a:rPr kumimoji="1" lang="en-US" altLang="ja-JP" sz="1400" dirty="0" smtClean="0">
                              <a:solidFill>
                                <a:schemeClr val="tx1"/>
                              </a:solidFill>
                            </a:rPr>
                            <a:t>, </a:t>
                          </a:r>
                          <a:r>
                            <a:rPr kumimoji="1" lang="en-US" altLang="ja-JP" sz="1400" dirty="0" smtClean="0">
                              <a:solidFill>
                                <a:schemeClr val="tx1"/>
                              </a:solidFill>
                            </a:rPr>
                            <a:t>SQPSK</a:t>
                          </a:r>
                          <a:r>
                            <a:rPr kumimoji="1" lang="en-US" altLang="ja-JP" sz="1400" dirty="0" smtClean="0">
                              <a:solidFill>
                                <a:schemeClr val="tx1"/>
                              </a:solidFill>
                            </a:rPr>
                            <a:t>)</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134091" r="-358706" b="-557955"/>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134091" r="-117825" b="-55795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a:t>
                          </a:r>
                          <a:r>
                            <a:rPr lang="en-US" altLang="ja-JP" sz="1400" dirty="0" smtClean="0"/>
                            <a:t>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51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212371" r="-358706" b="-40618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212371" r="-117825" b="-406186"/>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3807" r="-358706" b="-10000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3807" r="-117825" b="-10000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253807"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253807"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cxnSp>
        <p:nvCxnSpPr>
          <p:cNvPr id="10" name="直線コネクタ 9"/>
          <p:cNvCxnSpPr/>
          <p:nvPr/>
        </p:nvCxnSpPr>
        <p:spPr>
          <a:xfrm>
            <a:off x="5495700" y="3882503"/>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4826413" y="3717032"/>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sp>
        <p:nvSpPr>
          <p:cNvPr id="15" name="Rectangle 2"/>
          <p:cNvSpPr txBox="1">
            <a:spLocks noChangeArrowheads="1"/>
          </p:cNvSpPr>
          <p:nvPr/>
        </p:nvSpPr>
        <p:spPr>
          <a:xfrm>
            <a:off x="4644008" y="4606731"/>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cxnSp>
        <p:nvCxnSpPr>
          <p:cNvPr id="16" name="直線コネクタ 15"/>
          <p:cNvCxnSpPr/>
          <p:nvPr/>
        </p:nvCxnSpPr>
        <p:spPr>
          <a:xfrm flipV="1">
            <a:off x="5508104" y="4678738"/>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495700" y="5157191"/>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4644008" y="5013175"/>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sp>
        <p:nvSpPr>
          <p:cNvPr id="19" name="Rectangle 2"/>
          <p:cNvSpPr txBox="1">
            <a:spLocks noChangeArrowheads="1"/>
          </p:cNvSpPr>
          <p:nvPr/>
        </p:nvSpPr>
        <p:spPr>
          <a:xfrm>
            <a:off x="4826411" y="5805264"/>
            <a:ext cx="897715"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cxnSp>
        <p:nvCxnSpPr>
          <p:cNvPr id="20" name="直線コネクタ 19"/>
          <p:cNvCxnSpPr/>
          <p:nvPr/>
        </p:nvCxnSpPr>
        <p:spPr>
          <a:xfrm flipV="1">
            <a:off x="5492690" y="5936496"/>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8018"/>
            <a:ext cx="9144000" cy="908720"/>
          </a:xfrm>
        </p:spPr>
        <p:txBody>
          <a:bodyPr/>
          <a:lstStyle/>
          <a:p>
            <a:r>
              <a:rPr lang="en-US" altLang="ja-JP" dirty="0" smtClean="0">
                <a:latin typeface="Calibri" panose="020F0502020204030204" pitchFamily="34" charset="0"/>
              </a:rPr>
              <a:t>Proposed precoding matrices (3/3)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6920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4545" r="-358706" b="-14026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4545" r="-117825" b="-14026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81481"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81481"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2817715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13</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Discussion </a:t>
            </a:r>
            <a:r>
              <a:rPr lang="en-GB" smtClean="0">
                <a:latin typeface="Calibri" panose="020F0502020204030204" pitchFamily="34" charset="0"/>
              </a:rPr>
              <a:t>of performance</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179512" y="2060848"/>
            <a:ext cx="8568952"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000" dirty="0" smtClean="0">
                <a:latin typeface="Calibri" panose="020F0502020204030204" pitchFamily="34" charset="0"/>
                <a:cs typeface="Calibri" panose="020F0502020204030204" pitchFamily="34" charset="0"/>
              </a:rPr>
              <a:t>The contributions of [2][3] showed that OLSM + PH scheme has an advantage for performance in LOS environment.  In addition, the following results were obtained.</a:t>
            </a:r>
          </a:p>
          <a:p>
            <a:pPr marL="0" lvl="1" indent="0">
              <a:buNone/>
            </a:pPr>
            <a:r>
              <a:rPr lang="en-US" altLang="ja-JP" sz="1800" dirty="0" smtClean="0">
                <a:latin typeface="Calibri" panose="020F0502020204030204" pitchFamily="34" charset="0"/>
                <a:cs typeface="Calibri" panose="020F0502020204030204" pitchFamily="34" charset="0"/>
              </a:rPr>
              <a:t>- Performance with non-precoding + PH in (SQPSK,SQPSK), (QPSK,QPSK), (16QAM,16QAM)</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Performance with Hadamard precoding + PH in (QPSK,QPSK), (16QAM,16QAM) </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 performances with PH periods of 7 and 8 are close</a:t>
            </a:r>
            <a:endParaRPr lang="en-US" altLang="ja-JP" sz="1800" dirty="0">
              <a:latin typeface="Calibri" panose="020F0502020204030204" pitchFamily="34" charset="0"/>
              <a:cs typeface="Calibri" panose="020F0502020204030204" pitchFamily="34" charset="0"/>
            </a:endParaRPr>
          </a:p>
          <a:p>
            <a:pPr marL="0" lvl="1" indent="0">
              <a:buNone/>
            </a:pPr>
            <a:endParaRPr lang="en-US" altLang="ja-JP" sz="1400" dirty="0" smtClean="0">
              <a:latin typeface="Calibri" panose="020F0502020204030204" pitchFamily="34" charset="0"/>
              <a:cs typeface="Calibri" panose="020F0502020204030204" pitchFamily="34" charset="0"/>
            </a:endParaRPr>
          </a:p>
          <a:p>
            <a:pPr marL="0" lvl="1" indent="0">
              <a:buNone/>
            </a:pPr>
            <a:r>
              <a:rPr lang="en-US" altLang="ja-JP" sz="2000" dirty="0" smtClean="0">
                <a:latin typeface="Calibri" panose="020F0502020204030204" pitchFamily="34" charset="0"/>
                <a:cs typeface="Calibri" panose="020F0502020204030204" pitchFamily="34" charset="0"/>
              </a:rPr>
              <a:t>Therefore, PER performances at the following cases in LOS environment are discussed.</a:t>
            </a:r>
          </a:p>
          <a:p>
            <a:pPr marL="0" lvl="1" indent="0">
              <a:buNone/>
            </a:pPr>
            <a:r>
              <a:rPr lang="en-US" altLang="ja-JP" sz="1800" dirty="0" smtClean="0">
                <a:latin typeface="Calibri" panose="020F0502020204030204" pitchFamily="34" charset="0"/>
                <a:cs typeface="Calibri" panose="020F0502020204030204" pitchFamily="34" charset="0"/>
              </a:rPr>
              <a:t>- (SQPSK,SQPSK) with precoding(/non-precoding) + PH</a:t>
            </a:r>
          </a:p>
          <a:p>
            <a:pPr marL="0" lvl="1" indent="0">
              <a:buNone/>
            </a:pPr>
            <a:r>
              <a:rPr lang="en-US" altLang="ja-JP" sz="1800" dirty="0" smtClean="0">
                <a:latin typeface="Calibri" panose="020F0502020204030204" pitchFamily="34" charset="0"/>
                <a:cs typeface="Calibri" panose="020F0502020204030204" pitchFamily="34" charset="0"/>
              </a:rPr>
              <a:t>- (QPSK,16QAM) with precoding/non-precoding + PH </a:t>
            </a:r>
            <a:endParaRPr lang="en-US" altLang="ja-JP" sz="18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211374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78841" y="2060848"/>
            <a:ext cx="9245687"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:Comparison of precoding/no precoding </a:t>
            </a:r>
            <a:r>
              <a:rPr lang="en-US" altLang="ja-JP" sz="2800" kern="0" dirty="0" smtClean="0">
                <a:solidFill>
                  <a:srgbClr val="0000FF"/>
                </a:solidFill>
                <a:latin typeface="Calibri" panose="020F0502020204030204" pitchFamily="34" charset="0"/>
                <a:ea typeface="ＭＳ Ｐゴシック"/>
              </a:rPr>
              <a:t>with/without PH</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Period </a:t>
            </a:r>
            <a:r>
              <a:rPr lang="en-US" altLang="ja-JP" sz="2800" kern="0" dirty="0">
                <a:solidFill>
                  <a:prstClr val="black"/>
                </a:solidFill>
                <a:latin typeface="Calibri" panose="020F0502020204030204" pitchFamily="34" charset="0"/>
                <a:ea typeface="ＭＳ Ｐゴシック"/>
              </a:rPr>
              <a:t>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#1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smtClean="0">
                <a:solidFill>
                  <a:prstClr val="black"/>
                </a:solidFill>
                <a:latin typeface="Symbol" panose="05050102010706020507" pitchFamily="18" charset="2"/>
                <a:ea typeface="ＭＳ Ｐゴシック"/>
              </a:rPr>
              <a:t>                               a</a:t>
            </a:r>
            <a:r>
              <a:rPr lang="en-US" altLang="ja-JP" sz="2800" kern="0" dirty="0" smtClean="0">
                <a:solidFill>
                  <a:prstClr val="black"/>
                </a:solidFill>
                <a:latin typeface="Calibri" panose="020F0502020204030204" pitchFamily="34" charset="0"/>
                <a:ea typeface="ＭＳ Ｐゴシック"/>
              </a:rPr>
              <a:t>=-5dB</a:t>
            </a:r>
          </a:p>
          <a:p>
            <a:pPr marL="342900" lvl="2" indent="-342900" algn="l" defTabSz="914400">
              <a:buClrTx/>
              <a:buSzTx/>
              <a:buFontTx/>
              <a:buNone/>
            </a:pPr>
            <a:r>
              <a:rPr lang="en-US" altLang="ja-JP" sz="2000" kern="0" dirty="0" smtClean="0">
                <a:solidFill>
                  <a:prstClr val="black"/>
                </a:solidFill>
                <a:latin typeface="Calibri" panose="020F0502020204030204" pitchFamily="34" charset="0"/>
                <a:ea typeface="ＭＳ Ｐゴシック"/>
              </a:rPr>
              <a:t>                                                 (</a:t>
            </a:r>
            <a:r>
              <a:rPr lang="en-US" altLang="ja-JP" sz="2000" kern="0" dirty="0">
                <a:solidFill>
                  <a:prstClr val="black"/>
                </a:solidFill>
                <a:latin typeface="Symbol" panose="05050102010706020507" pitchFamily="18" charset="2"/>
                <a:ea typeface="ＭＳ Ｐゴシック"/>
              </a:rPr>
              <a:t>a</a:t>
            </a:r>
            <a:r>
              <a:rPr lang="en-US" altLang="ja-JP" sz="2000" kern="0" dirty="0" smtClean="0">
                <a:solidFill>
                  <a:prstClr val="black"/>
                </a:solidFill>
                <a:latin typeface="Calibri" panose="020F0502020204030204" pitchFamily="34" charset="0"/>
                <a:ea typeface="ＭＳ Ｐゴシック"/>
              </a:rPr>
              <a:t> is power attenuation coefficient of cross-link terms)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MLD(Maximum Likelihood Detection), </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MMSE</a:t>
            </a:r>
            <a:r>
              <a:rPr lang="ja-JP" altLang="en-US"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(Minimum Mean Square Error) </a:t>
            </a:r>
          </a:p>
        </p:txBody>
      </p:sp>
      <mc:AlternateContent xmlns:mc="http://schemas.openxmlformats.org/markup-compatibility/2006" xmlns:a14="http://schemas.microsoft.com/office/drawing/2010/main">
        <mc:Choice Requires="a14">
          <p:sp>
            <p:nvSpPr>
              <p:cNvPr id="10" name="正方形/長方形 9"/>
              <p:cNvSpPr/>
              <p:nvPr/>
            </p:nvSpPr>
            <p:spPr>
              <a:xfrm>
                <a:off x="3995936" y="2708920"/>
                <a:ext cx="4032448"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b="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995936" y="2708920"/>
                <a:ext cx="4032448"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9720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552" y="576064"/>
            <a:ext cx="9937104" cy="908720"/>
          </a:xfrm>
        </p:spPr>
        <p:txBody>
          <a:bodyPr/>
          <a:lstStyle/>
          <a:p>
            <a:r>
              <a:rPr lang="en-US" altLang="ja-JP" sz="2400" dirty="0" smtClean="0">
                <a:latin typeface="Calibri" panose="020F0502020204030204" pitchFamily="34" charset="0"/>
              </a:rPr>
              <a:t>(1)Comparison: </a:t>
            </a:r>
            <a:r>
              <a:rPr lang="en-US" altLang="ja-JP" sz="2400" dirty="0" smtClean="0">
                <a:solidFill>
                  <a:srgbClr val="FF0000"/>
                </a:solidFill>
                <a:latin typeface="Calibri" panose="020F0502020204030204" pitchFamily="34" charset="0"/>
              </a:rPr>
              <a:t>no-precoding</a:t>
            </a:r>
            <a:r>
              <a:rPr lang="en-US" altLang="ja-JP" sz="2400" dirty="0" smtClean="0">
                <a:latin typeface="Calibri" panose="020F0502020204030204" pitchFamily="34" charset="0"/>
              </a:rPr>
              <a:t> </a:t>
            </a:r>
            <a:r>
              <a:rPr lang="en-US" altLang="ja-JP" sz="2400" dirty="0" smtClean="0">
                <a:solidFill>
                  <a:srgbClr val="FF0000"/>
                </a:solidFill>
                <a:latin typeface="Calibri" panose="020F0502020204030204" pitchFamily="34" charset="0"/>
              </a:rPr>
              <a:t>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15</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899592" y="53198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436096" y="531803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4098" name="Picture 2" descr="\\Fs-minami4.japan.gds.panasonic.com\favc-s24$\ng60\Panasonic_Internal\AVC\2017年\simulation\graph_V_period8\1710\LOS1_5dB_Ncbps2_PH_Non-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 y="1611465"/>
            <a:ext cx="470631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s-minami4.japan.gds.panasonic.com\favc-s24$\ng60\Panasonic_Internal\AVC\2017年\simulation\graph_V_period8\1710\LOS1_5dB_Ncbps6_PH_Non-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52" y="1611465"/>
            <a:ext cx="4706316" cy="3528392"/>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268901" y="4294605"/>
            <a:ext cx="557523" cy="17944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153629">
            <a:off x="1608580" y="3928558"/>
            <a:ext cx="649502" cy="1914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2163877" y="4319070"/>
            <a:ext cx="609143" cy="18880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392426" y="3955868"/>
            <a:ext cx="657710" cy="19253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6518927" y="4429602"/>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6959255" y="4268158"/>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7273986" y="3970964"/>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2" name="直線矢印コネクタ 21"/>
          <p:cNvCxnSpPr/>
          <p:nvPr/>
        </p:nvCxnSpPr>
        <p:spPr bwMode="auto">
          <a:xfrm>
            <a:off x="2843808" y="4413474"/>
            <a:ext cx="864096" cy="124593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3" name="直線矢印コネクタ 22"/>
          <p:cNvCxnSpPr/>
          <p:nvPr/>
        </p:nvCxnSpPr>
        <p:spPr bwMode="auto">
          <a:xfrm flipH="1">
            <a:off x="4283968" y="4482925"/>
            <a:ext cx="2178608" cy="1178323"/>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4" name="コンテンツ プレースホルダー 2"/>
          <p:cNvSpPr>
            <a:spLocks noGrp="1"/>
          </p:cNvSpPr>
          <p:nvPr>
            <p:ph idx="1"/>
          </p:nvPr>
        </p:nvSpPr>
        <p:spPr>
          <a:xfrm>
            <a:off x="3059833" y="5632649"/>
            <a:ext cx="3457390"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PH has gain</a:t>
            </a:r>
            <a:endParaRPr lang="en-US" altLang="ja-JP" sz="2800" b="0" kern="1200" dirty="0">
              <a:solidFill>
                <a:schemeClr val="tx1"/>
              </a:solidFill>
              <a:latin typeface="Calibri"/>
              <a:ea typeface="ＭＳ Ｐゴシック"/>
            </a:endParaRPr>
          </a:p>
        </p:txBody>
      </p:sp>
    </p:spTree>
    <p:extLst>
      <p:ext uri="{BB962C8B-B14F-4D97-AF65-F5344CB8AC3E}">
        <p14:creationId xmlns:p14="http://schemas.microsoft.com/office/powerpoint/2010/main" val="391348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41846" y="5589240"/>
            <a:ext cx="8260308" cy="864096"/>
          </a:xfrm>
        </p:spPr>
        <p:txBody>
          <a:bodyPr>
            <a:normAutofit/>
          </a:bodyPr>
          <a:lstStyle/>
          <a:p>
            <a:pPr marL="0" lvl="0" indent="0" defTabSz="914400" fontAlgn="auto">
              <a:spcBef>
                <a:spcPct val="20000"/>
              </a:spcBef>
              <a:spcAft>
                <a:spcPts val="0"/>
              </a:spcAft>
              <a:buClrTx/>
              <a:buSzTx/>
            </a:pPr>
            <a:r>
              <a:rPr lang="en-US" altLang="ja-JP" b="0" kern="1200" dirty="0" smtClean="0">
                <a:solidFill>
                  <a:schemeClr val="tx1"/>
                </a:solidFill>
                <a:latin typeface="Calibri"/>
                <a:ea typeface="ＭＳ Ｐゴシック"/>
              </a:rPr>
              <a:t>In both non-precoding and precoding cases, PH has gain when using MLD.</a:t>
            </a:r>
            <a:endParaRPr lang="en-US" altLang="ja-JP" b="0" kern="1200" dirty="0">
              <a:solidFill>
                <a:schemeClr val="tx1"/>
              </a:solidFill>
              <a:latin typeface="Calibri"/>
              <a:ea typeface="ＭＳ Ｐゴシック"/>
            </a:endParaRPr>
          </a:p>
        </p:txBody>
      </p:sp>
      <p:sp>
        <p:nvSpPr>
          <p:cNvPr id="2"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(2)Comparison: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16</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934864" y="50813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508104" y="510385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5122" name="Picture 2" descr="\\Fs-minami4.japan.gds.panasonic.com\favc-s24$\ng60\Panasonic_Internal\AVC\2017年\simulation\graph_V_period8\1710\LOS1_5dB_Ncbps2_PH_SQPSK-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31" y="1372724"/>
            <a:ext cx="4678360" cy="3507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s-minami4.japan.gds.panasonic.com\favc-s24$\ng60\Panasonic_Internal\AVC\2017年\simulation\graph_V_period8\1710\LOS1_5dB_Ncbps6_PH_Hadamard-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72725"/>
            <a:ext cx="4777305" cy="3581614"/>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153629">
            <a:off x="1428315" y="4037871"/>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1892149" y="3870010"/>
            <a:ext cx="530077" cy="9445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435320" y="4191690"/>
            <a:ext cx="543293" cy="17758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2603222" y="3440964"/>
            <a:ext cx="668163" cy="11248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5872569" y="4103848"/>
            <a:ext cx="657589" cy="11110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6376849" y="3764551"/>
            <a:ext cx="710779" cy="11805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153629">
            <a:off x="6877086" y="3340017"/>
            <a:ext cx="786286" cy="12791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153629">
            <a:off x="7274738" y="3568969"/>
            <a:ext cx="677129" cy="1136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6791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17</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4" name="Rectangle 2"/>
          <p:cNvSpPr txBox="1">
            <a:spLocks noChangeArrowheads="1"/>
          </p:cNvSpPr>
          <p:nvPr/>
        </p:nvSpPr>
        <p:spPr>
          <a:xfrm>
            <a:off x="89959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22007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(3)Comparison: </a:t>
            </a:r>
            <a:r>
              <a:rPr lang="en-US" altLang="ja-JP" sz="2400" dirty="0" smtClean="0">
                <a:solidFill>
                  <a:srgbClr val="FF0000"/>
                </a:solidFill>
                <a:latin typeface="Calibri" panose="020F0502020204030204" pitchFamily="34" charset="0"/>
              </a:rPr>
              <a:t>no-precoding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4098" name="Picture 2" descr="\\fs-minami4.japan.gds.panasonic.com\FAVC-S24$\ng60\Panasonic_Internal\AVC\2017年\simulation\graph_V_period8\1710\LOS1_5dB_Ncbps2_PH_Non-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8483"/>
            <a:ext cx="4322126" cy="32415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349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333298" y="4188270"/>
            <a:ext cx="519344" cy="25781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745243" y="3828564"/>
            <a:ext cx="415925" cy="14413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2178495" y="411574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201248">
            <a:off x="2567866" y="4337666"/>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6672811" y="447283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22"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3296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23" name="円/楕円 22"/>
          <p:cNvSpPr/>
          <p:nvPr/>
        </p:nvSpPr>
        <p:spPr bwMode="auto">
          <a:xfrm rot="21201248">
            <a:off x="6456787" y="444230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932876" y="341421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44018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コンテンツ プレースホルダー 2"/>
          <p:cNvSpPr>
            <a:spLocks noGrp="1"/>
          </p:cNvSpPr>
          <p:nvPr>
            <p:ph idx="1"/>
          </p:nvPr>
        </p:nvSpPr>
        <p:spPr>
          <a:xfrm>
            <a:off x="335261" y="5877272"/>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MMSE case, there are several cases that PH has gain.</a:t>
            </a:r>
            <a:endParaRPr lang="en-US" altLang="ja-JP" sz="2800" b="0" kern="1200" dirty="0">
              <a:solidFill>
                <a:schemeClr val="tx1"/>
              </a:solidFill>
              <a:latin typeface="Calibri"/>
              <a:ea typeface="ＭＳ Ｐゴシック"/>
            </a:endParaRPr>
          </a:p>
        </p:txBody>
      </p:sp>
      <p:sp>
        <p:nvSpPr>
          <p:cNvPr id="14" name="Rectangle 2"/>
          <p:cNvSpPr txBox="1">
            <a:spLocks noChangeArrowheads="1"/>
          </p:cNvSpPr>
          <p:nvPr/>
        </p:nvSpPr>
        <p:spPr>
          <a:xfrm>
            <a:off x="799416" y="499258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436096" y="5031845"/>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(4)Comparison: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5122" name="Picture 2" descr="\\fs-minami4.japan.gds.panasonic.com\FAVC-S24$\ng60\Panasonic_Internal\AVC\2017年\simulation\graph_V_period8\1710\LOS1_5dB_Ncbps2_PH_SQPSK-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2" y="1689571"/>
            <a:ext cx="4404023" cy="33030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s-minami4.japan.gds.panasonic.com\FAVC-S24$\ng60\Panasonic_Internal\AVC\2017年\simulation\graph_V_period8\1710\LOS1_5dB_Ncbps6_PH_Hadamard-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7469"/>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201248">
            <a:off x="2226178" y="404125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2665224" y="369875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2475508" y="261863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6653099" y="3240502"/>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55335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0" y="1988840"/>
            <a:ext cx="9252520"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 Comparison of </a:t>
            </a:r>
            <a:r>
              <a:rPr lang="en-US" altLang="ja-JP" sz="2800" kern="0" dirty="0" smtClean="0">
                <a:solidFill>
                  <a:srgbClr val="0000FF"/>
                </a:solidFill>
                <a:latin typeface="Calibri" panose="020F0502020204030204" pitchFamily="34" charset="0"/>
                <a:ea typeface="ＭＳ Ｐゴシック"/>
              </a:rPr>
              <a:t>precoding</a:t>
            </a:r>
            <a:r>
              <a:rPr lang="en-US" altLang="ja-JP" sz="2800" kern="0" dirty="0" smtClean="0">
                <a:solidFill>
                  <a:prstClr val="black"/>
                </a:solidFill>
                <a:latin typeface="Calibri" panose="020F0502020204030204" pitchFamily="34" charset="0"/>
                <a:ea typeface="ＭＳ Ｐゴシック"/>
              </a:rPr>
              <a:t>/</a:t>
            </a:r>
            <a:r>
              <a:rPr lang="en-US" altLang="ja-JP" sz="2800" kern="0" dirty="0" smtClean="0">
                <a:solidFill>
                  <a:srgbClr val="0000FF"/>
                </a:solidFill>
                <a:latin typeface="Calibri" panose="020F0502020204030204" pitchFamily="34" charset="0"/>
                <a:ea typeface="ＭＳ Ｐゴシック"/>
              </a:rPr>
              <a:t>no </a:t>
            </a:r>
            <a:r>
              <a:rPr lang="en-US" altLang="ja-JP" sz="2800" kern="0" dirty="0">
                <a:solidFill>
                  <a:srgbClr val="0000FF"/>
                </a:solidFill>
                <a:latin typeface="Calibri" panose="020F0502020204030204" pitchFamily="34" charset="0"/>
                <a:ea typeface="ＭＳ Ｐゴシック"/>
              </a:rPr>
              <a:t>precoding</a:t>
            </a:r>
            <a:r>
              <a:rPr lang="en-US" altLang="ja-JP" sz="2800" kern="0" dirty="0">
                <a:solidFill>
                  <a:prstClr val="black"/>
                </a:solidFill>
                <a:latin typeface="Calibri" panose="020F0502020204030204" pitchFamily="34" charset="0"/>
                <a:ea typeface="ＭＳ Ｐゴシック"/>
              </a:rPr>
              <a:t> with PH</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Period 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 (QPSK,16QAM)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#2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kern="0" dirty="0" smtClean="0">
                <a:solidFill>
                  <a:prstClr val="black"/>
                </a:solidFill>
                <a:latin typeface="Symbol" panose="05050102010706020507" pitchFamily="18" charset="2"/>
                <a:ea typeface="ＭＳ Ｐゴシック"/>
              </a:rPr>
              <a:t>a</a:t>
            </a:r>
            <a:r>
              <a:rPr lang="en-US" altLang="ja-JP" kern="0" dirty="0">
                <a:solidFill>
                  <a:prstClr val="black"/>
                </a:solidFill>
                <a:latin typeface="Calibri" panose="020F0502020204030204" pitchFamily="34" charset="0"/>
                <a:ea typeface="ＭＳ Ｐゴシック"/>
              </a:rPr>
              <a:t>=0dB</a:t>
            </a:r>
            <a:r>
              <a:rPr lang="en-US" altLang="ja-JP" sz="2800" kern="0" dirty="0">
                <a:solidFill>
                  <a:prstClr val="black"/>
                </a:solidFill>
                <a:latin typeface="Calibri" panose="020F0502020204030204" pitchFamily="34" charset="0"/>
                <a:ea typeface="ＭＳ Ｐゴシック"/>
              </a:rPr>
              <a:t> </a:t>
            </a:r>
            <a:r>
              <a:rPr lang="en-US" altLang="ja-JP" sz="1900" kern="0" dirty="0">
                <a:solidFill>
                  <a:prstClr val="black"/>
                </a:solidFill>
                <a:latin typeface="Calibri" panose="020F0502020204030204" pitchFamily="34" charset="0"/>
                <a:ea typeface="ＭＳ Ｐゴシック"/>
              </a:rPr>
              <a:t>(</a:t>
            </a:r>
            <a:r>
              <a:rPr lang="en-US" altLang="ja-JP" sz="1900" kern="0" dirty="0">
                <a:solidFill>
                  <a:prstClr val="black"/>
                </a:solidFill>
                <a:latin typeface="Symbol" panose="05050102010706020507" pitchFamily="18" charset="2"/>
                <a:ea typeface="ＭＳ Ｐゴシック"/>
              </a:rPr>
              <a:t>a</a:t>
            </a:r>
            <a:r>
              <a:rPr lang="en-US" altLang="ja-JP" sz="1900" kern="0" dirty="0">
                <a:solidFill>
                  <a:prstClr val="black"/>
                </a:solidFill>
                <a:latin typeface="Calibri" panose="020F0502020204030204" pitchFamily="34" charset="0"/>
                <a:ea typeface="ＭＳ Ｐゴシック"/>
              </a:rPr>
              <a:t> is power attenuation coefficient of cross-link </a:t>
            </a:r>
            <a:r>
              <a:rPr lang="en-US" altLang="ja-JP" sz="1900" kern="0" dirty="0" smtClean="0">
                <a:solidFill>
                  <a:prstClr val="black"/>
                </a:solidFill>
                <a:latin typeface="Calibri" panose="020F0502020204030204" pitchFamily="34" charset="0"/>
                <a:ea typeface="ＭＳ Ｐゴシック"/>
              </a:rPr>
              <a:t>terms.)</a:t>
            </a:r>
          </a:p>
          <a:p>
            <a:pPr marL="342900" lvl="2" indent="-342900" algn="l" defTabSz="914400">
              <a:buClrTx/>
              <a:buSzTx/>
              <a:buFontTx/>
              <a:buNone/>
            </a:pPr>
            <a:r>
              <a:rPr kumimoji="0" lang="en-US" altLang="ja-JP" kern="0" dirty="0">
                <a:solidFill>
                  <a:srgbClr val="FFFFFF"/>
                </a:solidFill>
                <a:latin typeface="Calibri" panose="020F0502020204030204" pitchFamily="34" charset="0"/>
              </a:rPr>
              <a:t> </a:t>
            </a:r>
            <a:r>
              <a:rPr kumimoji="0" lang="en-US" altLang="ja-JP" kern="0" dirty="0" smtClean="0">
                <a:solidFill>
                  <a:srgbClr val="FFFFFF"/>
                </a:solidFill>
                <a:latin typeface="Calibri" panose="020F0502020204030204" pitchFamily="34" charset="0"/>
              </a:rPr>
              <a:t>                                 </a:t>
            </a:r>
            <a:r>
              <a:rPr kumimoji="0" lang="en-US" altLang="ja-JP" kern="0" dirty="0" smtClean="0">
                <a:solidFill>
                  <a:srgbClr val="FF0000"/>
                </a:solidFill>
                <a:latin typeface="Symbol" panose="05050102010706020507" pitchFamily="18" charset="2"/>
              </a:rPr>
              <a:t>b</a:t>
            </a:r>
            <a:r>
              <a:rPr kumimoji="0" lang="en-US" altLang="ja-JP" kern="0" dirty="0" smtClean="0">
                <a:solidFill>
                  <a:srgbClr val="FF0000"/>
                </a:solidFill>
                <a:latin typeface="Calibri" panose="020F0502020204030204" pitchFamily="34" charset="0"/>
              </a:rPr>
              <a:t>=-</a:t>
            </a:r>
            <a:r>
              <a:rPr kumimoji="0" lang="en-US" altLang="ja-JP" kern="0" dirty="0">
                <a:solidFill>
                  <a:srgbClr val="FF0000"/>
                </a:solidFill>
                <a:latin typeface="Calibri" panose="020F0502020204030204" pitchFamily="34" charset="0"/>
              </a:rPr>
              <a:t>5dB, -10dB </a:t>
            </a:r>
            <a:r>
              <a:rPr kumimoji="0" lang="en-US" altLang="ja-JP" kern="0" dirty="0" smtClean="0">
                <a:solidFill>
                  <a:srgbClr val="FF0000"/>
                </a:solidFill>
                <a:latin typeface="Calibri" panose="020F0502020204030204" pitchFamily="34" charset="0"/>
              </a:rPr>
              <a:t> </a:t>
            </a:r>
            <a:r>
              <a:rPr lang="en-US" altLang="ja-JP" sz="2000" kern="0" dirty="0" smtClean="0">
                <a:solidFill>
                  <a:prstClr val="black"/>
                </a:solidFill>
                <a:latin typeface="Calibri" panose="020F0502020204030204" pitchFamily="34" charset="0"/>
                <a:ea typeface="ＭＳ Ｐゴシック"/>
              </a:rPr>
              <a:t>  </a:t>
            </a:r>
            <a:r>
              <a:rPr lang="en-US" altLang="ja-JP" sz="1900" kern="0" dirty="0" smtClean="0">
                <a:solidFill>
                  <a:prstClr val="black"/>
                </a:solidFill>
                <a:latin typeface="Calibri" panose="020F0502020204030204" pitchFamily="34" charset="0"/>
                <a:ea typeface="ＭＳ Ｐゴシック"/>
              </a:rPr>
              <a:t>(</a:t>
            </a:r>
            <a:r>
              <a:rPr lang="en-US" altLang="ja-JP" sz="1900" kern="0" dirty="0" smtClean="0">
                <a:solidFill>
                  <a:prstClr val="black"/>
                </a:solidFill>
                <a:latin typeface="Symbol" panose="05050102010706020507" pitchFamily="18" charset="2"/>
                <a:ea typeface="ＭＳ Ｐゴシック"/>
              </a:rPr>
              <a:t>b</a:t>
            </a:r>
            <a:r>
              <a:rPr lang="en-US" altLang="ja-JP" sz="1900" kern="0" dirty="0" smtClean="0">
                <a:solidFill>
                  <a:prstClr val="black"/>
                </a:solidFill>
                <a:latin typeface="Calibri" panose="020F0502020204030204" pitchFamily="34" charset="0"/>
                <a:ea typeface="ＭＳ Ｐゴシック"/>
              </a:rPr>
              <a:t> is coefficient of gain difference in transmitter and receiver.)</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 MMSE </a:t>
            </a:r>
            <a:endParaRPr lang="en-US" altLang="ja-JP" sz="2000" kern="0"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10" name="正方形/長方形 9"/>
              <p:cNvSpPr/>
              <p:nvPr/>
            </p:nvSpPr>
            <p:spPr>
              <a:xfrm>
                <a:off x="4283968" y="2780928"/>
                <a:ext cx="3816424"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4283968" y="2780928"/>
                <a:ext cx="3816424"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219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Introduction</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395536" y="2060848"/>
            <a:ext cx="8352928"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Draft IEEE802.11ay D0.8 [1] includes OLSM-PH (Open Loop </a:t>
            </a:r>
            <a:r>
              <a:rPr lang="en-US" altLang="ja-JP" sz="2400" dirty="0">
                <a:latin typeface="Calibri" panose="020F0502020204030204" pitchFamily="34" charset="0"/>
                <a:cs typeface="Calibri" panose="020F0502020204030204" pitchFamily="34" charset="0"/>
              </a:rPr>
              <a:t>S</a:t>
            </a:r>
            <a:r>
              <a:rPr lang="en-US" altLang="ja-JP" sz="2400" dirty="0" smtClean="0">
                <a:latin typeface="Calibri" panose="020F0502020204030204" pitchFamily="34" charset="0"/>
                <a:cs typeface="Calibri" panose="020F0502020204030204" pitchFamily="34" charset="0"/>
              </a:rPr>
              <a:t>patial Multiplexing with Phase </a:t>
            </a:r>
            <a:r>
              <a:rPr lang="en-US" altLang="ja-JP" sz="2400" dirty="0">
                <a:latin typeface="Calibri" panose="020F0502020204030204" pitchFamily="34" charset="0"/>
                <a:cs typeface="Calibri" panose="020F0502020204030204" pitchFamily="34" charset="0"/>
              </a:rPr>
              <a:t>H</a:t>
            </a:r>
            <a:r>
              <a:rPr lang="en-US" altLang="ja-JP" sz="2400" dirty="0" smtClean="0">
                <a:latin typeface="Calibri" panose="020F0502020204030204" pitchFamily="34" charset="0"/>
                <a:cs typeface="Calibri" panose="020F0502020204030204" pitchFamily="34" charset="0"/>
              </a:rPr>
              <a:t>opping)[2][3] as OLSM in OFDM. </a:t>
            </a:r>
          </a:p>
          <a:p>
            <a:pPr marL="0" lvl="1" indent="0">
              <a:buNone/>
            </a:pPr>
            <a:endParaRPr lang="en-US" altLang="ja-JP" sz="2400" dirty="0" smtClean="0">
              <a:latin typeface="Calibri" panose="020F0502020204030204" pitchFamily="34" charset="0"/>
              <a:cs typeface="Calibri" panose="020F0502020204030204" pitchFamily="34" charset="0"/>
            </a:endParaRPr>
          </a:p>
          <a:p>
            <a:pPr marL="0" indent="0">
              <a:buNone/>
            </a:pPr>
            <a:r>
              <a:rPr lang="en-US" altLang="ja-JP" sz="2400" dirty="0" smtClean="0">
                <a:latin typeface="Calibri" panose="020F0502020204030204" pitchFamily="34" charset="0"/>
                <a:cs typeface="Calibri" panose="020F0502020204030204" pitchFamily="34" charset="0"/>
              </a:rPr>
              <a:t>This contribution proposes parameters of OLSM-PH for OFDM and a change of the draft text.</a:t>
            </a:r>
            <a:endParaRPr lang="en-US" altLang="ja-JP" sz="24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3606513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827584" y="5187886"/>
            <a:ext cx="2052960" cy="444763"/>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436096" y="5175861"/>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(1)Performances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7170" name="Picture 2" descr="\\Fs-minami4.japan.gds.panasonic.com\favc-s24$\ng60\Panasonic_Internal\AVC\2017年\simulation\graph_V_period8\1710\LOS2_5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1" y="1653613"/>
            <a:ext cx="4685088" cy="3512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s-minami4.japan.gds.panasonic.com\favc-s24$\ng60\Panasonic_Internal\AVC\2017年\simulation\graph_V_period8\1710\LOS2_5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73234"/>
            <a:ext cx="4658917" cy="349285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755940"/>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38460" y="3760578"/>
            <a:ext cx="53932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4" name="直線矢印コネクタ 3"/>
          <p:cNvCxnSpPr/>
          <p:nvPr/>
        </p:nvCxnSpPr>
        <p:spPr bwMode="auto">
          <a:xfrm>
            <a:off x="1115617" y="3883266"/>
            <a:ext cx="2808311"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flipH="1">
            <a:off x="3995936" y="3990232"/>
            <a:ext cx="1563850" cy="159072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コンテンツ プレースホルダー 2"/>
          <p:cNvSpPr>
            <a:spLocks noGrp="1"/>
          </p:cNvSpPr>
          <p:nvPr>
            <p:ph idx="1"/>
          </p:nvPr>
        </p:nvSpPr>
        <p:spPr>
          <a:xfrm>
            <a:off x="1875380" y="5632649"/>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 PH has large gain</a:t>
            </a:r>
            <a:endParaRPr lang="en-US" altLang="ja-JP" sz="2800" b="0" kern="1200" dirty="0">
              <a:solidFill>
                <a:schemeClr val="tx1"/>
              </a:solidFill>
              <a:latin typeface="Calibri"/>
              <a:ea typeface="ＭＳ Ｐゴシック"/>
            </a:endParaRPr>
          </a:p>
        </p:txBody>
      </p:sp>
      <p:sp>
        <p:nvSpPr>
          <p:cNvPr id="17" name="円/楕円 16"/>
          <p:cNvSpPr/>
          <p:nvPr/>
        </p:nvSpPr>
        <p:spPr bwMode="auto">
          <a:xfrm rot="21201248">
            <a:off x="1128811" y="3149808"/>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1583577" y="3490415"/>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99828" y="2835049"/>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5840103" y="3108725"/>
            <a:ext cx="81597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304426" y="2316752"/>
            <a:ext cx="92797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0951912">
            <a:off x="6653552" y="2643389"/>
            <a:ext cx="1247509"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24824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900356" y="5144477"/>
            <a:ext cx="2052960" cy="444763"/>
          </a:xfrm>
          <a:prstGeom prst="rect">
            <a:avLst/>
          </a:prstGeom>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364088" y="51444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23" name="コンテンツ プレースホルダー 2"/>
          <p:cNvSpPr>
            <a:spLocks noGrp="1"/>
          </p:cNvSpPr>
          <p:nvPr>
            <p:ph idx="1"/>
          </p:nvPr>
        </p:nvSpPr>
        <p:spPr>
          <a:xfrm>
            <a:off x="251520"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performance with precoding + PH is better.</a:t>
            </a:r>
            <a:endParaRPr lang="en-US" altLang="ja-JP" sz="2800" b="0" kern="1200" dirty="0">
              <a:solidFill>
                <a:schemeClr val="tx1"/>
              </a:solidFill>
              <a:latin typeface="Calibri"/>
              <a:ea typeface="ＭＳ Ｐゴシック"/>
            </a:endParaRPr>
          </a:p>
        </p:txBody>
      </p:sp>
      <p:sp>
        <p:nvSpPr>
          <p:cNvPr id="9" name="タイトル 1"/>
          <p:cNvSpPr>
            <a:spLocks noGrp="1"/>
          </p:cNvSpPr>
          <p:nvPr>
            <p:ph type="title"/>
          </p:nvPr>
        </p:nvSpPr>
        <p:spPr>
          <a:xfrm>
            <a:off x="0" y="548680"/>
            <a:ext cx="9144000" cy="908720"/>
          </a:xfrm>
        </p:spPr>
        <p:txBody>
          <a:bodyPr/>
          <a:lstStyle/>
          <a:p>
            <a:r>
              <a:rPr lang="en-US" altLang="ja-JP" sz="2600" dirty="0" smtClean="0">
                <a:latin typeface="Calibri" panose="020F0502020204030204" pitchFamily="34" charset="0"/>
              </a:rPr>
              <a:t>(2)Performances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2" name="Picture 2" descr="\\fs-minami4.japan.gds.panasonic.com\FAVC-S24$\ng60\Panasonic_Internal\AVC\2017年\simulation\graph_V_period8\1710\LOS2_5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3" y="1556792"/>
            <a:ext cx="4733999" cy="355049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s-minami4.japan.gds.panasonic.com\FAVC-S24$\ng60\Panasonic_Internal\AVC\2017年\simulation\graph_V_period8\1710\LOS2_5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16" y="1628800"/>
            <a:ext cx="4616796" cy="346259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640523"/>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48225" y="3186428"/>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1056801" y="297738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542369" y="335901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62432" y="2891589"/>
            <a:ext cx="64588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5875267" y="2464891"/>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1201248">
            <a:off x="6402700" y="2653010"/>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21201248">
            <a:off x="6654493" y="2140890"/>
            <a:ext cx="878994" cy="36972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59133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(3)Performances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9" name="Rectangle 2"/>
          <p:cNvSpPr txBox="1">
            <a:spLocks noChangeArrowheads="1"/>
          </p:cNvSpPr>
          <p:nvPr/>
        </p:nvSpPr>
        <p:spPr>
          <a:xfrm>
            <a:off x="899592" y="5013176"/>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013176"/>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8194" name="Picture 2" descr="\\Fs-minami4.japan.gds.panasonic.com\favc-s24$\ng60\Panasonic_Internal\AVC\2017年\simulation\graph_V_period8\1710\LOS2_10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1" y="1542258"/>
            <a:ext cx="4529165" cy="33955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s-minami4.japan.gds.panasonic.com\favc-s24$\ng60\Panasonic_Internal\AVC\2017年\simulation\graph_V_period8\1710\LOS2_10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60110"/>
            <a:ext cx="4546499" cy="3408576"/>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811371" y="3601021"/>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19166028">
            <a:off x="5605979" y="225035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6" name="直線矢印コネクタ 15"/>
          <p:cNvCxnSpPr/>
          <p:nvPr/>
        </p:nvCxnSpPr>
        <p:spPr bwMode="auto">
          <a:xfrm>
            <a:off x="1475656" y="3774246"/>
            <a:ext cx="2520280"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7" name="直線矢印コネクタ 16"/>
          <p:cNvCxnSpPr/>
          <p:nvPr/>
        </p:nvCxnSpPr>
        <p:spPr bwMode="auto">
          <a:xfrm flipH="1">
            <a:off x="4211960" y="2612088"/>
            <a:ext cx="1656184" cy="285984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8" name="コンテンツ プレースホルダー 2"/>
          <p:cNvSpPr>
            <a:spLocks noGrp="1"/>
          </p:cNvSpPr>
          <p:nvPr>
            <p:ph idx="1"/>
          </p:nvPr>
        </p:nvSpPr>
        <p:spPr>
          <a:xfrm>
            <a:off x="2051720" y="5589240"/>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 PH has large gain</a:t>
            </a:r>
            <a:endParaRPr lang="en-US" altLang="ja-JP" sz="2800" b="0" kern="1200" dirty="0">
              <a:solidFill>
                <a:schemeClr val="tx1"/>
              </a:solidFill>
              <a:latin typeface="Calibri"/>
              <a:ea typeface="ＭＳ Ｐゴシック"/>
            </a:endParaRPr>
          </a:p>
        </p:txBody>
      </p:sp>
      <p:sp>
        <p:nvSpPr>
          <p:cNvPr id="20" name="円/楕円 19"/>
          <p:cNvSpPr/>
          <p:nvPr/>
        </p:nvSpPr>
        <p:spPr bwMode="auto">
          <a:xfrm rot="21201248">
            <a:off x="979269" y="3005581"/>
            <a:ext cx="1064782" cy="19434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266185" y="2679746"/>
            <a:ext cx="1179225" cy="17254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1454526" y="3252210"/>
            <a:ext cx="1275937" cy="16623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19166028">
            <a:off x="6016859" y="226948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19166028">
            <a:off x="6496115" y="2250358"/>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円/楕円 27"/>
          <p:cNvSpPr/>
          <p:nvPr/>
        </p:nvSpPr>
        <p:spPr bwMode="auto">
          <a:xfrm rot="19166028">
            <a:off x="6761482" y="2382891"/>
            <a:ext cx="975219" cy="15019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89943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23</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72008" y="576064"/>
            <a:ext cx="9324528" cy="908720"/>
          </a:xfrm>
        </p:spPr>
        <p:txBody>
          <a:bodyPr/>
          <a:lstStyle/>
          <a:p>
            <a:r>
              <a:rPr lang="en-US" altLang="ja-JP" sz="2600" dirty="0" smtClean="0">
                <a:latin typeface="Calibri" panose="020F0502020204030204" pitchFamily="34" charset="0"/>
              </a:rPr>
              <a:t>(4)Performances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0" name="コンテンツ プレースホルダー 2"/>
          <p:cNvSpPr>
            <a:spLocks noGrp="1"/>
          </p:cNvSpPr>
          <p:nvPr>
            <p:ph idx="1"/>
          </p:nvPr>
        </p:nvSpPr>
        <p:spPr>
          <a:xfrm>
            <a:off x="455662"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introducing precoding + PH is useful.</a:t>
            </a:r>
            <a:endParaRPr lang="en-US" altLang="ja-JP" sz="2800" b="0" kern="1200" dirty="0">
              <a:solidFill>
                <a:schemeClr val="tx1"/>
              </a:solidFill>
              <a:latin typeface="Calibri"/>
              <a:ea typeface="ＭＳ Ｐゴシック"/>
            </a:endParaRPr>
          </a:p>
        </p:txBody>
      </p:sp>
      <p:sp>
        <p:nvSpPr>
          <p:cNvPr id="19" name="Rectangle 2"/>
          <p:cNvSpPr txBox="1">
            <a:spLocks noChangeArrowheads="1"/>
          </p:cNvSpPr>
          <p:nvPr/>
        </p:nvSpPr>
        <p:spPr>
          <a:xfrm>
            <a:off x="899592" y="5179250"/>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19260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2" name="Picture 2" descr="\\fs-minami4.japan.gds.panasonic.com\FAVC-S24$\ng60\Panasonic_Internal\AVC\2017年\simulation\graph_V_period8\1710\LOS2_10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99" y="1628800"/>
            <a:ext cx="4733933" cy="35504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s-minami4.japan.gds.panasonic.com\FAVC-S24$\ng60\Panasonic_Internal\AVC\2017年\simulation\graph_V_period8\1710\LOS2_10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0858"/>
            <a:ext cx="4722326" cy="3541745"/>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20016" y="2531683"/>
            <a:ext cx="1297599" cy="22147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738205" y="2298365"/>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920371" y="2913699"/>
            <a:ext cx="1565365" cy="21753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243918" y="3359318"/>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1711244" y="3680490"/>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0082727">
            <a:off x="6165662" y="2488342"/>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0082727">
            <a:off x="6412825" y="2687136"/>
            <a:ext cx="841280" cy="14176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19799759">
            <a:off x="6991596" y="2621315"/>
            <a:ext cx="1051631" cy="16641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606673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67544" y="2104257"/>
            <a:ext cx="8167688" cy="3989039"/>
          </a:xfrm>
        </p:spPr>
        <p:txBody>
          <a:bodyPr>
            <a:normAutofit/>
          </a:bodyPr>
          <a:lstStyle/>
          <a:p>
            <a:pPr lvl="0" defTabSz="914400" fontAlgn="auto">
              <a:spcBef>
                <a:spcPct val="20000"/>
              </a:spcBef>
              <a:spcAft>
                <a:spcPts val="0"/>
              </a:spcAft>
              <a:buClrTx/>
              <a:buSzTx/>
              <a:buFont typeface="Arial" panose="020B0604020202020204" pitchFamily="34" charset="0"/>
              <a:buChar char="•"/>
            </a:pPr>
            <a:r>
              <a:rPr lang="en-US" altLang="ja-JP" sz="2500" b="0" kern="1200" dirty="0" smtClean="0">
                <a:solidFill>
                  <a:schemeClr val="tx1"/>
                </a:solidFill>
                <a:latin typeface="Calibri"/>
                <a:ea typeface="ＭＳ Ｐゴシック"/>
              </a:rPr>
              <a:t>Following parameters in OLSM-PH for OFDM are proposed.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Average throughput of 2, 4, 6, 8 and 12 [bit/slot] is supported.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block is disposed before symbol interleaver operated in 16QAM and 64QAM.</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period is set to 8.</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 PH reset scheme is proposed.</a:t>
            </a:r>
            <a:endParaRPr lang="en-US" altLang="ja-JP" sz="2200" b="0" kern="1200" dirty="0">
              <a:solidFill>
                <a:schemeClr val="tx1"/>
              </a:solidFill>
              <a:latin typeface="Calibri"/>
              <a:ea typeface="ＭＳ Ｐゴシック"/>
            </a:endParaRP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Precoding matrix for OLSM-PH is proposed (See slides 11 and 12). </a:t>
            </a:r>
            <a:endParaRPr lang="en-US" altLang="ja-JP" sz="2200" b="0" kern="1200" dirty="0">
              <a:solidFill>
                <a:schemeClr val="tx1"/>
              </a:solidFill>
              <a:latin typeface="Calibri"/>
              <a:ea typeface="ＭＳ Ｐゴシック"/>
            </a:endParaRPr>
          </a:p>
        </p:txBody>
      </p:sp>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Summary</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24165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25</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References</a:t>
            </a:r>
            <a:endParaRPr lang="ja-JP" altLang="en-US" kern="0" dirty="0">
              <a:latin typeface="Calibri" panose="020F0502020204030204" pitchFamily="34" charset="0"/>
            </a:endParaRPr>
          </a:p>
        </p:txBody>
      </p:sp>
      <p:sp>
        <p:nvSpPr>
          <p:cNvPr id="9" name="Rectangle 2"/>
          <p:cNvSpPr txBox="1">
            <a:spLocks noChangeArrowheads="1"/>
          </p:cNvSpPr>
          <p:nvPr/>
        </p:nvSpPr>
        <p:spPr>
          <a:xfrm>
            <a:off x="539552" y="2132856"/>
            <a:ext cx="8125010" cy="417646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Draft P802.11ay_D0.8</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11-16-0669-01-00ay-open-loop-spatial-multiplexing-with-phase-hopping-for-11ay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11-16-0959-00-00ay-open-loop-spatial-multiplexing-with-phase-hopping-for-11ay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11-16-1444-00-00ay-edmg-phy-headers-for-open-loop-spatial-multiplexing-in-su-mimo</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11-16-0388-00-00ay-performance-analysis-of-open-loop-su-mimo-receivers-for-ieee-802-11ay</a:t>
            </a:r>
            <a:endParaRPr lang="en-US" altLang="zh-CN" sz="1800" dirty="0">
              <a:latin typeface="Calibri" panose="020F0502020204030204" pitchFamily="34" charset="0"/>
              <a:ea typeface="宋体" charset="-122"/>
            </a:endParaRPr>
          </a:p>
          <a:p>
            <a:pPr marL="0" indent="0" eaLnBrk="0" hangingPunct="0">
              <a:lnSpc>
                <a:spcPct val="150000"/>
              </a:lnSpc>
              <a:buNone/>
              <a:defRPr/>
            </a:pPr>
            <a:endParaRPr lang="en-US" altLang="zh-CN" sz="1800" dirty="0" smtClean="0">
              <a:latin typeface="Calibri" panose="020F0502020204030204" pitchFamily="34" charset="0"/>
              <a:ea typeface="宋体" charset="-122"/>
            </a:endParaRPr>
          </a:p>
          <a:p>
            <a:pPr eaLnBrk="0" hangingPunct="0">
              <a:lnSpc>
                <a:spcPct val="150000"/>
              </a:lnSpc>
              <a:buFont typeface="+mj-lt"/>
              <a:buAutoNum type="arabicParenR"/>
              <a:defRPr/>
            </a:pPr>
            <a:endParaRPr lang="en-US" altLang="zh-CN" sz="1800" dirty="0">
              <a:latin typeface="Calibri" panose="020F0502020204030204" pitchFamily="34" charset="0"/>
              <a:ea typeface="宋体" charset="-122"/>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3152437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26</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636912"/>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5400" kern="0" dirty="0" smtClean="0">
                <a:latin typeface="Calibri" panose="020F0502020204030204" pitchFamily="34" charset="0"/>
              </a:rPr>
              <a:t>Appendix</a:t>
            </a:r>
            <a:endParaRPr lang="ja-JP" altLang="en-US" sz="5400" kern="0" dirty="0">
              <a:latin typeface="Calibri" panose="020F0502020204030204" pitchFamily="34" charset="0"/>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49427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27</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#1 [5]</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556792"/>
                <a:ext cx="8784976" cy="530120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LOS model #1 is a line of sight which has a cross-link power </a:t>
                </a:r>
                <a:r>
                  <a:rPr lang="en-US" altLang="ja-JP" dirty="0" smtClean="0">
                    <a:solidFill>
                      <a:prstClr val="black"/>
                    </a:solidFill>
                    <a:latin typeface="Calibri"/>
                    <a:ea typeface="ＭＳ Ｐゴシック"/>
                  </a:rPr>
                  <a:t>attenuation</a:t>
                </a:r>
                <a:r>
                  <a:rPr lang="en-US" altLang="ja-JP" dirty="0" smtClean="0">
                    <a:solidFill>
                      <a:prstClr val="black"/>
                    </a:solidFill>
                    <a:latin typeface="Calibri" panose="020F0502020204030204" pitchFamily="34" charset="0"/>
                    <a:ea typeface="ＭＳ Ｐゴシック"/>
                  </a:rPr>
                  <a:t>. Channel matrix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a:solidFill>
                              <a:prstClr val="black"/>
                            </a:solidFill>
                            <a:latin typeface="Cambria Math"/>
                            <a:ea typeface="Cambria Math"/>
                          </a:rPr>
                          <m:t>#1</m:t>
                        </m:r>
                      </m:sub>
                    </m:sSub>
                  </m:oMath>
                </a14:m>
                <a:r>
                  <a:rPr lang="en-US" altLang="ja-JP" dirty="0" smtClean="0">
                    <a:solidFill>
                      <a:prstClr val="black"/>
                    </a:solidFill>
                    <a:latin typeface="Calibri" panose="020F0502020204030204" pitchFamily="34" charset="0"/>
                    <a:ea typeface="ＭＳ Ｐゴシック"/>
                  </a:rPr>
                  <a:t> of 2x2 MIMO systems in LOS model #1 is expressed as:</a:t>
                </a:r>
                <a:endParaRPr lang="en-US" altLang="ja-JP" dirty="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smtClean="0">
                            <a:solidFill>
                              <a:prstClr val="black"/>
                            </a:solidFill>
                            <a:latin typeface="Cambria Math"/>
                            <a:ea typeface="Cambria Math"/>
                          </a:rPr>
                          <m:t>#</m:t>
                        </m:r>
                        <m:r>
                          <a:rPr lang="en-US" altLang="ja-JP" i="1">
                            <a:solidFill>
                              <a:prstClr val="black"/>
                            </a:solidFill>
                            <a:latin typeface="Cambria Math"/>
                            <a:ea typeface="Cambria Math"/>
                          </a:rPr>
                          <m:t>1</m:t>
                        </m:r>
                      </m:sub>
                    </m:sSub>
                    <m:r>
                      <a:rPr lang="en-US" altLang="ja-JP" i="1" smtClean="0">
                        <a:solidFill>
                          <a:prstClr val="black"/>
                        </a:solidFill>
                        <a:latin typeface="Cambria Math"/>
                        <a:ea typeface="Cambria Math"/>
                      </a:rPr>
                      <m:t>=</m:t>
                    </m:r>
                    <m:d>
                      <m:dPr>
                        <m:begChr m:val="["/>
                        <m:endChr m:val="]"/>
                        <m:ctrlPr>
                          <a:rPr lang="en-US" altLang="ja-JP" i="1" smtClean="0">
                            <a:solidFill>
                              <a:prstClr val="black"/>
                            </a:solidFill>
                            <a:latin typeface="Cambria Math"/>
                            <a:ea typeface="Cambria Math"/>
                          </a:rPr>
                        </m:ctrlPr>
                      </m:dPr>
                      <m:e>
                        <m:m>
                          <m:mPr>
                            <m:mcs>
                              <m:mc>
                                <m:mcPr>
                                  <m:count m:val="2"/>
                                  <m:mcJc m:val="center"/>
                                </m:mcPr>
                              </m:mc>
                            </m:mcs>
                            <m:ctrlPr>
                              <a:rPr lang="en-US" altLang="ja-JP" i="1" smtClean="0">
                                <a:solidFill>
                                  <a:prstClr val="black"/>
                                </a:solidFill>
                                <a:latin typeface="Cambria Math"/>
                                <a:ea typeface="Cambria Math"/>
                              </a:rPr>
                            </m:ctrlPr>
                          </m:mPr>
                          <m:mr>
                            <m:e>
                              <m:sSup>
                                <m:sSupPr>
                                  <m:ctrlPr>
                                    <a:rPr lang="en-US" altLang="ja-JP" i="1" smtClean="0">
                                      <a:solidFill>
                                        <a:prstClr val="black"/>
                                      </a:solidFill>
                                      <a:latin typeface="Cambria Math"/>
                                      <a:ea typeface="Cambria Math"/>
                                    </a:rPr>
                                  </m:ctrlPr>
                                </m:sSupPr>
                                <m:e>
                                  <m:r>
                                    <m:rPr>
                                      <m:brk m:alnAt="7"/>
                                    </m:rPr>
                                    <a:rPr lang="en-US" altLang="ja-JP" i="1" smtClean="0">
                                      <a:solidFill>
                                        <a:prstClr val="black"/>
                                      </a:solidFill>
                                      <a:latin typeface="Cambria Math"/>
                                      <a:ea typeface="Cambria Math"/>
                                    </a:rPr>
                                    <m:t>𝑒</m:t>
                                  </m:r>
                                </m:e>
                                <m:sup>
                                  <m:r>
                                    <m:rPr>
                                      <m:brk m:alnAt="7"/>
                                    </m:rPr>
                                    <a:rPr lang="en-US" altLang="ja-JP" i="1" smtClean="0">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smtClean="0">
                                          <a:solidFill>
                                            <a:prstClr val="black"/>
                                          </a:solidFill>
                                          <a:latin typeface="Cambria Math"/>
                                          <a:ea typeface="Cambria Math"/>
                                        </a:rPr>
                                        <m:t>𝜑</m:t>
                                      </m:r>
                                    </m:e>
                                    <m:sub>
                                      <m:r>
                                        <a:rPr lang="en-US" altLang="ja-JP" i="1" smtClean="0">
                                          <a:solidFill>
                                            <a:prstClr val="black"/>
                                          </a:solidFill>
                                          <a:latin typeface="Cambria Math"/>
                                          <a:ea typeface="Cambria Math"/>
                                        </a:rPr>
                                        <m:t>11</m:t>
                                      </m:r>
                                    </m:sub>
                                  </m:sSub>
                                </m:sup>
                              </m:sSup>
                            </m:e>
                            <m:e>
                              <m:rad>
                                <m:radPr>
                                  <m:degHide m:val="on"/>
                                  <m:ctrlPr>
                                    <a:rPr lang="en-US" altLang="ja-JP" i="1" smtClean="0">
                                      <a:solidFill>
                                        <a:prstClr val="black"/>
                                      </a:solidFill>
                                      <a:latin typeface="Cambria Math"/>
                                      <a:ea typeface="Cambria Math"/>
                                    </a:rPr>
                                  </m:ctrlPr>
                                </m:radPr>
                                <m:deg/>
                                <m:e>
                                  <m:r>
                                    <a:rPr lang="ja-JP" altLang="en-US" i="1" smtClean="0">
                                      <a:solidFill>
                                        <a:prstClr val="black"/>
                                      </a:solidFill>
                                      <a:latin typeface="Cambria Math"/>
                                      <a:ea typeface="Cambria Math"/>
                                    </a:rPr>
                                    <m:t>𝛼</m:t>
                                  </m:r>
                                </m:e>
                              </m:rad>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1</m:t>
                                      </m:r>
                                      <m:r>
                                        <a:rPr lang="en-US" altLang="ja-JP" i="1">
                                          <a:solidFill>
                                            <a:prstClr val="black"/>
                                          </a:solidFill>
                                          <a:latin typeface="Cambria Math"/>
                                          <a:ea typeface="Cambria Math"/>
                                        </a:rPr>
                                        <m:t>2</m:t>
                                      </m:r>
                                    </m:sub>
                                  </m:sSub>
                                </m:sup>
                              </m:sSup>
                            </m:e>
                          </m:mr>
                          <m:mr>
                            <m:e>
                              <m:sSup>
                                <m:sSupPr>
                                  <m:ctrlPr>
                                    <a:rPr lang="en-US" altLang="ja-JP" i="1">
                                      <a:solidFill>
                                        <a:prstClr val="black"/>
                                      </a:solidFill>
                                      <a:latin typeface="Cambria Math"/>
                                      <a:ea typeface="Cambria Math"/>
                                    </a:rPr>
                                  </m:ctrlPr>
                                </m:sSupPr>
                                <m:e>
                                  <m:rad>
                                    <m:radPr>
                                      <m:degHide m:val="on"/>
                                      <m:ctrlPr>
                                        <a:rPr lang="en-US" altLang="ja-JP" i="1">
                                          <a:solidFill>
                                            <a:prstClr val="black"/>
                                          </a:solidFill>
                                          <a:latin typeface="Cambria Math"/>
                                          <a:ea typeface="Cambria Math"/>
                                        </a:rPr>
                                      </m:ctrlPr>
                                    </m:radPr>
                                    <m:deg/>
                                    <m:e>
                                      <m:r>
                                        <a:rPr lang="ja-JP" altLang="en-US" i="1">
                                          <a:solidFill>
                                            <a:prstClr val="black"/>
                                          </a:solidFill>
                                          <a:latin typeface="Cambria Math"/>
                                          <a:ea typeface="Cambria Math"/>
                                        </a:rPr>
                                        <m:t>𝛼</m:t>
                                      </m:r>
                                    </m:e>
                                  </m:rad>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m:t>
                                      </m:r>
                                      <m:r>
                                        <a:rPr lang="en-US" altLang="ja-JP" i="1">
                                          <a:solidFill>
                                            <a:prstClr val="black"/>
                                          </a:solidFill>
                                          <a:latin typeface="Cambria Math"/>
                                          <a:ea typeface="Cambria Math"/>
                                        </a:rPr>
                                        <m:t>1</m:t>
                                      </m:r>
                                    </m:sub>
                                  </m:sSub>
                                </m:sup>
                              </m:sSup>
                            </m:e>
                            <m:e>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22</m:t>
                                      </m:r>
                                    </m:sub>
                                  </m:sSub>
                                </m:sup>
                              </m:sSup>
                            </m:e>
                          </m:mr>
                        </m:m>
                      </m:e>
                    </m:d>
                  </m:oMath>
                </a14:m>
                <a:endParaRPr lang="en-US" altLang="ja-JP" dirty="0" smtClean="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where </a:t>
                </a:r>
                <a14:m>
                  <m:oMath xmlns:m="http://schemas.openxmlformats.org/officeDocument/2006/math">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𝑢𝑣</m:t>
                        </m:r>
                      </m:sub>
                    </m:sSub>
                  </m:oMath>
                </a14:m>
                <a:r>
                  <a:rPr lang="en-US" altLang="ja-JP" dirty="0" smtClean="0">
                    <a:solidFill>
                      <a:prstClr val="black"/>
                    </a:solidFill>
                    <a:latin typeface="Calibri" panose="020F0502020204030204" pitchFamily="34" charset="0"/>
                    <a:ea typeface="ＭＳ Ｐゴシック"/>
                  </a:rPr>
                  <a:t> is phase of channel component between transmit antenna </a:t>
                </a:r>
                <a:r>
                  <a:rPr lang="en-US" altLang="ja-JP" i="1" dirty="0" smtClean="0">
                    <a:solidFill>
                      <a:prstClr val="black"/>
                    </a:solidFill>
                    <a:ea typeface="ＭＳ Ｐゴシック"/>
                    <a:cs typeface="Times New Roman" panose="02020603050405020304" pitchFamily="18" charset="0"/>
                  </a:rPr>
                  <a:t>v</a:t>
                </a:r>
                <a:r>
                  <a:rPr lang="en-US" altLang="ja-JP" dirty="0" smtClean="0">
                    <a:solidFill>
                      <a:prstClr val="black"/>
                    </a:solidFill>
                    <a:latin typeface="Calibri" panose="020F0502020204030204" pitchFamily="34" charset="0"/>
                    <a:ea typeface="ＭＳ Ｐゴシック"/>
                  </a:rPr>
                  <a:t> and  receive antenna </a:t>
                </a:r>
                <a:r>
                  <a:rPr lang="en-US" altLang="ja-JP" i="1" dirty="0" smtClean="0">
                    <a:solidFill>
                      <a:prstClr val="black"/>
                    </a:solidFill>
                    <a:ea typeface="ＭＳ Ｐゴシック"/>
                    <a:cs typeface="Times New Roman" panose="02020603050405020304" pitchFamily="18" charset="0"/>
                  </a:rPr>
                  <a:t>u</a:t>
                </a:r>
                <a:r>
                  <a:rPr lang="en-US" altLang="ja-JP" dirty="0" smtClean="0">
                    <a:solidFill>
                      <a:prstClr val="black"/>
                    </a:solidFill>
                    <a:latin typeface="Calibri" panose="020F0502020204030204" pitchFamily="34" charset="0"/>
                    <a:ea typeface="ＭＳ Ｐゴシック"/>
                  </a:rPr>
                  <a:t>, and </a:t>
                </a:r>
                <a:r>
                  <a:rPr lang="en-US" altLang="ja-JP" dirty="0" smtClean="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is a power attenuation coefficient of cross-link terms.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LOS model #1 supposes that phases of channel components are independent random variables and uniformly distributed from 0 to 2</a:t>
                </a:r>
                <a:r>
                  <a:rPr lang="en-US" altLang="ja-JP" dirty="0" smtClean="0">
                    <a:solidFill>
                      <a:prstClr val="black"/>
                    </a:solidFill>
                    <a:latin typeface="Symbol" panose="05050102010706020507" pitchFamily="18" charset="2"/>
                    <a:ea typeface="ＭＳ Ｐゴシック"/>
                  </a:rPr>
                  <a:t>p</a:t>
                </a:r>
                <a:r>
                  <a:rPr lang="en-US" altLang="ja-JP" dirty="0" smtClean="0">
                    <a:solidFill>
                      <a:prstClr val="black"/>
                    </a:solidFill>
                    <a:latin typeface="Calibri" panose="020F0502020204030204" pitchFamily="34" charset="0"/>
                    <a:ea typeface="ＭＳ Ｐゴシック"/>
                  </a:rPr>
                  <a:t> and </a:t>
                </a:r>
                <a:r>
                  <a:rPr lang="en-US" altLang="ja-JP" dirty="0">
                    <a:solidFill>
                      <a:prstClr val="black"/>
                    </a:solidFill>
                    <a:latin typeface="Calibri" panose="020F0502020204030204" pitchFamily="34" charset="0"/>
                    <a:ea typeface="ＭＳ Ｐゴシック"/>
                  </a:rPr>
                  <a:t>phases of channel components </a:t>
                </a:r>
                <a:r>
                  <a:rPr lang="en-US" altLang="ja-JP" dirty="0" smtClean="0">
                    <a:solidFill>
                      <a:prstClr val="black"/>
                    </a:solidFill>
                    <a:latin typeface="Calibri" panose="020F0502020204030204" pitchFamily="34" charset="0"/>
                    <a:ea typeface="ＭＳ Ｐゴシック"/>
                  </a:rPr>
                  <a:t>are quasi-static parameters (i.e. Block fading (constant for each PPDU (PPDU length=8192 bytes))).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cross-link power attenuation coefficient </a:t>
                </a:r>
                <a:r>
                  <a:rPr lang="en-US" altLang="ja-JP" dirty="0">
                    <a:solidFill>
                      <a:prstClr val="black"/>
                    </a:solidFill>
                    <a:latin typeface="Symbol" panose="05050102010706020507" pitchFamily="18" charset="2"/>
                    <a:ea typeface="ＭＳ Ｐゴシック"/>
                  </a:rPr>
                  <a:t>a</a:t>
                </a:r>
                <a:r>
                  <a:rPr lang="en-US" altLang="ja-JP" dirty="0" smtClean="0">
                    <a:solidFill>
                      <a:prstClr val="black"/>
                    </a:solidFill>
                    <a:latin typeface="Calibri" panose="020F0502020204030204" pitchFamily="34" charset="0"/>
                    <a:ea typeface="ＭＳ Ｐゴシック"/>
                  </a:rPr>
                  <a:t> depends on the coupling between transmit antennas and the distance between transmit and receive antennas. The </a:t>
                </a:r>
                <a:r>
                  <a:rPr lang="en-US" altLang="ja-JP" dirty="0" smtClean="0">
                    <a:latin typeface="Calibri" panose="020F0502020204030204" pitchFamily="34" charset="0"/>
                    <a:ea typeface="ＭＳ Ｐゴシック"/>
                  </a:rPr>
                  <a:t>coefficient </a:t>
                </a:r>
                <a:r>
                  <a:rPr lang="en-US" altLang="ja-JP" dirty="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has a range from 0 to 1.</a:t>
                </a:r>
                <a:endParaRPr lang="en-US" altLang="ja-JP" sz="1800" dirty="0">
                  <a:solidFill>
                    <a:prstClr val="black"/>
                  </a:solidFill>
                  <a:latin typeface="Calibri" panose="020F0502020204030204" pitchFamily="34" charset="0"/>
                  <a:ea typeface="ＭＳ Ｐゴシック"/>
                </a:endParaRP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556792"/>
                <a:ext cx="8784976" cy="5301208"/>
              </a:xfrm>
              <a:prstGeom prst="rect">
                <a:avLst/>
              </a:prstGeom>
              <a:blipFill rotWithShape="1">
                <a:blip r:embed="rId3"/>
                <a:stretch>
                  <a:fillRect l="-832" t="-690" r="-2080"/>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295604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28</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#2 [3]</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628800"/>
                <a:ext cx="8784976" cy="504056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a:latin typeface="Calibri" panose="020F0502020204030204" pitchFamily="34" charset="0"/>
                  </a:rPr>
                  <a:t>In LOS model #1, we add following scenarios (UEP: unequal </a:t>
                </a:r>
                <a:r>
                  <a:rPr lang="en-US" altLang="ja-JP" dirty="0" smtClean="0">
                    <a:latin typeface="Calibri" panose="020F0502020204030204" pitchFamily="34" charset="0"/>
                  </a:rPr>
                  <a:t>power):</a:t>
                </a:r>
                <a:endParaRPr lang="en-US" altLang="ja-JP" dirty="0">
                  <a:latin typeface="Calibri" panose="020F0502020204030204" pitchFamily="34" charset="0"/>
                </a:endParaRPr>
              </a:p>
              <a:p>
                <a:pPr marL="0" lvl="2" indent="0">
                  <a:spcBef>
                    <a:spcPts val="0"/>
                  </a:spcBef>
                  <a:buSzPct val="50000"/>
                  <a:buNone/>
                </a:pPr>
                <a:r>
                  <a:rPr lang="en-US" altLang="ja-JP" b="1" dirty="0">
                    <a:latin typeface="Calibri" panose="020F0502020204030204" pitchFamily="34" charset="0"/>
                  </a:rPr>
                  <a:t>Scenario 1:</a:t>
                </a:r>
              </a:p>
              <a:p>
                <a:pPr marL="0" lvl="2" indent="0">
                  <a:spcBef>
                    <a:spcPts val="0"/>
                  </a:spcBef>
                  <a:buSzPct val="50000"/>
                  <a:buNone/>
                </a:pPr>
                <a:r>
                  <a:rPr lang="en-US" altLang="ja-JP" dirty="0">
                    <a:latin typeface="Calibri" panose="020F0502020204030204" pitchFamily="34" charset="0"/>
                  </a:rPr>
                  <a:t>Considering individual difference of transmitter and so on, difference of antenna gain between 2 transmit antennas exists. </a:t>
                </a:r>
              </a:p>
              <a:p>
                <a:pPr marL="0" lvl="2" indent="0">
                  <a:spcBef>
                    <a:spcPts val="0"/>
                  </a:spcBef>
                  <a:buSzPct val="50000"/>
                  <a:buNone/>
                </a:pPr>
                <a:r>
                  <a:rPr lang="en-US" altLang="ja-JP" b="1" dirty="0">
                    <a:latin typeface="Calibri" panose="020F0502020204030204" pitchFamily="34" charset="0"/>
                  </a:rPr>
                  <a:t>Scenario 2:</a:t>
                </a:r>
              </a:p>
              <a:p>
                <a:pPr marL="0" lvl="2" indent="0">
                  <a:spcBef>
                    <a:spcPts val="0"/>
                  </a:spcBef>
                  <a:buSzPct val="50000"/>
                  <a:buNone/>
                </a:pPr>
                <a:r>
                  <a:rPr lang="en-US" altLang="ja-JP" dirty="0">
                    <a:latin typeface="Calibri" panose="020F0502020204030204" pitchFamily="34" charset="0"/>
                  </a:rPr>
                  <a:t>Considering individual difference of receiver and so on, difference of antenna gain between 2 receive antennas exists.</a:t>
                </a:r>
              </a:p>
              <a:p>
                <a:pPr marL="0" lvl="2" indent="0">
                  <a:spcBef>
                    <a:spcPts val="0"/>
                  </a:spcBef>
                  <a:buSzPct val="50000"/>
                  <a:buNone/>
                </a:pPr>
                <a:r>
                  <a:rPr lang="en-US" altLang="ja-JP" dirty="0">
                    <a:latin typeface="Calibri" panose="020F0502020204030204" pitchFamily="34" charset="0"/>
                  </a:rPr>
                  <a:t>Considering Scenarios 1 and 2, channel matrix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oMath>
                </a14:m>
                <a:r>
                  <a:rPr lang="en-US" altLang="ja-JP" dirty="0">
                    <a:latin typeface="Calibri" panose="020F0502020204030204" pitchFamily="34" charset="0"/>
                  </a:rPr>
                  <a:t> of 2x2 MIMO systems in LOS model #2 is expressed as:</a:t>
                </a: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r>
                      <a:rPr lang="en-US" altLang="ja-JP" i="1">
                        <a:latin typeface="Cambria Math"/>
                        <a:ea typeface="Cambria Math"/>
                      </a:rPr>
                      <m:t>=</m:t>
                    </m:r>
                    <m:d>
                      <m:dPr>
                        <m:begChr m:val="["/>
                        <m:endChr m:val="]"/>
                        <m:ctrlPr>
                          <a:rPr lang="en-US" altLang="ja-JP" i="1">
                            <a:latin typeface="Cambria Math"/>
                            <a:ea typeface="Cambria Math"/>
                          </a:rPr>
                        </m:ctrlPr>
                      </m:dPr>
                      <m:e>
                        <m:m>
                          <m:mPr>
                            <m:mcs>
                              <m:mc>
                                <m:mcPr>
                                  <m:count m:val="2"/>
                                  <m:mcJc m:val="center"/>
                                </m:mcPr>
                              </m:mc>
                            </m:mcs>
                            <m:ctrlPr>
                              <a:rPr lang="en-US" altLang="ja-JP" i="1">
                                <a:latin typeface="Cambria Math"/>
                                <a:ea typeface="Cambria Math"/>
                              </a:rPr>
                            </m:ctrlPr>
                          </m:mPr>
                          <m:mr>
                            <m:e>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11</m:t>
                                      </m:r>
                                    </m:sub>
                                  </m:sSub>
                                </m:sup>
                              </m:sSup>
                            </m:e>
                            <m:e>
                              <m:rad>
                                <m:radPr>
                                  <m:degHide m:val="on"/>
                                  <m:ctrlPr>
                                    <a:rPr lang="en-US" altLang="ja-JP" i="1">
                                      <a:latin typeface="Cambria Math"/>
                                      <a:ea typeface="Cambria Math"/>
                                    </a:rPr>
                                  </m:ctrlPr>
                                </m:radPr>
                                <m:deg/>
                                <m:e>
                                  <m:r>
                                    <a:rPr lang="ja-JP" altLang="en-US" i="1">
                                      <a:latin typeface="Cambria Math"/>
                                      <a:ea typeface="Cambria Math"/>
                                    </a:rPr>
                                    <m:t>𝛼</m:t>
                                  </m:r>
                                </m:e>
                              </m:rad>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12</m:t>
                                      </m:r>
                                    </m:sub>
                                  </m:sSub>
                                </m:sup>
                              </m:sSup>
                            </m:e>
                          </m:mr>
                          <m:mr>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𝛼</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21</m:t>
                                      </m:r>
                                    </m:sub>
                                  </m:sSub>
                                </m:sup>
                              </m:sSup>
                            </m:e>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𝛽</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22</m:t>
                                      </m:r>
                                    </m:sub>
                                  </m:sSub>
                                </m:sup>
                              </m:sSup>
                            </m:e>
                          </m:mr>
                        </m:m>
                      </m:e>
                    </m:d>
                  </m:oMath>
                </a14:m>
                <a:endParaRPr lang="en-US" altLang="ja-JP" dirty="0">
                  <a:latin typeface="Calibri" panose="020F0502020204030204" pitchFamily="34" charset="0"/>
                </a:endParaRP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where </a:t>
                </a:r>
                <a:r>
                  <a:rPr lang="en-US" altLang="ja-JP" dirty="0">
                    <a:latin typeface="Symbol" panose="05050102010706020507" pitchFamily="18" charset="2"/>
                  </a:rPr>
                  <a:t>b</a:t>
                </a:r>
                <a:r>
                  <a:rPr lang="en-US" altLang="ja-JP" dirty="0">
                    <a:latin typeface="Calibri" panose="020F0502020204030204" pitchFamily="34" charset="0"/>
                  </a:rPr>
                  <a:t> is a coefficient of  gain difference.</a:t>
                </a:r>
              </a:p>
              <a:p>
                <a:pPr marL="0" lvl="2" indent="0">
                  <a:spcBef>
                    <a:spcPts val="0"/>
                  </a:spcBef>
                  <a:buSzPct val="50000"/>
                  <a:buNone/>
                </a:pPr>
                <a:r>
                  <a:rPr lang="en-US" altLang="ja-JP" dirty="0">
                    <a:latin typeface="Calibri" panose="020F0502020204030204" pitchFamily="34" charset="0"/>
                  </a:rPr>
                  <a:t>The UEP coefficient </a:t>
                </a:r>
                <a:r>
                  <a:rPr lang="en-US" altLang="ja-JP" dirty="0">
                    <a:latin typeface="Symbol" panose="05050102010706020507" pitchFamily="18" charset="2"/>
                  </a:rPr>
                  <a:t>b</a:t>
                </a:r>
                <a:r>
                  <a:rPr lang="en-US" altLang="ja-JP" dirty="0">
                    <a:latin typeface="Calibri" panose="020F0502020204030204" pitchFamily="34" charset="0"/>
                  </a:rPr>
                  <a:t> has a range from 0 to 1.</a:t>
                </a:r>
              </a:p>
              <a:p>
                <a:pPr marL="0" lvl="2" indent="0">
                  <a:spcBef>
                    <a:spcPts val="0"/>
                  </a:spcBef>
                  <a:buSzPct val="50000"/>
                  <a:buNone/>
                </a:pPr>
                <a:endParaRPr lang="en-US" altLang="ja-JP" sz="11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Note that :</a:t>
                </a:r>
              </a:p>
              <a:p>
                <a:pPr marL="0" lvl="2" indent="0">
                  <a:spcBef>
                    <a:spcPts val="0"/>
                  </a:spcBef>
                  <a:buSzPct val="50000"/>
                  <a:buNone/>
                </a:pPr>
                <a:r>
                  <a:rPr lang="en-US" altLang="ja-JP" dirty="0">
                    <a:latin typeface="Calibri" panose="020F0502020204030204" pitchFamily="34" charset="0"/>
                  </a:rPr>
                  <a:t>For simplification of UEP performance evaluation, </a:t>
                </a:r>
                <a:r>
                  <a:rPr lang="en-US" altLang="ja-JP" dirty="0">
                    <a:latin typeface="Symbol" panose="05050102010706020507" pitchFamily="18" charset="2"/>
                  </a:rPr>
                  <a:t>a</a:t>
                </a:r>
                <a:r>
                  <a:rPr lang="en-US" altLang="ja-JP" dirty="0">
                    <a:latin typeface="Calibri" panose="020F0502020204030204" pitchFamily="34" charset="0"/>
                  </a:rPr>
                  <a:t> is set to 0.</a:t>
                </a: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628800"/>
                <a:ext cx="8784976" cy="5040560"/>
              </a:xfrm>
              <a:prstGeom prst="rect">
                <a:avLst/>
              </a:prstGeom>
              <a:blipFill rotWithShape="1">
                <a:blip r:embed="rId3"/>
                <a:stretch>
                  <a:fillRect l="-832" t="-1935" r="-763"/>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362578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 y="778694"/>
            <a:ext cx="9144000" cy="850106"/>
          </a:xfrm>
        </p:spPr>
        <p:txBody>
          <a:bodyPr>
            <a:noAutofit/>
          </a:bodyPr>
          <a:lstStyle/>
          <a:p>
            <a:r>
              <a:rPr lang="en-US" altLang="ja-JP" sz="3200" dirty="0" smtClean="0">
                <a:latin typeface="Calibri" panose="020F0502020204030204" pitchFamily="34" charset="0"/>
              </a:rPr>
              <a:t>MCS in OLSM-PH for OFDM</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44608" y="1916832"/>
            <a:ext cx="8496944" cy="4680520"/>
          </a:xfrm>
          <a:prstGeom prst="rect">
            <a:avLst/>
          </a:prstGeom>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First of all, we discuss average throughput. Regarding average throughput, we consider the following points:</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 Basically, the same modulation orders are adopted.</a:t>
            </a:r>
          </a:p>
          <a:p>
            <a:pPr marL="0" lvl="2" indent="0">
              <a:spcBef>
                <a:spcPts val="0"/>
              </a:spcBef>
              <a:buSzPct val="50000"/>
              <a:buNone/>
            </a:pPr>
            <a:r>
              <a:rPr lang="en-US" altLang="ja-JP" dirty="0" smtClean="0">
                <a:latin typeface="Calibri" panose="020F0502020204030204" pitchFamily="34" charset="0"/>
              </a:rPr>
              <a:t>- X [bit/slot] keeps enough granularity where X is average throughput.</a:t>
            </a:r>
          </a:p>
          <a:p>
            <a:pPr marL="0" lvl="2" indent="0">
              <a:spcBef>
                <a:spcPts val="0"/>
              </a:spcBef>
              <a:buSzPct val="50000"/>
              <a:buNone/>
            </a:pPr>
            <a:r>
              <a:rPr lang="en-US" altLang="ja-JP" dirty="0" smtClean="0">
                <a:latin typeface="Calibri" panose="020F0502020204030204" pitchFamily="34" charset="0"/>
              </a:rPr>
              <a:t>- Modulation sets are selected without large difference of modulation </a:t>
            </a:r>
          </a:p>
          <a:p>
            <a:pPr marL="0" lvl="2" indent="0">
              <a:spcBef>
                <a:spcPts val="0"/>
              </a:spcBef>
              <a:buSzPct val="50000"/>
              <a:buNone/>
            </a:pPr>
            <a:r>
              <a:rPr lang="en-US" altLang="ja-JP" dirty="0" smtClean="0">
                <a:latin typeface="Calibri" panose="020F0502020204030204" pitchFamily="34" charset="0"/>
              </a:rPr>
              <a:t>   orders.</a:t>
            </a:r>
          </a:p>
          <a:p>
            <a:pPr marL="0" lvl="2" indent="0">
              <a:spcBef>
                <a:spcPts val="0"/>
              </a:spcBef>
              <a:buSzPct val="50000"/>
              <a:buNone/>
            </a:pPr>
            <a:endParaRPr lang="en-US" altLang="ja-JP" dirty="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Therefore, we propose average throughput as 2, 4, 6, 8 and 12 [bit/slot] in OLSM-PH for OFDM</a:t>
            </a:r>
            <a:r>
              <a:rPr lang="en-US" altLang="ja-JP" dirty="0">
                <a:latin typeface="Calibri" panose="020F0502020204030204" pitchFamily="34" charset="0"/>
              </a:rPr>
              <a:t>. In OLSM-PH for OFDM, (SQPSK,SQPSK), (QPSK,QPSK), (QPSK,16QAM) </a:t>
            </a:r>
            <a:r>
              <a:rPr lang="en-US" altLang="ja-JP" dirty="0" smtClean="0">
                <a:latin typeface="Calibri" panose="020F0502020204030204" pitchFamily="34" charset="0"/>
              </a:rPr>
              <a:t>, (</a:t>
            </a:r>
            <a:r>
              <a:rPr lang="en-US" altLang="ja-JP" dirty="0">
                <a:latin typeface="Calibri" panose="020F0502020204030204" pitchFamily="34" charset="0"/>
              </a:rPr>
              <a:t>16QAM,QPSK), (16QAM,16QAM) and (64QAM,64QAM) as modulation sets is supported.</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endParaRPr lang="en-US" altLang="ja-JP" sz="1200" dirty="0" smtClean="0">
              <a:latin typeface="Calibri" panose="020F0502020204030204" pitchFamily="34" charset="0"/>
            </a:endParaRPr>
          </a:p>
          <a:p>
            <a:pPr marL="0" lvl="2" indent="0">
              <a:spcBef>
                <a:spcPts val="0"/>
              </a:spcBef>
              <a:buSzPct val="50000"/>
              <a:buNone/>
            </a:pPr>
            <a:r>
              <a:rPr lang="en-US" altLang="ja-JP" sz="1800" dirty="0" smtClean="0">
                <a:latin typeface="Calibri" panose="020F0502020204030204" pitchFamily="34" charset="0"/>
              </a:rPr>
              <a:t>*1 slot is composed of 2 symbols (=1 [symbol/streams] x 2 [streams]).</a:t>
            </a:r>
            <a:endParaRPr lang="en-US" altLang="ja-JP" dirty="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3</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6707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692696"/>
            <a:ext cx="9269288" cy="850106"/>
          </a:xfrm>
        </p:spPr>
        <p:txBody>
          <a:bodyPr>
            <a:noAutofit/>
          </a:bodyPr>
          <a:lstStyle/>
          <a:p>
            <a:r>
              <a:rPr lang="en-US" altLang="ja-JP" sz="3200" dirty="0" smtClean="0">
                <a:latin typeface="Calibri" panose="020F0502020204030204" pitchFamily="34" charset="0"/>
              </a:rPr>
              <a:t>The motion passed regarding OLSM-PH for OFDM</a:t>
            </a:r>
            <a:endParaRPr kumimoji="1" lang="ja-JP" altLang="en-US" sz="3200"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4</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26" name="コンテンツ プレースホルダー 2"/>
          <p:cNvSpPr txBox="1">
            <a:spLocks/>
          </p:cNvSpPr>
          <p:nvPr/>
        </p:nvSpPr>
        <p:spPr>
          <a:xfrm>
            <a:off x="323528" y="1844824"/>
            <a:ext cx="8496944" cy="4536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The contribution of [3] proposed OLSM-PH with precoding as OLSM and the following motion has been passed.</a:t>
            </a:r>
          </a:p>
          <a:p>
            <a:pPr marL="0" lvl="1" indent="0">
              <a:buNone/>
            </a:pPr>
            <a:endParaRPr lang="en-US" altLang="ja-JP" sz="2400" dirty="0">
              <a:latin typeface="Calibri" panose="020F0502020204030204" pitchFamily="34" charset="0"/>
              <a:cs typeface="Calibri" panose="020F0502020204030204" pitchFamily="34" charset="0"/>
            </a:endParaRPr>
          </a:p>
          <a:p>
            <a:pPr marL="342900" lvl="1" indent="-342900">
              <a:buFont typeface="Arial" panose="020B0604020202020204" pitchFamily="34" charset="0"/>
              <a:buChar char="•"/>
            </a:pPr>
            <a:r>
              <a:rPr lang="en-US" altLang="ja-JP" sz="2400" dirty="0" smtClean="0">
                <a:latin typeface="Calibri" panose="020F0502020204030204" pitchFamily="34" charset="0"/>
                <a:cs typeface="Calibri" panose="020F0502020204030204" pitchFamily="34" charset="0"/>
              </a:rPr>
              <a:t>Do you agree to modify the following in clause 6.1 of the SFD:</a:t>
            </a:r>
          </a:p>
          <a:p>
            <a:pPr marL="0" lvl="1" indent="0">
              <a:buNone/>
            </a:pPr>
            <a:r>
              <a:rPr lang="en-US" altLang="ja-JP" sz="2400" dirty="0" smtClean="0">
                <a:latin typeface="Calibri" panose="020F0502020204030204" pitchFamily="34" charset="0"/>
                <a:cs typeface="Calibri" panose="020F0502020204030204" pitchFamily="34" charset="0"/>
              </a:rPr>
              <a:t>“For EDMG OFDM mode, the 11ay specification shall define SU EDMG PPDU transmission with and without phase hopping. An EDMG STA may support transmission and reception of SU EDMG PPDU with phase hopping. In this mechanism, the following apply:</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	- Precoding may be used</a:t>
            </a:r>
          </a:p>
          <a:p>
            <a:pPr marL="0" lvl="1" indent="0">
              <a:buNone/>
            </a:pPr>
            <a:r>
              <a:rPr lang="en-US" altLang="ja-JP" sz="2400" dirty="0">
                <a:latin typeface="Calibri" panose="020F0502020204030204" pitchFamily="34" charset="0"/>
                <a:cs typeface="Calibri" panose="020F0502020204030204" pitchFamily="34" charset="0"/>
              </a:rPr>
              <a:t>	</a:t>
            </a:r>
            <a:r>
              <a:rPr lang="en-US" altLang="ja-JP" sz="2400" dirty="0" smtClean="0">
                <a:latin typeface="Calibri" panose="020F0502020204030204" pitchFamily="34" charset="0"/>
                <a:cs typeface="Calibri" panose="020F0502020204030204" pitchFamily="34" charset="0"/>
              </a:rPr>
              <a:t>- The period of phase hopping is TBD.”</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This contribution discusses and proposes parameters (i.e. precoding matrices, period of PH and so on) in OLSM-PH for OFDM.</a:t>
            </a:r>
          </a:p>
        </p:txBody>
      </p:sp>
    </p:spTree>
    <p:extLst>
      <p:ext uri="{BB962C8B-B14F-4D97-AF65-F5344CB8AC3E}">
        <p14:creationId xmlns:p14="http://schemas.microsoft.com/office/powerpoint/2010/main" val="137180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4704"/>
            <a:ext cx="9144000" cy="850106"/>
          </a:xfrm>
        </p:spPr>
        <p:txBody>
          <a:bodyPr>
            <a:noAutofit/>
          </a:bodyPr>
          <a:lstStyle/>
          <a:p>
            <a:r>
              <a:rPr lang="en-US" altLang="ja-JP" sz="3200" dirty="0" smtClean="0">
                <a:latin typeface="Calibri" panose="020F0502020204030204" pitchFamily="34" charset="0"/>
              </a:rPr>
              <a:t>Relationship between PH and interleaving</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95536" y="3861048"/>
            <a:ext cx="8568952" cy="244827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We propose that PH block is disposed before symbol interleaver operated in 16QAM and 64QAM. In </a:t>
            </a:r>
            <a:r>
              <a:rPr lang="en-US" altLang="ja-JP" smtClean="0">
                <a:latin typeface="Calibri" panose="020F0502020204030204" pitchFamily="34" charset="0"/>
              </a:rPr>
              <a:t>this case, </a:t>
            </a:r>
            <a:r>
              <a:rPr lang="en-US" altLang="ja-JP" dirty="0" smtClean="0">
                <a:latin typeface="Calibri" panose="020F0502020204030204" pitchFamily="34" charset="0"/>
              </a:rPr>
              <a:t>PER performance is improved in LOS environments, because an effect of phase hopping is obtained (i.e. each CW has equivalent number of each phase rotation).</a:t>
            </a:r>
            <a:endParaRPr lang="en-US" altLang="ja-JP"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5</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412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81" y="2204864"/>
            <a:ext cx="82200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936104"/>
            <a:ext cx="9180512" cy="620688"/>
          </a:xfrm>
        </p:spPr>
        <p:txBody>
          <a:bodyPr>
            <a:normAutofit fontScale="90000"/>
          </a:bodyPr>
          <a:lstStyle/>
          <a:p>
            <a:r>
              <a:rPr lang="en-US" altLang="ja-JP" sz="3600" dirty="0" smtClean="0">
                <a:latin typeface="Calibri" panose="020F0502020204030204" pitchFamily="34" charset="0"/>
              </a:rPr>
              <a:t>Proposed PH period (1/4)</a:t>
            </a:r>
            <a:endParaRPr kumimoji="1" lang="ja-JP" altLang="en-US" sz="3600" dirty="0">
              <a:latin typeface="Calibri" panose="020F0502020204030204" pitchFamily="34" charset="0"/>
            </a:endParaRPr>
          </a:p>
        </p:txBody>
      </p:sp>
      <p:sp>
        <p:nvSpPr>
          <p:cNvPr id="8" name="コンテンツ プレースホルダー 2"/>
          <p:cNvSpPr>
            <a:spLocks noGrp="1"/>
          </p:cNvSpPr>
          <p:nvPr/>
        </p:nvSpPr>
        <p:spPr>
          <a:xfrm>
            <a:off x="235164" y="2276872"/>
            <a:ext cx="8908836" cy="36724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dirty="0" smtClean="0">
                <a:latin typeface="Calibri" panose="020F0502020204030204" pitchFamily="34" charset="0"/>
              </a:rPr>
              <a:t>Regarding CW length (672= 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x3x7) of non-punctured codes, the contribution of [2] obtained the following result regarding PH period in vertical encoding.</a:t>
            </a:r>
          </a:p>
          <a:p>
            <a:pPr marL="0" indent="0">
              <a:buNone/>
            </a:pPr>
            <a:endParaRPr lang="en-US" altLang="ja-JP" sz="1500" dirty="0" smtClean="0">
              <a:latin typeface="Calibri" panose="020F0502020204030204" pitchFamily="34" charset="0"/>
            </a:endParaRPr>
          </a:p>
          <a:p>
            <a:pPr marL="0" indent="0">
              <a:buNone/>
            </a:pPr>
            <a:r>
              <a:rPr lang="en-US" altLang="ja-JP" dirty="0">
                <a:latin typeface="Calibri" panose="020F0502020204030204" pitchFamily="34" charset="0"/>
              </a:rPr>
              <a:t> </a:t>
            </a:r>
            <a:r>
              <a:rPr lang="en-US" altLang="ja-JP" dirty="0" smtClean="0">
                <a:latin typeface="Calibri" panose="020F0502020204030204" pitchFamily="34" charset="0"/>
              </a:rPr>
              <a:t>     - PER performances with PH periods of 7, 8, 16, 32 and 64 are close.</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By the way, Draft P802.11ay D0.8 [1] defines DMG 7/8 codes with CW length 624(=2</a:t>
            </a:r>
            <a:r>
              <a:rPr lang="en-US" altLang="ja-JP" baseline="30000" dirty="0" smtClean="0">
                <a:latin typeface="Calibri" panose="020F0502020204030204" pitchFamily="34" charset="0"/>
              </a:rPr>
              <a:t>4</a:t>
            </a:r>
            <a:r>
              <a:rPr lang="en-US" altLang="ja-JP" dirty="0" smtClean="0">
                <a:latin typeface="Calibri" panose="020F0502020204030204" pitchFamily="34" charset="0"/>
              </a:rPr>
              <a:t>x3x13) and 1248(=2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x3x13) for 7/8 transmission.</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Regarding these points, PH period is set to 8. </a:t>
            </a:r>
          </a:p>
          <a:p>
            <a:pPr marL="0" indent="0">
              <a:buNone/>
            </a:pPr>
            <a:r>
              <a:rPr lang="en-US" altLang="ja-JP" dirty="0" smtClean="0">
                <a:latin typeface="Calibri" panose="020F0502020204030204" pitchFamily="34" charset="0"/>
              </a:rPr>
              <a:t>The following slides discuss initializing scheme with PH period 8. </a:t>
            </a:r>
            <a:endParaRPr lang="en-US" altLang="ja-JP" dirty="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dirty="0" smtClean="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sz="1400" dirty="0">
              <a:solidFill>
                <a:srgbClr val="0000FF"/>
              </a:solidFill>
              <a:latin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6</a:t>
            </a:fld>
            <a:endParaRPr lang="en-GB" dirty="0"/>
          </a:p>
        </p:txBody>
      </p:sp>
    </p:spTree>
    <p:extLst>
      <p:ext uri="{BB962C8B-B14F-4D97-AF65-F5344CB8AC3E}">
        <p14:creationId xmlns:p14="http://schemas.microsoft.com/office/powerpoint/2010/main" val="16706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7</a:t>
            </a:fld>
            <a:endParaRPr lang="en-GB" dirty="0"/>
          </a:p>
        </p:txBody>
      </p:sp>
      <p:sp>
        <p:nvSpPr>
          <p:cNvPr id="13"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(2/4)</a:t>
            </a:r>
            <a:endParaRPr lang="ja-JP" altLang="en-US" sz="3600" kern="0" dirty="0">
              <a:latin typeface="Calibri" panose="020F0502020204030204" pitchFamily="34" charset="0"/>
            </a:endParaRPr>
          </a:p>
        </p:txBody>
      </p:sp>
      <p:sp>
        <p:nvSpPr>
          <p:cNvPr id="18"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 number of yellow cell is 3.</a:t>
            </a:r>
            <a:endParaRPr lang="en-US" altLang="ja-JP" sz="1800" dirty="0">
              <a:latin typeface="Calibri" panose="020F0502020204030204" pitchFamily="34" charset="0"/>
            </a:endParaRPr>
          </a:p>
        </p:txBody>
      </p:sp>
      <p:sp>
        <p:nvSpPr>
          <p:cNvPr id="14"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a:t>
            </a:r>
            <a:r>
              <a:rPr lang="en-US" altLang="ja-JP" sz="1800" dirty="0">
                <a:latin typeface="Calibri" panose="020F0502020204030204" pitchFamily="34" charset="0"/>
              </a:rPr>
              <a:t>v</a:t>
            </a:r>
            <a:r>
              <a:rPr lang="en-US" altLang="ja-JP" sz="1800" dirty="0" smtClean="0">
                <a:latin typeface="Calibri" panose="020F0502020204030204" pitchFamily="34" charset="0"/>
              </a:rPr>
              <a:t>ertical encoding is shown when CW lengths are 672 and 624 (i.e. short code).</a:t>
            </a:r>
            <a:endParaRPr lang="en-US" altLang="ja-JP" sz="1800" dirty="0">
              <a:latin typeface="Calibri" panose="020F0502020204030204" pitchFamily="34" charset="0"/>
            </a:endParaRPr>
          </a:p>
        </p:txBody>
      </p:sp>
      <p:sp>
        <p:nvSpPr>
          <p:cNvPr id="15" name="テキスト ボックス 10"/>
          <p:cNvSpPr txBox="1">
            <a:spLocks noChangeArrowheads="1"/>
          </p:cNvSpPr>
          <p:nvPr/>
        </p:nvSpPr>
        <p:spPr bwMode="auto">
          <a:xfrm>
            <a:off x="647565" y="1994296"/>
            <a:ext cx="7776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1: The number of required symbols when 1CW with 624 and 674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257604799"/>
              </p:ext>
            </p:extLst>
          </p:nvPr>
        </p:nvGraphicFramePr>
        <p:xfrm>
          <a:off x="2206493" y="2332850"/>
          <a:ext cx="4597755" cy="3681867"/>
        </p:xfrm>
        <a:graphic>
          <a:graphicData uri="http://schemas.openxmlformats.org/drawingml/2006/table">
            <a:tbl>
              <a:tblPr firstRow="1" bandRow="1"/>
              <a:tblGrid>
                <a:gridCol w="1752479"/>
                <a:gridCol w="1461088"/>
                <a:gridCol w="1384188"/>
              </a:tblGrid>
              <a:tr h="37018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672</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624</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524423">
                <a:tc>
                  <a:txBody>
                    <a:bodyPr/>
                    <a:lstStyle/>
                    <a:p>
                      <a:r>
                        <a:rPr kumimoji="1" lang="en-US" altLang="ja-JP" sz="1800" dirty="0" smtClean="0">
                          <a:latin typeface="Calibri" panose="020F0502020204030204" pitchFamily="34" charset="0"/>
                          <a:ea typeface="Cambria Math" panose="02040503050406030204" pitchFamily="18" charset="0"/>
                          <a:cs typeface="Calibri" panose="020F0502020204030204" pitchFamily="34" charset="0"/>
                        </a:rPr>
                        <a:t>(QPSK,16QAM)</a:t>
                      </a:r>
                      <a:endParaRPr kumimoji="1" lang="ja-JP" altLang="en-US" sz="18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112 symbols</a:t>
                      </a:r>
                    </a:p>
                    <a:p>
                      <a:r>
                        <a:rPr kumimoji="1" lang="en-US" altLang="ja-JP" sz="1400" dirty="0" smtClean="0">
                          <a:solidFill>
                            <a:schemeClr val="tx1"/>
                          </a:solidFill>
                          <a:latin typeface="Calibri" panose="020F0502020204030204" pitchFamily="34" charset="0"/>
                          <a:cs typeface="Calibri" panose="020F0502020204030204" pitchFamily="34" charset="0"/>
                        </a:rPr>
                        <a:t>=14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104 symbols</a:t>
                      </a:r>
                    </a:p>
                    <a:p>
                      <a:r>
                        <a:rPr kumimoji="1" lang="en-US" altLang="ja-JP" sz="1400" dirty="0" smtClean="0">
                          <a:solidFill>
                            <a:schemeClr val="tx1"/>
                          </a:solidFill>
                          <a:latin typeface="Calibri" panose="020F0502020204030204" pitchFamily="34" charset="0"/>
                          <a:cs typeface="Calibri" panose="020F0502020204030204" pitchFamily="34" charset="0"/>
                        </a:rPr>
                        <a:t>=13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6D9F1"/>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84 symbols</a:t>
                      </a:r>
                    </a:p>
                    <a:p>
                      <a:r>
                        <a:rPr kumimoji="1" lang="en-US" altLang="ja-JP" sz="1400" dirty="0" smtClean="0">
                          <a:solidFill>
                            <a:schemeClr val="tx1"/>
                          </a:solidFill>
                        </a:rPr>
                        <a:t> =10.5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78 symbols</a:t>
                      </a:r>
                    </a:p>
                    <a:p>
                      <a:r>
                        <a:rPr kumimoji="1" lang="en-US" altLang="ja-JP" sz="1400" dirty="0" smtClean="0">
                          <a:solidFill>
                            <a:schemeClr val="tx1"/>
                          </a:solidFill>
                        </a:rPr>
                        <a:t> =9.75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56 symbols</a:t>
                      </a:r>
                    </a:p>
                    <a:p>
                      <a:r>
                        <a:rPr kumimoji="1" lang="en-US" altLang="ja-JP" sz="1400" dirty="0" smtClean="0">
                          <a:solidFill>
                            <a:schemeClr val="tx1"/>
                          </a:solidFill>
                        </a:rPr>
                        <a:t> =7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52 symbols</a:t>
                      </a:r>
                    </a:p>
                    <a:p>
                      <a:r>
                        <a:rPr kumimoji="1" lang="en-US" altLang="ja-JP" sz="1400" dirty="0" smtClean="0">
                          <a:solidFill>
                            <a:schemeClr val="tx1"/>
                          </a:solidFill>
                        </a:rPr>
                        <a:t> =6.5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bl>
          </a:graphicData>
        </a:graphic>
      </p:graphicFrame>
    </p:spTree>
    <p:extLst>
      <p:ext uri="{BB962C8B-B14F-4D97-AF65-F5344CB8AC3E}">
        <p14:creationId xmlns:p14="http://schemas.microsoft.com/office/powerpoint/2010/main" val="93132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(3/4)</a:t>
            </a:r>
            <a:endParaRPr lang="ja-JP" altLang="en-US" sz="3600" kern="0" dirty="0">
              <a:latin typeface="Calibri" panose="020F0502020204030204" pitchFamily="34" charset="0"/>
            </a:endParaRPr>
          </a:p>
        </p:txBody>
      </p:sp>
      <p:sp>
        <p:nvSpPr>
          <p:cNvPr id="19"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There are one cell in PH period 8</a:t>
            </a:r>
            <a:r>
              <a:rPr lang="en-US" altLang="ja-JP" sz="1800" dirty="0" smtClean="0">
                <a:latin typeface="Calibri" panose="020F0502020204030204" pitchFamily="34" charset="0"/>
              </a:rPr>
              <a:t>.</a:t>
            </a:r>
            <a:endParaRPr lang="en-US" altLang="ja-JP" sz="1800" dirty="0">
              <a:latin typeface="Calibri" panose="020F0502020204030204" pitchFamily="34" charset="0"/>
            </a:endParaRPr>
          </a:p>
        </p:txBody>
      </p:sp>
      <p:sp>
        <p:nvSpPr>
          <p:cNvPr id="10"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vertical encoding is shown  when CW lengths are 1344 and 1248 (i.e. long code).</a:t>
            </a:r>
            <a:endParaRPr lang="en-US" altLang="ja-JP" sz="1800" dirty="0">
              <a:latin typeface="Calibri" panose="020F0502020204030204" pitchFamily="34" charset="0"/>
            </a:endParaRPr>
          </a:p>
        </p:txBody>
      </p:sp>
      <p:sp>
        <p:nvSpPr>
          <p:cNvPr id="14" name="テキスト ボックス 10"/>
          <p:cNvSpPr txBox="1">
            <a:spLocks noChangeArrowheads="1"/>
          </p:cNvSpPr>
          <p:nvPr/>
        </p:nvSpPr>
        <p:spPr bwMode="auto">
          <a:xfrm>
            <a:off x="503548" y="1972810"/>
            <a:ext cx="8172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2: The number of required symbols when 1CW with 1248 and 1344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448897735"/>
              </p:ext>
            </p:extLst>
          </p:nvPr>
        </p:nvGraphicFramePr>
        <p:xfrm>
          <a:off x="2206493" y="2311364"/>
          <a:ext cx="4597755" cy="3677447"/>
        </p:xfrm>
        <a:graphic>
          <a:graphicData uri="http://schemas.openxmlformats.org/drawingml/2006/table">
            <a:tbl>
              <a:tblPr firstRow="1" bandRow="1"/>
              <a:tblGrid>
                <a:gridCol w="1752479"/>
                <a:gridCol w="1461088"/>
                <a:gridCol w="1384188"/>
              </a:tblGrid>
              <a:tr h="15415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1344</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1248</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672 symbols</a:t>
                      </a:r>
                    </a:p>
                    <a:p>
                      <a:r>
                        <a:rPr kumimoji="1" lang="en-US" altLang="ja-JP" sz="1400" dirty="0" smtClean="0">
                          <a:solidFill>
                            <a:schemeClr val="tx1"/>
                          </a:solidFill>
                        </a:rPr>
                        <a:t> =84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624 symbols</a:t>
                      </a:r>
                    </a:p>
                    <a:p>
                      <a:r>
                        <a:rPr kumimoji="1" lang="en-US" altLang="ja-JP" sz="1400" dirty="0" smtClean="0">
                          <a:solidFill>
                            <a:schemeClr val="tx1"/>
                          </a:solidFill>
                        </a:rPr>
                        <a:t>=78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 =39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524423">
                <a:tc>
                  <a:txBody>
                    <a:bodyPr/>
                    <a:lstStyle/>
                    <a:p>
                      <a:r>
                        <a:rPr kumimoji="1" lang="en-US" altLang="ja-JP" sz="1600" dirty="0" smtClean="0">
                          <a:latin typeface="Calibri" panose="020F0502020204030204" pitchFamily="34" charset="0"/>
                          <a:cs typeface="Calibri" panose="020F0502020204030204" pitchFamily="34" charset="0"/>
                        </a:rPr>
                        <a:t>(QPSK,16QAM)</a:t>
                      </a:r>
                      <a:endParaRPr kumimoji="1" lang="ja-JP" altLang="en-US" sz="16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224 symbols</a:t>
                      </a:r>
                    </a:p>
                    <a:p>
                      <a:r>
                        <a:rPr kumimoji="1" lang="en-US" altLang="ja-JP" sz="1400" dirty="0" smtClean="0">
                          <a:solidFill>
                            <a:schemeClr val="tx1"/>
                          </a:solidFill>
                          <a:latin typeface="Calibri" panose="020F0502020204030204" pitchFamily="34" charset="0"/>
                          <a:cs typeface="Calibri" panose="020F0502020204030204" pitchFamily="34" charset="0"/>
                        </a:rPr>
                        <a:t>=28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208 symbols</a:t>
                      </a:r>
                    </a:p>
                    <a:p>
                      <a:r>
                        <a:rPr kumimoji="1" lang="en-US" altLang="ja-JP" sz="1400" dirty="0" smtClean="0">
                          <a:solidFill>
                            <a:schemeClr val="tx1"/>
                          </a:solidFill>
                          <a:latin typeface="Calibri" panose="020F0502020204030204" pitchFamily="34" charset="0"/>
                          <a:cs typeface="Calibri" panose="020F0502020204030204" pitchFamily="34" charset="0"/>
                        </a:rPr>
                        <a:t>=26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112 symbols</a:t>
                      </a:r>
                    </a:p>
                    <a:p>
                      <a:r>
                        <a:rPr kumimoji="1" lang="en-US" altLang="ja-JP" sz="1400" dirty="0" smtClean="0">
                          <a:solidFill>
                            <a:schemeClr val="tx1"/>
                          </a:solidFill>
                        </a:rPr>
                        <a:t> =14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104 symbols</a:t>
                      </a:r>
                    </a:p>
                    <a:p>
                      <a:r>
                        <a:rPr kumimoji="1" lang="en-US" altLang="ja-JP" sz="1400" dirty="0" smtClean="0">
                          <a:solidFill>
                            <a:schemeClr val="tx1"/>
                          </a:solidFill>
                        </a:rPr>
                        <a:t> =13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bl>
          </a:graphicData>
        </a:graphic>
      </p:graphicFrame>
    </p:spTree>
    <p:extLst>
      <p:ext uri="{BB962C8B-B14F-4D97-AF65-F5344CB8AC3E}">
        <p14:creationId xmlns:p14="http://schemas.microsoft.com/office/powerpoint/2010/main" val="102227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8640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(4/4)</a:t>
            </a:r>
            <a:endParaRPr lang="ja-JP" altLang="en-US" sz="3600" kern="0" dirty="0">
              <a:latin typeface="Calibri" panose="020F0502020204030204" pitchFamily="34" charset="0"/>
            </a:endParaRPr>
          </a:p>
        </p:txBody>
      </p:sp>
      <p:sp>
        <p:nvSpPr>
          <p:cNvPr id="34" name="コンテンツ プレースホルダー 2"/>
          <p:cNvSpPr txBox="1">
            <a:spLocks/>
          </p:cNvSpPr>
          <p:nvPr/>
        </p:nvSpPr>
        <p:spPr bwMode="auto">
          <a:xfrm>
            <a:off x="306450" y="1844824"/>
            <a:ext cx="8494588" cy="9361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925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marL="0" indent="0" defTabSz="914400" fontAlgn="auto">
              <a:spcBef>
                <a:spcPct val="20000"/>
              </a:spcBef>
              <a:spcAft>
                <a:spcPts val="0"/>
              </a:spcAft>
              <a:buClrTx/>
              <a:buSzTx/>
            </a:pPr>
            <a:r>
              <a:rPr lang="en-US" altLang="ja-JP" sz="2200" b="0" kern="1200" dirty="0" smtClean="0">
                <a:solidFill>
                  <a:schemeClr val="tx1"/>
                </a:solidFill>
                <a:latin typeface="Calibri"/>
                <a:ea typeface="ＭＳ Ｐゴシック"/>
              </a:rPr>
              <a:t>Regarding treatment in yellow cell, we propose that PH is reset in the beginning of each codeword in all modulation cases supported in 30.6.6.3.9.</a:t>
            </a:r>
            <a:endParaRPr lang="en-US" altLang="ja-JP" sz="2200" b="0" kern="1200" dirty="0">
              <a:solidFill>
                <a:schemeClr val="tx1"/>
              </a:solidFill>
              <a:latin typeface="Calibri"/>
              <a:ea typeface="ＭＳ Ｐゴシック"/>
            </a:endParaRPr>
          </a:p>
        </p:txBody>
      </p:sp>
      <p:sp>
        <p:nvSpPr>
          <p:cNvPr id="35" name="Rectangle 2"/>
          <p:cNvSpPr txBox="1">
            <a:spLocks noChangeArrowheads="1"/>
          </p:cNvSpPr>
          <p:nvPr/>
        </p:nvSpPr>
        <p:spPr>
          <a:xfrm>
            <a:off x="0" y="4420838"/>
            <a:ext cx="1369833" cy="52205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Stream#2</a:t>
            </a:r>
          </a:p>
        </p:txBody>
      </p:sp>
      <p:sp>
        <p:nvSpPr>
          <p:cNvPr id="36" name="Rectangle 2"/>
          <p:cNvSpPr txBox="1">
            <a:spLocks noChangeArrowheads="1"/>
          </p:cNvSpPr>
          <p:nvPr/>
        </p:nvSpPr>
        <p:spPr>
          <a:xfrm>
            <a:off x="0" y="3645011"/>
            <a:ext cx="1297825" cy="540060"/>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Stream#1</a:t>
            </a:r>
          </a:p>
        </p:txBody>
      </p:sp>
      <p:sp>
        <p:nvSpPr>
          <p:cNvPr id="37" name="正方形/長方形 36"/>
          <p:cNvSpPr/>
          <p:nvPr/>
        </p:nvSpPr>
        <p:spPr>
          <a:xfrm>
            <a:off x="1691680" y="4510848"/>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8" name="正方形/長方形 37"/>
          <p:cNvSpPr/>
          <p:nvPr/>
        </p:nvSpPr>
        <p:spPr>
          <a:xfrm>
            <a:off x="1691680" y="3648064"/>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9" name="テキスト ボックス 38"/>
          <p:cNvSpPr txBox="1"/>
          <p:nvPr/>
        </p:nvSpPr>
        <p:spPr>
          <a:xfrm>
            <a:off x="1403648" y="4978900"/>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0" name="テキスト ボックス 39"/>
          <p:cNvSpPr txBox="1"/>
          <p:nvPr/>
        </p:nvSpPr>
        <p:spPr>
          <a:xfrm>
            <a:off x="3995936" y="4945174"/>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prstClr val="black"/>
                </a:solidFill>
                <a:latin typeface="Calibri"/>
                <a:ea typeface="ＭＳ Ｐゴシック"/>
              </a:rPr>
              <a:t>Phase[3]</a:t>
            </a:r>
            <a:endParaRPr kumimoji="1" lang="ja-JP" altLang="en-US" sz="1800" dirty="0">
              <a:solidFill>
                <a:prstClr val="black"/>
              </a:solidFill>
              <a:latin typeface="Calibri"/>
              <a:ea typeface="ＭＳ Ｐゴシック"/>
            </a:endParaRPr>
          </a:p>
        </p:txBody>
      </p:sp>
      <p:cxnSp>
        <p:nvCxnSpPr>
          <p:cNvPr id="41" name="直線コネクタ 40"/>
          <p:cNvCxnSpPr/>
          <p:nvPr/>
        </p:nvCxnSpPr>
        <p:spPr>
          <a:xfrm flipV="1">
            <a:off x="1691680" y="3106407"/>
            <a:ext cx="0" cy="1836489"/>
          </a:xfrm>
          <a:prstGeom prst="line">
            <a:avLst/>
          </a:prstGeom>
          <a:noFill/>
          <a:ln w="22225" cap="flat" cmpd="sng" algn="ctr">
            <a:solidFill>
              <a:srgbClr val="FF0000"/>
            </a:solidFill>
            <a:prstDash val="solid"/>
          </a:ln>
          <a:effectLst/>
        </p:spPr>
      </p:cxnSp>
      <p:cxnSp>
        <p:nvCxnSpPr>
          <p:cNvPr id="42" name="直線コネクタ 41"/>
          <p:cNvCxnSpPr/>
          <p:nvPr/>
        </p:nvCxnSpPr>
        <p:spPr>
          <a:xfrm flipV="1">
            <a:off x="4860032" y="3106406"/>
            <a:ext cx="0" cy="1836490"/>
          </a:xfrm>
          <a:prstGeom prst="line">
            <a:avLst/>
          </a:prstGeom>
          <a:noFill/>
          <a:ln w="22225" cap="flat" cmpd="sng" algn="ctr">
            <a:solidFill>
              <a:srgbClr val="FF0000"/>
            </a:solidFill>
            <a:prstDash val="solid"/>
          </a:ln>
          <a:effectLst/>
        </p:spPr>
      </p:cxnSp>
      <p:sp>
        <p:nvSpPr>
          <p:cNvPr id="43" name="正方形/長方形 42"/>
          <p:cNvSpPr/>
          <p:nvPr/>
        </p:nvSpPr>
        <p:spPr>
          <a:xfrm>
            <a:off x="4860032" y="3648064"/>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4" name="正方形/長方形 43"/>
          <p:cNvSpPr/>
          <p:nvPr/>
        </p:nvSpPr>
        <p:spPr>
          <a:xfrm>
            <a:off x="4860032" y="4510847"/>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5" name="Rectangle 2"/>
          <p:cNvSpPr txBox="1">
            <a:spLocks noChangeArrowheads="1"/>
          </p:cNvSpPr>
          <p:nvPr/>
        </p:nvSpPr>
        <p:spPr>
          <a:xfrm>
            <a:off x="2917590" y="322264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6" name="Rectangle 2"/>
          <p:cNvSpPr txBox="1">
            <a:spLocks noChangeArrowheads="1"/>
          </p:cNvSpPr>
          <p:nvPr/>
        </p:nvSpPr>
        <p:spPr>
          <a:xfrm>
            <a:off x="2917590"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7" name="テキスト ボックス 46"/>
          <p:cNvSpPr txBox="1"/>
          <p:nvPr/>
        </p:nvSpPr>
        <p:spPr>
          <a:xfrm>
            <a:off x="4596886" y="5230941"/>
            <a:ext cx="1368152" cy="646331"/>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Reset</a:t>
            </a:r>
          </a:p>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8" name="Rectangle 2"/>
          <p:cNvSpPr txBox="1">
            <a:spLocks noChangeArrowheads="1"/>
          </p:cNvSpPr>
          <p:nvPr/>
        </p:nvSpPr>
        <p:spPr>
          <a:xfrm>
            <a:off x="5797910" y="3186636"/>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sp>
        <p:nvSpPr>
          <p:cNvPr id="49" name="Rectangle 2"/>
          <p:cNvSpPr txBox="1">
            <a:spLocks noChangeArrowheads="1"/>
          </p:cNvSpPr>
          <p:nvPr/>
        </p:nvSpPr>
        <p:spPr>
          <a:xfrm>
            <a:off x="5796136"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cxnSp>
        <p:nvCxnSpPr>
          <p:cNvPr id="50" name="直線コネクタ 49"/>
          <p:cNvCxnSpPr/>
          <p:nvPr/>
        </p:nvCxnSpPr>
        <p:spPr>
          <a:xfrm flipV="1">
            <a:off x="5058315" y="5003486"/>
            <a:ext cx="0" cy="311020"/>
          </a:xfrm>
          <a:prstGeom prst="line">
            <a:avLst/>
          </a:prstGeom>
          <a:noFill/>
          <a:ln w="22225" cap="flat" cmpd="sng" algn="ctr">
            <a:solidFill>
              <a:srgbClr val="0000FF"/>
            </a:solidFill>
            <a:prstDash val="solid"/>
            <a:tailEnd type="arrow"/>
          </a:ln>
          <a:effectLst/>
        </p:spPr>
      </p:cxnSp>
      <p:cxnSp>
        <p:nvCxnSpPr>
          <p:cNvPr id="51" name="直線コネクタ 50"/>
          <p:cNvCxnSpPr/>
          <p:nvPr/>
        </p:nvCxnSpPr>
        <p:spPr>
          <a:xfrm>
            <a:off x="1691680" y="3258644"/>
            <a:ext cx="3168352" cy="0"/>
          </a:xfrm>
          <a:prstGeom prst="line">
            <a:avLst/>
          </a:prstGeom>
          <a:noFill/>
          <a:ln w="22225" cap="flat" cmpd="sng" algn="ctr">
            <a:solidFill>
              <a:sysClr val="windowText" lastClr="000000"/>
            </a:solidFill>
            <a:prstDash val="solid"/>
            <a:headEnd type="arrow"/>
            <a:tailEnd type="arrow"/>
          </a:ln>
          <a:effectLst/>
        </p:spPr>
      </p:cxnSp>
      <p:sp>
        <p:nvSpPr>
          <p:cNvPr id="52" name="Rectangle 2"/>
          <p:cNvSpPr txBox="1">
            <a:spLocks noChangeArrowheads="1"/>
          </p:cNvSpPr>
          <p:nvPr/>
        </p:nvSpPr>
        <p:spPr>
          <a:xfrm>
            <a:off x="2590099" y="2926685"/>
            <a:ext cx="1477845" cy="475975"/>
          </a:xfrm>
          <a:prstGeom prst="rect">
            <a:avLst/>
          </a:prstGeom>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19.5 periods</a:t>
            </a:r>
          </a:p>
        </p:txBody>
      </p:sp>
      <p:sp>
        <p:nvSpPr>
          <p:cNvPr id="53" name="コンテンツ プレースホルダー 2"/>
          <p:cNvSpPr>
            <a:spLocks noGrp="1"/>
          </p:cNvSpPr>
          <p:nvPr/>
        </p:nvSpPr>
        <p:spPr>
          <a:xfrm>
            <a:off x="3949701" y="5805264"/>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*PH value is expressed as Phase[i] where i=0,1,…,7.</a:t>
            </a:r>
            <a:endParaRPr lang="en-US" altLang="ja-JP" sz="1800" dirty="0">
              <a:latin typeface="Calibri" panose="020F0502020204030204" pitchFamily="34" charset="0"/>
            </a:endParaRPr>
          </a:p>
        </p:txBody>
      </p:sp>
      <p:sp>
        <p:nvSpPr>
          <p:cNvPr id="54" name="コンテンツ プレースホルダー 2"/>
          <p:cNvSpPr>
            <a:spLocks noGrp="1"/>
          </p:cNvSpPr>
          <p:nvPr/>
        </p:nvSpPr>
        <p:spPr>
          <a:xfrm>
            <a:off x="446195" y="2570046"/>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Example : (QPSK,QPSK) with CW length 624</a:t>
            </a:r>
            <a:endParaRPr lang="en-US" altLang="ja-JP" sz="1800" dirty="0">
              <a:latin typeface="Calibri" panose="020F0502020204030204" pitchFamily="34" charset="0"/>
            </a:endParaRPr>
          </a:p>
        </p:txBody>
      </p:sp>
    </p:spTree>
    <p:extLst>
      <p:ext uri="{BB962C8B-B14F-4D97-AF65-F5344CB8AC3E}">
        <p14:creationId xmlns:p14="http://schemas.microsoft.com/office/powerpoint/2010/main" val="374057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2398</Words>
  <Application>Microsoft Office PowerPoint</Application>
  <PresentationFormat>画面に合わせる (4:3)</PresentationFormat>
  <Paragraphs>391</Paragraphs>
  <Slides>28</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802-11-Submission</vt:lpstr>
      <vt:lpstr>Document</vt:lpstr>
      <vt:lpstr>Phase Hopping Modulation</vt:lpstr>
      <vt:lpstr>Introduction</vt:lpstr>
      <vt:lpstr>MCS in OLSM-PH for OFDM</vt:lpstr>
      <vt:lpstr>The motion passed regarding OLSM-PH for OFDM</vt:lpstr>
      <vt:lpstr>Relationship between PH and interleaving</vt:lpstr>
      <vt:lpstr>Proposed PH period (1/4)</vt:lpstr>
      <vt:lpstr>PowerPoint プレゼンテーション</vt:lpstr>
      <vt:lpstr>PowerPoint プレゼンテーション</vt:lpstr>
      <vt:lpstr>PowerPoint プレゼンテーション</vt:lpstr>
      <vt:lpstr>Proposed precoding matrices (1/3)</vt:lpstr>
      <vt:lpstr>Proposed precoding matrices (2/3)</vt:lpstr>
      <vt:lpstr>Proposed precoding matrices (3/3)</vt:lpstr>
      <vt:lpstr>Discussion of performance</vt:lpstr>
      <vt:lpstr>Simulation conditions</vt:lpstr>
      <vt:lpstr>(1)Comparison: no-precoding with/without PH (LOS #1: a=-5dB; MLD)</vt:lpstr>
      <vt:lpstr>(2)Comparison: precoding with/without PH (LOS #1: a=-5dB; MLD)</vt:lpstr>
      <vt:lpstr>(3)Comparison: no-precoding with/without PH (LOS #1: a=-5dB; MMSE)</vt:lpstr>
      <vt:lpstr>(4)Comparison: precoding with/without PH (LOS #1: a=-5dB; MMSE)</vt:lpstr>
      <vt:lpstr>Simulation conditions</vt:lpstr>
      <vt:lpstr>(1)Performances with power imbalance (LOS #2: b=-5dB; MLD)</vt:lpstr>
      <vt:lpstr>(2)Performances with power imbalance (LOS #2: b=-5dB; MMSE)</vt:lpstr>
      <vt:lpstr>(3)Performances with power imbalance (LOS #2: b=-10dB; MLD)</vt:lpstr>
      <vt:lpstr>(4)Performances with power imbalance (LOS #2: b=-10dB; MMSE)</vt:lpstr>
      <vt:lpstr>Summary</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2016-05-16T21:07:06Z</dcterms:created>
  <dcterms:modified xsi:type="dcterms:W3CDTF">2017-11-07T02:11:57Z</dcterms:modified>
</cp:coreProperties>
</file>