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88" r:id="rId14"/>
    <p:sldId id="294" r:id="rId15"/>
    <p:sldId id="270" r:id="rId16"/>
    <p:sldId id="290" r:id="rId17"/>
    <p:sldId id="271" r:id="rId18"/>
    <p:sldId id="291" r:id="rId19"/>
    <p:sldId id="295" r:id="rId20"/>
    <p:sldId id="292" r:id="rId21"/>
    <p:sldId id="275" r:id="rId22"/>
    <p:sldId id="293" r:id="rId23"/>
    <p:sldId id="276" r:id="rId24"/>
    <p:sldId id="277" r:id="rId25"/>
    <p:sldId id="282" r:id="rId26"/>
    <p:sldId id="286" r:id="rId27"/>
    <p:sldId id="284" r:id="rId28"/>
    <p:sldId id="285" r:id="rId29"/>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0014" autoAdjust="0"/>
    <p:restoredTop sz="93117" autoAdjust="0"/>
  </p:normalViewPr>
  <p:slideViewPr>
    <p:cSldViewPr>
      <p:cViewPr>
        <p:scale>
          <a:sx n="73" d="100"/>
          <a:sy n="73" d="100"/>
        </p:scale>
        <p:origin x="-2160" y="-2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11/7/2017</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2</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13</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25</a:t>
            </a:fld>
            <a:endParaRPr lang="en-US" dirty="0"/>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26</a:t>
            </a:fld>
            <a:endParaRPr lang="en-US" dirty="0"/>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27</a:t>
            </a:fld>
            <a:endParaRPr lang="en-US" dirty="0"/>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28</a:t>
            </a:fld>
            <a:endParaRPr lang="en-US" dirty="0"/>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smtClean="0"/>
              <a:t>マスター タイトルの書式設定</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GB"/>
          </a:p>
        </p:txBody>
      </p:sp>
      <p:sp>
        <p:nvSpPr>
          <p:cNvPr id="4" name="Date Placeholder 3"/>
          <p:cNvSpPr>
            <a:spLocks noGrp="1"/>
          </p:cNvSpPr>
          <p:nvPr>
            <p:ph type="dt" idx="10"/>
          </p:nvPr>
        </p:nvSpPr>
        <p:spPr/>
        <p:txBody>
          <a:bodyPr/>
          <a:lstStyle>
            <a:lvl1pPr>
              <a:defRPr/>
            </a:lvl1pPr>
          </a:lstStyle>
          <a:p>
            <a:r>
              <a:rPr lang="en-US" dirty="0" smtClean="0"/>
              <a:t>Month Year</a:t>
            </a:r>
            <a:endParaRPr lang="en-GB" dirty="0"/>
          </a:p>
        </p:txBody>
      </p:sp>
      <p:sp>
        <p:nvSpPr>
          <p:cNvPr id="5" name="Footer Placeholder 4"/>
          <p:cNvSpPr>
            <a:spLocks noGrp="1"/>
          </p:cNvSpPr>
          <p:nvPr>
            <p:ph type="ftr" idx="11"/>
          </p:nvPr>
        </p:nvSpPr>
        <p:spPr/>
        <p:txBody>
          <a:bodyPr/>
          <a:lstStyle>
            <a:lvl1pPr>
              <a:defRPr/>
            </a:lvl1pPr>
          </a:lstStyle>
          <a:p>
            <a:r>
              <a:rPr lang="en-GB" dirty="0" smtClean="0"/>
              <a:t>John Doe, Panasonic</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Xxx xxx, Panasonic</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Month Year</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Date Placeholder 3"/>
          <p:cNvSpPr>
            <a:spLocks noGrp="1"/>
          </p:cNvSpPr>
          <p:nvPr>
            <p:ph type="dt" idx="10"/>
          </p:nvPr>
        </p:nvSpPr>
        <p:spPr/>
        <p:txBody>
          <a:bodyPr/>
          <a:lstStyle>
            <a:lvl1pPr>
              <a:defRPr/>
            </a:lvl1pPr>
          </a:lstStyle>
          <a:p>
            <a:r>
              <a:rPr lang="en-US" dirty="0" smtClean="0"/>
              <a:t>Month Year</a:t>
            </a:r>
            <a:endParaRPr lang="en-GB" dirty="0"/>
          </a:p>
        </p:txBody>
      </p:sp>
      <p:sp>
        <p:nvSpPr>
          <p:cNvPr id="5" name="Footer Placeholder 4"/>
          <p:cNvSpPr>
            <a:spLocks noGrp="1"/>
          </p:cNvSpPr>
          <p:nvPr>
            <p:ph type="ftr" idx="11"/>
          </p:nvPr>
        </p:nvSpPr>
        <p:spPr/>
        <p:txBody>
          <a:bodyPr/>
          <a:lstStyle>
            <a:lvl1pPr>
              <a:defRPr/>
            </a:lvl1pPr>
          </a:lstStyle>
          <a:p>
            <a:r>
              <a:rPr lang="en-GB" dirty="0" smtClean="0"/>
              <a:t>John Doe, Some Company</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Date Placeholder 4"/>
          <p:cNvSpPr>
            <a:spLocks noGrp="1"/>
          </p:cNvSpPr>
          <p:nvPr>
            <p:ph type="dt" idx="10"/>
          </p:nvPr>
        </p:nvSpPr>
        <p:spPr/>
        <p:txBody>
          <a:bodyPr/>
          <a:lstStyle>
            <a:lvl1pPr>
              <a:defRPr/>
            </a:lvl1pPr>
          </a:lstStyle>
          <a:p>
            <a:r>
              <a:rPr lang="en-US" dirty="0" smtClean="0"/>
              <a:t>Month Year</a:t>
            </a:r>
            <a:endParaRPr lang="en-GB" dirty="0"/>
          </a:p>
        </p:txBody>
      </p:sp>
      <p:sp>
        <p:nvSpPr>
          <p:cNvPr id="6" name="Footer Placeholder 5"/>
          <p:cNvSpPr>
            <a:spLocks noGrp="1"/>
          </p:cNvSpPr>
          <p:nvPr>
            <p:ph type="ftr" idx="11"/>
          </p:nvPr>
        </p:nvSpPr>
        <p:spPr/>
        <p:txBody>
          <a:bodyPr/>
          <a:lstStyle>
            <a:lvl1pPr>
              <a:defRPr/>
            </a:lvl1pPr>
          </a:lstStyle>
          <a:p>
            <a:r>
              <a:rPr lang="en-GB" dirty="0" smtClean="0"/>
              <a:t>John Doe, Some Company</a:t>
            </a:r>
            <a:endParaRPr lang="en-GB" dirty="0"/>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7" name="Date Placeholder 6"/>
          <p:cNvSpPr>
            <a:spLocks noGrp="1"/>
          </p:cNvSpPr>
          <p:nvPr>
            <p:ph type="dt" idx="10"/>
          </p:nvPr>
        </p:nvSpPr>
        <p:spPr/>
        <p:txBody>
          <a:bodyPr/>
          <a:lstStyle>
            <a:lvl1pPr>
              <a:defRPr/>
            </a:lvl1pPr>
          </a:lstStyle>
          <a:p>
            <a:r>
              <a:rPr lang="en-US" dirty="0" smtClean="0"/>
              <a:t>Month Year</a:t>
            </a:r>
            <a:endParaRPr lang="en-GB" dirty="0"/>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dirty="0" smtClean="0"/>
              <a:t>John Doe, Some Company</a:t>
            </a:r>
            <a:endParaRPr lang="en-GB" dirty="0"/>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Date Placeholder 2"/>
          <p:cNvSpPr>
            <a:spLocks noGrp="1"/>
          </p:cNvSpPr>
          <p:nvPr>
            <p:ph type="dt" idx="10"/>
          </p:nvPr>
        </p:nvSpPr>
        <p:spPr/>
        <p:txBody>
          <a:bodyPr/>
          <a:lstStyle>
            <a:lvl1pPr>
              <a:defRPr/>
            </a:lvl1pPr>
          </a:lstStyle>
          <a:p>
            <a:r>
              <a:rPr lang="en-US" dirty="0" smtClean="0"/>
              <a:t>Month Year</a:t>
            </a:r>
            <a:endParaRPr lang="en-GB" dirty="0"/>
          </a:p>
        </p:txBody>
      </p:sp>
      <p:sp>
        <p:nvSpPr>
          <p:cNvPr id="4" name="Footer Placeholder 3"/>
          <p:cNvSpPr>
            <a:spLocks noGrp="1"/>
          </p:cNvSpPr>
          <p:nvPr>
            <p:ph type="ftr" idx="11"/>
          </p:nvPr>
        </p:nvSpPr>
        <p:spPr/>
        <p:txBody>
          <a:bodyPr/>
          <a:lstStyle>
            <a:lvl1pPr>
              <a:defRPr/>
            </a:lvl1pPr>
          </a:lstStyle>
          <a:p>
            <a:r>
              <a:rPr lang="en-GB" dirty="0" smtClean="0"/>
              <a:t>John Doe, Some Company</a:t>
            </a:r>
            <a:endParaRPr lang="en-GB" dirty="0"/>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smtClean="0"/>
              <a:t>Month Year</a:t>
            </a:r>
            <a:endParaRPr lang="en-GB" dirty="0"/>
          </a:p>
        </p:txBody>
      </p:sp>
      <p:sp>
        <p:nvSpPr>
          <p:cNvPr id="3" name="Footer Placeholder 2"/>
          <p:cNvSpPr>
            <a:spLocks noGrp="1"/>
          </p:cNvSpPr>
          <p:nvPr>
            <p:ph type="ftr" idx="11"/>
          </p:nvPr>
        </p:nvSpPr>
        <p:spPr/>
        <p:txBody>
          <a:bodyPr/>
          <a:lstStyle>
            <a:lvl1pPr>
              <a:defRPr/>
            </a:lvl1pPr>
          </a:lstStyle>
          <a:p>
            <a:r>
              <a:rPr lang="en-GB" dirty="0" smtClean="0"/>
              <a:t>John Doe, Some Company</a:t>
            </a:r>
            <a:endParaRPr lang="en-GB" dirty="0"/>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Date Placeholder 3"/>
          <p:cNvSpPr>
            <a:spLocks noGrp="1"/>
          </p:cNvSpPr>
          <p:nvPr>
            <p:ph type="dt" idx="10"/>
          </p:nvPr>
        </p:nvSpPr>
        <p:spPr/>
        <p:txBody>
          <a:bodyPr/>
          <a:lstStyle>
            <a:lvl1pPr>
              <a:defRPr/>
            </a:lvl1pPr>
          </a:lstStyle>
          <a:p>
            <a:r>
              <a:rPr lang="en-US" dirty="0" smtClean="0"/>
              <a:t>Month Year</a:t>
            </a:r>
            <a:endParaRPr lang="en-GB" dirty="0"/>
          </a:p>
        </p:txBody>
      </p:sp>
      <p:sp>
        <p:nvSpPr>
          <p:cNvPr id="5" name="Footer Placeholder 4"/>
          <p:cNvSpPr>
            <a:spLocks noGrp="1"/>
          </p:cNvSpPr>
          <p:nvPr>
            <p:ph type="ftr" idx="11"/>
          </p:nvPr>
        </p:nvSpPr>
        <p:spPr/>
        <p:txBody>
          <a:bodyPr/>
          <a:lstStyle>
            <a:lvl1pPr>
              <a:defRPr/>
            </a:lvl1pPr>
          </a:lstStyle>
          <a:p>
            <a:r>
              <a:rPr lang="en-GB" dirty="0" smtClean="0"/>
              <a:t>John Doe, Some Company</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ja-JP" altLang="en-US" smtClean="0"/>
              <a:t>マスター タイトルの書式設定</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Date Placeholder 3"/>
          <p:cNvSpPr>
            <a:spLocks noGrp="1"/>
          </p:cNvSpPr>
          <p:nvPr>
            <p:ph type="dt" idx="10"/>
          </p:nvPr>
        </p:nvSpPr>
        <p:spPr/>
        <p:txBody>
          <a:bodyPr/>
          <a:lstStyle>
            <a:lvl1pPr>
              <a:defRPr/>
            </a:lvl1pPr>
          </a:lstStyle>
          <a:p>
            <a:r>
              <a:rPr lang="en-US" dirty="0" smtClean="0"/>
              <a:t>Month Year</a:t>
            </a:r>
            <a:endParaRPr lang="en-GB" dirty="0"/>
          </a:p>
        </p:txBody>
      </p:sp>
      <p:sp>
        <p:nvSpPr>
          <p:cNvPr id="5" name="Footer Placeholder 4"/>
          <p:cNvSpPr>
            <a:spLocks noGrp="1"/>
          </p:cNvSpPr>
          <p:nvPr>
            <p:ph type="ftr" idx="11"/>
          </p:nvPr>
        </p:nvSpPr>
        <p:spPr/>
        <p:txBody>
          <a:bodyPr/>
          <a:lstStyle>
            <a:lvl1pPr>
              <a:defRPr/>
            </a:lvl1pPr>
          </a:lstStyle>
          <a:p>
            <a:r>
              <a:rPr lang="en-GB" dirty="0" smtClean="0"/>
              <a:t>John Doe, Some Company</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September 2017</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Yutaka Murakami, Panasonic</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dirty="0"/>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802.11-17/1707r0</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smtClean="0"/>
              <a:t>November 2017</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0" y="901824"/>
            <a:ext cx="9144000" cy="130304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latin typeface="Calibri" panose="020F0502020204030204" pitchFamily="34" charset="0"/>
              </a:rPr>
              <a:t>Phase Hopping Modulation</a:t>
            </a:r>
            <a:endParaRPr lang="en-GB" dirty="0">
              <a:latin typeface="Calibri" panose="020F0502020204030204" pitchFamily="34" charset="0"/>
            </a:endParaRPr>
          </a:p>
        </p:txBody>
      </p:sp>
      <p:sp>
        <p:nvSpPr>
          <p:cNvPr id="3074" name="Rectangle 2"/>
          <p:cNvSpPr>
            <a:spLocks noGrp="1" noChangeArrowheads="1"/>
          </p:cNvSpPr>
          <p:nvPr>
            <p:ph type="body" idx="1"/>
          </p:nvPr>
        </p:nvSpPr>
        <p:spPr>
          <a:xfrm>
            <a:off x="0" y="2168029"/>
            <a:ext cx="91440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2017-11-6</a:t>
            </a:r>
            <a:endParaRPr lang="en-GB" sz="2000" b="0" dirty="0"/>
          </a:p>
        </p:txBody>
      </p:sp>
      <p:sp>
        <p:nvSpPr>
          <p:cNvPr id="3076" name="Rectangle 4"/>
          <p:cNvSpPr>
            <a:spLocks noChangeArrowheads="1"/>
          </p:cNvSpPr>
          <p:nvPr/>
        </p:nvSpPr>
        <p:spPr bwMode="auto">
          <a:xfrm>
            <a:off x="603920" y="335699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オブジェクト 1"/>
          <p:cNvGraphicFramePr>
            <a:graphicFrameLocks noChangeAspect="1"/>
          </p:cNvGraphicFramePr>
          <p:nvPr>
            <p:extLst>
              <p:ext uri="{D42A27DB-BD31-4B8C-83A1-F6EECF244321}">
                <p14:modId xmlns:p14="http://schemas.microsoft.com/office/powerpoint/2010/main" val="1118631179"/>
              </p:ext>
            </p:extLst>
          </p:nvPr>
        </p:nvGraphicFramePr>
        <p:xfrm>
          <a:off x="587375" y="3737992"/>
          <a:ext cx="7942263" cy="3200400"/>
        </p:xfrm>
        <a:graphic>
          <a:graphicData uri="http://schemas.openxmlformats.org/presentationml/2006/ole">
            <mc:AlternateContent xmlns:mc="http://schemas.openxmlformats.org/markup-compatibility/2006">
              <mc:Choice xmlns:v="urn:schemas-microsoft-com:vml" Requires="v">
                <p:oleObj spid="_x0000_s3493" name="Document" r:id="rId5" imgW="8516348" imgH="3445780" progId="Word.Document.8">
                  <p:embed/>
                </p:oleObj>
              </mc:Choice>
              <mc:Fallback>
                <p:oleObj name="Document" r:id="rId5" imgW="8516348" imgH="3445780" progId="Word.Document.8">
                  <p:embed/>
                  <p:pic>
                    <p:nvPicPr>
                      <p:cNvPr id="0" name="Object 3"/>
                      <p:cNvPicPr>
                        <a:picLocks noChangeAspect="1" noChangeArrowheads="1"/>
                      </p:cNvPicPr>
                      <p:nvPr/>
                    </p:nvPicPr>
                    <p:blipFill>
                      <a:blip r:embed="rId6"/>
                      <a:srcRect/>
                      <a:stretch>
                        <a:fillRect/>
                      </a:stretch>
                    </p:blipFill>
                    <p:spPr bwMode="auto">
                      <a:xfrm>
                        <a:off x="587375" y="3737992"/>
                        <a:ext cx="794226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20080"/>
            <a:ext cx="9144000" cy="908720"/>
          </a:xfrm>
        </p:spPr>
        <p:txBody>
          <a:bodyPr/>
          <a:lstStyle/>
          <a:p>
            <a:r>
              <a:rPr lang="en-US" altLang="ja-JP" dirty="0" smtClean="0">
                <a:latin typeface="Calibri" panose="020F0502020204030204" pitchFamily="34" charset="0"/>
              </a:rPr>
              <a:t>Proposed precoding matrices (1/3)</a:t>
            </a:r>
            <a:endParaRPr kumimoji="1" lang="ja-JP" altLang="en-US"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10</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Rectangle 2"/>
          <p:cNvSpPr txBox="1">
            <a:spLocks noChangeArrowheads="1"/>
          </p:cNvSpPr>
          <p:nvPr/>
        </p:nvSpPr>
        <p:spPr>
          <a:xfrm>
            <a:off x="250162" y="2204864"/>
            <a:ext cx="8671744" cy="1440160"/>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sz="2800" dirty="0" smtClean="0">
                <a:solidFill>
                  <a:prstClr val="black"/>
                </a:solidFill>
                <a:latin typeface="Calibri"/>
                <a:ea typeface="ＭＳ Ｐゴシック"/>
              </a:rPr>
              <a:t>The contribution </a:t>
            </a:r>
            <a:r>
              <a:rPr lang="en-US" altLang="ja-JP" sz="2800" dirty="0">
                <a:solidFill>
                  <a:prstClr val="black"/>
                </a:solidFill>
                <a:latin typeface="Calibri"/>
                <a:ea typeface="ＭＳ Ｐゴシック"/>
              </a:rPr>
              <a:t>of </a:t>
            </a:r>
            <a:r>
              <a:rPr lang="en-US" altLang="ja-JP" sz="2800" dirty="0" smtClean="0">
                <a:solidFill>
                  <a:prstClr val="black"/>
                </a:solidFill>
                <a:latin typeface="Calibri"/>
                <a:ea typeface="ＭＳ Ｐゴシック"/>
              </a:rPr>
              <a:t>[4] </a:t>
            </a:r>
            <a:r>
              <a:rPr lang="en-US" altLang="ja-JP" sz="2800" dirty="0">
                <a:solidFill>
                  <a:prstClr val="black"/>
                </a:solidFill>
                <a:latin typeface="Calibri"/>
                <a:ea typeface="ＭＳ Ｐゴシック"/>
              </a:rPr>
              <a:t>proposed </a:t>
            </a:r>
            <a:r>
              <a:rPr lang="en-US" altLang="ja-JP" sz="2800" dirty="0" smtClean="0">
                <a:solidFill>
                  <a:prstClr val="black"/>
                </a:solidFill>
                <a:latin typeface="Calibri"/>
                <a:ea typeface="ＭＳ Ｐゴシック"/>
              </a:rPr>
              <a:t>additional </a:t>
            </a:r>
            <a:r>
              <a:rPr lang="en-US" altLang="ja-JP" sz="2800" dirty="0">
                <a:solidFill>
                  <a:prstClr val="black"/>
                </a:solidFill>
                <a:latin typeface="Calibri"/>
                <a:ea typeface="ＭＳ Ｐゴシック"/>
              </a:rPr>
              <a:t>SU-MIMO EDMG-Header-A </a:t>
            </a:r>
            <a:r>
              <a:rPr lang="en-US" altLang="ja-JP" sz="2800" dirty="0" smtClean="0">
                <a:solidFill>
                  <a:prstClr val="black"/>
                </a:solidFill>
                <a:latin typeface="Calibri"/>
                <a:ea typeface="ＭＳ Ｐゴシック"/>
              </a:rPr>
              <a:t>fields to indicate whether precoding is applied or </a:t>
            </a:r>
            <a:r>
              <a:rPr lang="en-US" altLang="ja-JP" sz="2800" dirty="0">
                <a:solidFill>
                  <a:prstClr val="black"/>
                </a:solidFill>
                <a:latin typeface="Calibri"/>
                <a:ea typeface="ＭＳ Ｐゴシック"/>
              </a:rPr>
              <a:t>not</a:t>
            </a:r>
            <a:r>
              <a:rPr lang="en-US" altLang="ja-JP" sz="2800" dirty="0" smtClean="0">
                <a:solidFill>
                  <a:prstClr val="black"/>
                </a:solidFill>
                <a:latin typeface="Calibri"/>
                <a:ea typeface="ＭＳ Ｐゴシック"/>
              </a:rPr>
              <a:t>, </a:t>
            </a:r>
            <a:r>
              <a:rPr lang="en-US" altLang="ja-JP" sz="2800" dirty="0">
                <a:solidFill>
                  <a:prstClr val="black"/>
                </a:solidFill>
                <a:latin typeface="Calibri"/>
                <a:ea typeface="ＭＳ Ｐゴシック"/>
              </a:rPr>
              <a:t>and the related motion </a:t>
            </a:r>
            <a:r>
              <a:rPr lang="en-US" altLang="ja-JP" sz="2800" dirty="0" smtClean="0">
                <a:solidFill>
                  <a:prstClr val="black"/>
                </a:solidFill>
                <a:latin typeface="Calibri"/>
                <a:ea typeface="ＭＳ Ｐゴシック"/>
              </a:rPr>
              <a:t>has been </a:t>
            </a:r>
            <a:r>
              <a:rPr lang="en-US" altLang="ja-JP" sz="2800" dirty="0">
                <a:solidFill>
                  <a:prstClr val="black"/>
                </a:solidFill>
                <a:latin typeface="Calibri"/>
                <a:ea typeface="ＭＳ Ｐゴシック"/>
              </a:rPr>
              <a:t>passed</a:t>
            </a:r>
            <a:r>
              <a:rPr lang="en-US" altLang="ja-JP" sz="2800" dirty="0" smtClean="0">
                <a:solidFill>
                  <a:prstClr val="black"/>
                </a:solidFill>
                <a:latin typeface="Calibri"/>
                <a:ea typeface="ＭＳ Ｐゴシック"/>
              </a:rPr>
              <a:t>. The principle to define precoding matrices is as follows.</a:t>
            </a:r>
            <a:endParaRPr lang="en-US" altLang="ja-JP" sz="2800" dirty="0" smtClean="0">
              <a:solidFill>
                <a:prstClr val="black"/>
              </a:solidFill>
              <a:latin typeface="Calibri" panose="020F0502020204030204" pitchFamily="34" charset="0"/>
              <a:ea typeface="ＭＳ Ｐゴシック"/>
            </a:endParaRPr>
          </a:p>
        </p:txBody>
      </p:sp>
      <p:sp>
        <p:nvSpPr>
          <p:cNvPr id="10" name="コンテンツ プレースホルダー 2"/>
          <p:cNvSpPr txBox="1">
            <a:spLocks/>
          </p:cNvSpPr>
          <p:nvPr/>
        </p:nvSpPr>
        <p:spPr>
          <a:xfrm>
            <a:off x="-72008" y="4077072"/>
            <a:ext cx="8964488" cy="22322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257300" lvl="2" indent="-457200" fontAlgn="auto">
              <a:spcAft>
                <a:spcPts val="0"/>
              </a:spcAft>
              <a:buClrTx/>
              <a:buSzTx/>
              <a:buFont typeface="Wingdings" panose="05000000000000000000" pitchFamily="2" charset="2"/>
              <a:buChar char="§"/>
            </a:pPr>
            <a:r>
              <a:rPr lang="en-US" altLang="ja-JP" dirty="0" smtClean="0">
                <a:solidFill>
                  <a:prstClr val="black"/>
                </a:solidFill>
                <a:latin typeface="Calibri"/>
                <a:ea typeface="ＭＳ Ｐゴシック"/>
              </a:rPr>
              <a:t> (SQPSK,SQPSK</a:t>
            </a:r>
            <a:r>
              <a:rPr lang="en-US" altLang="ja-JP" dirty="0">
                <a:solidFill>
                  <a:prstClr val="black"/>
                </a:solidFill>
                <a:latin typeface="Calibri"/>
                <a:ea typeface="ＭＳ Ｐゴシック"/>
              </a:rPr>
              <a:t>)       </a:t>
            </a:r>
            <a:r>
              <a:rPr lang="en-US" altLang="ja-JP" dirty="0" smtClean="0">
                <a:solidFill>
                  <a:prstClr val="black"/>
                </a:solidFill>
                <a:latin typeface="Calibri"/>
                <a:ea typeface="ＭＳ Ｐゴシック"/>
              </a:rPr>
              <a:t> </a:t>
            </a:r>
            <a:r>
              <a:rPr lang="en-US" altLang="ja-JP" dirty="0">
                <a:solidFill>
                  <a:prstClr val="black"/>
                </a:solidFill>
                <a:latin typeface="Calibri"/>
                <a:ea typeface="ＭＳ Ｐゴシック"/>
              </a:rPr>
              <a:t>: </a:t>
            </a:r>
            <a:r>
              <a:rPr lang="en-US" altLang="ja-JP" dirty="0" smtClean="0">
                <a:solidFill>
                  <a:prstClr val="black"/>
                </a:solidFill>
                <a:latin typeface="Calibri"/>
                <a:ea typeface="ＭＳ Ｐゴシック"/>
              </a:rPr>
              <a:t>Same matrix as DCM</a:t>
            </a:r>
          </a:p>
          <a:p>
            <a:pPr marL="800100" lvl="2" indent="0" fontAlgn="auto">
              <a:spcAft>
                <a:spcPts val="0"/>
              </a:spcAft>
              <a:buClrTx/>
              <a:buSzTx/>
              <a:buFont typeface="Arial" panose="020B0604020202020204" pitchFamily="34" charset="0"/>
              <a:buNone/>
            </a:pPr>
            <a:r>
              <a:rPr lang="ja-JP" altLang="en-US" dirty="0" smtClean="0">
                <a:solidFill>
                  <a:prstClr val="black"/>
                </a:solidFill>
                <a:latin typeface="Calibri"/>
                <a:ea typeface="ＭＳ Ｐゴシック"/>
              </a:rPr>
              <a:t>　　  </a:t>
            </a:r>
            <a:r>
              <a:rPr lang="en-US" altLang="ja-JP" dirty="0" smtClean="0">
                <a:solidFill>
                  <a:prstClr val="black"/>
                </a:solidFill>
                <a:latin typeface="Calibri"/>
                <a:ea typeface="ＭＳ Ｐゴシック"/>
              </a:rPr>
              <a:t>(QPSK,QPSK)            : Hadamard matrix</a:t>
            </a:r>
          </a:p>
          <a:p>
            <a:pPr marL="1257300" lvl="2" indent="-457200" fontAlgn="auto">
              <a:spcAft>
                <a:spcPts val="0"/>
              </a:spcAft>
              <a:buClrTx/>
              <a:buSzTx/>
              <a:buFont typeface="Wingdings" panose="05000000000000000000" pitchFamily="2" charset="2"/>
              <a:buChar char="§"/>
            </a:pPr>
            <a:r>
              <a:rPr lang="en-US" altLang="ja-JP" dirty="0" smtClean="0">
                <a:solidFill>
                  <a:prstClr val="black"/>
                </a:solidFill>
                <a:latin typeface="Calibri"/>
                <a:ea typeface="ＭＳ Ｐゴシック"/>
              </a:rPr>
              <a:t> (QPSK, 16-QAM)     : A matrix to obtain maximal capacity </a:t>
            </a:r>
          </a:p>
          <a:p>
            <a:pPr marL="1257300" lvl="2" indent="-457200" fontAlgn="auto">
              <a:spcAft>
                <a:spcPts val="0"/>
              </a:spcAft>
              <a:buClrTx/>
              <a:buSzTx/>
              <a:buFont typeface="Wingdings" panose="05000000000000000000" pitchFamily="2" charset="2"/>
              <a:buChar char="§"/>
            </a:pPr>
            <a:r>
              <a:rPr lang="en-US" altLang="ja-JP" dirty="0" smtClean="0">
                <a:solidFill>
                  <a:prstClr val="black"/>
                </a:solidFill>
                <a:latin typeface="Calibri"/>
                <a:ea typeface="ＭＳ Ｐゴシック"/>
              </a:rPr>
              <a:t> (</a:t>
            </a:r>
            <a:r>
              <a:rPr lang="en-US" altLang="ja-JP" dirty="0">
                <a:solidFill>
                  <a:prstClr val="black"/>
                </a:solidFill>
                <a:latin typeface="Calibri"/>
                <a:ea typeface="ＭＳ Ｐゴシック"/>
              </a:rPr>
              <a:t>16-QAM,16-QAM</a:t>
            </a:r>
            <a:r>
              <a:rPr lang="en-US" altLang="ja-JP" dirty="0" smtClean="0">
                <a:solidFill>
                  <a:prstClr val="black"/>
                </a:solidFill>
                <a:latin typeface="Calibri"/>
                <a:ea typeface="ＭＳ Ｐゴシック"/>
              </a:rPr>
              <a:t>), (</a:t>
            </a:r>
            <a:r>
              <a:rPr lang="en-US" altLang="ja-JP" dirty="0">
                <a:solidFill>
                  <a:prstClr val="black"/>
                </a:solidFill>
                <a:latin typeface="Calibri"/>
                <a:ea typeface="ＭＳ Ｐゴシック"/>
              </a:rPr>
              <a:t>64-QAM,64-QAM) : </a:t>
            </a:r>
            <a:r>
              <a:rPr lang="en-US" altLang="ja-JP" dirty="0" smtClean="0">
                <a:solidFill>
                  <a:prstClr val="black"/>
                </a:solidFill>
                <a:latin typeface="Calibri"/>
                <a:ea typeface="ＭＳ Ｐゴシック"/>
              </a:rPr>
              <a:t>Hadamard matrix</a:t>
            </a:r>
            <a:endParaRPr lang="en-US" altLang="ja-JP" dirty="0">
              <a:solidFill>
                <a:prstClr val="black"/>
              </a:solidFill>
              <a:latin typeface="Calibri"/>
              <a:ea typeface="ＭＳ Ｐゴシック"/>
            </a:endParaRPr>
          </a:p>
        </p:txBody>
      </p:sp>
    </p:spTree>
    <p:extLst>
      <p:ext uri="{BB962C8B-B14F-4D97-AF65-F5344CB8AC3E}">
        <p14:creationId xmlns:p14="http://schemas.microsoft.com/office/powerpoint/2010/main" val="1106404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692696"/>
            <a:ext cx="9144000" cy="908720"/>
          </a:xfrm>
        </p:spPr>
        <p:txBody>
          <a:bodyPr/>
          <a:lstStyle/>
          <a:p>
            <a:r>
              <a:rPr lang="en-US" altLang="ja-JP" dirty="0" smtClean="0">
                <a:latin typeface="Calibri" panose="020F0502020204030204" pitchFamily="34" charset="0"/>
              </a:rPr>
              <a:t>Proposed precoding matrices (2/3)</a:t>
            </a:r>
            <a:endParaRPr kumimoji="1" lang="ja-JP" altLang="en-US"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11</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mc:AlternateContent xmlns:mc="http://schemas.openxmlformats.org/markup-compatibility/2006" xmlns:a14="http://schemas.microsoft.com/office/drawing/2010/main">
        <mc:Choice Requires="a14">
          <p:graphicFrame>
            <p:nvGraphicFramePr>
              <p:cNvPr id="9" name="表 8"/>
              <p:cNvGraphicFramePr>
                <a:graphicFrameLocks noGrp="1"/>
              </p:cNvGraphicFramePr>
              <p:nvPr>
                <p:extLst>
                  <p:ext uri="{D42A27DB-BD31-4B8C-83A1-F6EECF244321}">
                    <p14:modId xmlns:p14="http://schemas.microsoft.com/office/powerpoint/2010/main" val="562020418"/>
                  </p:ext>
                </p:extLst>
              </p:nvPr>
            </p:nvGraphicFramePr>
            <p:xfrm>
              <a:off x="179512" y="1916832"/>
              <a:ext cx="8784977" cy="4244394"/>
            </p:xfrm>
            <a:graphic>
              <a:graphicData uri="http://schemas.openxmlformats.org/drawingml/2006/table">
                <a:tbl>
                  <a:tblPr firstRow="1" bandRow="1"/>
                  <a:tblGrid>
                    <a:gridCol w="936105"/>
                    <a:gridCol w="2232248"/>
                    <a:gridCol w="1224136"/>
                    <a:gridCol w="2016224"/>
                    <a:gridCol w="2376264"/>
                  </a:tblGrid>
                  <a:tr h="72008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data rate</a:t>
                          </a:r>
                        </a:p>
                        <a:p>
                          <a:pPr algn="ctr"/>
                          <a:r>
                            <a:rPr kumimoji="1" lang="en-US" altLang="ja-JP" sz="1400" dirty="0" smtClean="0"/>
                            <a:t>(bit/slot</a:t>
                          </a:r>
                          <a:r>
                            <a:rPr kumimoji="1" lang="en-US" altLang="ja-JP" sz="1400" baseline="0" dirty="0" smtClean="0"/>
                            <a:t>)</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(stream#1,</a:t>
                          </a:r>
                          <a:r>
                            <a:rPr kumimoji="1" lang="en-US" altLang="ja-JP" sz="1400" baseline="0" dirty="0" smtClean="0"/>
                            <a:t> stream#2)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PH without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PH with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Principle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06363">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(SQPSK, SQPSK)</a:t>
                          </a:r>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solidFill>
                                          <a:schemeClr val="tx1"/>
                                        </a:solidFill>
                                        <a:latin typeface="Cambria Math"/>
                                      </a:rPr>
                                    </m:ctrlPr>
                                  </m:dPr>
                                  <m:e>
                                    <m:m>
                                      <m:mPr>
                                        <m:mcs>
                                          <m:mc>
                                            <m:mcPr>
                                              <m:count m:val="2"/>
                                              <m:mcJc m:val="center"/>
                                            </m:mcPr>
                                          </m:mc>
                                        </m:mcs>
                                        <m:ctrlPr>
                                          <a:rPr kumimoji="1" lang="en-US" altLang="ja-JP" sz="1400" i="1" smtClean="0">
                                            <a:solidFill>
                                              <a:schemeClr val="tx1"/>
                                            </a:solidFill>
                                            <a:latin typeface="Cambria Math"/>
                                          </a:rPr>
                                        </m:ctrlPr>
                                      </m:mPr>
                                      <m:mr>
                                        <m:e>
                                          <m:r>
                                            <m:rPr>
                                              <m:brk m:alnAt="7"/>
                                            </m:rPr>
                                            <a:rPr kumimoji="1" lang="en-US" altLang="ja-JP" sz="1400" b="0" i="1" smtClean="0">
                                              <a:solidFill>
                                                <a:schemeClr val="tx1"/>
                                              </a:solidFill>
                                              <a:latin typeface="Cambria Math"/>
                                            </a:rPr>
                                            <m:t>1</m:t>
                                          </m:r>
                                        </m:e>
                                        <m:e>
                                          <m:r>
                                            <a:rPr kumimoji="1" lang="en-US" altLang="ja-JP" sz="1400" b="0" i="1" smtClean="0">
                                              <a:solidFill>
                                                <a:schemeClr val="tx1"/>
                                              </a:solidFill>
                                              <a:latin typeface="Cambria Math"/>
                                            </a:rPr>
                                            <m:t>0</m:t>
                                          </m:r>
                                        </m:e>
                                      </m:mr>
                                      <m:mr>
                                        <m:e>
                                          <m:r>
                                            <a:rPr kumimoji="1" lang="en-US" altLang="ja-JP" sz="1400" b="0" i="1" smtClean="0">
                                              <a:solidFill>
                                                <a:schemeClr val="tx1"/>
                                              </a:solidFill>
                                              <a:latin typeface="Cambria Math"/>
                                            </a:rPr>
                                            <m:t>0</m:t>
                                          </m:r>
                                        </m:e>
                                        <m:e>
                                          <m:r>
                                            <a:rPr kumimoji="1" lang="en-US" altLang="ja-JP" sz="1400" b="0" i="1" smtClean="0">
                                              <a:solidFill>
                                                <a:schemeClr val="tx1"/>
                                              </a:solidFill>
                                              <a:latin typeface="Cambria Math"/>
                                            </a:rPr>
                                            <m:t>1</m:t>
                                          </m:r>
                                        </m:e>
                                      </m:mr>
                                    </m:m>
                                  </m:e>
                                </m:d>
                              </m:oMath>
                            </m:oMathPara>
                          </a14:m>
                          <a:endParaRPr kumimoji="1" lang="ja-JP" altLang="en-US" sz="1400" dirty="0">
                            <a:solidFill>
                              <a:schemeClr val="tx1"/>
                            </a:solidFill>
                            <a:latin typeface="Cambria" panose="02040503050406030204" pitchFamily="18" charset="0"/>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1400" i="1" smtClean="0">
                                        <a:solidFill>
                                          <a:schemeClr val="tx1"/>
                                        </a:solidFill>
                                        <a:latin typeface="Cambria Math"/>
                                      </a:rPr>
                                    </m:ctrlPr>
                                  </m:fPr>
                                  <m:num>
                                    <m:r>
                                      <a:rPr kumimoji="1" lang="en-US" altLang="ja-JP" sz="1400" b="0" i="1" smtClean="0">
                                        <a:solidFill>
                                          <a:schemeClr val="tx1"/>
                                        </a:solidFill>
                                        <a:latin typeface="Cambria Math"/>
                                      </a:rPr>
                                      <m:t>1</m:t>
                                    </m:r>
                                  </m:num>
                                  <m:den>
                                    <m:rad>
                                      <m:radPr>
                                        <m:degHide m:val="on"/>
                                        <m:ctrlPr>
                                          <a:rPr kumimoji="1" lang="en-US" altLang="ja-JP" sz="1400" i="1" smtClean="0">
                                            <a:solidFill>
                                              <a:schemeClr val="tx1"/>
                                            </a:solidFill>
                                            <a:latin typeface="Cambria Math"/>
                                          </a:rPr>
                                        </m:ctrlPr>
                                      </m:radPr>
                                      <m:deg/>
                                      <m:e>
                                        <m:r>
                                          <a:rPr kumimoji="1" lang="en-US" altLang="ja-JP" sz="1400" b="0" i="1" smtClean="0">
                                            <a:solidFill>
                                              <a:schemeClr val="tx1"/>
                                            </a:solidFill>
                                            <a:latin typeface="Cambria Math"/>
                                          </a:rPr>
                                          <m:t>2</m:t>
                                        </m:r>
                                      </m:e>
                                    </m:rad>
                                  </m:den>
                                </m:f>
                                <m:d>
                                  <m:dPr>
                                    <m:begChr m:val="["/>
                                    <m:endChr m:val="]"/>
                                    <m:ctrlPr>
                                      <a:rPr kumimoji="1" lang="en-US" altLang="ja-JP" sz="1400" i="1" smtClean="0">
                                        <a:solidFill>
                                          <a:schemeClr val="tx1"/>
                                        </a:solidFill>
                                        <a:latin typeface="Cambria Math"/>
                                      </a:rPr>
                                    </m:ctrlPr>
                                  </m:dPr>
                                  <m:e>
                                    <m:m>
                                      <m:mPr>
                                        <m:mcs>
                                          <m:mc>
                                            <m:mcPr>
                                              <m:count m:val="2"/>
                                              <m:mcJc m:val="center"/>
                                            </m:mcPr>
                                          </m:mc>
                                        </m:mcs>
                                        <m:ctrlPr>
                                          <a:rPr kumimoji="1" lang="en-US" altLang="ja-JP" sz="1400" i="1" smtClean="0">
                                            <a:solidFill>
                                              <a:schemeClr val="tx1"/>
                                            </a:solidFill>
                                            <a:latin typeface="Cambria Math"/>
                                          </a:rPr>
                                        </m:ctrlPr>
                                      </m:mPr>
                                      <m:mr>
                                        <m:e>
                                          <m:r>
                                            <m:rPr>
                                              <m:brk m:alnAt="7"/>
                                            </m:rPr>
                                            <a:rPr kumimoji="1" lang="en-US" altLang="ja-JP" sz="1400" b="0" i="1" smtClean="0">
                                              <a:solidFill>
                                                <a:schemeClr val="tx1"/>
                                              </a:solidFill>
                                              <a:latin typeface="Cambria Math"/>
                                            </a:rPr>
                                            <m:t>1</m:t>
                                          </m:r>
                                        </m:e>
                                        <m:e>
                                          <m:r>
                                            <a:rPr kumimoji="1" lang="en-US" altLang="ja-JP" sz="1400" b="0" i="1" smtClean="0">
                                              <a:solidFill>
                                                <a:schemeClr val="tx1"/>
                                              </a:solidFill>
                                              <a:latin typeface="Cambria Math"/>
                                            </a:rPr>
                                            <m:t>𝑗</m:t>
                                          </m:r>
                                        </m:e>
                                      </m:mr>
                                      <m:mr>
                                        <m:e>
                                          <m:r>
                                            <a:rPr kumimoji="1" lang="en-US" altLang="ja-JP" sz="1400" b="0" i="1" smtClean="0">
                                              <a:solidFill>
                                                <a:schemeClr val="tx1"/>
                                              </a:solidFill>
                                              <a:latin typeface="Cambria Math"/>
                                            </a:rPr>
                                            <m:t>1</m:t>
                                          </m:r>
                                        </m:e>
                                        <m:e>
                                          <m:r>
                                            <a:rPr kumimoji="1" lang="en-US" altLang="ja-JP" sz="1400" b="0" i="1" smtClean="0">
                                              <a:solidFill>
                                                <a:schemeClr val="tx1"/>
                                              </a:solidFill>
                                              <a:latin typeface="Cambria Math"/>
                                            </a:rPr>
                                            <m:t>−</m:t>
                                          </m:r>
                                          <m:r>
                                            <a:rPr kumimoji="1" lang="en-US" altLang="ja-JP" sz="1400" b="0" i="1" smtClean="0">
                                              <a:solidFill>
                                                <a:schemeClr val="tx1"/>
                                              </a:solidFill>
                                              <a:latin typeface="Cambria Math"/>
                                            </a:rPr>
                                            <m:t>𝑗</m:t>
                                          </m:r>
                                        </m:e>
                                      </m:mr>
                                    </m:m>
                                  </m:e>
                                </m:d>
                              </m:oMath>
                            </m:oMathPara>
                          </a14:m>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Same matrix as DCM</a:t>
                          </a:r>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59742">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4</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(QPSK, QPSK)</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solidFill>
                                          <a:schemeClr val="tx1"/>
                                        </a:solidFill>
                                        <a:latin typeface="Cambria Math"/>
                                      </a:rPr>
                                    </m:ctrlPr>
                                  </m:dPr>
                                  <m:e>
                                    <m:m>
                                      <m:mPr>
                                        <m:mcs>
                                          <m:mc>
                                            <m:mcPr>
                                              <m:count m:val="2"/>
                                              <m:mcJc m:val="center"/>
                                            </m:mcPr>
                                          </m:mc>
                                        </m:mcs>
                                        <m:ctrlPr>
                                          <a:rPr kumimoji="1" lang="en-US" altLang="ja-JP" sz="1400" i="1" smtClean="0">
                                            <a:solidFill>
                                              <a:schemeClr val="tx1"/>
                                            </a:solidFill>
                                            <a:latin typeface="Cambria Math"/>
                                          </a:rPr>
                                        </m:ctrlPr>
                                      </m:mPr>
                                      <m:mr>
                                        <m:e>
                                          <m:r>
                                            <m:rPr>
                                              <m:brk m:alnAt="7"/>
                                            </m:rPr>
                                            <a:rPr kumimoji="1" lang="en-US" altLang="ja-JP" sz="1400" b="0" i="1" smtClean="0">
                                              <a:solidFill>
                                                <a:schemeClr val="tx1"/>
                                              </a:solidFill>
                                              <a:latin typeface="Cambria Math"/>
                                            </a:rPr>
                                            <m:t>1</m:t>
                                          </m:r>
                                        </m:e>
                                        <m:e>
                                          <m:r>
                                            <a:rPr kumimoji="1" lang="en-US" altLang="ja-JP" sz="1400" b="0" i="1" smtClean="0">
                                              <a:solidFill>
                                                <a:schemeClr val="tx1"/>
                                              </a:solidFill>
                                              <a:latin typeface="Cambria Math"/>
                                            </a:rPr>
                                            <m:t>0</m:t>
                                          </m:r>
                                        </m:e>
                                      </m:mr>
                                      <m:mr>
                                        <m:e>
                                          <m:r>
                                            <a:rPr kumimoji="1" lang="en-US" altLang="ja-JP" sz="1400" b="0" i="1" smtClean="0">
                                              <a:solidFill>
                                                <a:schemeClr val="tx1"/>
                                              </a:solidFill>
                                              <a:latin typeface="Cambria Math"/>
                                            </a:rPr>
                                            <m:t>0</m:t>
                                          </m:r>
                                        </m:e>
                                        <m:e>
                                          <m:r>
                                            <a:rPr kumimoji="1" lang="en-US" altLang="ja-JP" sz="1400" b="0" i="1" smtClean="0">
                                              <a:solidFill>
                                                <a:schemeClr val="tx1"/>
                                              </a:solidFill>
                                              <a:latin typeface="Cambria Math"/>
                                            </a:rPr>
                                            <m:t>1</m:t>
                                          </m:r>
                                        </m:e>
                                      </m:mr>
                                    </m:m>
                                  </m:e>
                                </m:d>
                              </m:oMath>
                            </m:oMathPara>
                          </a14:m>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14:m>
                            <m:oMathPara xmlns:m="http://schemas.openxmlformats.org/officeDocument/2006/math">
                              <m:oMathParaPr>
                                <m:jc m:val="centerGroup"/>
                              </m:oMathParaPr>
                              <m:oMath xmlns:m="http://schemas.openxmlformats.org/officeDocument/2006/math">
                                <m:f>
                                  <m:fPr>
                                    <m:ctrlPr>
                                      <a:rPr kumimoji="1" lang="en-US" altLang="ja-JP" sz="1600" i="1" smtClean="0">
                                        <a:solidFill>
                                          <a:schemeClr val="tx1"/>
                                        </a:solidFill>
                                        <a:latin typeface="Cambria Math"/>
                                      </a:rPr>
                                    </m:ctrlPr>
                                  </m:fPr>
                                  <m:num>
                                    <m:r>
                                      <a:rPr kumimoji="1" lang="en-US" altLang="ja-JP" sz="1600" b="0" i="1" smtClean="0">
                                        <a:solidFill>
                                          <a:schemeClr val="tx1"/>
                                        </a:solidFill>
                                        <a:latin typeface="Cambria Math"/>
                                      </a:rPr>
                                      <m:t>1</m:t>
                                    </m:r>
                                  </m:num>
                                  <m:den>
                                    <m:rad>
                                      <m:radPr>
                                        <m:degHide m:val="on"/>
                                        <m:ctrlPr>
                                          <a:rPr kumimoji="1" lang="en-US" altLang="ja-JP" sz="1600" i="1" smtClean="0">
                                            <a:solidFill>
                                              <a:schemeClr val="tx1"/>
                                            </a:solidFill>
                                            <a:latin typeface="Cambria Math"/>
                                          </a:rPr>
                                        </m:ctrlPr>
                                      </m:radPr>
                                      <m:deg/>
                                      <m:e>
                                        <m:r>
                                          <a:rPr kumimoji="1" lang="en-US" altLang="ja-JP" sz="1600" b="0" i="1" smtClean="0">
                                            <a:solidFill>
                                              <a:schemeClr val="tx1"/>
                                            </a:solidFill>
                                            <a:latin typeface="Cambria Math"/>
                                          </a:rPr>
                                          <m:t>2</m:t>
                                        </m:r>
                                      </m:e>
                                    </m:rad>
                                  </m:den>
                                </m:f>
                                <m:d>
                                  <m:dPr>
                                    <m:begChr m:val="["/>
                                    <m:endChr m:val="]"/>
                                    <m:ctrlPr>
                                      <a:rPr kumimoji="1" lang="en-US" altLang="ja-JP" sz="1800" i="1" smtClean="0">
                                        <a:solidFill>
                                          <a:schemeClr val="tx1"/>
                                        </a:solidFill>
                                        <a:latin typeface="Cambria Math"/>
                                      </a:rPr>
                                    </m:ctrlPr>
                                  </m:dPr>
                                  <m:e>
                                    <m:m>
                                      <m:mPr>
                                        <m:mcs>
                                          <m:mc>
                                            <m:mcPr>
                                              <m:count m:val="2"/>
                                              <m:mcJc m:val="center"/>
                                            </m:mcPr>
                                          </m:mc>
                                        </m:mcs>
                                        <m:ctrlPr>
                                          <a:rPr lang="en-US" altLang="ja-JP" sz="1600" i="1" smtClean="0">
                                            <a:solidFill>
                                              <a:schemeClr val="tx1"/>
                                            </a:solidFill>
                                            <a:latin typeface="Cambria Math"/>
                                            <a:ea typeface="Cambria Math"/>
                                          </a:rPr>
                                        </m:ctrlPr>
                                      </m:mPr>
                                      <m:mr>
                                        <m:e>
                                          <m:r>
                                            <m:rPr>
                                              <m:brk m:alnAt="7"/>
                                            </m:rPr>
                                            <a:rPr lang="en-US" altLang="ja-JP" sz="1600" b="0" i="1" smtClean="0">
                                              <a:solidFill>
                                                <a:schemeClr val="tx1"/>
                                              </a:solidFill>
                                              <a:latin typeface="Cambria Math"/>
                                              <a:ea typeface="Cambria Math"/>
                                            </a:rPr>
                                            <m:t>1</m:t>
                                          </m:r>
                                        </m:e>
                                        <m:e>
                                          <m:r>
                                            <a:rPr lang="en-US" altLang="ja-JP" sz="1600" b="0" i="1" smtClean="0">
                                              <a:solidFill>
                                                <a:schemeClr val="tx1"/>
                                              </a:solidFill>
                                              <a:latin typeface="Cambria Math"/>
                                              <a:ea typeface="Cambria Math"/>
                                            </a:rPr>
                                            <m:t>1</m:t>
                                          </m:r>
                                        </m:e>
                                      </m:mr>
                                      <m:mr>
                                        <m:e>
                                          <m:r>
                                            <a:rPr lang="en-US" altLang="ja-JP" sz="1600" b="0" i="1" smtClean="0">
                                              <a:solidFill>
                                                <a:schemeClr val="tx1"/>
                                              </a:solidFill>
                                              <a:latin typeface="Cambria Math"/>
                                              <a:ea typeface="Cambria Math"/>
                                            </a:rPr>
                                            <m:t>1</m:t>
                                          </m:r>
                                        </m:e>
                                        <m:e>
                                          <m:r>
                                            <a:rPr lang="en-US" altLang="ja-JP" sz="1600" b="0" i="1" smtClean="0">
                                              <a:solidFill>
                                                <a:schemeClr val="tx1"/>
                                              </a:solidFill>
                                              <a:latin typeface="Cambria Math"/>
                                              <a:ea typeface="Cambria Math"/>
                                            </a:rPr>
                                            <m:t>−</m:t>
                                          </m:r>
                                          <m:r>
                                            <a:rPr lang="en-US" altLang="ja-JP" sz="1600" i="1" smtClean="0">
                                              <a:solidFill>
                                                <a:schemeClr val="tx1"/>
                                              </a:solidFill>
                                              <a:latin typeface="Cambria Math"/>
                                              <a:ea typeface="Cambria Math"/>
                                            </a:rPr>
                                            <m:t>1</m:t>
                                          </m:r>
                                        </m:e>
                                      </m:mr>
                                    </m:m>
                                  </m:e>
                                </m:d>
                              </m:oMath>
                            </m:oMathPara>
                          </a14:m>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Hadamard matrix</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086654">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6</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(QPSK, 16QAM)</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a:rPr>
                                    </m:ctrlPr>
                                  </m:dPr>
                                  <m:e>
                                    <m:m>
                                      <m:mPr>
                                        <m:mcs>
                                          <m:mc>
                                            <m:mcPr>
                                              <m:count m:val="2"/>
                                              <m:mcJc m:val="center"/>
                                            </m:mcPr>
                                          </m:mc>
                                        </m:mcs>
                                        <m:ctrlPr>
                                          <a:rPr kumimoji="1" lang="en-US" altLang="ja-JP" sz="1400" i="1" smtClean="0">
                                            <a:latin typeface="Cambria Math"/>
                                          </a:rPr>
                                        </m:ctrlPr>
                                      </m:mPr>
                                      <m:mr>
                                        <m:e>
                                          <m:r>
                                            <m:rPr>
                                              <m:brk m:alnAt="7"/>
                                            </m:rPr>
                                            <a:rPr kumimoji="1" lang="en-US" altLang="ja-JP" sz="1400" b="0" i="1" smtClean="0">
                                              <a:latin typeface="Cambria Math"/>
                                            </a:rPr>
                                            <m:t>1</m:t>
                                          </m:r>
                                        </m:e>
                                        <m:e>
                                          <m:r>
                                            <a:rPr kumimoji="1" lang="en-US" altLang="ja-JP" sz="1400" b="0" i="1" smtClean="0">
                                              <a:latin typeface="Cambria Math"/>
                                            </a:rPr>
                                            <m:t>0</m:t>
                                          </m:r>
                                        </m:e>
                                      </m:mr>
                                      <m:mr>
                                        <m:e>
                                          <m:r>
                                            <a:rPr kumimoji="1" lang="en-US" altLang="ja-JP" sz="1400" b="0" i="1" smtClean="0">
                                              <a:latin typeface="Cambria Math"/>
                                            </a:rPr>
                                            <m:t>0</m:t>
                                          </m:r>
                                        </m:e>
                                        <m:e>
                                          <m:r>
                                            <a:rPr kumimoji="1" lang="en-US" altLang="ja-JP" sz="1400" b="0" i="1" smtClean="0">
                                              <a:latin typeface="Cambria Math"/>
                                            </a:rPr>
                                            <m:t>1</m:t>
                                          </m:r>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1200" i="1" smtClean="0">
                                        <a:latin typeface="Cambria Math"/>
                                      </a:rPr>
                                    </m:ctrlPr>
                                  </m:fPr>
                                  <m:num>
                                    <m:r>
                                      <a:rPr kumimoji="1" lang="en-US" altLang="ja-JP" sz="1200" b="0" i="1" smtClean="0">
                                        <a:latin typeface="Cambria Math"/>
                                      </a:rPr>
                                      <m:t>1</m:t>
                                    </m:r>
                                  </m:num>
                                  <m:den>
                                    <m:rad>
                                      <m:radPr>
                                        <m:degHide m:val="on"/>
                                        <m:ctrlPr>
                                          <a:rPr kumimoji="1" lang="en-US" altLang="ja-JP" sz="1200" i="1" smtClean="0">
                                            <a:latin typeface="Cambria Math"/>
                                          </a:rPr>
                                        </m:ctrlPr>
                                      </m:radPr>
                                      <m:deg/>
                                      <m:e>
                                        <m:r>
                                          <a:rPr kumimoji="1" lang="en-US" altLang="ja-JP" sz="1200" b="0" i="1" smtClean="0">
                                            <a:latin typeface="Cambria Math"/>
                                          </a:rPr>
                                          <m:t>2</m:t>
                                        </m:r>
                                      </m:e>
                                    </m:rad>
                                  </m:den>
                                </m:f>
                                <m:d>
                                  <m:dPr>
                                    <m:begChr m:val="["/>
                                    <m:endChr m:val="]"/>
                                    <m:ctrlPr>
                                      <a:rPr lang="en-US" altLang="ja-JP" sz="1200" i="1" smtClean="0">
                                        <a:latin typeface="Cambria Math"/>
                                        <a:ea typeface="Cambria Math"/>
                                      </a:rPr>
                                    </m:ctrlPr>
                                  </m:dPr>
                                  <m:e>
                                    <m:m>
                                      <m:mPr>
                                        <m:mcs>
                                          <m:mc>
                                            <m:mcPr>
                                              <m:count m:val="2"/>
                                              <m:mcJc m:val="center"/>
                                            </m:mcPr>
                                          </m:mc>
                                        </m:mcs>
                                        <m:ctrlPr>
                                          <a:rPr lang="en-US" altLang="ja-JP" sz="1400" i="1" smtClean="0">
                                            <a:solidFill>
                                              <a:schemeClr val="tx1"/>
                                            </a:solidFill>
                                            <a:latin typeface="Cambria Math"/>
                                            <a:ea typeface="Cambria Math"/>
                                          </a:rPr>
                                        </m:ctrlPr>
                                      </m:mPr>
                                      <m:mr>
                                        <m:e>
                                          <m:r>
                                            <m:rPr>
                                              <m:brk m:alnAt="7"/>
                                            </m:rP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1</m:t>
                                          </m:r>
                                        </m:e>
                                      </m:mr>
                                      <m:mr>
                                        <m:e>
                                          <m: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m:t>
                                          </m:r>
                                          <m:r>
                                            <a:rPr lang="en-US" altLang="ja-JP" sz="1400" i="1" smtClean="0">
                                              <a:solidFill>
                                                <a:schemeClr val="tx1"/>
                                              </a:solidFill>
                                              <a:latin typeface="Cambria Math"/>
                                              <a:ea typeface="Cambria Math"/>
                                            </a:rPr>
                                            <m:t>1</m:t>
                                          </m:r>
                                        </m:e>
                                      </m:mr>
                                    </m:m>
                                  </m:e>
                                </m:d>
                                <m:d>
                                  <m:dPr>
                                    <m:begChr m:val="["/>
                                    <m:endChr m:val="]"/>
                                    <m:ctrlPr>
                                      <a:rPr lang="en-US" altLang="ja-JP" sz="1200" i="1">
                                        <a:latin typeface="Cambria Math"/>
                                        <a:ea typeface="Cambria Math"/>
                                      </a:rPr>
                                    </m:ctrlPr>
                                  </m:dPr>
                                  <m:e>
                                    <m:m>
                                      <m:mPr>
                                        <m:mcs>
                                          <m:mc>
                                            <m:mcPr>
                                              <m:count m:val="2"/>
                                              <m:mcJc m:val="center"/>
                                            </m:mcPr>
                                          </m:mc>
                                        </m:mcs>
                                        <m:ctrlPr>
                                          <a:rPr lang="en-US" altLang="ja-JP" sz="1200" i="1">
                                            <a:latin typeface="Cambria Math"/>
                                            <a:ea typeface="Cambria Math"/>
                                          </a:rPr>
                                        </m:ctrlPr>
                                      </m:mPr>
                                      <m:mr>
                                        <m:e>
                                          <m:rad>
                                            <m:radPr>
                                              <m:degHide m:val="on"/>
                                              <m:ctrlPr>
                                                <a:rPr lang="en-US" altLang="ja-JP" sz="1200" i="1" smtClean="0">
                                                  <a:latin typeface="Cambria Math"/>
                                                  <a:ea typeface="Cambria Math"/>
                                                </a:rPr>
                                              </m:ctrlPr>
                                            </m:radPr>
                                            <m:deg/>
                                            <m:e>
                                              <m:f>
                                                <m:fPr>
                                                  <m:ctrlPr>
                                                    <a:rPr lang="en-US" altLang="ja-JP" sz="1200" i="1" smtClean="0">
                                                      <a:latin typeface="Cambria Math"/>
                                                      <a:ea typeface="Cambria Math"/>
                                                    </a:rPr>
                                                  </m:ctrlPr>
                                                </m:fPr>
                                                <m:num>
                                                  <m:r>
                                                    <a:rPr lang="en-US" altLang="ja-JP" sz="1200" b="0" i="1" smtClean="0">
                                                      <a:latin typeface="Cambria Math"/>
                                                      <a:ea typeface="Cambria Math"/>
                                                    </a:rPr>
                                                    <m:t>2</m:t>
                                                  </m:r>
                                                </m:num>
                                                <m:den>
                                                  <m:r>
                                                    <a:rPr lang="en-US" altLang="ja-JP" sz="1200" b="0" i="1" smtClean="0">
                                                      <a:latin typeface="Cambria Math"/>
                                                      <a:ea typeface="Cambria Math"/>
                                                    </a:rPr>
                                                    <m:t>3</m:t>
                                                  </m:r>
                                                </m:den>
                                              </m:f>
                                            </m:e>
                                          </m:rad>
                                        </m:e>
                                        <m:e>
                                          <m:r>
                                            <a:rPr lang="en-US" altLang="ja-JP" sz="1200" i="1">
                                              <a:latin typeface="Cambria Math"/>
                                              <a:ea typeface="Cambria Math"/>
                                            </a:rPr>
                                            <m:t>0</m:t>
                                          </m:r>
                                        </m:e>
                                      </m:mr>
                                      <m:mr>
                                        <m:e>
                                          <m:r>
                                            <a:rPr lang="en-US" altLang="ja-JP" sz="1200" i="1">
                                              <a:latin typeface="Cambria Math"/>
                                              <a:ea typeface="Cambria Math"/>
                                            </a:rPr>
                                            <m:t>0</m:t>
                                          </m:r>
                                        </m:e>
                                        <m:e>
                                          <m:rad>
                                            <m:radPr>
                                              <m:degHide m:val="on"/>
                                              <m:ctrlPr>
                                                <a:rPr lang="en-US" altLang="ja-JP" sz="1200" i="1" smtClean="0">
                                                  <a:latin typeface="Cambria Math"/>
                                                  <a:ea typeface="Cambria Math"/>
                                                </a:rPr>
                                              </m:ctrlPr>
                                            </m:radPr>
                                            <m:deg/>
                                            <m:e>
                                              <m:f>
                                                <m:fPr>
                                                  <m:ctrlPr>
                                                    <a:rPr lang="en-US" altLang="ja-JP" sz="1200" i="1" smtClean="0">
                                                      <a:latin typeface="Cambria Math"/>
                                                      <a:ea typeface="Cambria Math"/>
                                                    </a:rPr>
                                                  </m:ctrlPr>
                                                </m:fPr>
                                                <m:num>
                                                  <m:r>
                                                    <a:rPr lang="en-US" altLang="ja-JP" sz="1200" b="0" i="1" smtClean="0">
                                                      <a:latin typeface="Cambria Math"/>
                                                      <a:ea typeface="Cambria Math"/>
                                                    </a:rPr>
                                                    <m:t>4</m:t>
                                                  </m:r>
                                                </m:num>
                                                <m:den>
                                                  <m:r>
                                                    <a:rPr lang="en-US" altLang="ja-JP" sz="1200" b="0" i="1" smtClean="0">
                                                      <a:latin typeface="Cambria Math"/>
                                                      <a:ea typeface="Cambria Math"/>
                                                    </a:rPr>
                                                    <m:t>3</m:t>
                                                  </m:r>
                                                </m:den>
                                              </m:f>
                                            </m:e>
                                          </m:rad>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A matrix to obtain maximal capacity</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r>
                  <a:tr h="1086654">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6</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(16QAM, QPSK)</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a:rPr>
                                    </m:ctrlPr>
                                  </m:dPr>
                                  <m:e>
                                    <m:m>
                                      <m:mPr>
                                        <m:mcs>
                                          <m:mc>
                                            <m:mcPr>
                                              <m:count m:val="2"/>
                                              <m:mcJc m:val="center"/>
                                            </m:mcPr>
                                          </m:mc>
                                        </m:mcs>
                                        <m:ctrlPr>
                                          <a:rPr kumimoji="1" lang="en-US" altLang="ja-JP" sz="1400" i="1" smtClean="0">
                                            <a:latin typeface="Cambria Math"/>
                                          </a:rPr>
                                        </m:ctrlPr>
                                      </m:mPr>
                                      <m:mr>
                                        <m:e>
                                          <m:r>
                                            <m:rPr>
                                              <m:brk m:alnAt="7"/>
                                            </m:rPr>
                                            <a:rPr kumimoji="1" lang="en-US" altLang="ja-JP" sz="1400" b="0" i="1" smtClean="0">
                                              <a:latin typeface="Cambria Math"/>
                                            </a:rPr>
                                            <m:t>1</m:t>
                                          </m:r>
                                        </m:e>
                                        <m:e>
                                          <m:r>
                                            <a:rPr kumimoji="1" lang="en-US" altLang="ja-JP" sz="1400" b="0" i="1" smtClean="0">
                                              <a:latin typeface="Cambria Math"/>
                                            </a:rPr>
                                            <m:t>0</m:t>
                                          </m:r>
                                        </m:e>
                                      </m:mr>
                                      <m:mr>
                                        <m:e>
                                          <m:r>
                                            <a:rPr kumimoji="1" lang="en-US" altLang="ja-JP" sz="1400" b="0" i="1" smtClean="0">
                                              <a:latin typeface="Cambria Math"/>
                                            </a:rPr>
                                            <m:t>0</m:t>
                                          </m:r>
                                        </m:e>
                                        <m:e>
                                          <m:r>
                                            <a:rPr kumimoji="1" lang="en-US" altLang="ja-JP" sz="1400" b="0" i="1" smtClean="0">
                                              <a:latin typeface="Cambria Math"/>
                                            </a:rPr>
                                            <m:t>1</m:t>
                                          </m:r>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1200" i="1" smtClean="0">
                                        <a:latin typeface="Cambria Math"/>
                                      </a:rPr>
                                    </m:ctrlPr>
                                  </m:fPr>
                                  <m:num>
                                    <m:r>
                                      <a:rPr kumimoji="1" lang="en-US" altLang="ja-JP" sz="1200" b="0" i="1" smtClean="0">
                                        <a:latin typeface="Cambria Math"/>
                                      </a:rPr>
                                      <m:t>1</m:t>
                                    </m:r>
                                  </m:num>
                                  <m:den>
                                    <m:rad>
                                      <m:radPr>
                                        <m:degHide m:val="on"/>
                                        <m:ctrlPr>
                                          <a:rPr kumimoji="1" lang="en-US" altLang="ja-JP" sz="1200" i="1" smtClean="0">
                                            <a:latin typeface="Cambria Math"/>
                                          </a:rPr>
                                        </m:ctrlPr>
                                      </m:radPr>
                                      <m:deg/>
                                      <m:e>
                                        <m:r>
                                          <a:rPr kumimoji="1" lang="en-US" altLang="ja-JP" sz="1200" b="0" i="1" smtClean="0">
                                            <a:latin typeface="Cambria Math"/>
                                          </a:rPr>
                                          <m:t>2</m:t>
                                        </m:r>
                                      </m:e>
                                    </m:rad>
                                  </m:den>
                                </m:f>
                                <m:d>
                                  <m:dPr>
                                    <m:begChr m:val="["/>
                                    <m:endChr m:val="]"/>
                                    <m:ctrlPr>
                                      <a:rPr lang="en-US" altLang="ja-JP" sz="1200" i="1" smtClean="0">
                                        <a:latin typeface="Cambria Math"/>
                                        <a:ea typeface="Cambria Math"/>
                                      </a:rPr>
                                    </m:ctrlPr>
                                  </m:dPr>
                                  <m:e>
                                    <m:m>
                                      <m:mPr>
                                        <m:mcs>
                                          <m:mc>
                                            <m:mcPr>
                                              <m:count m:val="2"/>
                                              <m:mcJc m:val="center"/>
                                            </m:mcPr>
                                          </m:mc>
                                        </m:mcs>
                                        <m:ctrlPr>
                                          <a:rPr lang="en-US" altLang="ja-JP" sz="1400" i="1" smtClean="0">
                                            <a:solidFill>
                                              <a:schemeClr val="tx1"/>
                                            </a:solidFill>
                                            <a:latin typeface="Cambria Math"/>
                                            <a:ea typeface="Cambria Math"/>
                                          </a:rPr>
                                        </m:ctrlPr>
                                      </m:mPr>
                                      <m:mr>
                                        <m:e>
                                          <m:r>
                                            <m:rPr>
                                              <m:brk m:alnAt="7"/>
                                            </m:rP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1</m:t>
                                          </m:r>
                                        </m:e>
                                      </m:mr>
                                      <m:mr>
                                        <m:e>
                                          <m: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m:t>
                                          </m:r>
                                          <m:r>
                                            <a:rPr lang="en-US" altLang="ja-JP" sz="1400" i="1" smtClean="0">
                                              <a:solidFill>
                                                <a:schemeClr val="tx1"/>
                                              </a:solidFill>
                                              <a:latin typeface="Cambria Math"/>
                                              <a:ea typeface="Cambria Math"/>
                                            </a:rPr>
                                            <m:t>1</m:t>
                                          </m:r>
                                        </m:e>
                                      </m:mr>
                                    </m:m>
                                  </m:e>
                                </m:d>
                                <m:d>
                                  <m:dPr>
                                    <m:begChr m:val="["/>
                                    <m:endChr m:val="]"/>
                                    <m:ctrlPr>
                                      <a:rPr lang="en-US" altLang="ja-JP" sz="1200" i="1">
                                        <a:latin typeface="Cambria Math"/>
                                        <a:ea typeface="Cambria Math"/>
                                      </a:rPr>
                                    </m:ctrlPr>
                                  </m:dPr>
                                  <m:e>
                                    <m:m>
                                      <m:mPr>
                                        <m:mcs>
                                          <m:mc>
                                            <m:mcPr>
                                              <m:count m:val="2"/>
                                              <m:mcJc m:val="center"/>
                                            </m:mcPr>
                                          </m:mc>
                                        </m:mcs>
                                        <m:ctrlPr>
                                          <a:rPr lang="en-US" altLang="ja-JP" sz="1200" i="1">
                                            <a:latin typeface="Cambria Math"/>
                                            <a:ea typeface="Cambria Math"/>
                                          </a:rPr>
                                        </m:ctrlPr>
                                      </m:mPr>
                                      <m:mr>
                                        <m:e>
                                          <m:rad>
                                            <m:radPr>
                                              <m:degHide m:val="on"/>
                                              <m:ctrlPr>
                                                <a:rPr lang="en-US" altLang="ja-JP" sz="1200" i="1" smtClean="0">
                                                  <a:latin typeface="Cambria Math"/>
                                                  <a:ea typeface="Cambria Math"/>
                                                </a:rPr>
                                              </m:ctrlPr>
                                            </m:radPr>
                                            <m:deg/>
                                            <m:e>
                                              <m:f>
                                                <m:fPr>
                                                  <m:ctrlPr>
                                                    <a:rPr lang="en-US" altLang="ja-JP" sz="1200" i="1" smtClean="0">
                                                      <a:latin typeface="Cambria Math"/>
                                                      <a:ea typeface="Cambria Math"/>
                                                    </a:rPr>
                                                  </m:ctrlPr>
                                                </m:fPr>
                                                <m:num>
                                                  <m:r>
                                                    <a:rPr lang="en-US" altLang="ja-JP" sz="1200" b="0" i="1" smtClean="0">
                                                      <a:latin typeface="Cambria Math"/>
                                                      <a:ea typeface="Cambria Math"/>
                                                    </a:rPr>
                                                    <m:t>4</m:t>
                                                  </m:r>
                                                </m:num>
                                                <m:den>
                                                  <m:r>
                                                    <a:rPr lang="en-US" altLang="ja-JP" sz="1200" b="0" i="1" smtClean="0">
                                                      <a:latin typeface="Cambria Math"/>
                                                      <a:ea typeface="Cambria Math"/>
                                                    </a:rPr>
                                                    <m:t>3</m:t>
                                                  </m:r>
                                                </m:den>
                                              </m:f>
                                            </m:e>
                                          </m:rad>
                                        </m:e>
                                        <m:e>
                                          <m:r>
                                            <a:rPr lang="en-US" altLang="ja-JP" sz="1200" i="1">
                                              <a:latin typeface="Cambria Math"/>
                                              <a:ea typeface="Cambria Math"/>
                                            </a:rPr>
                                            <m:t>0</m:t>
                                          </m:r>
                                        </m:e>
                                      </m:mr>
                                      <m:mr>
                                        <m:e>
                                          <m:r>
                                            <a:rPr lang="en-US" altLang="ja-JP" sz="1200" i="1">
                                              <a:latin typeface="Cambria Math"/>
                                              <a:ea typeface="Cambria Math"/>
                                            </a:rPr>
                                            <m:t>0</m:t>
                                          </m:r>
                                        </m:e>
                                        <m:e>
                                          <m:rad>
                                            <m:radPr>
                                              <m:degHide m:val="on"/>
                                              <m:ctrlPr>
                                                <a:rPr lang="en-US" altLang="ja-JP" sz="1200" i="1" smtClean="0">
                                                  <a:latin typeface="Cambria Math"/>
                                                  <a:ea typeface="Cambria Math"/>
                                                </a:rPr>
                                              </m:ctrlPr>
                                            </m:radPr>
                                            <m:deg/>
                                            <m:e>
                                              <m:f>
                                                <m:fPr>
                                                  <m:ctrlPr>
                                                    <a:rPr lang="en-US" altLang="ja-JP" sz="1200" i="1" smtClean="0">
                                                      <a:latin typeface="Cambria Math"/>
                                                      <a:ea typeface="Cambria Math"/>
                                                    </a:rPr>
                                                  </m:ctrlPr>
                                                </m:fPr>
                                                <m:num>
                                                  <m:r>
                                                    <a:rPr lang="en-US" altLang="ja-JP" sz="1200" b="0" i="1" smtClean="0">
                                                      <a:latin typeface="Cambria Math"/>
                                                      <a:ea typeface="Cambria Math"/>
                                                    </a:rPr>
                                                    <m:t>2</m:t>
                                                  </m:r>
                                                </m:num>
                                                <m:den>
                                                  <m:r>
                                                    <a:rPr lang="en-US" altLang="ja-JP" sz="1200" b="0" i="1" smtClean="0">
                                                      <a:latin typeface="Cambria Math"/>
                                                      <a:ea typeface="Cambria Math"/>
                                                    </a:rPr>
                                                    <m:t>3</m:t>
                                                  </m:r>
                                                </m:den>
                                              </m:f>
                                            </m:e>
                                          </m:rad>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A matrix to obtain maximal capacity</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mc:Choice>
        <mc:Fallback xmlns="">
          <p:graphicFrame>
            <p:nvGraphicFramePr>
              <p:cNvPr id="9" name="表 8"/>
              <p:cNvGraphicFramePr>
                <a:graphicFrameLocks noGrp="1"/>
              </p:cNvGraphicFramePr>
              <p:nvPr>
                <p:extLst>
                  <p:ext uri="{D42A27DB-BD31-4B8C-83A1-F6EECF244321}">
                    <p14:modId xmlns:p14="http://schemas.microsoft.com/office/powerpoint/2010/main" val="562020418"/>
                  </p:ext>
                </p:extLst>
              </p:nvPr>
            </p:nvGraphicFramePr>
            <p:xfrm>
              <a:off x="179512" y="1916832"/>
              <a:ext cx="8784977" cy="4244394"/>
            </p:xfrm>
            <a:graphic>
              <a:graphicData uri="http://schemas.openxmlformats.org/drawingml/2006/table">
                <a:tbl>
                  <a:tblPr firstRow="1" bandRow="1"/>
                  <a:tblGrid>
                    <a:gridCol w="936105"/>
                    <a:gridCol w="2232248"/>
                    <a:gridCol w="1224136"/>
                    <a:gridCol w="2016224"/>
                    <a:gridCol w="2376264"/>
                  </a:tblGrid>
                  <a:tr h="72008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data rate</a:t>
                          </a:r>
                        </a:p>
                        <a:p>
                          <a:pPr algn="ctr"/>
                          <a:r>
                            <a:rPr kumimoji="1" lang="en-US" altLang="ja-JP" sz="1400" dirty="0" smtClean="0"/>
                            <a:t>(bit/slot</a:t>
                          </a:r>
                          <a:r>
                            <a:rPr kumimoji="1" lang="en-US" altLang="ja-JP" sz="1400" baseline="0" dirty="0" smtClean="0"/>
                            <a:t>)</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(stream#1,</a:t>
                          </a:r>
                          <a:r>
                            <a:rPr kumimoji="1" lang="en-US" altLang="ja-JP" sz="1400" baseline="0" dirty="0" smtClean="0"/>
                            <a:t> stream#2)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PH without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PH with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Principle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53213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(SQPSK</a:t>
                          </a:r>
                          <a:r>
                            <a:rPr kumimoji="1" lang="en-US" altLang="ja-JP" sz="1400" dirty="0" smtClean="0">
                              <a:solidFill>
                                <a:schemeClr val="tx1"/>
                              </a:solidFill>
                            </a:rPr>
                            <a:t>, </a:t>
                          </a:r>
                          <a:r>
                            <a:rPr kumimoji="1" lang="en-US" altLang="ja-JP" sz="1400" dirty="0" smtClean="0">
                              <a:solidFill>
                                <a:schemeClr val="tx1"/>
                              </a:solidFill>
                            </a:rPr>
                            <a:t>SQPSK</a:t>
                          </a:r>
                          <a:r>
                            <a:rPr kumimoji="1" lang="en-US" altLang="ja-JP" sz="1400" dirty="0" smtClean="0">
                              <a:solidFill>
                                <a:schemeClr val="tx1"/>
                              </a:solidFill>
                            </a:rPr>
                            <a:t>)</a:t>
                          </a:r>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58706" t="-134091" r="-358706" b="-557955"/>
                          </a:stretch>
                        </a:blip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17825" t="-134091" r="-117825" b="-557955"/>
                          </a:stretch>
                        </a:blip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Same matrix as </a:t>
                          </a:r>
                          <a:r>
                            <a:rPr lang="en-US" altLang="ja-JP" sz="1400" dirty="0" smtClean="0"/>
                            <a:t>DCM</a:t>
                          </a:r>
                          <a:endParaRPr kumimoji="1" lang="ja-JP" altLang="en-US" sz="1400" dirty="0">
                            <a:solidFill>
                              <a:schemeClr val="tx1"/>
                            </a:solidFill>
                          </a:endParaRP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595186">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4</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(QPSK, QPSK)</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58706" t="-212371" r="-358706" b="-406186"/>
                          </a:stretch>
                        </a:blipFill>
                      </a:tcPr>
                    </a:tc>
                    <a:tc>
                      <a:txBody>
                        <a:bodyPr/>
                        <a:lstStyle/>
                        <a:p>
                          <a:endParaRPr lang="ja-JP"/>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blipFill rotWithShape="1">
                          <a:blip r:embed="rId2"/>
                          <a:stretch>
                            <a:fillRect l="-217825" t="-212371" r="-117825" b="-406186"/>
                          </a:stretch>
                        </a:blip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err="1" smtClean="0"/>
                            <a:t>Hadamard</a:t>
                          </a:r>
                          <a:r>
                            <a:rPr lang="en-US" altLang="ja-JP" sz="1400" dirty="0" smtClean="0"/>
                            <a:t> matrix</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119849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6</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(QPSK, 16QAM)</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ja-JP"/>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blipFill rotWithShape="1">
                          <a:blip r:embed="rId2"/>
                          <a:stretch>
                            <a:fillRect l="-258706" t="-153807" r="-358706" b="-100000"/>
                          </a:stretch>
                        </a:blipFill>
                      </a:tcPr>
                    </a:tc>
                    <a:tc>
                      <a:txBody>
                        <a:bodyPr/>
                        <a:lstStyle/>
                        <a:p>
                          <a:endParaRPr lang="ja-JP"/>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blipFill rotWithShape="1">
                          <a:blip r:embed="rId2"/>
                          <a:stretch>
                            <a:fillRect l="-217825" t="-153807" r="-117825" b="-100000"/>
                          </a:stretch>
                        </a:blip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A matrix to obtain maximal capacity</a:t>
                          </a:r>
                          <a:endParaRPr kumimoji="1" lang="ja-JP" altLang="en-US" sz="1400" dirty="0"/>
                        </a:p>
                      </a:txBody>
                      <a:tcPr anchor="ct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r>
                  <a:tr h="1198499">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6</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(16QAM, QPSK)</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rotWithShape="1">
                          <a:blip r:embed="rId2"/>
                          <a:stretch>
                            <a:fillRect l="-258706" t="-253807" r="-358706"/>
                          </a:stretch>
                        </a:blip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rotWithShape="1">
                          <a:blip r:embed="rId2"/>
                          <a:stretch>
                            <a:fillRect l="-217825" t="-253807" r="-117825"/>
                          </a:stretch>
                        </a:blip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A matrix to obtain maximal capacity</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mc:Fallback>
      </mc:AlternateContent>
      <p:cxnSp>
        <p:nvCxnSpPr>
          <p:cNvPr id="10" name="直線コネクタ 9"/>
          <p:cNvCxnSpPr/>
          <p:nvPr/>
        </p:nvCxnSpPr>
        <p:spPr>
          <a:xfrm>
            <a:off x="5495700" y="3882503"/>
            <a:ext cx="144016" cy="144017"/>
          </a:xfrm>
          <a:prstGeom prst="line">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2"/>
          <p:cNvSpPr txBox="1">
            <a:spLocks noChangeArrowheads="1"/>
          </p:cNvSpPr>
          <p:nvPr/>
        </p:nvSpPr>
        <p:spPr>
          <a:xfrm>
            <a:off x="4826413" y="3717032"/>
            <a:ext cx="936104" cy="43204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sz="1800" dirty="0" smtClean="0">
                <a:solidFill>
                  <a:srgbClr val="0000FF"/>
                </a:solidFill>
                <a:latin typeface="Calibri" panose="020F0502020204030204" pitchFamily="34" charset="0"/>
              </a:rPr>
              <a:t>QPSK</a:t>
            </a:r>
          </a:p>
        </p:txBody>
      </p:sp>
      <p:sp>
        <p:nvSpPr>
          <p:cNvPr id="15" name="Rectangle 2"/>
          <p:cNvSpPr txBox="1">
            <a:spLocks noChangeArrowheads="1"/>
          </p:cNvSpPr>
          <p:nvPr/>
        </p:nvSpPr>
        <p:spPr>
          <a:xfrm>
            <a:off x="4644008" y="4606731"/>
            <a:ext cx="936104" cy="43204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sz="1800" dirty="0" smtClean="0">
                <a:solidFill>
                  <a:srgbClr val="0000FF"/>
                </a:solidFill>
                <a:latin typeface="Calibri" panose="020F0502020204030204" pitchFamily="34" charset="0"/>
              </a:rPr>
              <a:t>16QAM</a:t>
            </a:r>
          </a:p>
        </p:txBody>
      </p:sp>
      <p:cxnSp>
        <p:nvCxnSpPr>
          <p:cNvPr id="16" name="直線コネクタ 15"/>
          <p:cNvCxnSpPr/>
          <p:nvPr/>
        </p:nvCxnSpPr>
        <p:spPr>
          <a:xfrm flipV="1">
            <a:off x="5508104" y="4678738"/>
            <a:ext cx="144016" cy="144017"/>
          </a:xfrm>
          <a:prstGeom prst="line">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495700" y="5157191"/>
            <a:ext cx="144016" cy="144017"/>
          </a:xfrm>
          <a:prstGeom prst="line">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2"/>
          <p:cNvSpPr txBox="1">
            <a:spLocks noChangeArrowheads="1"/>
          </p:cNvSpPr>
          <p:nvPr/>
        </p:nvSpPr>
        <p:spPr>
          <a:xfrm>
            <a:off x="4644008" y="5013175"/>
            <a:ext cx="936104" cy="43204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sz="1800" dirty="0" smtClean="0">
                <a:solidFill>
                  <a:srgbClr val="0000FF"/>
                </a:solidFill>
                <a:latin typeface="Calibri" panose="020F0502020204030204" pitchFamily="34" charset="0"/>
              </a:rPr>
              <a:t>16QAM</a:t>
            </a:r>
          </a:p>
        </p:txBody>
      </p:sp>
      <p:sp>
        <p:nvSpPr>
          <p:cNvPr id="19" name="Rectangle 2"/>
          <p:cNvSpPr txBox="1">
            <a:spLocks noChangeArrowheads="1"/>
          </p:cNvSpPr>
          <p:nvPr/>
        </p:nvSpPr>
        <p:spPr>
          <a:xfrm>
            <a:off x="4826411" y="5805264"/>
            <a:ext cx="897715" cy="43204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sz="1800" dirty="0" smtClean="0">
                <a:solidFill>
                  <a:srgbClr val="0000FF"/>
                </a:solidFill>
                <a:latin typeface="Calibri" panose="020F0502020204030204" pitchFamily="34" charset="0"/>
              </a:rPr>
              <a:t>QPSK</a:t>
            </a:r>
          </a:p>
        </p:txBody>
      </p:sp>
      <p:cxnSp>
        <p:nvCxnSpPr>
          <p:cNvPr id="20" name="直線コネクタ 19"/>
          <p:cNvCxnSpPr/>
          <p:nvPr/>
        </p:nvCxnSpPr>
        <p:spPr>
          <a:xfrm flipV="1">
            <a:off x="5492690" y="5936496"/>
            <a:ext cx="144016" cy="144017"/>
          </a:xfrm>
          <a:prstGeom prst="line">
            <a:avLst/>
          </a:prstGeom>
          <a:ln w="22225">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08018"/>
            <a:ext cx="9144000" cy="908720"/>
          </a:xfrm>
        </p:spPr>
        <p:txBody>
          <a:bodyPr/>
          <a:lstStyle/>
          <a:p>
            <a:r>
              <a:rPr lang="en-US" altLang="ja-JP" dirty="0" smtClean="0">
                <a:latin typeface="Calibri" panose="020F0502020204030204" pitchFamily="34" charset="0"/>
              </a:rPr>
              <a:t>Proposed precoding matrices (3/3)</a:t>
            </a:r>
            <a:endParaRPr kumimoji="1" lang="ja-JP" altLang="en-US"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12</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mc:AlternateContent xmlns:mc="http://schemas.openxmlformats.org/markup-compatibility/2006" xmlns:a14="http://schemas.microsoft.com/office/drawing/2010/main">
        <mc:Choice Requires="a14">
          <p:graphicFrame>
            <p:nvGraphicFramePr>
              <p:cNvPr id="14" name="表 13"/>
              <p:cNvGraphicFramePr>
                <a:graphicFrameLocks noGrp="1"/>
              </p:cNvGraphicFramePr>
              <p:nvPr>
                <p:extLst>
                  <p:ext uri="{D42A27DB-BD31-4B8C-83A1-F6EECF244321}">
                    <p14:modId xmlns:p14="http://schemas.microsoft.com/office/powerpoint/2010/main" val="3784722968"/>
                  </p:ext>
                </p:extLst>
              </p:nvPr>
            </p:nvGraphicFramePr>
            <p:xfrm>
              <a:off x="179512" y="1870257"/>
              <a:ext cx="8784977" cy="1846775"/>
            </p:xfrm>
            <a:graphic>
              <a:graphicData uri="http://schemas.openxmlformats.org/drawingml/2006/table">
                <a:tbl>
                  <a:tblPr firstRow="1" bandRow="1"/>
                  <a:tblGrid>
                    <a:gridCol w="936105"/>
                    <a:gridCol w="2232248"/>
                    <a:gridCol w="1224136"/>
                    <a:gridCol w="2016224"/>
                    <a:gridCol w="2376264"/>
                  </a:tblGrid>
                  <a:tr h="72008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data rate</a:t>
                          </a:r>
                        </a:p>
                        <a:p>
                          <a:pPr algn="ctr"/>
                          <a:r>
                            <a:rPr kumimoji="1" lang="en-US" altLang="ja-JP" sz="1400" dirty="0" smtClean="0"/>
                            <a:t>(bit/slot</a:t>
                          </a:r>
                          <a:r>
                            <a:rPr kumimoji="1" lang="en-US" altLang="ja-JP" sz="1400" baseline="0" dirty="0" smtClean="0"/>
                            <a:t>)</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(stream#1,</a:t>
                          </a:r>
                          <a:r>
                            <a:rPr kumimoji="1" lang="en-US" altLang="ja-JP" sz="1400" baseline="0" dirty="0" smtClean="0"/>
                            <a:t> stream#2)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PH without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PH with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Principle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8</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(16QAM, 16QAM)</a:t>
                          </a:r>
                          <a:endParaRPr kumimoji="1" lang="ja-JP" altLang="en-US" sz="1400" dirty="0" smtClean="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a:rPr>
                                    </m:ctrlPr>
                                  </m:dPr>
                                  <m:e>
                                    <m:m>
                                      <m:mPr>
                                        <m:mcs>
                                          <m:mc>
                                            <m:mcPr>
                                              <m:count m:val="2"/>
                                              <m:mcJc m:val="center"/>
                                            </m:mcPr>
                                          </m:mc>
                                        </m:mcs>
                                        <m:ctrlPr>
                                          <a:rPr kumimoji="1" lang="en-US" altLang="ja-JP" sz="1400" i="1" smtClean="0">
                                            <a:latin typeface="Cambria Math"/>
                                          </a:rPr>
                                        </m:ctrlPr>
                                      </m:mPr>
                                      <m:mr>
                                        <m:e>
                                          <m:r>
                                            <m:rPr>
                                              <m:brk m:alnAt="7"/>
                                            </m:rPr>
                                            <a:rPr kumimoji="1" lang="en-US" altLang="ja-JP" sz="1400" b="0" i="1" smtClean="0">
                                              <a:latin typeface="Cambria Math"/>
                                            </a:rPr>
                                            <m:t>1</m:t>
                                          </m:r>
                                        </m:e>
                                        <m:e>
                                          <m:r>
                                            <a:rPr kumimoji="1" lang="en-US" altLang="ja-JP" sz="1400" b="0" i="1" smtClean="0">
                                              <a:latin typeface="Cambria Math"/>
                                            </a:rPr>
                                            <m:t>0</m:t>
                                          </m:r>
                                        </m:e>
                                      </m:mr>
                                      <m:mr>
                                        <m:e>
                                          <m:r>
                                            <a:rPr kumimoji="1" lang="en-US" altLang="ja-JP" sz="1400" b="0" i="1" smtClean="0">
                                              <a:latin typeface="Cambria Math"/>
                                            </a:rPr>
                                            <m:t>0</m:t>
                                          </m:r>
                                        </m:e>
                                        <m:e>
                                          <m:r>
                                            <a:rPr kumimoji="1" lang="en-US" altLang="ja-JP" sz="1400" b="0" i="1" smtClean="0">
                                              <a:latin typeface="Cambria Math"/>
                                            </a:rPr>
                                            <m:t>1</m:t>
                                          </m:r>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14:m>
                            <m:oMathPara xmlns:m="http://schemas.openxmlformats.org/officeDocument/2006/math">
                              <m:oMathParaPr>
                                <m:jc m:val="centerGroup"/>
                              </m:oMathParaPr>
                              <m:oMath xmlns:m="http://schemas.openxmlformats.org/officeDocument/2006/math">
                                <m:f>
                                  <m:fPr>
                                    <m:ctrlPr>
                                      <a:rPr kumimoji="1" lang="en-US" altLang="ja-JP" sz="1200" i="1" smtClean="0">
                                        <a:latin typeface="Cambria Math"/>
                                      </a:rPr>
                                    </m:ctrlPr>
                                  </m:fPr>
                                  <m:num>
                                    <m:r>
                                      <a:rPr kumimoji="1" lang="en-US" altLang="ja-JP" sz="1200" b="0" i="1" smtClean="0">
                                        <a:latin typeface="Cambria Math"/>
                                      </a:rPr>
                                      <m:t>1</m:t>
                                    </m:r>
                                  </m:num>
                                  <m:den>
                                    <m:rad>
                                      <m:radPr>
                                        <m:degHide m:val="on"/>
                                        <m:ctrlPr>
                                          <a:rPr kumimoji="1" lang="en-US" altLang="ja-JP" sz="1200" i="1" smtClean="0">
                                            <a:latin typeface="Cambria Math"/>
                                          </a:rPr>
                                        </m:ctrlPr>
                                      </m:radPr>
                                      <m:deg/>
                                      <m:e>
                                        <m:r>
                                          <a:rPr kumimoji="1" lang="en-US" altLang="ja-JP" sz="1200" b="0" i="1" smtClean="0">
                                            <a:latin typeface="Cambria Math"/>
                                          </a:rPr>
                                          <m:t>2</m:t>
                                        </m:r>
                                      </m:e>
                                    </m:rad>
                                  </m:den>
                                </m:f>
                                <m:d>
                                  <m:dPr>
                                    <m:begChr m:val="["/>
                                    <m:endChr m:val="]"/>
                                    <m:ctrlPr>
                                      <a:rPr lang="en-US" altLang="ja-JP" sz="1200" i="1" smtClean="0">
                                        <a:latin typeface="Cambria Math"/>
                                        <a:ea typeface="Cambria Math"/>
                                      </a:rPr>
                                    </m:ctrlPr>
                                  </m:dPr>
                                  <m:e>
                                    <m:m>
                                      <m:mPr>
                                        <m:mcs>
                                          <m:mc>
                                            <m:mcPr>
                                              <m:count m:val="2"/>
                                              <m:mcJc m:val="center"/>
                                            </m:mcPr>
                                          </m:mc>
                                        </m:mcs>
                                        <m:ctrlPr>
                                          <a:rPr lang="en-US" altLang="ja-JP" sz="1400" i="1" smtClean="0">
                                            <a:solidFill>
                                              <a:schemeClr val="tx1"/>
                                            </a:solidFill>
                                            <a:latin typeface="Cambria Math"/>
                                            <a:ea typeface="Cambria Math"/>
                                          </a:rPr>
                                        </m:ctrlPr>
                                      </m:mPr>
                                      <m:mr>
                                        <m:e>
                                          <m:r>
                                            <m:rPr>
                                              <m:brk m:alnAt="7"/>
                                            </m:rP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1</m:t>
                                          </m:r>
                                        </m:e>
                                      </m:mr>
                                      <m:mr>
                                        <m:e>
                                          <m: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m:t>
                                          </m:r>
                                          <m:r>
                                            <a:rPr lang="en-US" altLang="ja-JP" sz="1400" i="1" smtClean="0">
                                              <a:solidFill>
                                                <a:schemeClr val="tx1"/>
                                              </a:solidFill>
                                              <a:latin typeface="Cambria Math"/>
                                              <a:ea typeface="Cambria Math"/>
                                            </a:rPr>
                                            <m:t>1</m:t>
                                          </m:r>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en-US" altLang="ja-JP" sz="1400" dirty="0" smtClean="0"/>
                            <a:t>Hadamard matrix</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657493">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12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(64QAM, 64QAM)</a:t>
                          </a:r>
                          <a:endParaRPr kumimoji="1" lang="ja-JP" altLang="en-US" sz="1400" dirty="0" smtClean="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latin typeface="Cambria Math"/>
                                      </a:rPr>
                                    </m:ctrlPr>
                                  </m:dPr>
                                  <m:e>
                                    <m:m>
                                      <m:mPr>
                                        <m:mcs>
                                          <m:mc>
                                            <m:mcPr>
                                              <m:count m:val="2"/>
                                              <m:mcJc m:val="center"/>
                                            </m:mcPr>
                                          </m:mc>
                                        </m:mcs>
                                        <m:ctrlPr>
                                          <a:rPr kumimoji="1" lang="en-US" altLang="ja-JP" sz="1400" i="1" smtClean="0">
                                            <a:latin typeface="Cambria Math"/>
                                          </a:rPr>
                                        </m:ctrlPr>
                                      </m:mPr>
                                      <m:mr>
                                        <m:e>
                                          <m:r>
                                            <m:rPr>
                                              <m:brk m:alnAt="7"/>
                                            </m:rPr>
                                            <a:rPr kumimoji="1" lang="en-US" altLang="ja-JP" sz="1400" b="0" i="1" smtClean="0">
                                              <a:latin typeface="Cambria Math"/>
                                            </a:rPr>
                                            <m:t>1</m:t>
                                          </m:r>
                                        </m:e>
                                        <m:e>
                                          <m:r>
                                            <a:rPr kumimoji="1" lang="en-US" altLang="ja-JP" sz="1400" b="0" i="1" smtClean="0">
                                              <a:latin typeface="Cambria Math"/>
                                            </a:rPr>
                                            <m:t>0</m:t>
                                          </m:r>
                                        </m:e>
                                      </m:mr>
                                      <m:mr>
                                        <m:e>
                                          <m:r>
                                            <a:rPr kumimoji="1" lang="en-US" altLang="ja-JP" sz="1400" b="0" i="1" smtClean="0">
                                              <a:latin typeface="Cambria Math"/>
                                            </a:rPr>
                                            <m:t>0</m:t>
                                          </m:r>
                                        </m:e>
                                        <m:e>
                                          <m:r>
                                            <a:rPr kumimoji="1" lang="en-US" altLang="ja-JP" sz="1400" b="0" i="1" smtClean="0">
                                              <a:latin typeface="Cambria Math"/>
                                            </a:rPr>
                                            <m:t>1</m:t>
                                          </m:r>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1" lang="en-US" altLang="ja-JP" sz="1200" i="1" smtClean="0">
                                        <a:latin typeface="Cambria Math"/>
                                      </a:rPr>
                                    </m:ctrlPr>
                                  </m:fPr>
                                  <m:num>
                                    <m:r>
                                      <a:rPr kumimoji="1" lang="en-US" altLang="ja-JP" sz="1200" b="0" i="1" smtClean="0">
                                        <a:latin typeface="Cambria Math"/>
                                      </a:rPr>
                                      <m:t>1</m:t>
                                    </m:r>
                                  </m:num>
                                  <m:den>
                                    <m:rad>
                                      <m:radPr>
                                        <m:degHide m:val="on"/>
                                        <m:ctrlPr>
                                          <a:rPr kumimoji="1" lang="en-US" altLang="ja-JP" sz="1200" i="1" smtClean="0">
                                            <a:latin typeface="Cambria Math"/>
                                          </a:rPr>
                                        </m:ctrlPr>
                                      </m:radPr>
                                      <m:deg/>
                                      <m:e>
                                        <m:r>
                                          <a:rPr kumimoji="1" lang="en-US" altLang="ja-JP" sz="1200" b="0" i="1" smtClean="0">
                                            <a:latin typeface="Cambria Math"/>
                                          </a:rPr>
                                          <m:t>2</m:t>
                                        </m:r>
                                      </m:e>
                                    </m:rad>
                                  </m:den>
                                </m:f>
                                <m:d>
                                  <m:dPr>
                                    <m:begChr m:val="["/>
                                    <m:endChr m:val="]"/>
                                    <m:ctrlPr>
                                      <a:rPr lang="en-US" altLang="ja-JP" sz="1200" i="1" smtClean="0">
                                        <a:latin typeface="Cambria Math"/>
                                        <a:ea typeface="Cambria Math"/>
                                      </a:rPr>
                                    </m:ctrlPr>
                                  </m:dPr>
                                  <m:e>
                                    <m:m>
                                      <m:mPr>
                                        <m:mcs>
                                          <m:mc>
                                            <m:mcPr>
                                              <m:count m:val="2"/>
                                              <m:mcJc m:val="center"/>
                                            </m:mcPr>
                                          </m:mc>
                                        </m:mcs>
                                        <m:ctrlPr>
                                          <a:rPr lang="en-US" altLang="ja-JP" sz="1400" i="1" smtClean="0">
                                            <a:solidFill>
                                              <a:schemeClr val="tx1"/>
                                            </a:solidFill>
                                            <a:latin typeface="Cambria Math"/>
                                            <a:ea typeface="Cambria Math"/>
                                          </a:rPr>
                                        </m:ctrlPr>
                                      </m:mPr>
                                      <m:mr>
                                        <m:e>
                                          <m:r>
                                            <m:rPr>
                                              <m:brk m:alnAt="7"/>
                                            </m:rP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1</m:t>
                                          </m:r>
                                        </m:e>
                                      </m:mr>
                                      <m:mr>
                                        <m:e>
                                          <m:r>
                                            <a:rPr lang="en-US" altLang="ja-JP" sz="1400" b="0" i="1" smtClean="0">
                                              <a:solidFill>
                                                <a:schemeClr val="tx1"/>
                                              </a:solidFill>
                                              <a:latin typeface="Cambria Math"/>
                                              <a:ea typeface="Cambria Math"/>
                                            </a:rPr>
                                            <m:t>1</m:t>
                                          </m:r>
                                        </m:e>
                                        <m:e>
                                          <m:r>
                                            <a:rPr lang="en-US" altLang="ja-JP" sz="1400" b="0" i="1" smtClean="0">
                                              <a:solidFill>
                                                <a:schemeClr val="tx1"/>
                                              </a:solidFill>
                                              <a:latin typeface="Cambria Math"/>
                                              <a:ea typeface="Cambria Math"/>
                                            </a:rPr>
                                            <m:t>−</m:t>
                                          </m:r>
                                          <m:r>
                                            <a:rPr lang="en-US" altLang="ja-JP" sz="1400" i="1" smtClean="0">
                                              <a:solidFill>
                                                <a:schemeClr val="tx1"/>
                                              </a:solidFill>
                                              <a:latin typeface="Cambria Math"/>
                                              <a:ea typeface="Cambria Math"/>
                                            </a:rPr>
                                            <m:t>1</m:t>
                                          </m:r>
                                        </m:e>
                                      </m:mr>
                                    </m:m>
                                  </m:e>
                                </m:d>
                              </m:oMath>
                            </m:oMathPara>
                          </a14:m>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smtClean="0"/>
                            <a:t>Hadamard matrix</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mc:Choice>
        <mc:Fallback xmlns="">
          <p:graphicFrame>
            <p:nvGraphicFramePr>
              <p:cNvPr id="14" name="表 13"/>
              <p:cNvGraphicFramePr>
                <a:graphicFrameLocks noGrp="1"/>
              </p:cNvGraphicFramePr>
              <p:nvPr>
                <p:extLst>
                  <p:ext uri="{D42A27DB-BD31-4B8C-83A1-F6EECF244321}">
                    <p14:modId xmlns:p14="http://schemas.microsoft.com/office/powerpoint/2010/main" val="3784722968"/>
                  </p:ext>
                </p:extLst>
              </p:nvPr>
            </p:nvGraphicFramePr>
            <p:xfrm>
              <a:off x="179512" y="1870257"/>
              <a:ext cx="8784977" cy="1846775"/>
            </p:xfrm>
            <a:graphic>
              <a:graphicData uri="http://schemas.openxmlformats.org/drawingml/2006/table">
                <a:tbl>
                  <a:tblPr firstRow="1" bandRow="1"/>
                  <a:tblGrid>
                    <a:gridCol w="936105"/>
                    <a:gridCol w="2232248"/>
                    <a:gridCol w="1224136"/>
                    <a:gridCol w="2016224"/>
                    <a:gridCol w="2376264"/>
                  </a:tblGrid>
                  <a:tr h="720080">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data rate</a:t>
                          </a:r>
                        </a:p>
                        <a:p>
                          <a:pPr algn="ctr"/>
                          <a:r>
                            <a:rPr kumimoji="1" lang="en-US" altLang="ja-JP" sz="1400" dirty="0" smtClean="0"/>
                            <a:t>(bit/slot</a:t>
                          </a:r>
                          <a:r>
                            <a:rPr kumimoji="1" lang="en-US" altLang="ja-JP" sz="1400" baseline="0" dirty="0" smtClean="0"/>
                            <a:t>)</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(stream#1,</a:t>
                          </a:r>
                          <a:r>
                            <a:rPr kumimoji="1" lang="en-US" altLang="ja-JP" sz="1400" baseline="0" dirty="0" smtClean="0"/>
                            <a:t> stream#2)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solidFill>
                                <a:schemeClr val="tx1"/>
                              </a:solidFill>
                            </a:rPr>
                            <a:t>PH without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PH with Precoding</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solidFill>
                                <a:schemeClr val="tx1"/>
                              </a:solidFill>
                            </a:rPr>
                            <a:t>Principle</a:t>
                          </a:r>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469202">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8</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(16QAM, 16QAM)</a:t>
                          </a:r>
                          <a:endParaRPr kumimoji="1" lang="ja-JP" altLang="en-US" sz="1400" dirty="0" smtClean="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rotWithShape="1">
                          <a:blip r:embed="rId2"/>
                          <a:stretch>
                            <a:fillRect l="-258706" t="-154545" r="-358706" b="-140260"/>
                          </a:stretch>
                        </a:blip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rotWithShape="1">
                          <a:blip r:embed="rId2"/>
                          <a:stretch>
                            <a:fillRect l="-217825" t="-154545" r="-117825" b="-140260"/>
                          </a:stretch>
                        </a:blip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lang="en-US" altLang="ja-JP" sz="1400" dirty="0" err="1" smtClean="0"/>
                            <a:t>Hadamard</a:t>
                          </a:r>
                          <a:r>
                            <a:rPr lang="en-US" altLang="ja-JP" sz="1400" dirty="0" smtClean="0"/>
                            <a:t> matrix</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657493">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en-US" altLang="ja-JP" sz="1400" dirty="0" smtClean="0"/>
                            <a:t>12</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(64QAM, 64QAM)</a:t>
                          </a:r>
                          <a:endParaRPr kumimoji="1" lang="ja-JP" altLang="en-US" sz="1400" dirty="0" smtClean="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rotWithShape="1">
                          <a:blip r:embed="rId2"/>
                          <a:stretch>
                            <a:fillRect l="-258706" t="-181481" r="-358706"/>
                          </a:stretch>
                        </a:blipFill>
                      </a:tcPr>
                    </a:tc>
                    <a:tc>
                      <a:txBody>
                        <a:bodyPr/>
                        <a:lstStyle/>
                        <a:p>
                          <a:endParaRPr lang="ja-JP"/>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blipFill rotWithShape="1">
                          <a:blip r:embed="rId2"/>
                          <a:stretch>
                            <a:fillRect l="-217825" t="-181481" r="-117825"/>
                          </a:stretch>
                        </a:blip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400" dirty="0" err="1" smtClean="0"/>
                            <a:t>Hadamard</a:t>
                          </a:r>
                          <a:r>
                            <a:rPr lang="en-US" altLang="ja-JP" sz="1400" dirty="0" smtClean="0"/>
                            <a:t> matrix</a:t>
                          </a:r>
                          <a:endParaRPr kumimoji="1" lang="ja-JP" altLang="en-US" sz="140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mc:Fallback>
      </mc:AlternateContent>
    </p:spTree>
    <p:extLst>
      <p:ext uri="{BB962C8B-B14F-4D97-AF65-F5344CB8AC3E}">
        <p14:creationId xmlns:p14="http://schemas.microsoft.com/office/powerpoint/2010/main" val="2817715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a:t>Slide </a:t>
            </a:r>
            <a:fld id="{351F4386-A5E2-41A1-B4D0-BE653C929E06}" type="slidenum">
              <a:rPr lang="en-GB"/>
              <a:pPr/>
              <a:t>13</a:t>
            </a:fld>
            <a:endParaRPr lang="en-GB" dirty="0"/>
          </a:p>
        </p:txBody>
      </p:sp>
      <p:sp>
        <p:nvSpPr>
          <p:cNvPr id="4097" name="Rectangle 1"/>
          <p:cNvSpPr>
            <a:spLocks noGrp="1" noChangeArrowheads="1"/>
          </p:cNvSpPr>
          <p:nvPr>
            <p:ph type="title"/>
          </p:nvPr>
        </p:nvSpPr>
        <p:spPr>
          <a:xfrm>
            <a:off x="683568" y="836712"/>
            <a:ext cx="7772400" cy="798984"/>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Calibri" panose="020F0502020204030204" pitchFamily="34" charset="0"/>
              </a:rPr>
              <a:t>Discussion </a:t>
            </a:r>
            <a:r>
              <a:rPr lang="en-GB" smtClean="0">
                <a:latin typeface="Calibri" panose="020F0502020204030204" pitchFamily="34" charset="0"/>
              </a:rPr>
              <a:t>of performance</a:t>
            </a:r>
            <a:endParaRPr lang="en-GB" dirty="0">
              <a:latin typeface="Calibri" panose="020F0502020204030204" pitchFamily="34" charset="0"/>
            </a:endParaRPr>
          </a:p>
        </p:txBody>
      </p:sp>
      <p:sp>
        <p:nvSpPr>
          <p:cNvPr id="8"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7" name="コンテンツ プレースホルダー 2"/>
          <p:cNvSpPr txBox="1">
            <a:spLocks/>
          </p:cNvSpPr>
          <p:nvPr/>
        </p:nvSpPr>
        <p:spPr>
          <a:xfrm>
            <a:off x="179512" y="2060848"/>
            <a:ext cx="8568952" cy="44644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buNone/>
            </a:pPr>
            <a:r>
              <a:rPr lang="en-US" altLang="ja-JP" sz="2000" dirty="0" smtClean="0">
                <a:latin typeface="Calibri" panose="020F0502020204030204" pitchFamily="34" charset="0"/>
                <a:cs typeface="Calibri" panose="020F0502020204030204" pitchFamily="34" charset="0"/>
              </a:rPr>
              <a:t>The contributions of [2][3] showed that OLSM + PH scheme has an advantage for performance in LOS environment.  In addition, the following results were obtained.</a:t>
            </a:r>
          </a:p>
          <a:p>
            <a:pPr marL="0" lvl="1" indent="0">
              <a:buNone/>
            </a:pPr>
            <a:r>
              <a:rPr lang="en-US" altLang="ja-JP" sz="1800" dirty="0" smtClean="0">
                <a:latin typeface="Calibri" panose="020F0502020204030204" pitchFamily="34" charset="0"/>
                <a:cs typeface="Calibri" panose="020F0502020204030204" pitchFamily="34" charset="0"/>
              </a:rPr>
              <a:t>- Performance with non-precoding + PH in (SQPSK,SQPSK), (QPSK,QPSK), (16QAM,16QAM)</a:t>
            </a:r>
          </a:p>
          <a:p>
            <a:pPr marL="0" lvl="1" indent="0">
              <a:buNone/>
            </a:pPr>
            <a:r>
              <a:rPr lang="en-US" altLang="ja-JP" sz="1800" dirty="0" smtClean="0">
                <a:latin typeface="Calibri" panose="020F0502020204030204" pitchFamily="34" charset="0"/>
                <a:cs typeface="Calibri" panose="020F0502020204030204" pitchFamily="34" charset="0"/>
              </a:rPr>
              <a:t>  and (64QAM,64QAM)</a:t>
            </a:r>
          </a:p>
          <a:p>
            <a:pPr marL="0" lvl="1" indent="0">
              <a:buNone/>
            </a:pPr>
            <a:r>
              <a:rPr lang="en-US" altLang="ja-JP" sz="1800" dirty="0" smtClean="0">
                <a:latin typeface="Calibri" panose="020F0502020204030204" pitchFamily="34" charset="0"/>
                <a:cs typeface="Calibri" panose="020F0502020204030204" pitchFamily="34" charset="0"/>
              </a:rPr>
              <a:t>- Performance with Hadamard precoding + PH in (QPSK,QPSK), (16QAM,16QAM) </a:t>
            </a:r>
          </a:p>
          <a:p>
            <a:pPr marL="0" lvl="1" indent="0">
              <a:buNone/>
            </a:pPr>
            <a:r>
              <a:rPr lang="en-US" altLang="ja-JP" sz="1800" dirty="0" smtClean="0">
                <a:latin typeface="Calibri" panose="020F0502020204030204" pitchFamily="34" charset="0"/>
                <a:cs typeface="Calibri" panose="020F0502020204030204" pitchFamily="34" charset="0"/>
              </a:rPr>
              <a:t>  and (64QAM,64QAM)</a:t>
            </a:r>
          </a:p>
          <a:p>
            <a:pPr marL="0" lvl="1" indent="0">
              <a:buNone/>
            </a:pPr>
            <a:r>
              <a:rPr lang="en-US" altLang="ja-JP" sz="1800" dirty="0" smtClean="0">
                <a:latin typeface="Calibri" panose="020F0502020204030204" pitchFamily="34" charset="0"/>
                <a:cs typeface="Calibri" panose="020F0502020204030204" pitchFamily="34" charset="0"/>
              </a:rPr>
              <a:t>- PER performances with PH periods of 7 and 8 are close</a:t>
            </a:r>
            <a:endParaRPr lang="en-US" altLang="ja-JP" sz="1800" dirty="0">
              <a:latin typeface="Calibri" panose="020F0502020204030204" pitchFamily="34" charset="0"/>
              <a:cs typeface="Calibri" panose="020F0502020204030204" pitchFamily="34" charset="0"/>
            </a:endParaRPr>
          </a:p>
          <a:p>
            <a:pPr marL="0" lvl="1" indent="0">
              <a:buNone/>
            </a:pPr>
            <a:endParaRPr lang="en-US" altLang="ja-JP" sz="1400" dirty="0" smtClean="0">
              <a:latin typeface="Calibri" panose="020F0502020204030204" pitchFamily="34" charset="0"/>
              <a:cs typeface="Calibri" panose="020F0502020204030204" pitchFamily="34" charset="0"/>
            </a:endParaRPr>
          </a:p>
          <a:p>
            <a:pPr marL="0" lvl="1" indent="0">
              <a:buNone/>
            </a:pPr>
            <a:r>
              <a:rPr lang="en-US" altLang="ja-JP" sz="2000" dirty="0" smtClean="0">
                <a:latin typeface="Calibri" panose="020F0502020204030204" pitchFamily="34" charset="0"/>
                <a:cs typeface="Calibri" panose="020F0502020204030204" pitchFamily="34" charset="0"/>
              </a:rPr>
              <a:t>Therefore, PER performances at the following cases in LOS environment are discussed.</a:t>
            </a:r>
          </a:p>
          <a:p>
            <a:pPr marL="0" lvl="1" indent="0">
              <a:buNone/>
            </a:pPr>
            <a:r>
              <a:rPr lang="en-US" altLang="ja-JP" sz="1800" dirty="0" smtClean="0">
                <a:latin typeface="Calibri" panose="020F0502020204030204" pitchFamily="34" charset="0"/>
                <a:cs typeface="Calibri" panose="020F0502020204030204" pitchFamily="34" charset="0"/>
              </a:rPr>
              <a:t>- (SQPSK,SQPSK) with precoding(/non-precoding) + PH</a:t>
            </a:r>
          </a:p>
          <a:p>
            <a:pPr marL="0" lvl="1" indent="0">
              <a:buNone/>
            </a:pPr>
            <a:r>
              <a:rPr lang="en-US" altLang="ja-JP" sz="1800" dirty="0" smtClean="0">
                <a:latin typeface="Calibri" panose="020F0502020204030204" pitchFamily="34" charset="0"/>
                <a:cs typeface="Calibri" panose="020F0502020204030204" pitchFamily="34" charset="0"/>
              </a:rPr>
              <a:t>- (QPSK,16QAM) with precoding/non-precoding + PH </a:t>
            </a:r>
            <a:endParaRPr lang="en-US" altLang="ja-JP" sz="1800" dirty="0">
              <a:latin typeface="Calibri" panose="020F0502020204030204" pitchFamily="34" charset="0"/>
              <a:cs typeface="Calibri" panose="020F0502020204030204" pitchFamily="34" charset="0"/>
            </a:endParaRPr>
          </a:p>
        </p:txBody>
      </p:sp>
      <p:sp>
        <p:nvSpPr>
          <p:cNvPr id="9"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Tree>
    <p:extLst>
      <p:ext uri="{BB962C8B-B14F-4D97-AF65-F5344CB8AC3E}">
        <p14:creationId xmlns:p14="http://schemas.microsoft.com/office/powerpoint/2010/main" val="21137464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20080"/>
            <a:ext cx="9144000" cy="908720"/>
          </a:xfrm>
        </p:spPr>
        <p:txBody>
          <a:bodyPr/>
          <a:lstStyle/>
          <a:p>
            <a:r>
              <a:rPr lang="en-US" altLang="ja-JP" dirty="0" smtClean="0">
                <a:latin typeface="Calibri" panose="020F0502020204030204" pitchFamily="34" charset="0"/>
              </a:rPr>
              <a:t>Simulation conditions</a:t>
            </a:r>
            <a:endParaRPr kumimoji="1" lang="ja-JP" altLang="en-US"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14</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コンテンツ プレースホルダー 2"/>
          <p:cNvSpPr txBox="1">
            <a:spLocks/>
          </p:cNvSpPr>
          <p:nvPr/>
        </p:nvSpPr>
        <p:spPr bwMode="auto">
          <a:xfrm>
            <a:off x="78841" y="2060848"/>
            <a:ext cx="9245687" cy="43204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77500" lnSpcReduction="20000"/>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MIMO*                   :Comparison of precoding/no precoding </a:t>
            </a:r>
            <a:r>
              <a:rPr lang="en-US" altLang="ja-JP" sz="2800" kern="0" dirty="0" smtClean="0">
                <a:solidFill>
                  <a:srgbClr val="0000FF"/>
                </a:solidFill>
                <a:latin typeface="Calibri" panose="020F0502020204030204" pitchFamily="34" charset="0"/>
                <a:ea typeface="ＭＳ Ｐゴシック"/>
              </a:rPr>
              <a:t>with/without PH</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                                  Period </a:t>
            </a:r>
            <a:r>
              <a:rPr lang="en-US" altLang="ja-JP" sz="2800" kern="0" dirty="0">
                <a:solidFill>
                  <a:prstClr val="black"/>
                </a:solidFill>
                <a:latin typeface="Calibri" panose="020F0502020204030204" pitchFamily="34" charset="0"/>
                <a:ea typeface="ＭＳ Ｐゴシック"/>
              </a:rPr>
              <a:t>of PH is </a:t>
            </a:r>
            <a:r>
              <a:rPr lang="en-US" altLang="ja-JP" sz="2800" kern="0" dirty="0" smtClean="0">
                <a:solidFill>
                  <a:prstClr val="black"/>
                </a:solidFill>
                <a:latin typeface="Calibri" panose="020F0502020204030204" pitchFamily="34" charset="0"/>
                <a:ea typeface="ＭＳ Ｐゴシック"/>
              </a:rPr>
              <a:t>8.</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                                  Phase change matrix : </a:t>
            </a:r>
            <a:endParaRPr lang="en-US" altLang="ja-JP" sz="2800" kern="0" dirty="0">
              <a:solidFill>
                <a:prstClr val="black"/>
              </a:solidFill>
              <a:latin typeface="Calibri" panose="020F0502020204030204" pitchFamily="34" charset="0"/>
              <a:ea typeface="ＭＳ Ｐゴシック"/>
            </a:endParaRPr>
          </a:p>
          <a:p>
            <a:pPr marL="342900" lvl="2" indent="-342900" algn="l" defTabSz="914400">
              <a:buClrTx/>
              <a:buSzTx/>
              <a:buFontTx/>
              <a:buNone/>
            </a:pPr>
            <a:endParaRPr lang="en-US" altLang="ja-JP" sz="2800" kern="0" dirty="0" smtClean="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100" kern="0" dirty="0" smtClean="0">
                <a:solidFill>
                  <a:srgbClr val="0000FF"/>
                </a:solidFill>
                <a:latin typeface="Calibri" panose="020F0502020204030204" pitchFamily="34" charset="0"/>
                <a:ea typeface="ＭＳ Ｐゴシック"/>
              </a:rPr>
              <a:t>* Vertical encoding is adapted</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Modulation sets :  (SQPSK,SQPSK),(QPSK,16QAM)</a:t>
            </a:r>
            <a:endParaRPr lang="en-US" altLang="ja-JP" sz="2800" kern="0" dirty="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800" kern="0" dirty="0">
                <a:solidFill>
                  <a:prstClr val="black"/>
                </a:solidFill>
                <a:latin typeface="Calibri" panose="020F0502020204030204" pitchFamily="34" charset="0"/>
                <a:ea typeface="ＭＳ Ｐゴシック"/>
              </a:rPr>
              <a:t>Channel model     : LOS model </a:t>
            </a:r>
            <a:r>
              <a:rPr lang="en-US" altLang="ja-JP" sz="2800" kern="0" dirty="0" smtClean="0">
                <a:solidFill>
                  <a:prstClr val="black"/>
                </a:solidFill>
                <a:latin typeface="Calibri" panose="020F0502020204030204" pitchFamily="34" charset="0"/>
                <a:ea typeface="ＭＳ Ｐゴシック"/>
              </a:rPr>
              <a:t>#1 (See Appendix)</a:t>
            </a:r>
            <a:endParaRPr lang="en-US" altLang="ja-JP" sz="2800" kern="0" dirty="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800" kern="0" dirty="0" smtClean="0">
                <a:solidFill>
                  <a:prstClr val="black"/>
                </a:solidFill>
                <a:latin typeface="Symbol" panose="05050102010706020507" pitchFamily="18" charset="2"/>
                <a:ea typeface="ＭＳ Ｐゴシック"/>
              </a:rPr>
              <a:t>                               a</a:t>
            </a:r>
            <a:r>
              <a:rPr lang="en-US" altLang="ja-JP" sz="2800" kern="0" dirty="0" smtClean="0">
                <a:solidFill>
                  <a:prstClr val="black"/>
                </a:solidFill>
                <a:latin typeface="Calibri" panose="020F0502020204030204" pitchFamily="34" charset="0"/>
                <a:ea typeface="ＭＳ Ｐゴシック"/>
              </a:rPr>
              <a:t>=-5dB</a:t>
            </a:r>
          </a:p>
          <a:p>
            <a:pPr marL="342900" lvl="2" indent="-342900" algn="l" defTabSz="914400">
              <a:buClrTx/>
              <a:buSzTx/>
              <a:buFontTx/>
              <a:buNone/>
            </a:pPr>
            <a:r>
              <a:rPr lang="en-US" altLang="ja-JP" sz="2000" kern="0" dirty="0" smtClean="0">
                <a:solidFill>
                  <a:prstClr val="black"/>
                </a:solidFill>
                <a:latin typeface="Calibri" panose="020F0502020204030204" pitchFamily="34" charset="0"/>
                <a:ea typeface="ＭＳ Ｐゴシック"/>
              </a:rPr>
              <a:t>                                                 (</a:t>
            </a:r>
            <a:r>
              <a:rPr lang="en-US" altLang="ja-JP" sz="2000" kern="0" dirty="0">
                <a:solidFill>
                  <a:prstClr val="black"/>
                </a:solidFill>
                <a:latin typeface="Symbol" panose="05050102010706020507" pitchFamily="18" charset="2"/>
                <a:ea typeface="ＭＳ Ｐゴシック"/>
              </a:rPr>
              <a:t>a</a:t>
            </a:r>
            <a:r>
              <a:rPr lang="en-US" altLang="ja-JP" sz="2000" kern="0" dirty="0" smtClean="0">
                <a:solidFill>
                  <a:prstClr val="black"/>
                </a:solidFill>
                <a:latin typeface="Calibri" panose="020F0502020204030204" pitchFamily="34" charset="0"/>
                <a:ea typeface="ＭＳ Ｐゴシック"/>
              </a:rPr>
              <a:t> is power attenuation coefficient of cross-link terms)</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FEC                          : 11ad LDPC codes (</a:t>
            </a:r>
            <a:r>
              <a:rPr lang="en-US" altLang="ja-JP" sz="2800" kern="0" dirty="0">
                <a:solidFill>
                  <a:prstClr val="black"/>
                </a:solidFill>
                <a:latin typeface="Calibri" panose="020F0502020204030204" pitchFamily="34" charset="0"/>
                <a:ea typeface="ＭＳ Ｐゴシック"/>
              </a:rPr>
              <a:t>C</a:t>
            </a:r>
            <a:r>
              <a:rPr lang="en-US" altLang="ja-JP" sz="2800" kern="0" dirty="0" smtClean="0">
                <a:solidFill>
                  <a:prstClr val="black"/>
                </a:solidFill>
                <a:latin typeface="Calibri" panose="020F0502020204030204" pitchFamily="34" charset="0"/>
                <a:ea typeface="ＭＳ Ｐゴシック"/>
              </a:rPr>
              <a:t>odeword size=672 bits)</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Detection               : MLD(Maximum Likelihood Detection), </a:t>
            </a:r>
          </a:p>
          <a:p>
            <a:pPr marL="342900" lvl="2" indent="-342900" algn="l" defTabSz="914400">
              <a:buClrTx/>
              <a:buSzTx/>
              <a:buFontTx/>
              <a:buNone/>
            </a:pPr>
            <a:r>
              <a:rPr lang="en-US" altLang="ja-JP" sz="2800" kern="0" dirty="0">
                <a:solidFill>
                  <a:prstClr val="black"/>
                </a:solidFill>
                <a:latin typeface="Calibri" panose="020F0502020204030204" pitchFamily="34" charset="0"/>
                <a:ea typeface="ＭＳ Ｐゴシック"/>
              </a:rPr>
              <a:t> </a:t>
            </a:r>
            <a:r>
              <a:rPr lang="en-US" altLang="ja-JP" sz="2800" kern="0" dirty="0" smtClean="0">
                <a:solidFill>
                  <a:prstClr val="black"/>
                </a:solidFill>
                <a:latin typeface="Calibri" panose="020F0502020204030204" pitchFamily="34" charset="0"/>
                <a:ea typeface="ＭＳ Ｐゴシック"/>
              </a:rPr>
              <a:t>                                  MMSE</a:t>
            </a:r>
            <a:r>
              <a:rPr lang="ja-JP" altLang="en-US" sz="2800" kern="0" dirty="0">
                <a:solidFill>
                  <a:prstClr val="black"/>
                </a:solidFill>
                <a:latin typeface="Calibri" panose="020F0502020204030204" pitchFamily="34" charset="0"/>
                <a:ea typeface="ＭＳ Ｐゴシック"/>
              </a:rPr>
              <a:t> </a:t>
            </a:r>
            <a:r>
              <a:rPr lang="en-US" altLang="ja-JP" sz="2800" kern="0" dirty="0" smtClean="0">
                <a:solidFill>
                  <a:prstClr val="black"/>
                </a:solidFill>
                <a:latin typeface="Calibri" panose="020F0502020204030204" pitchFamily="34" charset="0"/>
                <a:ea typeface="ＭＳ Ｐゴシック"/>
              </a:rPr>
              <a:t>(Minimum Mean Square Error) </a:t>
            </a:r>
          </a:p>
        </p:txBody>
      </p:sp>
      <mc:AlternateContent xmlns:mc="http://schemas.openxmlformats.org/markup-compatibility/2006" xmlns:a14="http://schemas.microsoft.com/office/drawing/2010/main">
        <mc:Choice Requires="a14">
          <p:sp>
            <p:nvSpPr>
              <p:cNvPr id="10" name="正方形/長方形 9"/>
              <p:cNvSpPr/>
              <p:nvPr/>
            </p:nvSpPr>
            <p:spPr>
              <a:xfrm>
                <a:off x="3995936" y="2708920"/>
                <a:ext cx="4032448" cy="690189"/>
              </a:xfrm>
              <a:prstGeom prst="rect">
                <a:avLst/>
              </a:prstGeom>
            </p:spPr>
            <p:txBody>
              <a:bodyPr wrap="square">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d>
                        <m:dPr>
                          <m:begChr m:val="["/>
                          <m:endChr m:val="]"/>
                          <m:ctrlPr>
                            <a:rPr kumimoji="1" lang="en-US" altLang="ja-JP" sz="1400" i="1">
                              <a:solidFill>
                                <a:prstClr val="black"/>
                              </a:solidFill>
                              <a:latin typeface="Cambria Math"/>
                              <a:ea typeface="Cambria Math"/>
                            </a:rPr>
                          </m:ctrlPr>
                        </m:dPr>
                        <m:e>
                          <m:m>
                            <m:mPr>
                              <m:mcs>
                                <m:mc>
                                  <m:mcPr>
                                    <m:count m:val="2"/>
                                    <m:mcJc m:val="center"/>
                                  </m:mcPr>
                                </m:mc>
                              </m:mcs>
                              <m:ctrlPr>
                                <a:rPr kumimoji="1" lang="en-US" altLang="ja-JP" sz="1400" i="1">
                                  <a:solidFill>
                                    <a:prstClr val="black"/>
                                  </a:solidFill>
                                  <a:latin typeface="Cambria Math"/>
                                  <a:ea typeface="Cambria Math"/>
                                </a:rPr>
                              </m:ctrlPr>
                            </m:mPr>
                            <m:mr>
                              <m:e>
                                <m:r>
                                  <a:rPr kumimoji="1" lang="en-US" altLang="ja-JP" sz="1400" i="1">
                                    <a:solidFill>
                                      <a:prstClr val="black"/>
                                    </a:solidFill>
                                    <a:latin typeface="Cambria Math"/>
                                    <a:ea typeface="Cambria Math"/>
                                  </a:rPr>
                                  <m:t>1</m:t>
                                </m:r>
                              </m:e>
                              <m:e>
                                <m:r>
                                  <a:rPr kumimoji="1" lang="en-US" altLang="ja-JP" sz="1400" i="1">
                                    <a:solidFill>
                                      <a:prstClr val="black"/>
                                    </a:solidFill>
                                    <a:latin typeface="Cambria Math"/>
                                    <a:ea typeface="Cambria Math"/>
                                  </a:rPr>
                                  <m:t>0</m:t>
                                </m:r>
                              </m:e>
                            </m:mr>
                            <m:mr>
                              <m:e>
                                <m:r>
                                  <a:rPr kumimoji="1" lang="en-US" altLang="ja-JP" sz="1400" i="1">
                                    <a:solidFill>
                                      <a:prstClr val="black"/>
                                    </a:solidFill>
                                    <a:latin typeface="Cambria Math"/>
                                    <a:ea typeface="Cambria Math"/>
                                  </a:rPr>
                                  <m:t>0</m:t>
                                </m:r>
                              </m:e>
                              <m:e>
                                <m:sSup>
                                  <m:sSupPr>
                                    <m:ctrlPr>
                                      <a:rPr kumimoji="1" lang="en-US" altLang="ja-JP" sz="1400" i="1">
                                        <a:solidFill>
                                          <a:prstClr val="black"/>
                                        </a:solidFill>
                                        <a:latin typeface="Cambria Math"/>
                                        <a:ea typeface="Cambria Math"/>
                                      </a:rPr>
                                    </m:ctrlPr>
                                  </m:sSupPr>
                                  <m:e>
                                    <m:r>
                                      <a:rPr kumimoji="1" lang="en-US" altLang="ja-JP" sz="1400" i="1">
                                        <a:solidFill>
                                          <a:prstClr val="black"/>
                                        </a:solidFill>
                                        <a:latin typeface="Cambria Math"/>
                                        <a:ea typeface="Cambria Math"/>
                                      </a:rPr>
                                      <m:t>𝑒</m:t>
                                    </m:r>
                                  </m:e>
                                  <m:sup>
                                    <m:r>
                                      <a:rPr kumimoji="1" lang="en-US" altLang="ja-JP" sz="1400" i="1">
                                        <a:solidFill>
                                          <a:prstClr val="black"/>
                                        </a:solidFill>
                                        <a:latin typeface="Cambria Math"/>
                                        <a:ea typeface="Cambria Math"/>
                                      </a:rPr>
                                      <m:t>𝑗</m:t>
                                    </m:r>
                                  </m:sup>
                                </m:sSup>
                                <m:f>
                                  <m:fPr>
                                    <m:ctrlPr>
                                      <a:rPr kumimoji="1" lang="en-US" altLang="ja-JP" sz="1400" i="1">
                                        <a:solidFill>
                                          <a:prstClr val="black"/>
                                        </a:solidFill>
                                        <a:latin typeface="Cambria Math"/>
                                        <a:ea typeface="Cambria Math"/>
                                      </a:rPr>
                                    </m:ctrlPr>
                                  </m:fPr>
                                  <m:num>
                                    <m:r>
                                      <a:rPr kumimoji="1" lang="en-US" altLang="ja-JP" sz="1400" b="0" i="1" smtClean="0">
                                        <a:solidFill>
                                          <a:prstClr val="black"/>
                                        </a:solidFill>
                                        <a:latin typeface="Cambria Math"/>
                                        <a:ea typeface="Cambria Math"/>
                                      </a:rPr>
                                      <m:t>3</m:t>
                                    </m:r>
                                    <m:r>
                                      <a:rPr kumimoji="1" lang="ja-JP" altLang="en-US" sz="1400" i="1">
                                        <a:solidFill>
                                          <a:prstClr val="black"/>
                                        </a:solidFill>
                                        <a:latin typeface="Cambria Math"/>
                                        <a:ea typeface="Cambria Math"/>
                                      </a:rPr>
                                      <m:t>𝜋</m:t>
                                    </m:r>
                                    <m:r>
                                      <a:rPr kumimoji="1" lang="en-US" altLang="ja-JP" sz="1400" i="1">
                                        <a:solidFill>
                                          <a:prstClr val="black"/>
                                        </a:solidFill>
                                        <a:latin typeface="Cambria Math"/>
                                        <a:ea typeface="Cambria Math"/>
                                      </a:rPr>
                                      <m:t>×</m:t>
                                    </m:r>
                                    <m:d>
                                      <m:dPr>
                                        <m:ctrlPr>
                                          <a:rPr kumimoji="1" lang="en-US" altLang="ja-JP" sz="1400" i="1">
                                            <a:solidFill>
                                              <a:prstClr val="black"/>
                                            </a:solidFill>
                                            <a:latin typeface="Cambria Math"/>
                                            <a:ea typeface="Cambria Math"/>
                                          </a:rPr>
                                        </m:ctrlPr>
                                      </m:dPr>
                                      <m:e>
                                        <m:r>
                                          <a:rPr kumimoji="1" lang="en-US" altLang="ja-JP" sz="1400" b="0" i="1" smtClean="0">
                                            <a:solidFill>
                                              <a:prstClr val="black"/>
                                            </a:solidFill>
                                            <a:latin typeface="Cambria Math"/>
                                            <a:ea typeface="Cambria Math"/>
                                          </a:rPr>
                                          <m:t>𝑘</m:t>
                                        </m:r>
                                        <m:r>
                                          <a:rPr kumimoji="1" lang="en-US" altLang="ja-JP" sz="1400" i="1">
                                            <a:solidFill>
                                              <a:prstClr val="black"/>
                                            </a:solidFill>
                                            <a:latin typeface="Cambria Math"/>
                                            <a:ea typeface="Cambria Math"/>
                                          </a:rPr>
                                          <m:t> </m:t>
                                        </m:r>
                                        <m:r>
                                          <a:rPr kumimoji="1" lang="en-US" altLang="ja-JP" sz="1400" i="1">
                                            <a:solidFill>
                                              <a:prstClr val="black"/>
                                            </a:solidFill>
                                            <a:latin typeface="Cambria Math"/>
                                            <a:ea typeface="Cambria Math"/>
                                          </a:rPr>
                                          <m:t>𝑚𝑜𝑑</m:t>
                                        </m:r>
                                        <m:r>
                                          <a:rPr kumimoji="1" lang="en-US" altLang="ja-JP" sz="1400" i="1">
                                            <a:solidFill>
                                              <a:prstClr val="black"/>
                                            </a:solidFill>
                                            <a:latin typeface="Cambria Math"/>
                                            <a:ea typeface="Cambria Math"/>
                                          </a:rPr>
                                          <m:t> 8</m:t>
                                        </m:r>
                                      </m:e>
                                    </m:d>
                                  </m:num>
                                  <m:den>
                                    <m:r>
                                      <a:rPr kumimoji="1" lang="en-US" altLang="ja-JP" sz="1400" b="0" i="1" smtClean="0">
                                        <a:solidFill>
                                          <a:prstClr val="black"/>
                                        </a:solidFill>
                                        <a:latin typeface="Cambria Math"/>
                                        <a:ea typeface="Cambria Math"/>
                                      </a:rPr>
                                      <m:t>4</m:t>
                                    </m:r>
                                  </m:den>
                                </m:f>
                              </m:e>
                            </m:mr>
                          </m:m>
                        </m:e>
                      </m:d>
                    </m:oMath>
                  </m:oMathPara>
                </a14:m>
                <a:endParaRPr kumimoji="1" lang="ja-JP" altLang="en-US" sz="1400" dirty="0">
                  <a:solidFill>
                    <a:prstClr val="black"/>
                  </a:solidFill>
                  <a:latin typeface="Calibri"/>
                  <a:ea typeface="ＭＳ Ｐゴシック"/>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3995936" y="2708920"/>
                <a:ext cx="4032448" cy="690189"/>
              </a:xfrm>
              <a:prstGeom prst="rect">
                <a:avLst/>
              </a:prstGeom>
              <a:blipFill rotWithShape="1">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97204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6552" y="576064"/>
            <a:ext cx="9937104" cy="908720"/>
          </a:xfrm>
        </p:spPr>
        <p:txBody>
          <a:bodyPr/>
          <a:lstStyle/>
          <a:p>
            <a:r>
              <a:rPr lang="en-US" altLang="ja-JP" sz="2400" dirty="0" smtClean="0">
                <a:latin typeface="Calibri" panose="020F0502020204030204" pitchFamily="34" charset="0"/>
              </a:rPr>
              <a:t>(1)Comparison: </a:t>
            </a:r>
            <a:r>
              <a:rPr lang="en-US" altLang="ja-JP" sz="2400" dirty="0" smtClean="0">
                <a:solidFill>
                  <a:srgbClr val="FF0000"/>
                </a:solidFill>
                <a:latin typeface="Calibri" panose="020F0502020204030204" pitchFamily="34" charset="0"/>
              </a:rPr>
              <a:t>no-precoding</a:t>
            </a:r>
            <a:r>
              <a:rPr lang="en-US" altLang="ja-JP" sz="2400" dirty="0" smtClean="0">
                <a:latin typeface="Calibri" panose="020F0502020204030204" pitchFamily="34" charset="0"/>
              </a:rPr>
              <a:t> </a:t>
            </a:r>
            <a:r>
              <a:rPr lang="en-US" altLang="ja-JP" sz="2400" dirty="0" smtClean="0">
                <a:solidFill>
                  <a:srgbClr val="FF0000"/>
                </a:solidFill>
                <a:latin typeface="Calibri" panose="020F0502020204030204" pitchFamily="34" charset="0"/>
              </a:rPr>
              <a:t>with/without PH </a:t>
            </a:r>
            <a:r>
              <a:rPr lang="en-US" altLang="ja-JP" sz="2400" dirty="0" smtClean="0">
                <a:latin typeface="Calibri" panose="020F0502020204030204" pitchFamily="34" charset="0"/>
              </a:rPr>
              <a:t>(LOS #1: </a:t>
            </a:r>
            <a:r>
              <a:rPr lang="en-US" altLang="ja-JP" sz="2400" dirty="0" smtClean="0">
                <a:latin typeface="Symbol" panose="05050102010706020507" pitchFamily="18" charset="2"/>
              </a:rPr>
              <a:t>a</a:t>
            </a:r>
            <a:r>
              <a:rPr lang="en-US" altLang="ja-JP" sz="2400" dirty="0" smtClean="0">
                <a:latin typeface="Calibri" panose="020F0502020204030204" pitchFamily="34" charset="0"/>
              </a:rPr>
              <a:t>=-5dB; </a:t>
            </a:r>
            <a:r>
              <a:rPr lang="en-US" altLang="ja-JP" sz="2400" dirty="0" smtClean="0">
                <a:solidFill>
                  <a:srgbClr val="0000FF"/>
                </a:solidFill>
                <a:latin typeface="Calibri" panose="020F0502020204030204" pitchFamily="34" charset="0"/>
              </a:rPr>
              <a:t>MLD</a:t>
            </a:r>
            <a:r>
              <a:rPr lang="en-US" altLang="ja-JP" sz="2400" dirty="0" smtClean="0">
                <a:latin typeface="Calibri" panose="020F0502020204030204" pitchFamily="34" charset="0"/>
              </a:rPr>
              <a:t>)</a:t>
            </a:r>
            <a:endParaRPr kumimoji="1" lang="ja-JP" altLang="en-US" sz="2400"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15</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7" name="Rectangle 2"/>
          <p:cNvSpPr txBox="1">
            <a:spLocks noChangeArrowheads="1"/>
          </p:cNvSpPr>
          <p:nvPr/>
        </p:nvSpPr>
        <p:spPr>
          <a:xfrm>
            <a:off x="899592" y="5319877"/>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(SQPSK,SQPSK)</a:t>
            </a:r>
          </a:p>
        </p:txBody>
      </p:sp>
      <p:sp>
        <p:nvSpPr>
          <p:cNvPr id="10" name="Rectangle 2"/>
          <p:cNvSpPr txBox="1">
            <a:spLocks noChangeArrowheads="1"/>
          </p:cNvSpPr>
          <p:nvPr/>
        </p:nvSpPr>
        <p:spPr>
          <a:xfrm>
            <a:off x="5436096" y="5318033"/>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(QPSK,16QAM)</a:t>
            </a:r>
          </a:p>
        </p:txBody>
      </p:sp>
      <p:pic>
        <p:nvPicPr>
          <p:cNvPr id="4098" name="Picture 2" descr="\\Fs-minami4.japan.gds.panasonic.com\favc-s24$\ng60\Panasonic_Internal\AVC\2017年\simulation\graph_V_period8\1710\LOS1_5dB_Ncbps2_PH_Non-precoding_ML_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25" y="1611465"/>
            <a:ext cx="4706315" cy="352839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s-minami4.japan.gds.panasonic.com\favc-s24$\ng60\Panasonic_Internal\AVC\2017年\simulation\graph_V_period8\1710\LOS1_5dB_Ncbps6_PH_Non-precoding_ML_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6552" y="1611465"/>
            <a:ext cx="4706316" cy="3528392"/>
          </a:xfrm>
          <a:prstGeom prst="rect">
            <a:avLst/>
          </a:prstGeom>
          <a:noFill/>
          <a:extLst>
            <a:ext uri="{909E8E84-426E-40DD-AFC4-6F175D3DCCD1}">
              <a14:hiddenFill xmlns:a14="http://schemas.microsoft.com/office/drawing/2010/main">
                <a:solidFill>
                  <a:srgbClr val="FFFFFF"/>
                </a:solidFill>
              </a14:hiddenFill>
            </a:ext>
          </a:extLst>
        </p:spPr>
      </p:pic>
      <p:sp>
        <p:nvSpPr>
          <p:cNvPr id="15" name="円/楕円 14"/>
          <p:cNvSpPr/>
          <p:nvPr/>
        </p:nvSpPr>
        <p:spPr bwMode="auto">
          <a:xfrm rot="21153629">
            <a:off x="1268901" y="4294605"/>
            <a:ext cx="557523" cy="17944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6" name="円/楕円 15"/>
          <p:cNvSpPr/>
          <p:nvPr/>
        </p:nvSpPr>
        <p:spPr bwMode="auto">
          <a:xfrm rot="21153629">
            <a:off x="1608580" y="3928558"/>
            <a:ext cx="649502" cy="191458"/>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円/楕円 16"/>
          <p:cNvSpPr/>
          <p:nvPr/>
        </p:nvSpPr>
        <p:spPr bwMode="auto">
          <a:xfrm rot="21153629">
            <a:off x="2163877" y="4319070"/>
            <a:ext cx="609143" cy="188809"/>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円/楕円 17"/>
          <p:cNvSpPr/>
          <p:nvPr/>
        </p:nvSpPr>
        <p:spPr bwMode="auto">
          <a:xfrm rot="21153629">
            <a:off x="2392426" y="3955868"/>
            <a:ext cx="657710" cy="19253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9" name="円/楕円 18"/>
          <p:cNvSpPr/>
          <p:nvPr/>
        </p:nvSpPr>
        <p:spPr bwMode="auto">
          <a:xfrm rot="21153629">
            <a:off x="6518927" y="4429602"/>
            <a:ext cx="430140" cy="10664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0" name="円/楕円 19"/>
          <p:cNvSpPr/>
          <p:nvPr/>
        </p:nvSpPr>
        <p:spPr bwMode="auto">
          <a:xfrm rot="21153629">
            <a:off x="6959255" y="4268158"/>
            <a:ext cx="430140" cy="10664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円/楕円 20"/>
          <p:cNvSpPr/>
          <p:nvPr/>
        </p:nvSpPr>
        <p:spPr bwMode="auto">
          <a:xfrm rot="21153629">
            <a:off x="7273986" y="3970964"/>
            <a:ext cx="430140" cy="10664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22" name="直線矢印コネクタ 21"/>
          <p:cNvCxnSpPr/>
          <p:nvPr/>
        </p:nvCxnSpPr>
        <p:spPr bwMode="auto">
          <a:xfrm>
            <a:off x="2843808" y="4413474"/>
            <a:ext cx="864096" cy="1245930"/>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23" name="直線矢印コネクタ 22"/>
          <p:cNvCxnSpPr/>
          <p:nvPr/>
        </p:nvCxnSpPr>
        <p:spPr bwMode="auto">
          <a:xfrm flipH="1">
            <a:off x="4283968" y="4482925"/>
            <a:ext cx="2178608" cy="1178323"/>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24" name="コンテンツ プレースホルダー 2"/>
          <p:cNvSpPr>
            <a:spLocks noGrp="1"/>
          </p:cNvSpPr>
          <p:nvPr>
            <p:ph idx="1"/>
          </p:nvPr>
        </p:nvSpPr>
        <p:spPr>
          <a:xfrm>
            <a:off x="3059833" y="5632649"/>
            <a:ext cx="3457390" cy="604663"/>
          </a:xfrm>
        </p:spPr>
        <p:txBody>
          <a:bodyPr>
            <a:normAutofit/>
          </a:bodyPr>
          <a:lstStyle/>
          <a:p>
            <a:pPr marL="0" lvl="0" indent="0" defTabSz="914400" fontAlgn="auto">
              <a:spcBef>
                <a:spcPct val="20000"/>
              </a:spcBef>
              <a:spcAft>
                <a:spcPts val="0"/>
              </a:spcAft>
              <a:buClrTx/>
              <a:buSzTx/>
            </a:pPr>
            <a:r>
              <a:rPr lang="en-US" altLang="ja-JP" sz="2800" b="0" kern="1200" dirty="0" smtClean="0">
                <a:solidFill>
                  <a:schemeClr val="tx1"/>
                </a:solidFill>
                <a:latin typeface="Calibri"/>
                <a:ea typeface="ＭＳ Ｐゴシック"/>
              </a:rPr>
              <a:t>PH has gain</a:t>
            </a:r>
            <a:endParaRPr lang="en-US" altLang="ja-JP" sz="2800" b="0" kern="1200" dirty="0">
              <a:solidFill>
                <a:schemeClr val="tx1"/>
              </a:solidFill>
              <a:latin typeface="Calibri"/>
              <a:ea typeface="ＭＳ Ｐゴシック"/>
            </a:endParaRPr>
          </a:p>
        </p:txBody>
      </p:sp>
    </p:spTree>
    <p:extLst>
      <p:ext uri="{BB962C8B-B14F-4D97-AF65-F5344CB8AC3E}">
        <p14:creationId xmlns:p14="http://schemas.microsoft.com/office/powerpoint/2010/main" val="3913488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441846" y="5589240"/>
            <a:ext cx="8260308" cy="864096"/>
          </a:xfrm>
        </p:spPr>
        <p:txBody>
          <a:bodyPr>
            <a:normAutofit/>
          </a:bodyPr>
          <a:lstStyle/>
          <a:p>
            <a:pPr marL="0" lvl="0" indent="0" defTabSz="914400" fontAlgn="auto">
              <a:spcBef>
                <a:spcPct val="20000"/>
              </a:spcBef>
              <a:spcAft>
                <a:spcPts val="0"/>
              </a:spcAft>
              <a:buClrTx/>
              <a:buSzTx/>
            </a:pPr>
            <a:r>
              <a:rPr lang="en-US" altLang="ja-JP" b="0" kern="1200" dirty="0" smtClean="0">
                <a:solidFill>
                  <a:schemeClr val="tx1"/>
                </a:solidFill>
                <a:latin typeface="Calibri"/>
                <a:ea typeface="ＭＳ Ｐゴシック"/>
              </a:rPr>
              <a:t>In both non-precoding and precoding cases, PH has gain when using MLD.</a:t>
            </a:r>
            <a:endParaRPr lang="en-US" altLang="ja-JP" b="0" kern="1200" dirty="0">
              <a:solidFill>
                <a:schemeClr val="tx1"/>
              </a:solidFill>
              <a:latin typeface="Calibri"/>
              <a:ea typeface="ＭＳ Ｐゴシック"/>
            </a:endParaRPr>
          </a:p>
        </p:txBody>
      </p:sp>
      <p:sp>
        <p:nvSpPr>
          <p:cNvPr id="2" name="タイトル 1"/>
          <p:cNvSpPr>
            <a:spLocks noGrp="1"/>
          </p:cNvSpPr>
          <p:nvPr>
            <p:ph type="title"/>
          </p:nvPr>
        </p:nvSpPr>
        <p:spPr>
          <a:xfrm>
            <a:off x="-396552" y="548680"/>
            <a:ext cx="9937104" cy="908720"/>
          </a:xfrm>
        </p:spPr>
        <p:txBody>
          <a:bodyPr/>
          <a:lstStyle/>
          <a:p>
            <a:r>
              <a:rPr lang="en-US" altLang="ja-JP" sz="2400" dirty="0" smtClean="0">
                <a:latin typeface="Calibri" panose="020F0502020204030204" pitchFamily="34" charset="0"/>
              </a:rPr>
              <a:t>(2)Comparison: </a:t>
            </a:r>
            <a:r>
              <a:rPr lang="en-US" altLang="ja-JP" sz="2400" dirty="0" smtClean="0">
                <a:solidFill>
                  <a:srgbClr val="FF0000"/>
                </a:solidFill>
                <a:latin typeface="Calibri" panose="020F0502020204030204" pitchFamily="34" charset="0"/>
              </a:rPr>
              <a:t>precoding with/without PH </a:t>
            </a:r>
            <a:r>
              <a:rPr lang="en-US" altLang="ja-JP" sz="2400" dirty="0" smtClean="0">
                <a:latin typeface="Calibri" panose="020F0502020204030204" pitchFamily="34" charset="0"/>
              </a:rPr>
              <a:t>(LOS #1: </a:t>
            </a:r>
            <a:r>
              <a:rPr lang="en-US" altLang="ja-JP" sz="2400" dirty="0" smtClean="0">
                <a:latin typeface="Symbol" panose="05050102010706020507" pitchFamily="18" charset="2"/>
              </a:rPr>
              <a:t>a</a:t>
            </a:r>
            <a:r>
              <a:rPr lang="en-US" altLang="ja-JP" sz="2400" dirty="0" smtClean="0">
                <a:latin typeface="Calibri" panose="020F0502020204030204" pitchFamily="34" charset="0"/>
              </a:rPr>
              <a:t>=-5dB; </a:t>
            </a:r>
            <a:r>
              <a:rPr lang="en-US" altLang="ja-JP" sz="2400" dirty="0" smtClean="0">
                <a:solidFill>
                  <a:srgbClr val="0000FF"/>
                </a:solidFill>
                <a:latin typeface="Calibri" panose="020F0502020204030204" pitchFamily="34" charset="0"/>
              </a:rPr>
              <a:t>MLD</a:t>
            </a:r>
            <a:r>
              <a:rPr lang="en-US" altLang="ja-JP" sz="2400" dirty="0" smtClean="0">
                <a:latin typeface="Calibri" panose="020F0502020204030204" pitchFamily="34" charset="0"/>
              </a:rPr>
              <a:t>)</a:t>
            </a:r>
            <a:endParaRPr kumimoji="1" lang="ja-JP" altLang="en-US" sz="2400"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16</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7" name="Rectangle 2"/>
          <p:cNvSpPr txBox="1">
            <a:spLocks noChangeArrowheads="1"/>
          </p:cNvSpPr>
          <p:nvPr/>
        </p:nvSpPr>
        <p:spPr>
          <a:xfrm>
            <a:off x="934864" y="5081377"/>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(SQPSK,SQPSK)</a:t>
            </a:r>
          </a:p>
        </p:txBody>
      </p:sp>
      <p:sp>
        <p:nvSpPr>
          <p:cNvPr id="10" name="Rectangle 2"/>
          <p:cNvSpPr txBox="1">
            <a:spLocks noChangeArrowheads="1"/>
          </p:cNvSpPr>
          <p:nvPr/>
        </p:nvSpPr>
        <p:spPr>
          <a:xfrm>
            <a:off x="5508104" y="5103853"/>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(QPSK,16QAM)</a:t>
            </a:r>
          </a:p>
        </p:txBody>
      </p:sp>
      <p:pic>
        <p:nvPicPr>
          <p:cNvPr id="5122" name="Picture 2" descr="\\Fs-minami4.japan.gds.panasonic.com\favc-s24$\ng60\Panasonic_Internal\AVC\2017年\simulation\graph_V_period8\1710\LOS1_5dB_Ncbps2_PH_SQPSK-precoding_ML_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931" y="1372724"/>
            <a:ext cx="4678360" cy="350743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s-minami4.japan.gds.panasonic.com\favc-s24$\ng60\Panasonic_Internal\AVC\2017年\simulation\graph_V_period8\1710\LOS1_5dB_Ncbps6_PH_Hadamard-precoding_ML_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372725"/>
            <a:ext cx="4777305" cy="3581614"/>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bwMode="auto">
          <a:xfrm rot="21153629">
            <a:off x="1428315" y="4037871"/>
            <a:ext cx="430140" cy="10664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円/楕円 16"/>
          <p:cNvSpPr/>
          <p:nvPr/>
        </p:nvSpPr>
        <p:spPr bwMode="auto">
          <a:xfrm rot="21153629">
            <a:off x="1892149" y="3870010"/>
            <a:ext cx="530077" cy="9445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円/楕円 17"/>
          <p:cNvSpPr/>
          <p:nvPr/>
        </p:nvSpPr>
        <p:spPr bwMode="auto">
          <a:xfrm rot="21153629">
            <a:off x="2435320" y="4191690"/>
            <a:ext cx="543293" cy="177589"/>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9" name="円/楕円 18"/>
          <p:cNvSpPr/>
          <p:nvPr/>
        </p:nvSpPr>
        <p:spPr bwMode="auto">
          <a:xfrm rot="21153629">
            <a:off x="2603222" y="3440964"/>
            <a:ext cx="668163" cy="11248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0" name="円/楕円 19"/>
          <p:cNvSpPr/>
          <p:nvPr/>
        </p:nvSpPr>
        <p:spPr bwMode="auto">
          <a:xfrm rot="21153629">
            <a:off x="5872569" y="4103848"/>
            <a:ext cx="657589" cy="111108"/>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円/楕円 20"/>
          <p:cNvSpPr/>
          <p:nvPr/>
        </p:nvSpPr>
        <p:spPr bwMode="auto">
          <a:xfrm rot="21153629">
            <a:off x="6376849" y="3764551"/>
            <a:ext cx="710779" cy="118052"/>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円/楕円 21"/>
          <p:cNvSpPr/>
          <p:nvPr/>
        </p:nvSpPr>
        <p:spPr bwMode="auto">
          <a:xfrm rot="21153629">
            <a:off x="6877086" y="3340017"/>
            <a:ext cx="786286" cy="127912"/>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3" name="円/楕円 22"/>
          <p:cNvSpPr/>
          <p:nvPr/>
        </p:nvSpPr>
        <p:spPr bwMode="auto">
          <a:xfrm rot="21153629">
            <a:off x="7274738" y="3568969"/>
            <a:ext cx="677129" cy="113658"/>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2679165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17</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14" name="Rectangle 2"/>
          <p:cNvSpPr txBox="1">
            <a:spLocks noChangeArrowheads="1"/>
          </p:cNvSpPr>
          <p:nvPr/>
        </p:nvSpPr>
        <p:spPr>
          <a:xfrm>
            <a:off x="899592" y="5247869"/>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(SQPSK,SQPSK)</a:t>
            </a:r>
          </a:p>
        </p:txBody>
      </p:sp>
      <p:sp>
        <p:nvSpPr>
          <p:cNvPr id="16" name="Rectangle 2"/>
          <p:cNvSpPr txBox="1">
            <a:spLocks noChangeArrowheads="1"/>
          </p:cNvSpPr>
          <p:nvPr/>
        </p:nvSpPr>
        <p:spPr>
          <a:xfrm>
            <a:off x="5220072" y="5247869"/>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(QPSK,16QAM)</a:t>
            </a:r>
          </a:p>
        </p:txBody>
      </p:sp>
      <p:sp>
        <p:nvSpPr>
          <p:cNvPr id="19" name="タイトル 1"/>
          <p:cNvSpPr>
            <a:spLocks noGrp="1"/>
          </p:cNvSpPr>
          <p:nvPr>
            <p:ph type="title"/>
          </p:nvPr>
        </p:nvSpPr>
        <p:spPr>
          <a:xfrm>
            <a:off x="-396552" y="548680"/>
            <a:ext cx="9937104" cy="908720"/>
          </a:xfrm>
        </p:spPr>
        <p:txBody>
          <a:bodyPr/>
          <a:lstStyle/>
          <a:p>
            <a:r>
              <a:rPr lang="en-US" altLang="ja-JP" sz="2400" dirty="0" smtClean="0">
                <a:latin typeface="Calibri" panose="020F0502020204030204" pitchFamily="34" charset="0"/>
              </a:rPr>
              <a:t>(3)Comparison: </a:t>
            </a:r>
            <a:r>
              <a:rPr lang="en-US" altLang="ja-JP" sz="2400" dirty="0" smtClean="0">
                <a:solidFill>
                  <a:srgbClr val="FF0000"/>
                </a:solidFill>
                <a:latin typeface="Calibri" panose="020F0502020204030204" pitchFamily="34" charset="0"/>
              </a:rPr>
              <a:t>no-precoding with/without PH </a:t>
            </a:r>
            <a:r>
              <a:rPr lang="en-US" altLang="ja-JP" sz="2400" dirty="0" smtClean="0">
                <a:latin typeface="Calibri" panose="020F0502020204030204" pitchFamily="34" charset="0"/>
              </a:rPr>
              <a:t>(LOS #1: </a:t>
            </a:r>
            <a:r>
              <a:rPr lang="en-US" altLang="ja-JP" sz="2400" dirty="0" smtClean="0">
                <a:latin typeface="Symbol" panose="05050102010706020507" pitchFamily="18" charset="2"/>
              </a:rPr>
              <a:t>a</a:t>
            </a:r>
            <a:r>
              <a:rPr lang="en-US" altLang="ja-JP" sz="2400" dirty="0" smtClean="0">
                <a:latin typeface="Calibri" panose="020F0502020204030204" pitchFamily="34" charset="0"/>
              </a:rPr>
              <a:t>=-5dB; </a:t>
            </a:r>
            <a:r>
              <a:rPr lang="en-US" altLang="ja-JP" sz="2400" dirty="0" smtClean="0">
                <a:solidFill>
                  <a:srgbClr val="0000FF"/>
                </a:solidFill>
                <a:latin typeface="Calibri" panose="020F0502020204030204" pitchFamily="34" charset="0"/>
              </a:rPr>
              <a:t>MMSE</a:t>
            </a:r>
            <a:r>
              <a:rPr lang="en-US" altLang="ja-JP" sz="2400" dirty="0" smtClean="0">
                <a:latin typeface="Calibri" panose="020F0502020204030204" pitchFamily="34" charset="0"/>
              </a:rPr>
              <a:t>)</a:t>
            </a:r>
            <a:endParaRPr kumimoji="1" lang="ja-JP" altLang="en-US" sz="2400" dirty="0">
              <a:latin typeface="Calibri" panose="020F0502020204030204" pitchFamily="34" charset="0"/>
            </a:endParaRPr>
          </a:p>
        </p:txBody>
      </p:sp>
      <p:pic>
        <p:nvPicPr>
          <p:cNvPr id="4098" name="Picture 2" descr="\\fs-minami4.japan.gds.panasonic.com\FAVC-S24$\ng60\Panasonic_Internal\AVC\2017年\simulation\graph_V_period8\1710\LOS1_5dB_Ncbps2_PH_Non-precoding_MMSE_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78483"/>
            <a:ext cx="4322126" cy="324159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s-minami4.japan.gds.panasonic.com\FAVC-S24$\ng60\Panasonic_Internal\AVC\2017年\simulation\graph_V_period8\1710\LOS1_5dB_Ncbps6_PH_Non-precoding_MMSE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63493"/>
            <a:ext cx="4484877" cy="3363658"/>
          </a:xfrm>
          <a:prstGeom prst="rect">
            <a:avLst/>
          </a:prstGeom>
          <a:noFill/>
          <a:extLst>
            <a:ext uri="{909E8E84-426E-40DD-AFC4-6F175D3DCCD1}">
              <a14:hiddenFill xmlns:a14="http://schemas.microsoft.com/office/drawing/2010/main">
                <a:solidFill>
                  <a:srgbClr val="FFFFFF"/>
                </a:solidFill>
              </a14:hiddenFill>
            </a:ext>
          </a:extLst>
        </p:spPr>
      </p:pic>
      <p:sp>
        <p:nvSpPr>
          <p:cNvPr id="15" name="円/楕円 14"/>
          <p:cNvSpPr/>
          <p:nvPr/>
        </p:nvSpPr>
        <p:spPr bwMode="auto">
          <a:xfrm rot="21153629">
            <a:off x="1333298" y="4188270"/>
            <a:ext cx="519344" cy="25781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円/楕円 16"/>
          <p:cNvSpPr/>
          <p:nvPr/>
        </p:nvSpPr>
        <p:spPr bwMode="auto">
          <a:xfrm rot="21201248">
            <a:off x="1745243" y="3828564"/>
            <a:ext cx="415925" cy="144135"/>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円/楕円 17"/>
          <p:cNvSpPr/>
          <p:nvPr/>
        </p:nvSpPr>
        <p:spPr bwMode="auto">
          <a:xfrm rot="21201248">
            <a:off x="2178495" y="4115747"/>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0" name="円/楕円 19"/>
          <p:cNvSpPr/>
          <p:nvPr/>
        </p:nvSpPr>
        <p:spPr bwMode="auto">
          <a:xfrm rot="21201248">
            <a:off x="2567866" y="4337666"/>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円/楕円 20"/>
          <p:cNvSpPr/>
          <p:nvPr/>
        </p:nvSpPr>
        <p:spPr bwMode="auto">
          <a:xfrm rot="21201248">
            <a:off x="6672811" y="4472833"/>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pic>
        <p:nvPicPr>
          <p:cNvPr id="22" name="Picture 3" descr="\\fs-minami4.japan.gds.panasonic.com\FAVC-S24$\ng60\Panasonic_Internal\AVC\2017年\simulation\graph_V_period8\1710\LOS1_5dB_Ncbps6_PH_Non-precoding_MMSE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832963"/>
            <a:ext cx="4484877" cy="3363658"/>
          </a:xfrm>
          <a:prstGeom prst="rect">
            <a:avLst/>
          </a:prstGeom>
          <a:noFill/>
          <a:extLst>
            <a:ext uri="{909E8E84-426E-40DD-AFC4-6F175D3DCCD1}">
              <a14:hiddenFill xmlns:a14="http://schemas.microsoft.com/office/drawing/2010/main">
                <a:solidFill>
                  <a:srgbClr val="FFFFFF"/>
                </a:solidFill>
              </a14:hiddenFill>
            </a:ext>
          </a:extLst>
        </p:spPr>
      </p:pic>
      <p:sp>
        <p:nvSpPr>
          <p:cNvPr id="23" name="円/楕円 22"/>
          <p:cNvSpPr/>
          <p:nvPr/>
        </p:nvSpPr>
        <p:spPr bwMode="auto">
          <a:xfrm rot="21201248">
            <a:off x="6456787" y="4442303"/>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4" name="円/楕円 23"/>
          <p:cNvSpPr/>
          <p:nvPr/>
        </p:nvSpPr>
        <p:spPr bwMode="auto">
          <a:xfrm rot="21201248">
            <a:off x="6932876" y="3414217"/>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440186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18</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10" name="コンテンツ プレースホルダー 2"/>
          <p:cNvSpPr>
            <a:spLocks noGrp="1"/>
          </p:cNvSpPr>
          <p:nvPr>
            <p:ph idx="1"/>
          </p:nvPr>
        </p:nvSpPr>
        <p:spPr>
          <a:xfrm>
            <a:off x="335261" y="5877272"/>
            <a:ext cx="8808739" cy="604663"/>
          </a:xfrm>
        </p:spPr>
        <p:txBody>
          <a:bodyPr>
            <a:normAutofit/>
          </a:bodyPr>
          <a:lstStyle/>
          <a:p>
            <a:pPr marL="0" lvl="0" indent="0" defTabSz="914400" fontAlgn="auto">
              <a:spcBef>
                <a:spcPct val="20000"/>
              </a:spcBef>
              <a:spcAft>
                <a:spcPts val="0"/>
              </a:spcAft>
              <a:buClrTx/>
              <a:buSzTx/>
            </a:pPr>
            <a:r>
              <a:rPr lang="en-US" altLang="ja-JP" sz="2800" b="0" kern="1200" dirty="0" smtClean="0">
                <a:solidFill>
                  <a:schemeClr val="tx1"/>
                </a:solidFill>
                <a:latin typeface="Calibri"/>
                <a:ea typeface="ＭＳ Ｐゴシック"/>
              </a:rPr>
              <a:t>In MMSE case, there are several cases that PH has gain.</a:t>
            </a:r>
            <a:endParaRPr lang="en-US" altLang="ja-JP" sz="2800" b="0" kern="1200" dirty="0">
              <a:solidFill>
                <a:schemeClr val="tx1"/>
              </a:solidFill>
              <a:latin typeface="Calibri"/>
              <a:ea typeface="ＭＳ Ｐゴシック"/>
            </a:endParaRPr>
          </a:p>
        </p:txBody>
      </p:sp>
      <p:sp>
        <p:nvSpPr>
          <p:cNvPr id="14" name="Rectangle 2"/>
          <p:cNvSpPr txBox="1">
            <a:spLocks noChangeArrowheads="1"/>
          </p:cNvSpPr>
          <p:nvPr/>
        </p:nvSpPr>
        <p:spPr>
          <a:xfrm>
            <a:off x="799416" y="4992587"/>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(SQPSK,SQPSK)</a:t>
            </a:r>
          </a:p>
        </p:txBody>
      </p:sp>
      <p:sp>
        <p:nvSpPr>
          <p:cNvPr id="16" name="Rectangle 2"/>
          <p:cNvSpPr txBox="1">
            <a:spLocks noChangeArrowheads="1"/>
          </p:cNvSpPr>
          <p:nvPr/>
        </p:nvSpPr>
        <p:spPr>
          <a:xfrm>
            <a:off x="5436096" y="5031845"/>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(QPSK,16QAM)</a:t>
            </a:r>
          </a:p>
        </p:txBody>
      </p:sp>
      <p:sp>
        <p:nvSpPr>
          <p:cNvPr id="19" name="タイトル 1"/>
          <p:cNvSpPr>
            <a:spLocks noGrp="1"/>
          </p:cNvSpPr>
          <p:nvPr>
            <p:ph type="title"/>
          </p:nvPr>
        </p:nvSpPr>
        <p:spPr>
          <a:xfrm>
            <a:off x="-396552" y="548680"/>
            <a:ext cx="9937104" cy="908720"/>
          </a:xfrm>
        </p:spPr>
        <p:txBody>
          <a:bodyPr/>
          <a:lstStyle/>
          <a:p>
            <a:r>
              <a:rPr lang="en-US" altLang="ja-JP" sz="2400" dirty="0" smtClean="0">
                <a:latin typeface="Calibri" panose="020F0502020204030204" pitchFamily="34" charset="0"/>
              </a:rPr>
              <a:t>(4)Comparison: </a:t>
            </a:r>
            <a:r>
              <a:rPr lang="en-US" altLang="ja-JP" sz="2400" dirty="0" smtClean="0">
                <a:solidFill>
                  <a:srgbClr val="FF0000"/>
                </a:solidFill>
                <a:latin typeface="Calibri" panose="020F0502020204030204" pitchFamily="34" charset="0"/>
              </a:rPr>
              <a:t>precoding with/without PH </a:t>
            </a:r>
            <a:r>
              <a:rPr lang="en-US" altLang="ja-JP" sz="2400" dirty="0" smtClean="0">
                <a:latin typeface="Calibri" panose="020F0502020204030204" pitchFamily="34" charset="0"/>
              </a:rPr>
              <a:t>(LOS #1: </a:t>
            </a:r>
            <a:r>
              <a:rPr lang="en-US" altLang="ja-JP" sz="2400" dirty="0" smtClean="0">
                <a:latin typeface="Symbol" panose="05050102010706020507" pitchFamily="18" charset="2"/>
              </a:rPr>
              <a:t>a</a:t>
            </a:r>
            <a:r>
              <a:rPr lang="en-US" altLang="ja-JP" sz="2400" dirty="0" smtClean="0">
                <a:latin typeface="Calibri" panose="020F0502020204030204" pitchFamily="34" charset="0"/>
              </a:rPr>
              <a:t>=-5dB; </a:t>
            </a:r>
            <a:r>
              <a:rPr lang="en-US" altLang="ja-JP" sz="2400" dirty="0" smtClean="0">
                <a:solidFill>
                  <a:srgbClr val="0000FF"/>
                </a:solidFill>
                <a:latin typeface="Calibri" panose="020F0502020204030204" pitchFamily="34" charset="0"/>
              </a:rPr>
              <a:t>MMSE</a:t>
            </a:r>
            <a:r>
              <a:rPr lang="en-US" altLang="ja-JP" sz="2400" dirty="0" smtClean="0">
                <a:latin typeface="Calibri" panose="020F0502020204030204" pitchFamily="34" charset="0"/>
              </a:rPr>
              <a:t>)</a:t>
            </a:r>
            <a:endParaRPr kumimoji="1" lang="ja-JP" altLang="en-US" sz="2400" dirty="0">
              <a:latin typeface="Calibri" panose="020F0502020204030204" pitchFamily="34" charset="0"/>
            </a:endParaRPr>
          </a:p>
        </p:txBody>
      </p:sp>
      <p:pic>
        <p:nvPicPr>
          <p:cNvPr id="5122" name="Picture 2" descr="\\fs-minami4.japan.gds.panasonic.com\FAVC-S24$\ng60\Panasonic_Internal\AVC\2017年\simulation\graph_V_period8\1710\LOS1_5dB_Ncbps2_PH_SQPSK-precoding_MMSE_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52" y="1689571"/>
            <a:ext cx="4404023" cy="330301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fs-minami4.japan.gds.panasonic.com\FAVC-S24$\ng60\Panasonic_Internal\AVC\2017年\simulation\graph_V_period8\1710\LOS1_5dB_Ncbps6_PH_Hadamard-precoding_MMSE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47469"/>
            <a:ext cx="4536504" cy="3402378"/>
          </a:xfrm>
          <a:prstGeom prst="rect">
            <a:avLst/>
          </a:prstGeom>
          <a:noFill/>
          <a:extLst>
            <a:ext uri="{909E8E84-426E-40DD-AFC4-6F175D3DCCD1}">
              <a14:hiddenFill xmlns:a14="http://schemas.microsoft.com/office/drawing/2010/main">
                <a:solidFill>
                  <a:srgbClr val="FFFFFF"/>
                </a:solidFill>
              </a14:hiddenFill>
            </a:ext>
          </a:extLst>
        </p:spPr>
      </p:pic>
      <p:sp>
        <p:nvSpPr>
          <p:cNvPr id="15" name="円/楕円 14"/>
          <p:cNvSpPr/>
          <p:nvPr/>
        </p:nvSpPr>
        <p:spPr bwMode="auto">
          <a:xfrm rot="21201248">
            <a:off x="2226178" y="4041257"/>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円/楕円 16"/>
          <p:cNvSpPr/>
          <p:nvPr/>
        </p:nvSpPr>
        <p:spPr bwMode="auto">
          <a:xfrm rot="21201248">
            <a:off x="2665224" y="3698758"/>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円/楕円 20"/>
          <p:cNvSpPr/>
          <p:nvPr/>
        </p:nvSpPr>
        <p:spPr bwMode="auto">
          <a:xfrm rot="21201248">
            <a:off x="2475508" y="2618638"/>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円/楕円 21"/>
          <p:cNvSpPr/>
          <p:nvPr/>
        </p:nvSpPr>
        <p:spPr bwMode="auto">
          <a:xfrm rot="21201248">
            <a:off x="6653099" y="3240502"/>
            <a:ext cx="374304" cy="20115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055335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92088"/>
            <a:ext cx="9144000" cy="908720"/>
          </a:xfrm>
        </p:spPr>
        <p:txBody>
          <a:bodyPr/>
          <a:lstStyle/>
          <a:p>
            <a:r>
              <a:rPr lang="en-US" altLang="ja-JP" dirty="0" smtClean="0">
                <a:latin typeface="Calibri" panose="020F0502020204030204" pitchFamily="34" charset="0"/>
              </a:rPr>
              <a:t>Simulation conditions</a:t>
            </a:r>
            <a:endParaRPr kumimoji="1" lang="ja-JP" altLang="en-US"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19</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コンテンツ プレースホルダー 2"/>
          <p:cNvSpPr txBox="1">
            <a:spLocks/>
          </p:cNvSpPr>
          <p:nvPr/>
        </p:nvSpPr>
        <p:spPr bwMode="auto">
          <a:xfrm>
            <a:off x="0" y="1988840"/>
            <a:ext cx="9252520" cy="43204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85000" lnSpcReduction="10000"/>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MIMO*                  : Comparison of </a:t>
            </a:r>
            <a:r>
              <a:rPr lang="en-US" altLang="ja-JP" sz="2800" kern="0" dirty="0" smtClean="0">
                <a:solidFill>
                  <a:srgbClr val="0000FF"/>
                </a:solidFill>
                <a:latin typeface="Calibri" panose="020F0502020204030204" pitchFamily="34" charset="0"/>
                <a:ea typeface="ＭＳ Ｐゴシック"/>
              </a:rPr>
              <a:t>precoding</a:t>
            </a:r>
            <a:r>
              <a:rPr lang="en-US" altLang="ja-JP" sz="2800" kern="0" dirty="0" smtClean="0">
                <a:solidFill>
                  <a:prstClr val="black"/>
                </a:solidFill>
                <a:latin typeface="Calibri" panose="020F0502020204030204" pitchFamily="34" charset="0"/>
                <a:ea typeface="ＭＳ Ｐゴシック"/>
              </a:rPr>
              <a:t>/</a:t>
            </a:r>
            <a:r>
              <a:rPr lang="en-US" altLang="ja-JP" sz="2800" kern="0" dirty="0" smtClean="0">
                <a:solidFill>
                  <a:srgbClr val="0000FF"/>
                </a:solidFill>
                <a:latin typeface="Calibri" panose="020F0502020204030204" pitchFamily="34" charset="0"/>
                <a:ea typeface="ＭＳ Ｐゴシック"/>
              </a:rPr>
              <a:t>no </a:t>
            </a:r>
            <a:r>
              <a:rPr lang="en-US" altLang="ja-JP" sz="2800" kern="0" dirty="0">
                <a:solidFill>
                  <a:srgbClr val="0000FF"/>
                </a:solidFill>
                <a:latin typeface="Calibri" panose="020F0502020204030204" pitchFamily="34" charset="0"/>
                <a:ea typeface="ＭＳ Ｐゴシック"/>
              </a:rPr>
              <a:t>precoding</a:t>
            </a:r>
            <a:r>
              <a:rPr lang="en-US" altLang="ja-JP" sz="2800" kern="0" dirty="0">
                <a:solidFill>
                  <a:prstClr val="black"/>
                </a:solidFill>
                <a:latin typeface="Calibri" panose="020F0502020204030204" pitchFamily="34" charset="0"/>
                <a:ea typeface="ＭＳ Ｐゴシック"/>
              </a:rPr>
              <a:t> with PH</a:t>
            </a:r>
          </a:p>
          <a:p>
            <a:pPr marL="342900" lvl="2" indent="-342900" algn="l" defTabSz="914400">
              <a:buClrTx/>
              <a:buSzTx/>
              <a:buFontTx/>
              <a:buNone/>
            </a:pPr>
            <a:r>
              <a:rPr lang="en-US" altLang="ja-JP" sz="2800" kern="0" dirty="0">
                <a:solidFill>
                  <a:prstClr val="black"/>
                </a:solidFill>
                <a:latin typeface="Calibri" panose="020F0502020204030204" pitchFamily="34" charset="0"/>
                <a:ea typeface="ＭＳ Ｐゴシック"/>
              </a:rPr>
              <a:t>                                  Period of PH is </a:t>
            </a:r>
            <a:r>
              <a:rPr lang="en-US" altLang="ja-JP" sz="2800" kern="0" dirty="0" smtClean="0">
                <a:solidFill>
                  <a:prstClr val="black"/>
                </a:solidFill>
                <a:latin typeface="Calibri" panose="020F0502020204030204" pitchFamily="34" charset="0"/>
                <a:ea typeface="ＭＳ Ｐゴシック"/>
              </a:rPr>
              <a:t>8.</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                                  Phase change matrix : </a:t>
            </a:r>
            <a:endParaRPr lang="en-US" altLang="ja-JP" sz="2800" kern="0" dirty="0">
              <a:solidFill>
                <a:prstClr val="black"/>
              </a:solidFill>
              <a:latin typeface="Calibri" panose="020F0502020204030204" pitchFamily="34" charset="0"/>
              <a:ea typeface="ＭＳ Ｐゴシック"/>
            </a:endParaRPr>
          </a:p>
          <a:p>
            <a:pPr marL="342900" lvl="2" indent="-342900" algn="l" defTabSz="914400">
              <a:buClrTx/>
              <a:buSzTx/>
              <a:buFontTx/>
              <a:buNone/>
            </a:pPr>
            <a:endParaRPr lang="en-US" altLang="ja-JP" sz="2800" kern="0" dirty="0" smtClean="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100" kern="0" dirty="0" smtClean="0">
                <a:solidFill>
                  <a:srgbClr val="0000FF"/>
                </a:solidFill>
                <a:latin typeface="Calibri" panose="020F0502020204030204" pitchFamily="34" charset="0"/>
                <a:ea typeface="ＭＳ Ｐゴシック"/>
              </a:rPr>
              <a:t>* Vertical encoding is adapted.</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Modulation sets :  (SQPSK,SQPSK), (QPSK,16QAM)</a:t>
            </a:r>
            <a:endParaRPr lang="en-US" altLang="ja-JP" sz="2800" kern="0" dirty="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800" kern="0" dirty="0">
                <a:solidFill>
                  <a:prstClr val="black"/>
                </a:solidFill>
                <a:latin typeface="Calibri" panose="020F0502020204030204" pitchFamily="34" charset="0"/>
                <a:ea typeface="ＭＳ Ｐゴシック"/>
              </a:rPr>
              <a:t>Channel model     : LOS model </a:t>
            </a:r>
            <a:r>
              <a:rPr lang="en-US" altLang="ja-JP" sz="2800" kern="0" dirty="0" smtClean="0">
                <a:solidFill>
                  <a:prstClr val="black"/>
                </a:solidFill>
                <a:latin typeface="Calibri" panose="020F0502020204030204" pitchFamily="34" charset="0"/>
                <a:ea typeface="ＭＳ Ｐゴシック"/>
              </a:rPr>
              <a:t>#2 (See Appendix)</a:t>
            </a:r>
            <a:endParaRPr lang="en-US" altLang="ja-JP" sz="2800" kern="0" dirty="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800" kern="0" dirty="0">
                <a:solidFill>
                  <a:prstClr val="black"/>
                </a:solidFill>
                <a:latin typeface="Calibri" panose="020F0502020204030204" pitchFamily="34" charset="0"/>
                <a:ea typeface="ＭＳ Ｐゴシック"/>
              </a:rPr>
              <a:t>                           </a:t>
            </a:r>
            <a:r>
              <a:rPr lang="en-US" altLang="ja-JP" sz="2800" kern="0" dirty="0" smtClean="0">
                <a:solidFill>
                  <a:prstClr val="black"/>
                </a:solidFill>
                <a:latin typeface="Calibri" panose="020F0502020204030204" pitchFamily="34" charset="0"/>
                <a:ea typeface="ＭＳ Ｐゴシック"/>
              </a:rPr>
              <a:t>  </a:t>
            </a:r>
            <a:r>
              <a:rPr lang="en-US" altLang="ja-JP" kern="0" dirty="0" smtClean="0">
                <a:solidFill>
                  <a:prstClr val="black"/>
                </a:solidFill>
                <a:latin typeface="Symbol" panose="05050102010706020507" pitchFamily="18" charset="2"/>
                <a:ea typeface="ＭＳ Ｐゴシック"/>
              </a:rPr>
              <a:t>a</a:t>
            </a:r>
            <a:r>
              <a:rPr lang="en-US" altLang="ja-JP" kern="0" dirty="0">
                <a:solidFill>
                  <a:prstClr val="black"/>
                </a:solidFill>
                <a:latin typeface="Calibri" panose="020F0502020204030204" pitchFamily="34" charset="0"/>
                <a:ea typeface="ＭＳ Ｐゴシック"/>
              </a:rPr>
              <a:t>=0dB</a:t>
            </a:r>
            <a:r>
              <a:rPr lang="en-US" altLang="ja-JP" sz="2800" kern="0" dirty="0">
                <a:solidFill>
                  <a:prstClr val="black"/>
                </a:solidFill>
                <a:latin typeface="Calibri" panose="020F0502020204030204" pitchFamily="34" charset="0"/>
                <a:ea typeface="ＭＳ Ｐゴシック"/>
              </a:rPr>
              <a:t> </a:t>
            </a:r>
            <a:r>
              <a:rPr lang="en-US" altLang="ja-JP" sz="1900" kern="0" dirty="0">
                <a:solidFill>
                  <a:prstClr val="black"/>
                </a:solidFill>
                <a:latin typeface="Calibri" panose="020F0502020204030204" pitchFamily="34" charset="0"/>
                <a:ea typeface="ＭＳ Ｐゴシック"/>
              </a:rPr>
              <a:t>(</a:t>
            </a:r>
            <a:r>
              <a:rPr lang="en-US" altLang="ja-JP" sz="1900" kern="0" dirty="0">
                <a:solidFill>
                  <a:prstClr val="black"/>
                </a:solidFill>
                <a:latin typeface="Symbol" panose="05050102010706020507" pitchFamily="18" charset="2"/>
                <a:ea typeface="ＭＳ Ｐゴシック"/>
              </a:rPr>
              <a:t>a</a:t>
            </a:r>
            <a:r>
              <a:rPr lang="en-US" altLang="ja-JP" sz="1900" kern="0" dirty="0">
                <a:solidFill>
                  <a:prstClr val="black"/>
                </a:solidFill>
                <a:latin typeface="Calibri" panose="020F0502020204030204" pitchFamily="34" charset="0"/>
                <a:ea typeface="ＭＳ Ｐゴシック"/>
              </a:rPr>
              <a:t> is power attenuation coefficient of cross-link </a:t>
            </a:r>
            <a:r>
              <a:rPr lang="en-US" altLang="ja-JP" sz="1900" kern="0" dirty="0" smtClean="0">
                <a:solidFill>
                  <a:prstClr val="black"/>
                </a:solidFill>
                <a:latin typeface="Calibri" panose="020F0502020204030204" pitchFamily="34" charset="0"/>
                <a:ea typeface="ＭＳ Ｐゴシック"/>
              </a:rPr>
              <a:t>terms.)</a:t>
            </a:r>
          </a:p>
          <a:p>
            <a:pPr marL="342900" lvl="2" indent="-342900" algn="l" defTabSz="914400">
              <a:buClrTx/>
              <a:buSzTx/>
              <a:buFontTx/>
              <a:buNone/>
            </a:pPr>
            <a:r>
              <a:rPr kumimoji="0" lang="en-US" altLang="ja-JP" kern="0" dirty="0">
                <a:solidFill>
                  <a:srgbClr val="FFFFFF"/>
                </a:solidFill>
                <a:latin typeface="Calibri" panose="020F0502020204030204" pitchFamily="34" charset="0"/>
              </a:rPr>
              <a:t> </a:t>
            </a:r>
            <a:r>
              <a:rPr kumimoji="0" lang="en-US" altLang="ja-JP" kern="0" dirty="0" smtClean="0">
                <a:solidFill>
                  <a:srgbClr val="FFFFFF"/>
                </a:solidFill>
                <a:latin typeface="Calibri" panose="020F0502020204030204" pitchFamily="34" charset="0"/>
              </a:rPr>
              <a:t>                                 </a:t>
            </a:r>
            <a:r>
              <a:rPr kumimoji="0" lang="en-US" altLang="ja-JP" kern="0" dirty="0" smtClean="0">
                <a:solidFill>
                  <a:srgbClr val="FF0000"/>
                </a:solidFill>
                <a:latin typeface="Symbol" panose="05050102010706020507" pitchFamily="18" charset="2"/>
              </a:rPr>
              <a:t>b</a:t>
            </a:r>
            <a:r>
              <a:rPr kumimoji="0" lang="en-US" altLang="ja-JP" kern="0" dirty="0" smtClean="0">
                <a:solidFill>
                  <a:srgbClr val="FF0000"/>
                </a:solidFill>
                <a:latin typeface="Calibri" panose="020F0502020204030204" pitchFamily="34" charset="0"/>
              </a:rPr>
              <a:t>=-</a:t>
            </a:r>
            <a:r>
              <a:rPr kumimoji="0" lang="en-US" altLang="ja-JP" kern="0" dirty="0">
                <a:solidFill>
                  <a:srgbClr val="FF0000"/>
                </a:solidFill>
                <a:latin typeface="Calibri" panose="020F0502020204030204" pitchFamily="34" charset="0"/>
              </a:rPr>
              <a:t>5dB, -10dB </a:t>
            </a:r>
            <a:r>
              <a:rPr kumimoji="0" lang="en-US" altLang="ja-JP" kern="0" dirty="0" smtClean="0">
                <a:solidFill>
                  <a:srgbClr val="FF0000"/>
                </a:solidFill>
                <a:latin typeface="Calibri" panose="020F0502020204030204" pitchFamily="34" charset="0"/>
              </a:rPr>
              <a:t> </a:t>
            </a:r>
            <a:r>
              <a:rPr lang="en-US" altLang="ja-JP" sz="2000" kern="0" dirty="0" smtClean="0">
                <a:solidFill>
                  <a:prstClr val="black"/>
                </a:solidFill>
                <a:latin typeface="Calibri" panose="020F0502020204030204" pitchFamily="34" charset="0"/>
                <a:ea typeface="ＭＳ Ｐゴシック"/>
              </a:rPr>
              <a:t>  </a:t>
            </a:r>
            <a:r>
              <a:rPr lang="en-US" altLang="ja-JP" sz="1900" kern="0" dirty="0" smtClean="0">
                <a:solidFill>
                  <a:prstClr val="black"/>
                </a:solidFill>
                <a:latin typeface="Calibri" panose="020F0502020204030204" pitchFamily="34" charset="0"/>
                <a:ea typeface="ＭＳ Ｐゴシック"/>
              </a:rPr>
              <a:t>(</a:t>
            </a:r>
            <a:r>
              <a:rPr lang="en-US" altLang="ja-JP" sz="1900" kern="0" dirty="0" smtClean="0">
                <a:solidFill>
                  <a:prstClr val="black"/>
                </a:solidFill>
                <a:latin typeface="Symbol" panose="05050102010706020507" pitchFamily="18" charset="2"/>
                <a:ea typeface="ＭＳ Ｐゴシック"/>
              </a:rPr>
              <a:t>b</a:t>
            </a:r>
            <a:r>
              <a:rPr lang="en-US" altLang="ja-JP" sz="1900" kern="0" dirty="0" smtClean="0">
                <a:solidFill>
                  <a:prstClr val="black"/>
                </a:solidFill>
                <a:latin typeface="Calibri" panose="020F0502020204030204" pitchFamily="34" charset="0"/>
                <a:ea typeface="ＭＳ Ｐゴシック"/>
              </a:rPr>
              <a:t> is coefficient of gain difference in transmitter and receiver.)</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FEC                          : 11ad LDPC codes (</a:t>
            </a:r>
            <a:r>
              <a:rPr lang="en-US" altLang="ja-JP" sz="2800" kern="0" dirty="0">
                <a:solidFill>
                  <a:prstClr val="black"/>
                </a:solidFill>
                <a:latin typeface="Calibri" panose="020F0502020204030204" pitchFamily="34" charset="0"/>
                <a:ea typeface="ＭＳ Ｐゴシック"/>
              </a:rPr>
              <a:t>C</a:t>
            </a:r>
            <a:r>
              <a:rPr lang="en-US" altLang="ja-JP" sz="2800" kern="0" dirty="0" smtClean="0">
                <a:solidFill>
                  <a:prstClr val="black"/>
                </a:solidFill>
                <a:latin typeface="Calibri" panose="020F0502020204030204" pitchFamily="34" charset="0"/>
                <a:ea typeface="ＭＳ Ｐゴシック"/>
              </a:rPr>
              <a:t>odeword size=672 bits)</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Detection               : MLD, MMSE </a:t>
            </a:r>
            <a:endParaRPr lang="en-US" altLang="ja-JP" sz="2000" kern="0" dirty="0">
              <a:solidFill>
                <a:prstClr val="black"/>
              </a:solidFill>
              <a:latin typeface="Calibri" panose="020F0502020204030204" pitchFamily="34" charset="0"/>
              <a:ea typeface="ＭＳ Ｐゴシック"/>
            </a:endParaRPr>
          </a:p>
        </p:txBody>
      </p:sp>
      <mc:AlternateContent xmlns:mc="http://schemas.openxmlformats.org/markup-compatibility/2006" xmlns:a14="http://schemas.microsoft.com/office/drawing/2010/main">
        <mc:Choice Requires="a14">
          <p:sp>
            <p:nvSpPr>
              <p:cNvPr id="10" name="正方形/長方形 9"/>
              <p:cNvSpPr/>
              <p:nvPr/>
            </p:nvSpPr>
            <p:spPr>
              <a:xfrm>
                <a:off x="4283968" y="2780928"/>
                <a:ext cx="3816424" cy="690189"/>
              </a:xfrm>
              <a:prstGeom prst="rect">
                <a:avLst/>
              </a:prstGeom>
            </p:spPr>
            <p:txBody>
              <a:bodyPr wrap="square">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d>
                        <m:dPr>
                          <m:begChr m:val="["/>
                          <m:endChr m:val="]"/>
                          <m:ctrlPr>
                            <a:rPr kumimoji="1" lang="en-US" altLang="ja-JP" sz="1400" i="1">
                              <a:solidFill>
                                <a:prstClr val="black"/>
                              </a:solidFill>
                              <a:latin typeface="Cambria Math"/>
                              <a:ea typeface="Cambria Math"/>
                            </a:rPr>
                          </m:ctrlPr>
                        </m:dPr>
                        <m:e>
                          <m:m>
                            <m:mPr>
                              <m:mcs>
                                <m:mc>
                                  <m:mcPr>
                                    <m:count m:val="2"/>
                                    <m:mcJc m:val="center"/>
                                  </m:mcPr>
                                </m:mc>
                              </m:mcs>
                              <m:ctrlPr>
                                <a:rPr kumimoji="1" lang="en-US" altLang="ja-JP" sz="1400" i="1">
                                  <a:solidFill>
                                    <a:prstClr val="black"/>
                                  </a:solidFill>
                                  <a:latin typeface="Cambria Math"/>
                                  <a:ea typeface="Cambria Math"/>
                                </a:rPr>
                              </m:ctrlPr>
                            </m:mPr>
                            <m:mr>
                              <m:e>
                                <m:r>
                                  <a:rPr kumimoji="1" lang="en-US" altLang="ja-JP" sz="1400" i="1">
                                    <a:solidFill>
                                      <a:prstClr val="black"/>
                                    </a:solidFill>
                                    <a:latin typeface="Cambria Math"/>
                                    <a:ea typeface="Cambria Math"/>
                                  </a:rPr>
                                  <m:t>1</m:t>
                                </m:r>
                              </m:e>
                              <m:e>
                                <m:r>
                                  <a:rPr kumimoji="1" lang="en-US" altLang="ja-JP" sz="1400" i="1">
                                    <a:solidFill>
                                      <a:prstClr val="black"/>
                                    </a:solidFill>
                                    <a:latin typeface="Cambria Math"/>
                                    <a:ea typeface="Cambria Math"/>
                                  </a:rPr>
                                  <m:t>0</m:t>
                                </m:r>
                              </m:e>
                            </m:mr>
                            <m:mr>
                              <m:e>
                                <m:r>
                                  <a:rPr kumimoji="1" lang="en-US" altLang="ja-JP" sz="1400" i="1">
                                    <a:solidFill>
                                      <a:prstClr val="black"/>
                                    </a:solidFill>
                                    <a:latin typeface="Cambria Math"/>
                                    <a:ea typeface="Cambria Math"/>
                                  </a:rPr>
                                  <m:t>0</m:t>
                                </m:r>
                              </m:e>
                              <m:e>
                                <m:sSup>
                                  <m:sSupPr>
                                    <m:ctrlPr>
                                      <a:rPr kumimoji="1" lang="en-US" altLang="ja-JP" sz="1400" i="1">
                                        <a:solidFill>
                                          <a:prstClr val="black"/>
                                        </a:solidFill>
                                        <a:latin typeface="Cambria Math"/>
                                        <a:ea typeface="Cambria Math"/>
                                      </a:rPr>
                                    </m:ctrlPr>
                                  </m:sSupPr>
                                  <m:e>
                                    <m:r>
                                      <a:rPr kumimoji="1" lang="en-US" altLang="ja-JP" sz="1400" i="1">
                                        <a:solidFill>
                                          <a:prstClr val="black"/>
                                        </a:solidFill>
                                        <a:latin typeface="Cambria Math"/>
                                        <a:ea typeface="Cambria Math"/>
                                      </a:rPr>
                                      <m:t>𝑒</m:t>
                                    </m:r>
                                  </m:e>
                                  <m:sup>
                                    <m:r>
                                      <a:rPr kumimoji="1" lang="en-US" altLang="ja-JP" sz="1400" i="1">
                                        <a:solidFill>
                                          <a:prstClr val="black"/>
                                        </a:solidFill>
                                        <a:latin typeface="Cambria Math"/>
                                        <a:ea typeface="Cambria Math"/>
                                      </a:rPr>
                                      <m:t>𝑗</m:t>
                                    </m:r>
                                  </m:sup>
                                </m:sSup>
                                <m:f>
                                  <m:fPr>
                                    <m:ctrlPr>
                                      <a:rPr kumimoji="1" lang="en-US" altLang="ja-JP" sz="1400" i="1">
                                        <a:solidFill>
                                          <a:prstClr val="black"/>
                                        </a:solidFill>
                                        <a:latin typeface="Cambria Math"/>
                                        <a:ea typeface="Cambria Math"/>
                                      </a:rPr>
                                    </m:ctrlPr>
                                  </m:fPr>
                                  <m:num>
                                    <m:r>
                                      <a:rPr kumimoji="1" lang="en-US" altLang="ja-JP" sz="1400" b="0" i="1" smtClean="0">
                                        <a:solidFill>
                                          <a:prstClr val="black"/>
                                        </a:solidFill>
                                        <a:latin typeface="Cambria Math"/>
                                        <a:ea typeface="Cambria Math"/>
                                      </a:rPr>
                                      <m:t>3</m:t>
                                    </m:r>
                                    <m:r>
                                      <a:rPr kumimoji="1" lang="ja-JP" altLang="en-US" sz="1400" i="1">
                                        <a:solidFill>
                                          <a:prstClr val="black"/>
                                        </a:solidFill>
                                        <a:latin typeface="Cambria Math"/>
                                        <a:ea typeface="Cambria Math"/>
                                      </a:rPr>
                                      <m:t>𝜋</m:t>
                                    </m:r>
                                    <m:r>
                                      <a:rPr kumimoji="1" lang="en-US" altLang="ja-JP" sz="1400" i="1">
                                        <a:solidFill>
                                          <a:prstClr val="black"/>
                                        </a:solidFill>
                                        <a:latin typeface="Cambria Math"/>
                                        <a:ea typeface="Cambria Math"/>
                                      </a:rPr>
                                      <m:t>×</m:t>
                                    </m:r>
                                    <m:d>
                                      <m:dPr>
                                        <m:ctrlPr>
                                          <a:rPr kumimoji="1" lang="en-US" altLang="ja-JP" sz="1400" i="1">
                                            <a:solidFill>
                                              <a:prstClr val="black"/>
                                            </a:solidFill>
                                            <a:latin typeface="Cambria Math"/>
                                            <a:ea typeface="Cambria Math"/>
                                          </a:rPr>
                                        </m:ctrlPr>
                                      </m:dPr>
                                      <m:e>
                                        <m:r>
                                          <a:rPr kumimoji="1" lang="en-US" altLang="ja-JP" sz="1400" i="1" smtClean="0">
                                            <a:solidFill>
                                              <a:prstClr val="black"/>
                                            </a:solidFill>
                                            <a:latin typeface="Cambria Math"/>
                                            <a:ea typeface="Cambria Math"/>
                                          </a:rPr>
                                          <m:t>𝑘</m:t>
                                        </m:r>
                                        <m:r>
                                          <a:rPr kumimoji="1" lang="en-US" altLang="ja-JP" sz="1400" i="1">
                                            <a:solidFill>
                                              <a:prstClr val="black"/>
                                            </a:solidFill>
                                            <a:latin typeface="Cambria Math"/>
                                            <a:ea typeface="Cambria Math"/>
                                          </a:rPr>
                                          <m:t> </m:t>
                                        </m:r>
                                        <m:r>
                                          <a:rPr kumimoji="1" lang="en-US" altLang="ja-JP" sz="1400" i="1">
                                            <a:solidFill>
                                              <a:prstClr val="black"/>
                                            </a:solidFill>
                                            <a:latin typeface="Cambria Math"/>
                                            <a:ea typeface="Cambria Math"/>
                                          </a:rPr>
                                          <m:t>𝑚𝑜𝑑</m:t>
                                        </m:r>
                                        <m:r>
                                          <a:rPr kumimoji="1" lang="en-US" altLang="ja-JP" sz="1400" i="1">
                                            <a:solidFill>
                                              <a:prstClr val="black"/>
                                            </a:solidFill>
                                            <a:latin typeface="Cambria Math"/>
                                            <a:ea typeface="Cambria Math"/>
                                          </a:rPr>
                                          <m:t> 8</m:t>
                                        </m:r>
                                      </m:e>
                                    </m:d>
                                  </m:num>
                                  <m:den>
                                    <m:r>
                                      <a:rPr kumimoji="1" lang="en-US" altLang="ja-JP" sz="1400" b="0" i="1" smtClean="0">
                                        <a:solidFill>
                                          <a:prstClr val="black"/>
                                        </a:solidFill>
                                        <a:latin typeface="Cambria Math"/>
                                        <a:ea typeface="Cambria Math"/>
                                      </a:rPr>
                                      <m:t>4</m:t>
                                    </m:r>
                                  </m:den>
                                </m:f>
                              </m:e>
                            </m:mr>
                          </m:m>
                        </m:e>
                      </m:d>
                    </m:oMath>
                  </m:oMathPara>
                </a14:m>
                <a:endParaRPr kumimoji="1" lang="ja-JP" altLang="en-US" sz="1400" dirty="0">
                  <a:solidFill>
                    <a:prstClr val="black"/>
                  </a:solidFill>
                  <a:latin typeface="Calibri"/>
                  <a:ea typeface="ＭＳ Ｐゴシック"/>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4283968" y="2780928"/>
                <a:ext cx="3816424" cy="690189"/>
              </a:xfrm>
              <a:prstGeom prst="rect">
                <a:avLst/>
              </a:prstGeom>
              <a:blipFill rotWithShape="1">
                <a:blip r:embed="rId2"/>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02194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4097" name="Rectangle 1"/>
          <p:cNvSpPr>
            <a:spLocks noGrp="1" noChangeArrowheads="1"/>
          </p:cNvSpPr>
          <p:nvPr>
            <p:ph type="title"/>
          </p:nvPr>
        </p:nvSpPr>
        <p:spPr>
          <a:xfrm>
            <a:off x="683568" y="836712"/>
            <a:ext cx="7772400" cy="798984"/>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Calibri" panose="020F0502020204030204" pitchFamily="34" charset="0"/>
              </a:rPr>
              <a:t>Introduction</a:t>
            </a:r>
            <a:endParaRPr lang="en-GB" dirty="0">
              <a:latin typeface="Calibri" panose="020F0502020204030204" pitchFamily="34" charset="0"/>
            </a:endParaRPr>
          </a:p>
        </p:txBody>
      </p:sp>
      <p:sp>
        <p:nvSpPr>
          <p:cNvPr id="8"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7" name="コンテンツ プレースホルダー 2"/>
          <p:cNvSpPr txBox="1">
            <a:spLocks/>
          </p:cNvSpPr>
          <p:nvPr/>
        </p:nvSpPr>
        <p:spPr>
          <a:xfrm>
            <a:off x="395536" y="2060848"/>
            <a:ext cx="8352928"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buNone/>
            </a:pPr>
            <a:r>
              <a:rPr lang="en-US" altLang="ja-JP" sz="2400" dirty="0" smtClean="0">
                <a:latin typeface="Calibri" panose="020F0502020204030204" pitchFamily="34" charset="0"/>
                <a:cs typeface="Calibri" panose="020F0502020204030204" pitchFamily="34" charset="0"/>
              </a:rPr>
              <a:t>Draft IEEE802.11ay D0.8 [1] includes OLSM-PH (Open Loop </a:t>
            </a:r>
            <a:r>
              <a:rPr lang="en-US" altLang="ja-JP" sz="2400" dirty="0">
                <a:latin typeface="Calibri" panose="020F0502020204030204" pitchFamily="34" charset="0"/>
                <a:cs typeface="Calibri" panose="020F0502020204030204" pitchFamily="34" charset="0"/>
              </a:rPr>
              <a:t>S</a:t>
            </a:r>
            <a:r>
              <a:rPr lang="en-US" altLang="ja-JP" sz="2400" dirty="0" smtClean="0">
                <a:latin typeface="Calibri" panose="020F0502020204030204" pitchFamily="34" charset="0"/>
                <a:cs typeface="Calibri" panose="020F0502020204030204" pitchFamily="34" charset="0"/>
              </a:rPr>
              <a:t>patial Multiplexing with Phase </a:t>
            </a:r>
            <a:r>
              <a:rPr lang="en-US" altLang="ja-JP" sz="2400" dirty="0">
                <a:latin typeface="Calibri" panose="020F0502020204030204" pitchFamily="34" charset="0"/>
                <a:cs typeface="Calibri" panose="020F0502020204030204" pitchFamily="34" charset="0"/>
              </a:rPr>
              <a:t>H</a:t>
            </a:r>
            <a:r>
              <a:rPr lang="en-US" altLang="ja-JP" sz="2400" dirty="0" smtClean="0">
                <a:latin typeface="Calibri" panose="020F0502020204030204" pitchFamily="34" charset="0"/>
                <a:cs typeface="Calibri" panose="020F0502020204030204" pitchFamily="34" charset="0"/>
              </a:rPr>
              <a:t>opping)[2][3] as OLSM in OFDM. </a:t>
            </a:r>
          </a:p>
          <a:p>
            <a:pPr marL="0" lvl="1" indent="0">
              <a:buNone/>
            </a:pPr>
            <a:endParaRPr lang="en-US" altLang="ja-JP" sz="2400" dirty="0" smtClean="0">
              <a:latin typeface="Calibri" panose="020F0502020204030204" pitchFamily="34" charset="0"/>
              <a:cs typeface="Calibri" panose="020F0502020204030204" pitchFamily="34" charset="0"/>
            </a:endParaRPr>
          </a:p>
          <a:p>
            <a:pPr marL="0" indent="0">
              <a:buNone/>
            </a:pPr>
            <a:r>
              <a:rPr lang="en-US" altLang="ja-JP" sz="2400" dirty="0" smtClean="0">
                <a:latin typeface="Calibri" panose="020F0502020204030204" pitchFamily="34" charset="0"/>
                <a:cs typeface="Calibri" panose="020F0502020204030204" pitchFamily="34" charset="0"/>
              </a:rPr>
              <a:t>This contribution proposes parameters of OLSM-PH for OFDM and a change of the draft text.</a:t>
            </a:r>
            <a:endParaRPr lang="en-US" altLang="ja-JP" sz="2400" dirty="0">
              <a:latin typeface="Calibri" panose="020F0502020204030204" pitchFamily="34" charset="0"/>
              <a:cs typeface="Calibri" panose="020F0502020204030204" pitchFamily="34" charset="0"/>
            </a:endParaRPr>
          </a:p>
        </p:txBody>
      </p:sp>
      <p:sp>
        <p:nvSpPr>
          <p:cNvPr id="9"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Tree>
    <p:extLst>
      <p:ext uri="{BB962C8B-B14F-4D97-AF65-F5344CB8AC3E}">
        <p14:creationId xmlns:p14="http://schemas.microsoft.com/office/powerpoint/2010/main" val="36065131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20</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18" name="Rectangle 2"/>
          <p:cNvSpPr txBox="1">
            <a:spLocks noChangeArrowheads="1"/>
          </p:cNvSpPr>
          <p:nvPr/>
        </p:nvSpPr>
        <p:spPr>
          <a:xfrm>
            <a:off x="827584" y="5187886"/>
            <a:ext cx="2052960" cy="444763"/>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(SQPSK,SQPSK)</a:t>
            </a:r>
          </a:p>
        </p:txBody>
      </p:sp>
      <p:sp>
        <p:nvSpPr>
          <p:cNvPr id="20" name="Rectangle 2"/>
          <p:cNvSpPr txBox="1">
            <a:spLocks noChangeArrowheads="1"/>
          </p:cNvSpPr>
          <p:nvPr/>
        </p:nvSpPr>
        <p:spPr>
          <a:xfrm>
            <a:off x="5436096" y="5175861"/>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(QPSK,16QAM)</a:t>
            </a:r>
          </a:p>
        </p:txBody>
      </p:sp>
      <p:sp>
        <p:nvSpPr>
          <p:cNvPr id="9" name="タイトル 1"/>
          <p:cNvSpPr>
            <a:spLocks noGrp="1"/>
          </p:cNvSpPr>
          <p:nvPr>
            <p:ph type="title"/>
          </p:nvPr>
        </p:nvSpPr>
        <p:spPr>
          <a:xfrm>
            <a:off x="0" y="576064"/>
            <a:ext cx="9144000" cy="908720"/>
          </a:xfrm>
        </p:spPr>
        <p:txBody>
          <a:bodyPr/>
          <a:lstStyle/>
          <a:p>
            <a:r>
              <a:rPr lang="en-US" altLang="ja-JP" sz="2600" dirty="0" smtClean="0">
                <a:latin typeface="Calibri" panose="020F0502020204030204" pitchFamily="34" charset="0"/>
              </a:rPr>
              <a:t>(1)Performances with power imbalance (LOS #2: </a:t>
            </a:r>
            <a:r>
              <a:rPr lang="en-US" altLang="ja-JP" sz="2600" dirty="0" smtClean="0">
                <a:latin typeface="Symbol" panose="05050102010706020507" pitchFamily="18" charset="2"/>
              </a:rPr>
              <a:t>b</a:t>
            </a:r>
            <a:r>
              <a:rPr lang="en-US" altLang="ja-JP" sz="2600" dirty="0" smtClean="0">
                <a:latin typeface="Calibri" panose="020F0502020204030204" pitchFamily="34" charset="0"/>
              </a:rPr>
              <a:t>=</a:t>
            </a:r>
            <a:r>
              <a:rPr lang="en-US" altLang="ja-JP" sz="2600" dirty="0" smtClean="0">
                <a:solidFill>
                  <a:srgbClr val="0000FF"/>
                </a:solidFill>
                <a:latin typeface="Calibri" panose="020F0502020204030204" pitchFamily="34" charset="0"/>
              </a:rPr>
              <a:t>-5dB; MLD</a:t>
            </a:r>
            <a:r>
              <a:rPr lang="en-US" altLang="ja-JP" sz="2600" dirty="0" smtClean="0">
                <a:latin typeface="Calibri" panose="020F0502020204030204" pitchFamily="34" charset="0"/>
              </a:rPr>
              <a:t>)</a:t>
            </a:r>
            <a:endParaRPr kumimoji="1" lang="ja-JP" altLang="en-US" sz="2600" dirty="0">
              <a:latin typeface="Calibri" panose="020F0502020204030204" pitchFamily="34" charset="0"/>
            </a:endParaRPr>
          </a:p>
        </p:txBody>
      </p:sp>
      <p:pic>
        <p:nvPicPr>
          <p:cNvPr id="7170" name="Picture 2" descr="\\Fs-minami4.japan.gds.panasonic.com\favc-s24$\ng60\Panasonic_Internal\AVC\2017年\simulation\graph_V_period8\1710\LOS2_5dB_Ncbps2_SQPSK_precoding_PH8_ML_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31" y="1653613"/>
            <a:ext cx="4685088" cy="351247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s-minami4.japan.gds.panasonic.com\favc-s24$\ng60\Panasonic_Internal\AVC\2017年\simulation\graph_V_period8\1710\LOS2_5dB_Ncbps6_Hadamard_precoding_PH8_ML_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673234"/>
            <a:ext cx="4658917" cy="3492857"/>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bwMode="auto">
          <a:xfrm rot="21201248">
            <a:off x="643243" y="3755940"/>
            <a:ext cx="459180"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5" name="円/楕円 14"/>
          <p:cNvSpPr/>
          <p:nvPr/>
        </p:nvSpPr>
        <p:spPr bwMode="auto">
          <a:xfrm rot="21201248">
            <a:off x="5438460" y="3760578"/>
            <a:ext cx="539326"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4" name="直線矢印コネクタ 3"/>
          <p:cNvCxnSpPr/>
          <p:nvPr/>
        </p:nvCxnSpPr>
        <p:spPr bwMode="auto">
          <a:xfrm>
            <a:off x="1115617" y="3883266"/>
            <a:ext cx="2808311" cy="1697686"/>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6" name="直線矢印コネクタ 15"/>
          <p:cNvCxnSpPr/>
          <p:nvPr/>
        </p:nvCxnSpPr>
        <p:spPr bwMode="auto">
          <a:xfrm flipH="1">
            <a:off x="3995936" y="3990232"/>
            <a:ext cx="1563850" cy="1590720"/>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9" name="コンテンツ プレースホルダー 2"/>
          <p:cNvSpPr>
            <a:spLocks noGrp="1"/>
          </p:cNvSpPr>
          <p:nvPr>
            <p:ph idx="1"/>
          </p:nvPr>
        </p:nvSpPr>
        <p:spPr>
          <a:xfrm>
            <a:off x="1875380" y="5632649"/>
            <a:ext cx="4641843" cy="604663"/>
          </a:xfrm>
        </p:spPr>
        <p:txBody>
          <a:bodyPr>
            <a:normAutofit/>
          </a:bodyPr>
          <a:lstStyle/>
          <a:p>
            <a:pPr marL="0" lvl="0" indent="0" defTabSz="914400" fontAlgn="auto">
              <a:spcBef>
                <a:spcPct val="20000"/>
              </a:spcBef>
              <a:spcAft>
                <a:spcPts val="0"/>
              </a:spcAft>
              <a:buClrTx/>
              <a:buSzTx/>
            </a:pPr>
            <a:r>
              <a:rPr lang="en-US" altLang="ja-JP" sz="2800" b="0" kern="1200" dirty="0">
                <a:solidFill>
                  <a:schemeClr val="tx1"/>
                </a:solidFill>
                <a:latin typeface="Calibri"/>
                <a:ea typeface="ＭＳ Ｐゴシック"/>
              </a:rPr>
              <a:t>P</a:t>
            </a:r>
            <a:r>
              <a:rPr lang="en-US" altLang="ja-JP" sz="2800" b="0" kern="1200" dirty="0" smtClean="0">
                <a:solidFill>
                  <a:schemeClr val="tx1"/>
                </a:solidFill>
                <a:latin typeface="Calibri"/>
                <a:ea typeface="ＭＳ Ｐゴシック"/>
              </a:rPr>
              <a:t>recoding + PH has large gain</a:t>
            </a:r>
            <a:endParaRPr lang="en-US" altLang="ja-JP" sz="2800" b="0" kern="1200" dirty="0">
              <a:solidFill>
                <a:schemeClr val="tx1"/>
              </a:solidFill>
              <a:latin typeface="Calibri"/>
              <a:ea typeface="ＭＳ Ｐゴシック"/>
            </a:endParaRPr>
          </a:p>
        </p:txBody>
      </p:sp>
      <p:sp>
        <p:nvSpPr>
          <p:cNvPr id="17" name="円/楕円 16"/>
          <p:cNvSpPr/>
          <p:nvPr/>
        </p:nvSpPr>
        <p:spPr bwMode="auto">
          <a:xfrm rot="21201248">
            <a:off x="1128811" y="3149808"/>
            <a:ext cx="459180"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1" name="円/楕円 20"/>
          <p:cNvSpPr/>
          <p:nvPr/>
        </p:nvSpPr>
        <p:spPr bwMode="auto">
          <a:xfrm rot="21201248">
            <a:off x="1583577" y="3490415"/>
            <a:ext cx="609088"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円/楕円 21"/>
          <p:cNvSpPr/>
          <p:nvPr/>
        </p:nvSpPr>
        <p:spPr bwMode="auto">
          <a:xfrm rot="21201248">
            <a:off x="1799828" y="2835049"/>
            <a:ext cx="609088"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3" name="円/楕円 22"/>
          <p:cNvSpPr/>
          <p:nvPr/>
        </p:nvSpPr>
        <p:spPr bwMode="auto">
          <a:xfrm rot="21201248">
            <a:off x="5840103" y="3108725"/>
            <a:ext cx="815974"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4" name="円/楕円 23"/>
          <p:cNvSpPr/>
          <p:nvPr/>
        </p:nvSpPr>
        <p:spPr bwMode="auto">
          <a:xfrm rot="21201248">
            <a:off x="6304426" y="2316752"/>
            <a:ext cx="927976"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5" name="円/楕円 24"/>
          <p:cNvSpPr/>
          <p:nvPr/>
        </p:nvSpPr>
        <p:spPr bwMode="auto">
          <a:xfrm rot="20951912">
            <a:off x="6653552" y="2643389"/>
            <a:ext cx="1247509"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248247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21</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18" name="Rectangle 2"/>
          <p:cNvSpPr txBox="1">
            <a:spLocks noChangeArrowheads="1"/>
          </p:cNvSpPr>
          <p:nvPr/>
        </p:nvSpPr>
        <p:spPr>
          <a:xfrm>
            <a:off x="900356" y="5144477"/>
            <a:ext cx="2052960" cy="444763"/>
          </a:xfrm>
          <a:prstGeom prst="rect">
            <a:avLst/>
          </a:prstGeom>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(SQPSK,SQPSK)</a:t>
            </a:r>
          </a:p>
        </p:txBody>
      </p:sp>
      <p:sp>
        <p:nvSpPr>
          <p:cNvPr id="20" name="Rectangle 2"/>
          <p:cNvSpPr txBox="1">
            <a:spLocks noChangeArrowheads="1"/>
          </p:cNvSpPr>
          <p:nvPr/>
        </p:nvSpPr>
        <p:spPr>
          <a:xfrm>
            <a:off x="5364088" y="5144477"/>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(QPSK,16QAM)</a:t>
            </a:r>
          </a:p>
        </p:txBody>
      </p:sp>
      <p:sp>
        <p:nvSpPr>
          <p:cNvPr id="23" name="コンテンツ プレースホルダー 2"/>
          <p:cNvSpPr>
            <a:spLocks noGrp="1"/>
          </p:cNvSpPr>
          <p:nvPr>
            <p:ph idx="1"/>
          </p:nvPr>
        </p:nvSpPr>
        <p:spPr>
          <a:xfrm>
            <a:off x="251520" y="5805264"/>
            <a:ext cx="8808739" cy="604663"/>
          </a:xfrm>
        </p:spPr>
        <p:txBody>
          <a:bodyPr>
            <a:normAutofit/>
          </a:bodyPr>
          <a:lstStyle/>
          <a:p>
            <a:pPr marL="0" lvl="0" indent="0" defTabSz="914400" fontAlgn="auto">
              <a:spcBef>
                <a:spcPct val="20000"/>
              </a:spcBef>
              <a:spcAft>
                <a:spcPts val="0"/>
              </a:spcAft>
              <a:buClrTx/>
              <a:buSzTx/>
            </a:pPr>
            <a:r>
              <a:rPr lang="en-US" altLang="ja-JP" sz="2800" b="0" kern="1200" dirty="0" smtClean="0">
                <a:solidFill>
                  <a:schemeClr val="tx1"/>
                </a:solidFill>
                <a:latin typeface="Calibri"/>
                <a:ea typeface="ＭＳ Ｐゴシック"/>
              </a:rPr>
              <a:t>In UEP case, performance with precoding + PH is better.</a:t>
            </a:r>
            <a:endParaRPr lang="en-US" altLang="ja-JP" sz="2800" b="0" kern="1200" dirty="0">
              <a:solidFill>
                <a:schemeClr val="tx1"/>
              </a:solidFill>
              <a:latin typeface="Calibri"/>
              <a:ea typeface="ＭＳ Ｐゴシック"/>
            </a:endParaRPr>
          </a:p>
        </p:txBody>
      </p:sp>
      <p:sp>
        <p:nvSpPr>
          <p:cNvPr id="9" name="タイトル 1"/>
          <p:cNvSpPr>
            <a:spLocks noGrp="1"/>
          </p:cNvSpPr>
          <p:nvPr>
            <p:ph type="title"/>
          </p:nvPr>
        </p:nvSpPr>
        <p:spPr>
          <a:xfrm>
            <a:off x="0" y="548680"/>
            <a:ext cx="9144000" cy="908720"/>
          </a:xfrm>
        </p:spPr>
        <p:txBody>
          <a:bodyPr/>
          <a:lstStyle/>
          <a:p>
            <a:r>
              <a:rPr lang="en-US" altLang="ja-JP" sz="2600" dirty="0" smtClean="0">
                <a:latin typeface="Calibri" panose="020F0502020204030204" pitchFamily="34" charset="0"/>
              </a:rPr>
              <a:t>(2)Performances with power imbalance (LOS #2: </a:t>
            </a:r>
            <a:r>
              <a:rPr lang="en-US" altLang="ja-JP" sz="2600" dirty="0" smtClean="0">
                <a:latin typeface="Symbol" panose="05050102010706020507" pitchFamily="18" charset="2"/>
              </a:rPr>
              <a:t>b</a:t>
            </a:r>
            <a:r>
              <a:rPr lang="en-US" altLang="ja-JP" sz="2600" dirty="0" smtClean="0">
                <a:latin typeface="Calibri" panose="020F0502020204030204" pitchFamily="34" charset="0"/>
              </a:rPr>
              <a:t>=</a:t>
            </a:r>
            <a:r>
              <a:rPr lang="en-US" altLang="ja-JP" sz="2600" dirty="0" smtClean="0">
                <a:solidFill>
                  <a:srgbClr val="0000FF"/>
                </a:solidFill>
                <a:latin typeface="Calibri" panose="020F0502020204030204" pitchFamily="34" charset="0"/>
              </a:rPr>
              <a:t>-5dB; MMSE</a:t>
            </a:r>
            <a:r>
              <a:rPr lang="en-US" altLang="ja-JP" sz="2600" dirty="0" smtClean="0">
                <a:latin typeface="Calibri" panose="020F0502020204030204" pitchFamily="34" charset="0"/>
              </a:rPr>
              <a:t>)</a:t>
            </a:r>
            <a:endParaRPr kumimoji="1" lang="ja-JP" altLang="en-US" sz="2600" dirty="0">
              <a:latin typeface="Calibri" panose="020F0502020204030204" pitchFamily="34" charset="0"/>
            </a:endParaRPr>
          </a:p>
        </p:txBody>
      </p:sp>
      <p:pic>
        <p:nvPicPr>
          <p:cNvPr id="2" name="Picture 2" descr="\\fs-minami4.japan.gds.panasonic.com\FAVC-S24$\ng60\Panasonic_Internal\AVC\2017年\simulation\graph_V_period8\1710\LOS2_5dB_Ncbps2_SQPSK_precoding_PH8_MMSE_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33" y="1556792"/>
            <a:ext cx="4733999" cy="355049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fs-minami4.japan.gds.panasonic.com\FAVC-S24$\ng60\Panasonic_Internal\AVC\2017年\simulation\graph_V_period8\1710\LOS2_5dB_Ncbps6_Hadamard_precoding_PH8_MMSE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3716" y="1628800"/>
            <a:ext cx="4616796" cy="3462597"/>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bwMode="auto">
          <a:xfrm rot="21201248">
            <a:off x="643243" y="3640523"/>
            <a:ext cx="459180"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5" name="円/楕円 14"/>
          <p:cNvSpPr/>
          <p:nvPr/>
        </p:nvSpPr>
        <p:spPr bwMode="auto">
          <a:xfrm rot="21201248">
            <a:off x="5448225" y="3186428"/>
            <a:ext cx="775205"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6" name="円/楕円 15"/>
          <p:cNvSpPr/>
          <p:nvPr/>
        </p:nvSpPr>
        <p:spPr bwMode="auto">
          <a:xfrm rot="21201248">
            <a:off x="1056801" y="2977381"/>
            <a:ext cx="459180"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円/楕円 16"/>
          <p:cNvSpPr/>
          <p:nvPr/>
        </p:nvSpPr>
        <p:spPr bwMode="auto">
          <a:xfrm rot="21201248">
            <a:off x="1542369" y="3359011"/>
            <a:ext cx="459180"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円/楕円 21"/>
          <p:cNvSpPr/>
          <p:nvPr/>
        </p:nvSpPr>
        <p:spPr bwMode="auto">
          <a:xfrm rot="21201248">
            <a:off x="1762432" y="2891589"/>
            <a:ext cx="645884"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4" name="円/楕円 23"/>
          <p:cNvSpPr/>
          <p:nvPr/>
        </p:nvSpPr>
        <p:spPr bwMode="auto">
          <a:xfrm rot="21201248">
            <a:off x="5875267" y="2464891"/>
            <a:ext cx="775205"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5" name="円/楕円 24"/>
          <p:cNvSpPr/>
          <p:nvPr/>
        </p:nvSpPr>
        <p:spPr bwMode="auto">
          <a:xfrm rot="21201248">
            <a:off x="6402700" y="2653010"/>
            <a:ext cx="775205" cy="25465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6" name="円/楕円 25"/>
          <p:cNvSpPr/>
          <p:nvPr/>
        </p:nvSpPr>
        <p:spPr bwMode="auto">
          <a:xfrm rot="21201248">
            <a:off x="6654493" y="2140890"/>
            <a:ext cx="878994" cy="369722"/>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5913312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22</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タイトル 1"/>
          <p:cNvSpPr>
            <a:spLocks noGrp="1"/>
          </p:cNvSpPr>
          <p:nvPr>
            <p:ph type="title"/>
          </p:nvPr>
        </p:nvSpPr>
        <p:spPr>
          <a:xfrm>
            <a:off x="0" y="576064"/>
            <a:ext cx="9144000" cy="908720"/>
          </a:xfrm>
        </p:spPr>
        <p:txBody>
          <a:bodyPr/>
          <a:lstStyle/>
          <a:p>
            <a:r>
              <a:rPr lang="en-US" altLang="ja-JP" sz="2600" dirty="0" smtClean="0">
                <a:latin typeface="Calibri" panose="020F0502020204030204" pitchFamily="34" charset="0"/>
              </a:rPr>
              <a:t>(3)Performances with power imbalance (LOS #2: </a:t>
            </a:r>
            <a:r>
              <a:rPr lang="en-US" altLang="ja-JP" sz="2600" dirty="0" smtClean="0">
                <a:latin typeface="Symbol" panose="05050102010706020507" pitchFamily="18" charset="2"/>
              </a:rPr>
              <a:t>b</a:t>
            </a:r>
            <a:r>
              <a:rPr lang="en-US" altLang="ja-JP" sz="2600" dirty="0" smtClean="0">
                <a:latin typeface="Calibri" panose="020F0502020204030204" pitchFamily="34" charset="0"/>
              </a:rPr>
              <a:t>=</a:t>
            </a:r>
            <a:r>
              <a:rPr lang="en-US" altLang="ja-JP" sz="2600" dirty="0" smtClean="0">
                <a:solidFill>
                  <a:srgbClr val="0000FF"/>
                </a:solidFill>
                <a:latin typeface="Calibri" panose="020F0502020204030204" pitchFamily="34" charset="0"/>
              </a:rPr>
              <a:t>-10dB; MLD</a:t>
            </a:r>
            <a:r>
              <a:rPr lang="en-US" altLang="ja-JP" sz="2600" dirty="0" smtClean="0">
                <a:latin typeface="Calibri" panose="020F0502020204030204" pitchFamily="34" charset="0"/>
              </a:rPr>
              <a:t>)</a:t>
            </a:r>
            <a:endParaRPr kumimoji="1" lang="ja-JP" altLang="en-US" sz="2600" dirty="0">
              <a:latin typeface="Calibri" panose="020F0502020204030204" pitchFamily="34" charset="0"/>
            </a:endParaRPr>
          </a:p>
        </p:txBody>
      </p:sp>
      <p:sp>
        <p:nvSpPr>
          <p:cNvPr id="19" name="Rectangle 2"/>
          <p:cNvSpPr txBox="1">
            <a:spLocks noChangeArrowheads="1"/>
          </p:cNvSpPr>
          <p:nvPr/>
        </p:nvSpPr>
        <p:spPr>
          <a:xfrm>
            <a:off x="899592" y="5013176"/>
            <a:ext cx="2052960" cy="458756"/>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(SQPSK,SQPSK)</a:t>
            </a:r>
          </a:p>
        </p:txBody>
      </p:sp>
      <p:sp>
        <p:nvSpPr>
          <p:cNvPr id="21" name="Rectangle 2"/>
          <p:cNvSpPr txBox="1">
            <a:spLocks noChangeArrowheads="1"/>
          </p:cNvSpPr>
          <p:nvPr/>
        </p:nvSpPr>
        <p:spPr>
          <a:xfrm>
            <a:off x="5364088" y="5013176"/>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(QPSK,16QAM)</a:t>
            </a:r>
          </a:p>
        </p:txBody>
      </p:sp>
      <p:pic>
        <p:nvPicPr>
          <p:cNvPr id="8194" name="Picture 2" descr="\\Fs-minami4.japan.gds.panasonic.com\favc-s24$\ng60\Panasonic_Internal\AVC\2017年\simulation\graph_V_period8\1710\LOS2_10dB_Ncbps2_SQPSK_precoding_PH8_ML_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851" y="1542258"/>
            <a:ext cx="4529165" cy="339558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s-minami4.japan.gds.panasonic.com\favc-s24$\ng60\Panasonic_Internal\AVC\2017年\simulation\graph_V_period8\1710\LOS2_10dB_Ncbps6_Hadamard_precoding_PH8_ML_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560110"/>
            <a:ext cx="4546499" cy="3408576"/>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bwMode="auto">
          <a:xfrm rot="21201248">
            <a:off x="811371" y="3601021"/>
            <a:ext cx="799776" cy="23375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5" name="円/楕円 14"/>
          <p:cNvSpPr/>
          <p:nvPr/>
        </p:nvSpPr>
        <p:spPr bwMode="auto">
          <a:xfrm rot="19166028">
            <a:off x="5605979" y="2250359"/>
            <a:ext cx="799776" cy="23375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cxnSp>
        <p:nvCxnSpPr>
          <p:cNvPr id="16" name="直線矢印コネクタ 15"/>
          <p:cNvCxnSpPr/>
          <p:nvPr/>
        </p:nvCxnSpPr>
        <p:spPr bwMode="auto">
          <a:xfrm>
            <a:off x="1475656" y="3774246"/>
            <a:ext cx="2520280" cy="1697686"/>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17" name="直線矢印コネクタ 16"/>
          <p:cNvCxnSpPr/>
          <p:nvPr/>
        </p:nvCxnSpPr>
        <p:spPr bwMode="auto">
          <a:xfrm flipH="1">
            <a:off x="4211960" y="2612088"/>
            <a:ext cx="1656184" cy="2859844"/>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8" name="コンテンツ プレースホルダー 2"/>
          <p:cNvSpPr>
            <a:spLocks noGrp="1"/>
          </p:cNvSpPr>
          <p:nvPr>
            <p:ph idx="1"/>
          </p:nvPr>
        </p:nvSpPr>
        <p:spPr>
          <a:xfrm>
            <a:off x="2051720" y="5589240"/>
            <a:ext cx="4641843" cy="604663"/>
          </a:xfrm>
        </p:spPr>
        <p:txBody>
          <a:bodyPr>
            <a:normAutofit/>
          </a:bodyPr>
          <a:lstStyle/>
          <a:p>
            <a:pPr marL="0" lvl="0" indent="0" defTabSz="914400" fontAlgn="auto">
              <a:spcBef>
                <a:spcPct val="20000"/>
              </a:spcBef>
              <a:spcAft>
                <a:spcPts val="0"/>
              </a:spcAft>
              <a:buClrTx/>
              <a:buSzTx/>
            </a:pPr>
            <a:r>
              <a:rPr lang="en-US" altLang="ja-JP" sz="2800" b="0" kern="1200" dirty="0">
                <a:solidFill>
                  <a:schemeClr val="tx1"/>
                </a:solidFill>
                <a:latin typeface="Calibri"/>
                <a:ea typeface="ＭＳ Ｐゴシック"/>
              </a:rPr>
              <a:t>P</a:t>
            </a:r>
            <a:r>
              <a:rPr lang="en-US" altLang="ja-JP" sz="2800" b="0" kern="1200" dirty="0" smtClean="0">
                <a:solidFill>
                  <a:schemeClr val="tx1"/>
                </a:solidFill>
                <a:latin typeface="Calibri"/>
                <a:ea typeface="ＭＳ Ｐゴシック"/>
              </a:rPr>
              <a:t>recoding + PH has large gain</a:t>
            </a:r>
            <a:endParaRPr lang="en-US" altLang="ja-JP" sz="2800" b="0" kern="1200" dirty="0">
              <a:solidFill>
                <a:schemeClr val="tx1"/>
              </a:solidFill>
              <a:latin typeface="Calibri"/>
              <a:ea typeface="ＭＳ Ｐゴシック"/>
            </a:endParaRPr>
          </a:p>
        </p:txBody>
      </p:sp>
      <p:sp>
        <p:nvSpPr>
          <p:cNvPr id="20" name="円/楕円 19"/>
          <p:cNvSpPr/>
          <p:nvPr/>
        </p:nvSpPr>
        <p:spPr bwMode="auto">
          <a:xfrm rot="21201248">
            <a:off x="979269" y="3005581"/>
            <a:ext cx="1064782" cy="194348"/>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円/楕円 21"/>
          <p:cNvSpPr/>
          <p:nvPr/>
        </p:nvSpPr>
        <p:spPr bwMode="auto">
          <a:xfrm rot="21201248">
            <a:off x="1266185" y="2679746"/>
            <a:ext cx="1179225" cy="17254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3" name="円/楕円 22"/>
          <p:cNvSpPr/>
          <p:nvPr/>
        </p:nvSpPr>
        <p:spPr bwMode="auto">
          <a:xfrm rot="21201248">
            <a:off x="1454526" y="3252210"/>
            <a:ext cx="1275937" cy="16623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5" name="円/楕円 24"/>
          <p:cNvSpPr/>
          <p:nvPr/>
        </p:nvSpPr>
        <p:spPr bwMode="auto">
          <a:xfrm rot="19166028">
            <a:off x="6016859" y="2269489"/>
            <a:ext cx="799776" cy="23375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6" name="円/楕円 25"/>
          <p:cNvSpPr/>
          <p:nvPr/>
        </p:nvSpPr>
        <p:spPr bwMode="auto">
          <a:xfrm rot="19166028">
            <a:off x="6496115" y="2250358"/>
            <a:ext cx="799776" cy="23375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8" name="円/楕円 27"/>
          <p:cNvSpPr/>
          <p:nvPr/>
        </p:nvSpPr>
        <p:spPr bwMode="auto">
          <a:xfrm rot="19166028">
            <a:off x="6761482" y="2382891"/>
            <a:ext cx="975219" cy="15019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899433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23</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タイトル 1"/>
          <p:cNvSpPr>
            <a:spLocks noGrp="1"/>
          </p:cNvSpPr>
          <p:nvPr>
            <p:ph type="title"/>
          </p:nvPr>
        </p:nvSpPr>
        <p:spPr>
          <a:xfrm>
            <a:off x="-72008" y="576064"/>
            <a:ext cx="9324528" cy="908720"/>
          </a:xfrm>
        </p:spPr>
        <p:txBody>
          <a:bodyPr/>
          <a:lstStyle/>
          <a:p>
            <a:r>
              <a:rPr lang="en-US" altLang="ja-JP" sz="2600" dirty="0" smtClean="0">
                <a:latin typeface="Calibri" panose="020F0502020204030204" pitchFamily="34" charset="0"/>
              </a:rPr>
              <a:t>(4)Performances with power imbalance (LOS #2: </a:t>
            </a:r>
            <a:r>
              <a:rPr lang="en-US" altLang="ja-JP" sz="2600" dirty="0" smtClean="0">
                <a:latin typeface="Symbol" panose="05050102010706020507" pitchFamily="18" charset="2"/>
              </a:rPr>
              <a:t>b</a:t>
            </a:r>
            <a:r>
              <a:rPr lang="en-US" altLang="ja-JP" sz="2600" dirty="0" smtClean="0">
                <a:latin typeface="Calibri" panose="020F0502020204030204" pitchFamily="34" charset="0"/>
              </a:rPr>
              <a:t>=</a:t>
            </a:r>
            <a:r>
              <a:rPr lang="en-US" altLang="ja-JP" sz="2600" dirty="0" smtClean="0">
                <a:solidFill>
                  <a:srgbClr val="0000FF"/>
                </a:solidFill>
                <a:latin typeface="Calibri" panose="020F0502020204030204" pitchFamily="34" charset="0"/>
              </a:rPr>
              <a:t>-10dB; MMSE</a:t>
            </a:r>
            <a:r>
              <a:rPr lang="en-US" altLang="ja-JP" sz="2600" dirty="0" smtClean="0">
                <a:latin typeface="Calibri" panose="020F0502020204030204" pitchFamily="34" charset="0"/>
              </a:rPr>
              <a:t>)</a:t>
            </a:r>
            <a:endParaRPr kumimoji="1" lang="ja-JP" altLang="en-US" sz="2600" dirty="0">
              <a:latin typeface="Calibri" panose="020F0502020204030204" pitchFamily="34" charset="0"/>
            </a:endParaRPr>
          </a:p>
        </p:txBody>
      </p:sp>
      <p:sp>
        <p:nvSpPr>
          <p:cNvPr id="10" name="コンテンツ プレースホルダー 2"/>
          <p:cNvSpPr>
            <a:spLocks noGrp="1"/>
          </p:cNvSpPr>
          <p:nvPr>
            <p:ph idx="1"/>
          </p:nvPr>
        </p:nvSpPr>
        <p:spPr>
          <a:xfrm>
            <a:off x="455662" y="5805264"/>
            <a:ext cx="8808739" cy="604663"/>
          </a:xfrm>
        </p:spPr>
        <p:txBody>
          <a:bodyPr>
            <a:normAutofit/>
          </a:bodyPr>
          <a:lstStyle/>
          <a:p>
            <a:pPr marL="0" lvl="0" indent="0" defTabSz="914400" fontAlgn="auto">
              <a:spcBef>
                <a:spcPct val="20000"/>
              </a:spcBef>
              <a:spcAft>
                <a:spcPts val="0"/>
              </a:spcAft>
              <a:buClrTx/>
              <a:buSzTx/>
            </a:pPr>
            <a:r>
              <a:rPr lang="en-US" altLang="ja-JP" sz="2800" b="0" kern="1200" dirty="0" smtClean="0">
                <a:solidFill>
                  <a:schemeClr val="tx1"/>
                </a:solidFill>
                <a:latin typeface="Calibri"/>
                <a:ea typeface="ＭＳ Ｐゴシック"/>
              </a:rPr>
              <a:t>In UEP case, introducing precoding + PH is useful.</a:t>
            </a:r>
            <a:endParaRPr lang="en-US" altLang="ja-JP" sz="2800" b="0" kern="1200" dirty="0">
              <a:solidFill>
                <a:schemeClr val="tx1"/>
              </a:solidFill>
              <a:latin typeface="Calibri"/>
              <a:ea typeface="ＭＳ Ｐゴシック"/>
            </a:endParaRPr>
          </a:p>
        </p:txBody>
      </p:sp>
      <p:sp>
        <p:nvSpPr>
          <p:cNvPr id="19" name="Rectangle 2"/>
          <p:cNvSpPr txBox="1">
            <a:spLocks noChangeArrowheads="1"/>
          </p:cNvSpPr>
          <p:nvPr/>
        </p:nvSpPr>
        <p:spPr>
          <a:xfrm>
            <a:off x="899592" y="5179250"/>
            <a:ext cx="2052960" cy="458756"/>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(SQPSK,SQPSK)</a:t>
            </a:r>
          </a:p>
        </p:txBody>
      </p:sp>
      <p:sp>
        <p:nvSpPr>
          <p:cNvPr id="21" name="Rectangle 2"/>
          <p:cNvSpPr txBox="1">
            <a:spLocks noChangeArrowheads="1"/>
          </p:cNvSpPr>
          <p:nvPr/>
        </p:nvSpPr>
        <p:spPr>
          <a:xfrm>
            <a:off x="5364088" y="5192603"/>
            <a:ext cx="2052960" cy="341371"/>
          </a:xfrm>
          <a:prstGeom prst="rect">
            <a:avLst/>
          </a:prstGeom>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lgn="ctr">
              <a:spcBef>
                <a:spcPts val="0"/>
              </a:spcBef>
              <a:buSzPct val="50000"/>
              <a:buNone/>
            </a:pPr>
            <a:r>
              <a:rPr lang="en-US" altLang="ja-JP" dirty="0" smtClean="0">
                <a:latin typeface="Calibri" panose="020F0502020204030204" pitchFamily="34" charset="0"/>
              </a:rPr>
              <a:t>(QPSK,16QAM)</a:t>
            </a:r>
          </a:p>
        </p:txBody>
      </p:sp>
      <p:pic>
        <p:nvPicPr>
          <p:cNvPr id="2" name="Picture 2" descr="\\fs-minami4.japan.gds.panasonic.com\FAVC-S24$\ng60\Panasonic_Internal\AVC\2017年\simulation\graph_V_period8\1710\LOS2_10dB_Ncbps2_SQPSK_precoding_PH8_MMSE_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99" y="1628800"/>
            <a:ext cx="4733933" cy="35504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fs-minami4.japan.gds.panasonic.com\FAVC-S24$\ng60\Panasonic_Internal\AVC\2017年\simulation\graph_V_period8\1710\LOS2_10dB_Ncbps6_Hadamard_precoding_PH8_MMSE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50858"/>
            <a:ext cx="4722326" cy="3541745"/>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bwMode="auto">
          <a:xfrm rot="21201248">
            <a:off x="620016" y="2531683"/>
            <a:ext cx="1297599" cy="221475"/>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5" name="円/楕円 14"/>
          <p:cNvSpPr/>
          <p:nvPr/>
        </p:nvSpPr>
        <p:spPr bwMode="auto">
          <a:xfrm rot="21201248">
            <a:off x="5738205" y="2298365"/>
            <a:ext cx="845128" cy="13361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6" name="円/楕円 15"/>
          <p:cNvSpPr/>
          <p:nvPr/>
        </p:nvSpPr>
        <p:spPr bwMode="auto">
          <a:xfrm rot="21201248">
            <a:off x="920371" y="2913699"/>
            <a:ext cx="1565365" cy="217531"/>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7" name="円/楕円 16"/>
          <p:cNvSpPr/>
          <p:nvPr/>
        </p:nvSpPr>
        <p:spPr bwMode="auto">
          <a:xfrm rot="21201248">
            <a:off x="1243918" y="3359318"/>
            <a:ext cx="1297175" cy="21687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8" name="円/楕円 17"/>
          <p:cNvSpPr/>
          <p:nvPr/>
        </p:nvSpPr>
        <p:spPr bwMode="auto">
          <a:xfrm rot="21201248">
            <a:off x="1711244" y="3680490"/>
            <a:ext cx="1297175" cy="216876"/>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2" name="円/楕円 21"/>
          <p:cNvSpPr/>
          <p:nvPr/>
        </p:nvSpPr>
        <p:spPr bwMode="auto">
          <a:xfrm rot="20082727">
            <a:off x="6165662" y="2488342"/>
            <a:ext cx="845128" cy="133613"/>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3" name="円/楕円 22"/>
          <p:cNvSpPr/>
          <p:nvPr/>
        </p:nvSpPr>
        <p:spPr bwMode="auto">
          <a:xfrm rot="20082727">
            <a:off x="6412825" y="2687136"/>
            <a:ext cx="841280" cy="141760"/>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24" name="円/楕円 23"/>
          <p:cNvSpPr/>
          <p:nvPr/>
        </p:nvSpPr>
        <p:spPr bwMode="auto">
          <a:xfrm rot="19799759">
            <a:off x="6991596" y="2621315"/>
            <a:ext cx="1051631" cy="166417"/>
          </a:xfrm>
          <a:prstGeom prst="ellipse">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26066733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a:spLocks noGrp="1"/>
          </p:cNvSpPr>
          <p:nvPr>
            <p:ph idx="1"/>
          </p:nvPr>
        </p:nvSpPr>
        <p:spPr>
          <a:xfrm>
            <a:off x="467544" y="2104257"/>
            <a:ext cx="8167688" cy="3989039"/>
          </a:xfrm>
        </p:spPr>
        <p:txBody>
          <a:bodyPr>
            <a:normAutofit/>
          </a:bodyPr>
          <a:lstStyle/>
          <a:p>
            <a:pPr lvl="0" defTabSz="914400" fontAlgn="auto">
              <a:spcBef>
                <a:spcPct val="20000"/>
              </a:spcBef>
              <a:spcAft>
                <a:spcPts val="0"/>
              </a:spcAft>
              <a:buClrTx/>
              <a:buSzTx/>
              <a:buFont typeface="Arial" panose="020B0604020202020204" pitchFamily="34" charset="0"/>
              <a:buChar char="•"/>
            </a:pPr>
            <a:r>
              <a:rPr lang="en-US" altLang="ja-JP" sz="2500" b="0" kern="1200" dirty="0" smtClean="0">
                <a:solidFill>
                  <a:schemeClr val="tx1"/>
                </a:solidFill>
                <a:latin typeface="Calibri"/>
                <a:ea typeface="ＭＳ Ｐゴシック"/>
              </a:rPr>
              <a:t>Following parameters in OLSM-PH for OFDM are proposed.</a:t>
            </a:r>
          </a:p>
          <a:p>
            <a:pPr defTabSz="914400" fontAlgn="auto">
              <a:spcBef>
                <a:spcPct val="20000"/>
              </a:spcBef>
              <a:spcAft>
                <a:spcPts val="0"/>
              </a:spcAft>
              <a:buClrTx/>
              <a:buSzTx/>
              <a:buFontTx/>
              <a:buChar char="-"/>
            </a:pPr>
            <a:r>
              <a:rPr lang="en-US" altLang="ja-JP" sz="2200" b="0" kern="1200" dirty="0" smtClean="0">
                <a:solidFill>
                  <a:schemeClr val="tx1"/>
                </a:solidFill>
                <a:latin typeface="Calibri"/>
                <a:ea typeface="ＭＳ Ｐゴシック"/>
              </a:rPr>
              <a:t>Average throughput of 2, 4, 6, 8 and 12 [bit/slot] is supported.</a:t>
            </a:r>
          </a:p>
          <a:p>
            <a:pPr defTabSz="914400" fontAlgn="auto">
              <a:spcBef>
                <a:spcPct val="20000"/>
              </a:spcBef>
              <a:spcAft>
                <a:spcPts val="0"/>
              </a:spcAft>
              <a:buClrTx/>
              <a:buSzTx/>
              <a:buFontTx/>
              <a:buChar char="-"/>
            </a:pPr>
            <a:r>
              <a:rPr lang="en-US" altLang="ja-JP" sz="2200" b="0" kern="1200" dirty="0" smtClean="0">
                <a:solidFill>
                  <a:schemeClr val="tx1"/>
                </a:solidFill>
                <a:latin typeface="Calibri"/>
                <a:ea typeface="ＭＳ Ｐゴシック"/>
              </a:rPr>
              <a:t>PH block is disposed before symbol interleaver operated in 16QAM and 64QAM.</a:t>
            </a:r>
          </a:p>
          <a:p>
            <a:pPr defTabSz="914400" fontAlgn="auto">
              <a:spcBef>
                <a:spcPct val="20000"/>
              </a:spcBef>
              <a:spcAft>
                <a:spcPts val="0"/>
              </a:spcAft>
              <a:buClrTx/>
              <a:buSzTx/>
              <a:buFontTx/>
              <a:buChar char="-"/>
            </a:pPr>
            <a:r>
              <a:rPr lang="en-US" altLang="ja-JP" sz="2200" b="0" kern="1200" dirty="0" smtClean="0">
                <a:solidFill>
                  <a:schemeClr val="tx1"/>
                </a:solidFill>
                <a:latin typeface="Calibri"/>
                <a:ea typeface="ＭＳ Ｐゴシック"/>
              </a:rPr>
              <a:t>PH period is set to 8.</a:t>
            </a:r>
          </a:p>
          <a:p>
            <a:pPr defTabSz="914400" fontAlgn="auto">
              <a:spcBef>
                <a:spcPct val="20000"/>
              </a:spcBef>
              <a:spcAft>
                <a:spcPts val="0"/>
              </a:spcAft>
              <a:buClrTx/>
              <a:buSzTx/>
              <a:buFontTx/>
              <a:buChar char="-"/>
            </a:pPr>
            <a:r>
              <a:rPr lang="en-US" altLang="ja-JP" sz="2200" b="0" kern="1200" dirty="0" smtClean="0">
                <a:solidFill>
                  <a:schemeClr val="tx1"/>
                </a:solidFill>
                <a:latin typeface="Calibri"/>
                <a:ea typeface="ＭＳ Ｐゴシック"/>
              </a:rPr>
              <a:t>A PH reset scheme is proposed.</a:t>
            </a:r>
            <a:endParaRPr lang="en-US" altLang="ja-JP" sz="2200" b="0" kern="1200" dirty="0">
              <a:solidFill>
                <a:schemeClr val="tx1"/>
              </a:solidFill>
              <a:latin typeface="Calibri"/>
              <a:ea typeface="ＭＳ Ｐゴシック"/>
            </a:endParaRPr>
          </a:p>
          <a:p>
            <a:pPr defTabSz="914400" fontAlgn="auto">
              <a:spcBef>
                <a:spcPct val="20000"/>
              </a:spcBef>
              <a:spcAft>
                <a:spcPts val="0"/>
              </a:spcAft>
              <a:buClrTx/>
              <a:buSzTx/>
              <a:buFontTx/>
              <a:buChar char="-"/>
            </a:pPr>
            <a:r>
              <a:rPr lang="en-US" altLang="ja-JP" sz="2200" b="0" kern="1200" dirty="0" smtClean="0">
                <a:solidFill>
                  <a:schemeClr val="tx1"/>
                </a:solidFill>
                <a:latin typeface="Calibri"/>
                <a:ea typeface="ＭＳ Ｐゴシック"/>
              </a:rPr>
              <a:t>Precoding matrix for OLSM-PH is proposed (See slides 11 and 12). </a:t>
            </a:r>
            <a:endParaRPr lang="en-US" altLang="ja-JP" sz="2200" b="0" kern="1200" dirty="0">
              <a:solidFill>
                <a:schemeClr val="tx1"/>
              </a:solidFill>
              <a:latin typeface="Calibri"/>
              <a:ea typeface="ＭＳ Ｐゴシック"/>
            </a:endParaRPr>
          </a:p>
        </p:txBody>
      </p:sp>
      <p:sp>
        <p:nvSpPr>
          <p:cNvPr id="2" name="タイトル 1"/>
          <p:cNvSpPr>
            <a:spLocks noGrp="1"/>
          </p:cNvSpPr>
          <p:nvPr>
            <p:ph type="title"/>
          </p:nvPr>
        </p:nvSpPr>
        <p:spPr>
          <a:xfrm>
            <a:off x="0" y="792088"/>
            <a:ext cx="9144000" cy="908720"/>
          </a:xfrm>
        </p:spPr>
        <p:txBody>
          <a:bodyPr/>
          <a:lstStyle/>
          <a:p>
            <a:r>
              <a:rPr lang="en-US" altLang="ja-JP" dirty="0" smtClean="0">
                <a:latin typeface="Calibri" panose="020F0502020204030204" pitchFamily="34" charset="0"/>
              </a:rPr>
              <a:t>Summary</a:t>
            </a:r>
            <a:endParaRPr kumimoji="1" lang="ja-JP" altLang="en-US" dirty="0">
              <a:latin typeface="Calibri" panose="020F0502020204030204" pitchFamily="34" charset="0"/>
            </a:endParaRPr>
          </a:p>
        </p:txBody>
      </p:sp>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24</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Tree>
    <p:extLst>
      <p:ext uri="{BB962C8B-B14F-4D97-AF65-F5344CB8AC3E}">
        <p14:creationId xmlns:p14="http://schemas.microsoft.com/office/powerpoint/2010/main" val="1241657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a:t>Slide </a:t>
            </a:r>
            <a:fld id="{531D307C-65C7-4BB3-B44A-1501D36803F7}" type="slidenum">
              <a:rPr lang="en-GB"/>
              <a:pPr/>
              <a:t>25</a:t>
            </a:fld>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764704"/>
            <a:ext cx="77724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References</a:t>
            </a:r>
            <a:endParaRPr lang="ja-JP" altLang="en-US" kern="0" dirty="0">
              <a:latin typeface="Calibri" panose="020F0502020204030204" pitchFamily="34" charset="0"/>
            </a:endParaRPr>
          </a:p>
        </p:txBody>
      </p:sp>
      <p:sp>
        <p:nvSpPr>
          <p:cNvPr id="9" name="Rectangle 2"/>
          <p:cNvSpPr txBox="1">
            <a:spLocks noChangeArrowheads="1"/>
          </p:cNvSpPr>
          <p:nvPr/>
        </p:nvSpPr>
        <p:spPr>
          <a:xfrm>
            <a:off x="539552" y="2132856"/>
            <a:ext cx="8125010" cy="4176464"/>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eaLnBrk="0" hangingPunct="0">
              <a:lnSpc>
                <a:spcPct val="150000"/>
              </a:lnSpc>
              <a:buFont typeface="+mj-lt"/>
              <a:buAutoNum type="arabicParenR"/>
              <a:defRPr/>
            </a:pPr>
            <a:r>
              <a:rPr lang="en-US" altLang="zh-CN" sz="1800" dirty="0" smtClean="0">
                <a:latin typeface="Calibri" panose="020F0502020204030204" pitchFamily="34" charset="0"/>
                <a:ea typeface="宋体" charset="-122"/>
              </a:rPr>
              <a:t>Draft P802.11ay_D0.8</a:t>
            </a:r>
          </a:p>
          <a:p>
            <a:pPr eaLnBrk="0" hangingPunct="0">
              <a:lnSpc>
                <a:spcPct val="150000"/>
              </a:lnSpc>
              <a:buFont typeface="+mj-lt"/>
              <a:buAutoNum type="arabicParenR"/>
              <a:defRPr/>
            </a:pPr>
            <a:r>
              <a:rPr lang="en-US" altLang="zh-CN" sz="1800" dirty="0" smtClean="0">
                <a:latin typeface="Calibri" panose="020F0502020204030204" pitchFamily="34" charset="0"/>
                <a:ea typeface="宋体" charset="-122"/>
              </a:rPr>
              <a:t>11-16-0669-01-00ay-open-loop-spatial-multiplexing-with-phase-hopping-for-11ay</a:t>
            </a:r>
          </a:p>
          <a:p>
            <a:pPr eaLnBrk="0" hangingPunct="0">
              <a:lnSpc>
                <a:spcPct val="150000"/>
              </a:lnSpc>
              <a:buFont typeface="+mj-lt"/>
              <a:buAutoNum type="arabicParenR"/>
              <a:defRPr/>
            </a:pPr>
            <a:r>
              <a:rPr lang="en-US" altLang="zh-CN" sz="1800" dirty="0" smtClean="0">
                <a:latin typeface="Calibri" panose="020F0502020204030204" pitchFamily="34" charset="0"/>
                <a:ea typeface="宋体" charset="-122"/>
              </a:rPr>
              <a:t>11-16-0959-00-00ay-open-loop-spatial-multiplexing-with-phase-hopping-for-11ay</a:t>
            </a:r>
          </a:p>
          <a:p>
            <a:pPr eaLnBrk="0" hangingPunct="0">
              <a:lnSpc>
                <a:spcPct val="150000"/>
              </a:lnSpc>
              <a:buFont typeface="+mj-lt"/>
              <a:buAutoNum type="arabicParenR"/>
              <a:defRPr/>
            </a:pPr>
            <a:r>
              <a:rPr lang="en-US" altLang="zh-CN" sz="1800" dirty="0" smtClean="0">
                <a:latin typeface="Calibri" panose="020F0502020204030204" pitchFamily="34" charset="0"/>
                <a:ea typeface="宋体" charset="-122"/>
              </a:rPr>
              <a:t>11-16-1444-00-00ay-edmg-phy-headers-for-open-loop-spatial-multiplexing-in-su-mimo</a:t>
            </a:r>
          </a:p>
          <a:p>
            <a:pPr eaLnBrk="0" hangingPunct="0">
              <a:lnSpc>
                <a:spcPct val="150000"/>
              </a:lnSpc>
              <a:buFont typeface="+mj-lt"/>
              <a:buAutoNum type="arabicParenR"/>
              <a:defRPr/>
            </a:pPr>
            <a:r>
              <a:rPr lang="en-US" altLang="zh-CN" sz="1800" dirty="0" smtClean="0">
                <a:latin typeface="Calibri" panose="020F0502020204030204" pitchFamily="34" charset="0"/>
                <a:ea typeface="宋体" charset="-122"/>
              </a:rPr>
              <a:t>11-16-0388-00-00ay-performance-analysis-of-open-loop-su-mimo-receivers-for-ieee-802-11ay</a:t>
            </a:r>
            <a:endParaRPr lang="en-US" altLang="zh-CN" sz="1800" dirty="0">
              <a:latin typeface="Calibri" panose="020F0502020204030204" pitchFamily="34" charset="0"/>
              <a:ea typeface="宋体" charset="-122"/>
            </a:endParaRPr>
          </a:p>
          <a:p>
            <a:pPr marL="0" indent="0" eaLnBrk="0" hangingPunct="0">
              <a:lnSpc>
                <a:spcPct val="150000"/>
              </a:lnSpc>
              <a:buNone/>
              <a:defRPr/>
            </a:pPr>
            <a:endParaRPr lang="en-US" altLang="zh-CN" sz="1800" dirty="0" smtClean="0">
              <a:latin typeface="Calibri" panose="020F0502020204030204" pitchFamily="34" charset="0"/>
              <a:ea typeface="宋体" charset="-122"/>
            </a:endParaRPr>
          </a:p>
          <a:p>
            <a:pPr eaLnBrk="0" hangingPunct="0">
              <a:lnSpc>
                <a:spcPct val="150000"/>
              </a:lnSpc>
              <a:buFont typeface="+mj-lt"/>
              <a:buAutoNum type="arabicParenR"/>
              <a:defRPr/>
            </a:pPr>
            <a:endParaRPr lang="en-US" altLang="zh-CN" sz="1800" dirty="0">
              <a:latin typeface="Calibri" panose="020F0502020204030204" pitchFamily="34" charset="0"/>
              <a:ea typeface="宋体" charset="-122"/>
            </a:endParaRPr>
          </a:p>
        </p:txBody>
      </p:sp>
      <p:sp>
        <p:nvSpPr>
          <p:cNvPr id="11"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Tree>
    <p:extLst>
      <p:ext uri="{BB962C8B-B14F-4D97-AF65-F5344CB8AC3E}">
        <p14:creationId xmlns:p14="http://schemas.microsoft.com/office/powerpoint/2010/main" val="13152437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a:t>Slide </a:t>
            </a:r>
            <a:fld id="{531D307C-65C7-4BB3-B44A-1501D36803F7}" type="slidenum">
              <a:rPr lang="en-GB"/>
              <a:pPr/>
              <a:t>26</a:t>
            </a:fld>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0" y="2636912"/>
            <a:ext cx="91440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5400" kern="0" dirty="0" smtClean="0">
                <a:latin typeface="Calibri" panose="020F0502020204030204" pitchFamily="34" charset="0"/>
              </a:rPr>
              <a:t>Appendix</a:t>
            </a:r>
            <a:endParaRPr lang="ja-JP" altLang="en-US" sz="5400" kern="0" dirty="0">
              <a:latin typeface="Calibri" panose="020F0502020204030204" pitchFamily="34" charset="0"/>
            </a:endParaRPr>
          </a:p>
        </p:txBody>
      </p:sp>
      <p:sp>
        <p:nvSpPr>
          <p:cNvPr id="11"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Tree>
    <p:extLst>
      <p:ext uri="{BB962C8B-B14F-4D97-AF65-F5344CB8AC3E}">
        <p14:creationId xmlns:p14="http://schemas.microsoft.com/office/powerpoint/2010/main" val="494277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dirty="0"/>
              <a:t>November 2017</a:t>
            </a:r>
            <a:endParaRPr lang="en-GB" altLang="ja-JP"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27</a:t>
            </a:fld>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764704"/>
            <a:ext cx="7772400" cy="72008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LOS Model #1 [5]</a:t>
            </a:r>
            <a:endParaRPr lang="ja-JP" altLang="en-US" kern="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2"/>
              <p:cNvSpPr txBox="1">
                <a:spLocks noChangeArrowheads="1"/>
              </p:cNvSpPr>
              <p:nvPr/>
            </p:nvSpPr>
            <p:spPr>
              <a:xfrm>
                <a:off x="179512" y="1556792"/>
                <a:ext cx="8784976" cy="5301208"/>
              </a:xfrm>
              <a:prstGeom prst="rect">
                <a:avLst/>
              </a:prstGeom>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LOS model #1 is a line of sight which has a cross-link power </a:t>
                </a:r>
                <a:r>
                  <a:rPr lang="en-US" altLang="ja-JP" dirty="0" smtClean="0">
                    <a:solidFill>
                      <a:prstClr val="black"/>
                    </a:solidFill>
                    <a:latin typeface="Calibri"/>
                    <a:ea typeface="ＭＳ Ｐゴシック"/>
                  </a:rPr>
                  <a:t>attenuation</a:t>
                </a:r>
                <a:r>
                  <a:rPr lang="en-US" altLang="ja-JP" dirty="0" smtClean="0">
                    <a:solidFill>
                      <a:prstClr val="black"/>
                    </a:solidFill>
                    <a:latin typeface="Calibri" panose="020F0502020204030204" pitchFamily="34" charset="0"/>
                    <a:ea typeface="ＭＳ Ｐゴシック"/>
                  </a:rPr>
                  <a:t>. Channel matrix </a:t>
                </a:r>
                <a14:m>
                  <m:oMath xmlns:m="http://schemas.openxmlformats.org/officeDocument/2006/math">
                    <m:sSub>
                      <m:sSubPr>
                        <m:ctrlPr>
                          <a:rPr lang="pt-BR" altLang="ja-JP" i="1">
                            <a:solidFill>
                              <a:prstClr val="black"/>
                            </a:solidFill>
                            <a:latin typeface="Cambria Math"/>
                            <a:ea typeface="Cambria Math"/>
                          </a:rPr>
                        </m:ctrlPr>
                      </m:sSubPr>
                      <m:e>
                        <m:r>
                          <a:rPr lang="en-US" altLang="ja-JP" b="1">
                            <a:solidFill>
                              <a:prstClr val="black"/>
                            </a:solidFill>
                            <a:latin typeface="Cambria Math"/>
                            <a:ea typeface="Cambria Math"/>
                          </a:rPr>
                          <m:t>𝐇</m:t>
                        </m:r>
                      </m:e>
                      <m:sub>
                        <m:r>
                          <a:rPr lang="en-US" altLang="ja-JP" i="1">
                            <a:solidFill>
                              <a:prstClr val="black"/>
                            </a:solidFill>
                            <a:latin typeface="Cambria Math"/>
                            <a:ea typeface="Cambria Math"/>
                          </a:rPr>
                          <m:t>#1</m:t>
                        </m:r>
                      </m:sub>
                    </m:sSub>
                  </m:oMath>
                </a14:m>
                <a:r>
                  <a:rPr lang="en-US" altLang="ja-JP" dirty="0" smtClean="0">
                    <a:solidFill>
                      <a:prstClr val="black"/>
                    </a:solidFill>
                    <a:latin typeface="Calibri" panose="020F0502020204030204" pitchFamily="34" charset="0"/>
                    <a:ea typeface="ＭＳ Ｐゴシック"/>
                  </a:rPr>
                  <a:t> of 2x2 MIMO systems in LOS model #1 is expressed as:</a:t>
                </a:r>
                <a:endParaRPr lang="en-US" altLang="ja-JP" dirty="0">
                  <a:solidFill>
                    <a:prstClr val="black"/>
                  </a:solidFill>
                  <a:latin typeface="Calibri" panose="020F0502020204030204" pitchFamily="34" charset="0"/>
                  <a:ea typeface="ＭＳ Ｐゴシック"/>
                </a:endParaRPr>
              </a:p>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              </a:t>
                </a:r>
                <a14:m>
                  <m:oMath xmlns:m="http://schemas.openxmlformats.org/officeDocument/2006/math">
                    <m:sSub>
                      <m:sSubPr>
                        <m:ctrlPr>
                          <a:rPr lang="pt-BR" altLang="ja-JP" i="1">
                            <a:solidFill>
                              <a:prstClr val="black"/>
                            </a:solidFill>
                            <a:latin typeface="Cambria Math"/>
                            <a:ea typeface="Cambria Math"/>
                          </a:rPr>
                        </m:ctrlPr>
                      </m:sSubPr>
                      <m:e>
                        <m:r>
                          <a:rPr lang="en-US" altLang="ja-JP" b="1">
                            <a:solidFill>
                              <a:prstClr val="black"/>
                            </a:solidFill>
                            <a:latin typeface="Cambria Math"/>
                            <a:ea typeface="Cambria Math"/>
                          </a:rPr>
                          <m:t>𝐇</m:t>
                        </m:r>
                      </m:e>
                      <m:sub>
                        <m:r>
                          <a:rPr lang="en-US" altLang="ja-JP" i="1" smtClean="0">
                            <a:solidFill>
                              <a:prstClr val="black"/>
                            </a:solidFill>
                            <a:latin typeface="Cambria Math"/>
                            <a:ea typeface="Cambria Math"/>
                          </a:rPr>
                          <m:t>#</m:t>
                        </m:r>
                        <m:r>
                          <a:rPr lang="en-US" altLang="ja-JP" i="1">
                            <a:solidFill>
                              <a:prstClr val="black"/>
                            </a:solidFill>
                            <a:latin typeface="Cambria Math"/>
                            <a:ea typeface="Cambria Math"/>
                          </a:rPr>
                          <m:t>1</m:t>
                        </m:r>
                      </m:sub>
                    </m:sSub>
                    <m:r>
                      <a:rPr lang="en-US" altLang="ja-JP" i="1" smtClean="0">
                        <a:solidFill>
                          <a:prstClr val="black"/>
                        </a:solidFill>
                        <a:latin typeface="Cambria Math"/>
                        <a:ea typeface="Cambria Math"/>
                      </a:rPr>
                      <m:t>=</m:t>
                    </m:r>
                    <m:d>
                      <m:dPr>
                        <m:begChr m:val="["/>
                        <m:endChr m:val="]"/>
                        <m:ctrlPr>
                          <a:rPr lang="en-US" altLang="ja-JP" i="1" smtClean="0">
                            <a:solidFill>
                              <a:prstClr val="black"/>
                            </a:solidFill>
                            <a:latin typeface="Cambria Math"/>
                            <a:ea typeface="Cambria Math"/>
                          </a:rPr>
                        </m:ctrlPr>
                      </m:dPr>
                      <m:e>
                        <m:m>
                          <m:mPr>
                            <m:mcs>
                              <m:mc>
                                <m:mcPr>
                                  <m:count m:val="2"/>
                                  <m:mcJc m:val="center"/>
                                </m:mcPr>
                              </m:mc>
                            </m:mcs>
                            <m:ctrlPr>
                              <a:rPr lang="en-US" altLang="ja-JP" i="1" smtClean="0">
                                <a:solidFill>
                                  <a:prstClr val="black"/>
                                </a:solidFill>
                                <a:latin typeface="Cambria Math"/>
                                <a:ea typeface="Cambria Math"/>
                              </a:rPr>
                            </m:ctrlPr>
                          </m:mPr>
                          <m:mr>
                            <m:e>
                              <m:sSup>
                                <m:sSupPr>
                                  <m:ctrlPr>
                                    <a:rPr lang="en-US" altLang="ja-JP" i="1" smtClean="0">
                                      <a:solidFill>
                                        <a:prstClr val="black"/>
                                      </a:solidFill>
                                      <a:latin typeface="Cambria Math"/>
                                      <a:ea typeface="Cambria Math"/>
                                    </a:rPr>
                                  </m:ctrlPr>
                                </m:sSupPr>
                                <m:e>
                                  <m:r>
                                    <m:rPr>
                                      <m:brk m:alnAt="7"/>
                                    </m:rPr>
                                    <a:rPr lang="en-US" altLang="ja-JP" i="1" smtClean="0">
                                      <a:solidFill>
                                        <a:prstClr val="black"/>
                                      </a:solidFill>
                                      <a:latin typeface="Cambria Math"/>
                                      <a:ea typeface="Cambria Math"/>
                                    </a:rPr>
                                    <m:t>𝑒</m:t>
                                  </m:r>
                                </m:e>
                                <m:sup>
                                  <m:r>
                                    <m:rPr>
                                      <m:brk m:alnAt="7"/>
                                    </m:rPr>
                                    <a:rPr lang="en-US" altLang="ja-JP" i="1" smtClean="0">
                                      <a:solidFill>
                                        <a:prstClr val="black"/>
                                      </a:solidFill>
                                      <a:latin typeface="Cambria Math"/>
                                      <a:ea typeface="Cambria Math"/>
                                    </a:rPr>
                                    <m:t>𝑗</m:t>
                                  </m:r>
                                  <m:sSub>
                                    <m:sSubPr>
                                      <m:ctrlPr>
                                        <a:rPr lang="pt-BR" altLang="ja-JP" i="1">
                                          <a:solidFill>
                                            <a:prstClr val="black"/>
                                          </a:solidFill>
                                          <a:latin typeface="Cambria Math"/>
                                          <a:ea typeface="Cambria Math"/>
                                        </a:rPr>
                                      </m:ctrlPr>
                                    </m:sSubPr>
                                    <m:e>
                                      <m:r>
                                        <a:rPr lang="ja-JP" altLang="pt-BR" i="1" smtClean="0">
                                          <a:solidFill>
                                            <a:prstClr val="black"/>
                                          </a:solidFill>
                                          <a:latin typeface="Cambria Math"/>
                                          <a:ea typeface="Cambria Math"/>
                                        </a:rPr>
                                        <m:t>𝜑</m:t>
                                      </m:r>
                                    </m:e>
                                    <m:sub>
                                      <m:r>
                                        <a:rPr lang="en-US" altLang="ja-JP" i="1" smtClean="0">
                                          <a:solidFill>
                                            <a:prstClr val="black"/>
                                          </a:solidFill>
                                          <a:latin typeface="Cambria Math"/>
                                          <a:ea typeface="Cambria Math"/>
                                        </a:rPr>
                                        <m:t>11</m:t>
                                      </m:r>
                                    </m:sub>
                                  </m:sSub>
                                </m:sup>
                              </m:sSup>
                            </m:e>
                            <m:e>
                              <m:rad>
                                <m:radPr>
                                  <m:degHide m:val="on"/>
                                  <m:ctrlPr>
                                    <a:rPr lang="en-US" altLang="ja-JP" i="1" smtClean="0">
                                      <a:solidFill>
                                        <a:prstClr val="black"/>
                                      </a:solidFill>
                                      <a:latin typeface="Cambria Math"/>
                                      <a:ea typeface="Cambria Math"/>
                                    </a:rPr>
                                  </m:ctrlPr>
                                </m:radPr>
                                <m:deg/>
                                <m:e>
                                  <m:r>
                                    <a:rPr lang="ja-JP" altLang="en-US" i="1" smtClean="0">
                                      <a:solidFill>
                                        <a:prstClr val="black"/>
                                      </a:solidFill>
                                      <a:latin typeface="Cambria Math"/>
                                      <a:ea typeface="Cambria Math"/>
                                    </a:rPr>
                                    <m:t>𝛼</m:t>
                                  </m:r>
                                </m:e>
                              </m:rad>
                              <m:sSup>
                                <m:sSupPr>
                                  <m:ctrlPr>
                                    <a:rPr lang="en-US" altLang="ja-JP" i="1">
                                      <a:solidFill>
                                        <a:prstClr val="black"/>
                                      </a:solidFill>
                                      <a:latin typeface="Cambria Math"/>
                                      <a:ea typeface="Cambria Math"/>
                                    </a:rPr>
                                  </m:ctrlPr>
                                </m:sSupPr>
                                <m:e>
                                  <m:r>
                                    <m:rPr>
                                      <m:brk m:alnAt="7"/>
                                    </m:rPr>
                                    <a:rPr lang="en-US" altLang="ja-JP" i="1">
                                      <a:solidFill>
                                        <a:prstClr val="black"/>
                                      </a:solidFill>
                                      <a:latin typeface="Cambria Math"/>
                                      <a:ea typeface="Cambria Math"/>
                                    </a:rPr>
                                    <m:t>𝑒</m:t>
                                  </m:r>
                                </m:e>
                                <m:sup>
                                  <m:r>
                                    <m:rPr>
                                      <m:brk m:alnAt="7"/>
                                    </m:rPr>
                                    <a:rPr lang="en-US" altLang="ja-JP" i="1">
                                      <a:solidFill>
                                        <a:prstClr val="black"/>
                                      </a:solidFill>
                                      <a:latin typeface="Cambria Math"/>
                                      <a:ea typeface="Cambria Math"/>
                                    </a:rPr>
                                    <m:t>𝑗</m:t>
                                  </m:r>
                                  <m:sSub>
                                    <m:sSubPr>
                                      <m:ctrlPr>
                                        <a:rPr lang="pt-BR" altLang="ja-JP" i="1">
                                          <a:solidFill>
                                            <a:prstClr val="black"/>
                                          </a:solidFill>
                                          <a:latin typeface="Cambria Math"/>
                                          <a:ea typeface="Cambria Math"/>
                                        </a:rPr>
                                      </m:ctrlPr>
                                    </m:sSubPr>
                                    <m:e>
                                      <m:r>
                                        <a:rPr lang="ja-JP" altLang="pt-BR" i="1">
                                          <a:solidFill>
                                            <a:prstClr val="black"/>
                                          </a:solidFill>
                                          <a:latin typeface="Cambria Math"/>
                                          <a:ea typeface="Cambria Math"/>
                                        </a:rPr>
                                        <m:t>𝜑</m:t>
                                      </m:r>
                                    </m:e>
                                    <m:sub>
                                      <m:r>
                                        <a:rPr lang="en-US" altLang="ja-JP" i="1" smtClean="0">
                                          <a:solidFill>
                                            <a:prstClr val="black"/>
                                          </a:solidFill>
                                          <a:latin typeface="Cambria Math"/>
                                          <a:ea typeface="Cambria Math"/>
                                        </a:rPr>
                                        <m:t>1</m:t>
                                      </m:r>
                                      <m:r>
                                        <a:rPr lang="en-US" altLang="ja-JP" i="1">
                                          <a:solidFill>
                                            <a:prstClr val="black"/>
                                          </a:solidFill>
                                          <a:latin typeface="Cambria Math"/>
                                          <a:ea typeface="Cambria Math"/>
                                        </a:rPr>
                                        <m:t>2</m:t>
                                      </m:r>
                                    </m:sub>
                                  </m:sSub>
                                </m:sup>
                              </m:sSup>
                            </m:e>
                          </m:mr>
                          <m:mr>
                            <m:e>
                              <m:sSup>
                                <m:sSupPr>
                                  <m:ctrlPr>
                                    <a:rPr lang="en-US" altLang="ja-JP" i="1">
                                      <a:solidFill>
                                        <a:prstClr val="black"/>
                                      </a:solidFill>
                                      <a:latin typeface="Cambria Math"/>
                                      <a:ea typeface="Cambria Math"/>
                                    </a:rPr>
                                  </m:ctrlPr>
                                </m:sSupPr>
                                <m:e>
                                  <m:rad>
                                    <m:radPr>
                                      <m:degHide m:val="on"/>
                                      <m:ctrlPr>
                                        <a:rPr lang="en-US" altLang="ja-JP" i="1">
                                          <a:solidFill>
                                            <a:prstClr val="black"/>
                                          </a:solidFill>
                                          <a:latin typeface="Cambria Math"/>
                                          <a:ea typeface="Cambria Math"/>
                                        </a:rPr>
                                      </m:ctrlPr>
                                    </m:radPr>
                                    <m:deg/>
                                    <m:e>
                                      <m:r>
                                        <a:rPr lang="ja-JP" altLang="en-US" i="1">
                                          <a:solidFill>
                                            <a:prstClr val="black"/>
                                          </a:solidFill>
                                          <a:latin typeface="Cambria Math"/>
                                          <a:ea typeface="Cambria Math"/>
                                        </a:rPr>
                                        <m:t>𝛼</m:t>
                                      </m:r>
                                    </m:e>
                                  </m:rad>
                                  <m:r>
                                    <m:rPr>
                                      <m:brk m:alnAt="7"/>
                                    </m:rPr>
                                    <a:rPr lang="en-US" altLang="ja-JP" i="1">
                                      <a:solidFill>
                                        <a:prstClr val="black"/>
                                      </a:solidFill>
                                      <a:latin typeface="Cambria Math"/>
                                      <a:ea typeface="Cambria Math"/>
                                    </a:rPr>
                                    <m:t>𝑒</m:t>
                                  </m:r>
                                </m:e>
                                <m:sup>
                                  <m:r>
                                    <m:rPr>
                                      <m:brk m:alnAt="7"/>
                                    </m:rPr>
                                    <a:rPr lang="en-US" altLang="ja-JP" i="1">
                                      <a:solidFill>
                                        <a:prstClr val="black"/>
                                      </a:solidFill>
                                      <a:latin typeface="Cambria Math"/>
                                      <a:ea typeface="Cambria Math"/>
                                    </a:rPr>
                                    <m:t>𝑗</m:t>
                                  </m:r>
                                  <m:sSub>
                                    <m:sSubPr>
                                      <m:ctrlPr>
                                        <a:rPr lang="pt-BR" altLang="ja-JP" i="1">
                                          <a:solidFill>
                                            <a:prstClr val="black"/>
                                          </a:solidFill>
                                          <a:latin typeface="Cambria Math"/>
                                          <a:ea typeface="Cambria Math"/>
                                        </a:rPr>
                                      </m:ctrlPr>
                                    </m:sSubPr>
                                    <m:e>
                                      <m:r>
                                        <a:rPr lang="ja-JP" altLang="pt-BR" i="1">
                                          <a:solidFill>
                                            <a:prstClr val="black"/>
                                          </a:solidFill>
                                          <a:latin typeface="Cambria Math"/>
                                          <a:ea typeface="Cambria Math"/>
                                        </a:rPr>
                                        <m:t>𝜑</m:t>
                                      </m:r>
                                    </m:e>
                                    <m:sub>
                                      <m:r>
                                        <a:rPr lang="en-US" altLang="ja-JP" i="1" smtClean="0">
                                          <a:solidFill>
                                            <a:prstClr val="black"/>
                                          </a:solidFill>
                                          <a:latin typeface="Cambria Math"/>
                                          <a:ea typeface="Cambria Math"/>
                                        </a:rPr>
                                        <m:t>2</m:t>
                                      </m:r>
                                      <m:r>
                                        <a:rPr lang="en-US" altLang="ja-JP" i="1">
                                          <a:solidFill>
                                            <a:prstClr val="black"/>
                                          </a:solidFill>
                                          <a:latin typeface="Cambria Math"/>
                                          <a:ea typeface="Cambria Math"/>
                                        </a:rPr>
                                        <m:t>1</m:t>
                                      </m:r>
                                    </m:sub>
                                  </m:sSub>
                                </m:sup>
                              </m:sSup>
                            </m:e>
                            <m:e>
                              <m:sSup>
                                <m:sSupPr>
                                  <m:ctrlPr>
                                    <a:rPr lang="en-US" altLang="ja-JP" i="1">
                                      <a:solidFill>
                                        <a:prstClr val="black"/>
                                      </a:solidFill>
                                      <a:latin typeface="Cambria Math"/>
                                      <a:ea typeface="Cambria Math"/>
                                    </a:rPr>
                                  </m:ctrlPr>
                                </m:sSupPr>
                                <m:e>
                                  <m:r>
                                    <m:rPr>
                                      <m:brk m:alnAt="7"/>
                                    </m:rPr>
                                    <a:rPr lang="en-US" altLang="ja-JP" i="1">
                                      <a:solidFill>
                                        <a:prstClr val="black"/>
                                      </a:solidFill>
                                      <a:latin typeface="Cambria Math"/>
                                      <a:ea typeface="Cambria Math"/>
                                    </a:rPr>
                                    <m:t>𝑒</m:t>
                                  </m:r>
                                </m:e>
                                <m:sup>
                                  <m:r>
                                    <m:rPr>
                                      <m:brk m:alnAt="7"/>
                                    </m:rPr>
                                    <a:rPr lang="en-US" altLang="ja-JP" i="1">
                                      <a:solidFill>
                                        <a:prstClr val="black"/>
                                      </a:solidFill>
                                      <a:latin typeface="Cambria Math"/>
                                      <a:ea typeface="Cambria Math"/>
                                    </a:rPr>
                                    <m:t>𝑗</m:t>
                                  </m:r>
                                  <m:sSub>
                                    <m:sSubPr>
                                      <m:ctrlPr>
                                        <a:rPr lang="pt-BR" altLang="ja-JP" i="1">
                                          <a:solidFill>
                                            <a:prstClr val="black"/>
                                          </a:solidFill>
                                          <a:latin typeface="Cambria Math"/>
                                          <a:ea typeface="Cambria Math"/>
                                        </a:rPr>
                                      </m:ctrlPr>
                                    </m:sSubPr>
                                    <m:e>
                                      <m:r>
                                        <a:rPr lang="ja-JP" altLang="pt-BR" i="1">
                                          <a:solidFill>
                                            <a:prstClr val="black"/>
                                          </a:solidFill>
                                          <a:latin typeface="Cambria Math"/>
                                          <a:ea typeface="Cambria Math"/>
                                        </a:rPr>
                                        <m:t>𝜑</m:t>
                                      </m:r>
                                    </m:e>
                                    <m:sub>
                                      <m:r>
                                        <a:rPr lang="en-US" altLang="ja-JP" i="1" smtClean="0">
                                          <a:solidFill>
                                            <a:prstClr val="black"/>
                                          </a:solidFill>
                                          <a:latin typeface="Cambria Math"/>
                                          <a:ea typeface="Cambria Math"/>
                                        </a:rPr>
                                        <m:t>22</m:t>
                                      </m:r>
                                    </m:sub>
                                  </m:sSub>
                                </m:sup>
                              </m:sSup>
                            </m:e>
                          </m:mr>
                        </m:m>
                      </m:e>
                    </m:d>
                  </m:oMath>
                </a14:m>
                <a:endParaRPr lang="en-US" altLang="ja-JP" dirty="0" smtClean="0">
                  <a:solidFill>
                    <a:prstClr val="black"/>
                  </a:solidFill>
                  <a:latin typeface="Calibri" panose="020F0502020204030204" pitchFamily="34" charset="0"/>
                  <a:ea typeface="ＭＳ Ｐゴシック"/>
                </a:endParaRPr>
              </a:p>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where </a:t>
                </a:r>
                <a14:m>
                  <m:oMath xmlns:m="http://schemas.openxmlformats.org/officeDocument/2006/math">
                    <m:sSub>
                      <m:sSubPr>
                        <m:ctrlPr>
                          <a:rPr lang="pt-BR" altLang="ja-JP" i="1">
                            <a:solidFill>
                              <a:prstClr val="black"/>
                            </a:solidFill>
                            <a:latin typeface="Cambria Math"/>
                            <a:ea typeface="Cambria Math"/>
                          </a:rPr>
                        </m:ctrlPr>
                      </m:sSubPr>
                      <m:e>
                        <m:r>
                          <a:rPr lang="ja-JP" altLang="pt-BR" i="1">
                            <a:solidFill>
                              <a:prstClr val="black"/>
                            </a:solidFill>
                            <a:latin typeface="Cambria Math"/>
                            <a:ea typeface="Cambria Math"/>
                          </a:rPr>
                          <m:t>𝜑</m:t>
                        </m:r>
                      </m:e>
                      <m:sub>
                        <m:r>
                          <a:rPr lang="en-US" altLang="ja-JP" i="1" smtClean="0">
                            <a:solidFill>
                              <a:prstClr val="black"/>
                            </a:solidFill>
                            <a:latin typeface="Cambria Math"/>
                            <a:ea typeface="Cambria Math"/>
                          </a:rPr>
                          <m:t>𝑢𝑣</m:t>
                        </m:r>
                      </m:sub>
                    </m:sSub>
                  </m:oMath>
                </a14:m>
                <a:r>
                  <a:rPr lang="en-US" altLang="ja-JP" dirty="0" smtClean="0">
                    <a:solidFill>
                      <a:prstClr val="black"/>
                    </a:solidFill>
                    <a:latin typeface="Calibri" panose="020F0502020204030204" pitchFamily="34" charset="0"/>
                    <a:ea typeface="ＭＳ Ｐゴシック"/>
                  </a:rPr>
                  <a:t> is phase of channel component between transmit antenna </a:t>
                </a:r>
                <a:r>
                  <a:rPr lang="en-US" altLang="ja-JP" i="1" dirty="0" smtClean="0">
                    <a:solidFill>
                      <a:prstClr val="black"/>
                    </a:solidFill>
                    <a:ea typeface="ＭＳ Ｐゴシック"/>
                    <a:cs typeface="Times New Roman" panose="02020603050405020304" pitchFamily="18" charset="0"/>
                  </a:rPr>
                  <a:t>v</a:t>
                </a:r>
                <a:r>
                  <a:rPr lang="en-US" altLang="ja-JP" dirty="0" smtClean="0">
                    <a:solidFill>
                      <a:prstClr val="black"/>
                    </a:solidFill>
                    <a:latin typeface="Calibri" panose="020F0502020204030204" pitchFamily="34" charset="0"/>
                    <a:ea typeface="ＭＳ Ｐゴシック"/>
                  </a:rPr>
                  <a:t> and  receive antenna </a:t>
                </a:r>
                <a:r>
                  <a:rPr lang="en-US" altLang="ja-JP" i="1" dirty="0" smtClean="0">
                    <a:solidFill>
                      <a:prstClr val="black"/>
                    </a:solidFill>
                    <a:ea typeface="ＭＳ Ｐゴシック"/>
                    <a:cs typeface="Times New Roman" panose="02020603050405020304" pitchFamily="18" charset="0"/>
                  </a:rPr>
                  <a:t>u</a:t>
                </a:r>
                <a:r>
                  <a:rPr lang="en-US" altLang="ja-JP" dirty="0" smtClean="0">
                    <a:solidFill>
                      <a:prstClr val="black"/>
                    </a:solidFill>
                    <a:latin typeface="Calibri" panose="020F0502020204030204" pitchFamily="34" charset="0"/>
                    <a:ea typeface="ＭＳ Ｐゴシック"/>
                  </a:rPr>
                  <a:t>, and </a:t>
                </a:r>
                <a:r>
                  <a:rPr lang="en-US" altLang="ja-JP" dirty="0" smtClean="0">
                    <a:latin typeface="Symbol" panose="05050102010706020507" pitchFamily="18" charset="2"/>
                    <a:ea typeface="ＭＳ Ｐゴシック"/>
                  </a:rPr>
                  <a:t>a</a:t>
                </a:r>
                <a:r>
                  <a:rPr lang="en-US" altLang="ja-JP" dirty="0" smtClean="0">
                    <a:latin typeface="Calibri" panose="020F0502020204030204" pitchFamily="34" charset="0"/>
                    <a:ea typeface="ＭＳ Ｐゴシック"/>
                  </a:rPr>
                  <a:t> </a:t>
                </a:r>
                <a:r>
                  <a:rPr lang="en-US" altLang="ja-JP" dirty="0" smtClean="0">
                    <a:solidFill>
                      <a:prstClr val="black"/>
                    </a:solidFill>
                    <a:latin typeface="Calibri" panose="020F0502020204030204" pitchFamily="34" charset="0"/>
                    <a:ea typeface="ＭＳ Ｐゴシック"/>
                  </a:rPr>
                  <a:t>is a power attenuation coefficient of cross-link terms.</a:t>
                </a:r>
              </a:p>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The LOS model #1 supposes that phases of channel components are independent random variables and uniformly distributed from 0 to 2</a:t>
                </a:r>
                <a:r>
                  <a:rPr lang="en-US" altLang="ja-JP" dirty="0" smtClean="0">
                    <a:solidFill>
                      <a:prstClr val="black"/>
                    </a:solidFill>
                    <a:latin typeface="Symbol" panose="05050102010706020507" pitchFamily="18" charset="2"/>
                    <a:ea typeface="ＭＳ Ｐゴシック"/>
                  </a:rPr>
                  <a:t>p</a:t>
                </a:r>
                <a:r>
                  <a:rPr lang="en-US" altLang="ja-JP" dirty="0" smtClean="0">
                    <a:solidFill>
                      <a:prstClr val="black"/>
                    </a:solidFill>
                    <a:latin typeface="Calibri" panose="020F0502020204030204" pitchFamily="34" charset="0"/>
                    <a:ea typeface="ＭＳ Ｐゴシック"/>
                  </a:rPr>
                  <a:t> and </a:t>
                </a:r>
                <a:r>
                  <a:rPr lang="en-US" altLang="ja-JP" dirty="0">
                    <a:solidFill>
                      <a:prstClr val="black"/>
                    </a:solidFill>
                    <a:latin typeface="Calibri" panose="020F0502020204030204" pitchFamily="34" charset="0"/>
                    <a:ea typeface="ＭＳ Ｐゴシック"/>
                  </a:rPr>
                  <a:t>phases of channel components </a:t>
                </a:r>
                <a:r>
                  <a:rPr lang="en-US" altLang="ja-JP" dirty="0" smtClean="0">
                    <a:solidFill>
                      <a:prstClr val="black"/>
                    </a:solidFill>
                    <a:latin typeface="Calibri" panose="020F0502020204030204" pitchFamily="34" charset="0"/>
                    <a:ea typeface="ＭＳ Ｐゴシック"/>
                  </a:rPr>
                  <a:t>are quasi-static parameters (i.e. Block fading (constant for each PPDU (PPDU length=8192 bytes))).</a:t>
                </a:r>
              </a:p>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The cross-link power attenuation coefficient </a:t>
                </a:r>
                <a:r>
                  <a:rPr lang="en-US" altLang="ja-JP" dirty="0">
                    <a:solidFill>
                      <a:prstClr val="black"/>
                    </a:solidFill>
                    <a:latin typeface="Symbol" panose="05050102010706020507" pitchFamily="18" charset="2"/>
                    <a:ea typeface="ＭＳ Ｐゴシック"/>
                  </a:rPr>
                  <a:t>a</a:t>
                </a:r>
                <a:r>
                  <a:rPr lang="en-US" altLang="ja-JP" dirty="0" smtClean="0">
                    <a:solidFill>
                      <a:prstClr val="black"/>
                    </a:solidFill>
                    <a:latin typeface="Calibri" panose="020F0502020204030204" pitchFamily="34" charset="0"/>
                    <a:ea typeface="ＭＳ Ｐゴシック"/>
                  </a:rPr>
                  <a:t> depends on the coupling between transmit antennas and the distance between transmit and receive antennas. The </a:t>
                </a:r>
                <a:r>
                  <a:rPr lang="en-US" altLang="ja-JP" dirty="0" smtClean="0">
                    <a:latin typeface="Calibri" panose="020F0502020204030204" pitchFamily="34" charset="0"/>
                    <a:ea typeface="ＭＳ Ｐゴシック"/>
                  </a:rPr>
                  <a:t>coefficient </a:t>
                </a:r>
                <a:r>
                  <a:rPr lang="en-US" altLang="ja-JP" dirty="0">
                    <a:latin typeface="Symbol" panose="05050102010706020507" pitchFamily="18" charset="2"/>
                    <a:ea typeface="ＭＳ Ｐゴシック"/>
                  </a:rPr>
                  <a:t>a</a:t>
                </a:r>
                <a:r>
                  <a:rPr lang="en-US" altLang="ja-JP" dirty="0" smtClean="0">
                    <a:latin typeface="Calibri" panose="020F0502020204030204" pitchFamily="34" charset="0"/>
                    <a:ea typeface="ＭＳ Ｐゴシック"/>
                  </a:rPr>
                  <a:t> </a:t>
                </a:r>
                <a:r>
                  <a:rPr lang="en-US" altLang="ja-JP" dirty="0" smtClean="0">
                    <a:solidFill>
                      <a:prstClr val="black"/>
                    </a:solidFill>
                    <a:latin typeface="Calibri" panose="020F0502020204030204" pitchFamily="34" charset="0"/>
                    <a:ea typeface="ＭＳ Ｐゴシック"/>
                  </a:rPr>
                  <a:t>has a range from 0 to 1.</a:t>
                </a:r>
                <a:endParaRPr lang="en-US" altLang="ja-JP" sz="1800" dirty="0">
                  <a:solidFill>
                    <a:prstClr val="black"/>
                  </a:solidFill>
                  <a:latin typeface="Calibri" panose="020F0502020204030204" pitchFamily="34" charset="0"/>
                  <a:ea typeface="ＭＳ Ｐゴシック"/>
                </a:endParaRPr>
              </a:p>
            </p:txBody>
          </p:sp>
        </mc:Choice>
        <mc:Fallback xmlns="">
          <p:sp>
            <p:nvSpPr>
              <p:cNvPr id="10" name="Rectangle 2"/>
              <p:cNvSpPr txBox="1">
                <a:spLocks noRot="1" noChangeAspect="1" noMove="1" noResize="1" noEditPoints="1" noAdjustHandles="1" noChangeArrowheads="1" noChangeShapeType="1" noTextEdit="1"/>
              </p:cNvSpPr>
              <p:nvPr/>
            </p:nvSpPr>
            <p:spPr>
              <a:xfrm>
                <a:off x="179512" y="1556792"/>
                <a:ext cx="8784976" cy="5301208"/>
              </a:xfrm>
              <a:prstGeom prst="rect">
                <a:avLst/>
              </a:prstGeom>
              <a:blipFill rotWithShape="1">
                <a:blip r:embed="rId3"/>
                <a:stretch>
                  <a:fillRect l="-832" t="-690" r="-2080"/>
                </a:stretch>
              </a:blipFill>
              <a:ln/>
            </p:spPr>
            <p:txBody>
              <a:bodyPr/>
              <a:lstStyle/>
              <a:p>
                <a:r>
                  <a:rPr lang="ja-JP" altLang="en-US">
                    <a:noFill/>
                  </a:rPr>
                  <a:t> </a:t>
                </a:r>
              </a:p>
            </p:txBody>
          </p:sp>
        </mc:Fallback>
      </mc:AlternateContent>
    </p:spTree>
    <p:extLst>
      <p:ext uri="{BB962C8B-B14F-4D97-AF65-F5344CB8AC3E}">
        <p14:creationId xmlns:p14="http://schemas.microsoft.com/office/powerpoint/2010/main" val="22956045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ltLang="ja-JP" dirty="0"/>
              <a:t>November 2017</a:t>
            </a:r>
            <a:endParaRPr lang="en-GB" altLang="ja-JP" dirty="0"/>
          </a:p>
        </p:txBody>
      </p:sp>
      <p:sp>
        <p:nvSpPr>
          <p:cNvPr id="6" name="Slide Number Placeholder 5"/>
          <p:cNvSpPr>
            <a:spLocks noGrp="1"/>
          </p:cNvSpPr>
          <p:nvPr>
            <p:ph type="sldNum" idx="12"/>
          </p:nvPr>
        </p:nvSpPr>
        <p:spPr/>
        <p:txBody>
          <a:bodyPr/>
          <a:lstStyle/>
          <a:p>
            <a:r>
              <a:rPr lang="en-GB" dirty="0"/>
              <a:t>Slide </a:t>
            </a:r>
            <a:fld id="{531D307C-65C7-4BB3-B44A-1501D36803F7}" type="slidenum">
              <a:rPr lang="en-GB"/>
              <a:pPr/>
              <a:t>28</a:t>
            </a:fld>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764704"/>
            <a:ext cx="7772400" cy="72008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LOS Model #2 [3]</a:t>
            </a:r>
            <a:endParaRPr lang="ja-JP" altLang="en-US" kern="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2"/>
              <p:cNvSpPr txBox="1">
                <a:spLocks noChangeArrowheads="1"/>
              </p:cNvSpPr>
              <p:nvPr/>
            </p:nvSpPr>
            <p:spPr>
              <a:xfrm>
                <a:off x="179512" y="1628800"/>
                <a:ext cx="8784976" cy="5040560"/>
              </a:xfrm>
              <a:prstGeom prst="rect">
                <a:avLst/>
              </a:prstGeom>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dirty="0">
                    <a:latin typeface="Calibri" panose="020F0502020204030204" pitchFamily="34" charset="0"/>
                  </a:rPr>
                  <a:t>In LOS model #1, we add following scenarios (UEP: unequal </a:t>
                </a:r>
                <a:r>
                  <a:rPr lang="en-US" altLang="ja-JP" dirty="0" smtClean="0">
                    <a:latin typeface="Calibri" panose="020F0502020204030204" pitchFamily="34" charset="0"/>
                  </a:rPr>
                  <a:t>power):</a:t>
                </a:r>
                <a:endParaRPr lang="en-US" altLang="ja-JP" dirty="0">
                  <a:latin typeface="Calibri" panose="020F0502020204030204" pitchFamily="34" charset="0"/>
                </a:endParaRPr>
              </a:p>
              <a:p>
                <a:pPr marL="0" lvl="2" indent="0">
                  <a:spcBef>
                    <a:spcPts val="0"/>
                  </a:spcBef>
                  <a:buSzPct val="50000"/>
                  <a:buNone/>
                </a:pPr>
                <a:r>
                  <a:rPr lang="en-US" altLang="ja-JP" b="1" dirty="0">
                    <a:latin typeface="Calibri" panose="020F0502020204030204" pitchFamily="34" charset="0"/>
                  </a:rPr>
                  <a:t>Scenario 1:</a:t>
                </a:r>
              </a:p>
              <a:p>
                <a:pPr marL="0" lvl="2" indent="0">
                  <a:spcBef>
                    <a:spcPts val="0"/>
                  </a:spcBef>
                  <a:buSzPct val="50000"/>
                  <a:buNone/>
                </a:pPr>
                <a:r>
                  <a:rPr lang="en-US" altLang="ja-JP" dirty="0">
                    <a:latin typeface="Calibri" panose="020F0502020204030204" pitchFamily="34" charset="0"/>
                  </a:rPr>
                  <a:t>Considering individual difference of transmitter and so on, difference of antenna gain between 2 transmit antennas exists. </a:t>
                </a:r>
              </a:p>
              <a:p>
                <a:pPr marL="0" lvl="2" indent="0">
                  <a:spcBef>
                    <a:spcPts val="0"/>
                  </a:spcBef>
                  <a:buSzPct val="50000"/>
                  <a:buNone/>
                </a:pPr>
                <a:r>
                  <a:rPr lang="en-US" altLang="ja-JP" b="1" dirty="0">
                    <a:latin typeface="Calibri" panose="020F0502020204030204" pitchFamily="34" charset="0"/>
                  </a:rPr>
                  <a:t>Scenario 2:</a:t>
                </a:r>
              </a:p>
              <a:p>
                <a:pPr marL="0" lvl="2" indent="0">
                  <a:spcBef>
                    <a:spcPts val="0"/>
                  </a:spcBef>
                  <a:buSzPct val="50000"/>
                  <a:buNone/>
                </a:pPr>
                <a:r>
                  <a:rPr lang="en-US" altLang="ja-JP" dirty="0">
                    <a:latin typeface="Calibri" panose="020F0502020204030204" pitchFamily="34" charset="0"/>
                  </a:rPr>
                  <a:t>Considering individual difference of receiver and so on, difference of antenna gain between 2 receive antennas exists.</a:t>
                </a:r>
              </a:p>
              <a:p>
                <a:pPr marL="0" lvl="2" indent="0">
                  <a:spcBef>
                    <a:spcPts val="0"/>
                  </a:spcBef>
                  <a:buSzPct val="50000"/>
                  <a:buNone/>
                </a:pPr>
                <a:r>
                  <a:rPr lang="en-US" altLang="ja-JP" dirty="0">
                    <a:latin typeface="Calibri" panose="020F0502020204030204" pitchFamily="34" charset="0"/>
                  </a:rPr>
                  <a:t>Considering Scenarios 1 and 2, channel matrix </a:t>
                </a:r>
                <a14:m>
                  <m:oMath xmlns:m="http://schemas.openxmlformats.org/officeDocument/2006/math">
                    <m:sSub>
                      <m:sSubPr>
                        <m:ctrlPr>
                          <a:rPr lang="pt-BR" altLang="ja-JP" i="1">
                            <a:latin typeface="Cambria Math"/>
                            <a:ea typeface="Cambria Math"/>
                          </a:rPr>
                        </m:ctrlPr>
                      </m:sSubPr>
                      <m:e>
                        <m:r>
                          <a:rPr lang="en-US" altLang="ja-JP" b="1">
                            <a:latin typeface="Cambria Math"/>
                            <a:ea typeface="Cambria Math"/>
                          </a:rPr>
                          <m:t>𝐇</m:t>
                        </m:r>
                      </m:e>
                      <m:sub>
                        <m:r>
                          <a:rPr lang="en-US" altLang="ja-JP" i="1">
                            <a:latin typeface="Cambria Math"/>
                            <a:ea typeface="Cambria Math"/>
                          </a:rPr>
                          <m:t>#2</m:t>
                        </m:r>
                      </m:sub>
                    </m:sSub>
                  </m:oMath>
                </a14:m>
                <a:r>
                  <a:rPr lang="en-US" altLang="ja-JP" dirty="0">
                    <a:latin typeface="Calibri" panose="020F0502020204030204" pitchFamily="34" charset="0"/>
                  </a:rPr>
                  <a:t> of 2x2 MIMO systems in LOS model #2 is expressed as:</a:t>
                </a:r>
              </a:p>
              <a:p>
                <a:pPr marL="0" lvl="2" indent="0">
                  <a:spcBef>
                    <a:spcPts val="0"/>
                  </a:spcBef>
                  <a:buSzPct val="50000"/>
                  <a:buNone/>
                </a:pPr>
                <a:endParaRPr lang="en-US" altLang="ja-JP" sz="1900" dirty="0">
                  <a:latin typeface="Calibri" panose="020F0502020204030204" pitchFamily="34" charset="0"/>
                </a:endParaRPr>
              </a:p>
              <a:p>
                <a:pPr marL="0" lvl="2" indent="0">
                  <a:spcBef>
                    <a:spcPts val="0"/>
                  </a:spcBef>
                  <a:buSzPct val="50000"/>
                  <a:buNone/>
                </a:pPr>
                <a:r>
                  <a:rPr lang="en-US" altLang="ja-JP" dirty="0">
                    <a:latin typeface="Calibri" panose="020F0502020204030204" pitchFamily="34" charset="0"/>
                  </a:rPr>
                  <a:t>   </a:t>
                </a:r>
                <a14:m>
                  <m:oMath xmlns:m="http://schemas.openxmlformats.org/officeDocument/2006/math">
                    <m:sSub>
                      <m:sSubPr>
                        <m:ctrlPr>
                          <a:rPr lang="pt-BR" altLang="ja-JP" i="1">
                            <a:latin typeface="Cambria Math"/>
                            <a:ea typeface="Cambria Math"/>
                          </a:rPr>
                        </m:ctrlPr>
                      </m:sSubPr>
                      <m:e>
                        <m:r>
                          <a:rPr lang="en-US" altLang="ja-JP" b="1">
                            <a:latin typeface="Cambria Math"/>
                            <a:ea typeface="Cambria Math"/>
                          </a:rPr>
                          <m:t>𝐇</m:t>
                        </m:r>
                      </m:e>
                      <m:sub>
                        <m:r>
                          <a:rPr lang="en-US" altLang="ja-JP" i="1">
                            <a:latin typeface="Cambria Math"/>
                            <a:ea typeface="Cambria Math"/>
                          </a:rPr>
                          <m:t>#2</m:t>
                        </m:r>
                      </m:sub>
                    </m:sSub>
                    <m:r>
                      <a:rPr lang="en-US" altLang="ja-JP" i="1">
                        <a:latin typeface="Cambria Math"/>
                        <a:ea typeface="Cambria Math"/>
                      </a:rPr>
                      <m:t>=</m:t>
                    </m:r>
                    <m:d>
                      <m:dPr>
                        <m:begChr m:val="["/>
                        <m:endChr m:val="]"/>
                        <m:ctrlPr>
                          <a:rPr lang="en-US" altLang="ja-JP" i="1">
                            <a:latin typeface="Cambria Math"/>
                            <a:ea typeface="Cambria Math"/>
                          </a:rPr>
                        </m:ctrlPr>
                      </m:dPr>
                      <m:e>
                        <m:m>
                          <m:mPr>
                            <m:mcs>
                              <m:mc>
                                <m:mcPr>
                                  <m:count m:val="2"/>
                                  <m:mcJc m:val="center"/>
                                </m:mcPr>
                              </m:mc>
                            </m:mcs>
                            <m:ctrlPr>
                              <a:rPr lang="en-US" altLang="ja-JP" i="1">
                                <a:latin typeface="Cambria Math"/>
                                <a:ea typeface="Cambria Math"/>
                              </a:rPr>
                            </m:ctrlPr>
                          </m:mPr>
                          <m:mr>
                            <m:e>
                              <m:sSup>
                                <m:sSupPr>
                                  <m:ctrlPr>
                                    <a:rPr lang="en-US" altLang="ja-JP" i="1">
                                      <a:latin typeface="Cambria Math"/>
                                      <a:ea typeface="Cambria Math"/>
                                    </a:rPr>
                                  </m:ctrlPr>
                                </m:sSupPr>
                                <m:e>
                                  <m:r>
                                    <m:rPr>
                                      <m:brk m:alnAt="7"/>
                                    </m:rPr>
                                    <a:rPr lang="en-US" altLang="ja-JP" i="1">
                                      <a:latin typeface="Cambria Math"/>
                                      <a:ea typeface="Cambria Math"/>
                                    </a:rPr>
                                    <m:t>𝑒</m:t>
                                  </m:r>
                                </m:e>
                                <m:sup>
                                  <m:r>
                                    <m:rPr>
                                      <m:brk m:alnAt="7"/>
                                    </m:rPr>
                                    <a:rPr lang="en-US" altLang="ja-JP" i="1">
                                      <a:latin typeface="Cambria Math"/>
                                      <a:ea typeface="Cambria Math"/>
                                    </a:rPr>
                                    <m:t>𝑗</m:t>
                                  </m:r>
                                  <m:sSub>
                                    <m:sSubPr>
                                      <m:ctrlPr>
                                        <a:rPr lang="pt-BR" altLang="ja-JP" i="1">
                                          <a:latin typeface="Cambria Math"/>
                                          <a:ea typeface="Cambria Math"/>
                                        </a:rPr>
                                      </m:ctrlPr>
                                    </m:sSubPr>
                                    <m:e>
                                      <m:r>
                                        <a:rPr lang="ja-JP" altLang="pt-BR" i="1">
                                          <a:latin typeface="Cambria Math"/>
                                          <a:ea typeface="Cambria Math"/>
                                        </a:rPr>
                                        <m:t>𝜑</m:t>
                                      </m:r>
                                    </m:e>
                                    <m:sub>
                                      <m:r>
                                        <a:rPr lang="en-US" altLang="ja-JP" i="1">
                                          <a:latin typeface="Cambria Math"/>
                                          <a:ea typeface="Cambria Math"/>
                                        </a:rPr>
                                        <m:t>11</m:t>
                                      </m:r>
                                    </m:sub>
                                  </m:sSub>
                                </m:sup>
                              </m:sSup>
                            </m:e>
                            <m:e>
                              <m:rad>
                                <m:radPr>
                                  <m:degHide m:val="on"/>
                                  <m:ctrlPr>
                                    <a:rPr lang="en-US" altLang="ja-JP" i="1">
                                      <a:latin typeface="Cambria Math"/>
                                      <a:ea typeface="Cambria Math"/>
                                    </a:rPr>
                                  </m:ctrlPr>
                                </m:radPr>
                                <m:deg/>
                                <m:e>
                                  <m:r>
                                    <a:rPr lang="ja-JP" altLang="en-US" i="1">
                                      <a:latin typeface="Cambria Math"/>
                                      <a:ea typeface="Cambria Math"/>
                                    </a:rPr>
                                    <m:t>𝛼</m:t>
                                  </m:r>
                                </m:e>
                              </m:rad>
                              <m:sSup>
                                <m:sSupPr>
                                  <m:ctrlPr>
                                    <a:rPr lang="en-US" altLang="ja-JP" i="1">
                                      <a:latin typeface="Cambria Math"/>
                                      <a:ea typeface="Cambria Math"/>
                                    </a:rPr>
                                  </m:ctrlPr>
                                </m:sSupPr>
                                <m:e>
                                  <m:r>
                                    <m:rPr>
                                      <m:brk m:alnAt="7"/>
                                    </m:rPr>
                                    <a:rPr lang="en-US" altLang="ja-JP" i="1">
                                      <a:latin typeface="Cambria Math"/>
                                      <a:ea typeface="Cambria Math"/>
                                    </a:rPr>
                                    <m:t>𝑒</m:t>
                                  </m:r>
                                </m:e>
                                <m:sup>
                                  <m:r>
                                    <m:rPr>
                                      <m:brk m:alnAt="7"/>
                                    </m:rPr>
                                    <a:rPr lang="en-US" altLang="ja-JP" i="1">
                                      <a:latin typeface="Cambria Math"/>
                                      <a:ea typeface="Cambria Math"/>
                                    </a:rPr>
                                    <m:t>𝑗</m:t>
                                  </m:r>
                                  <m:sSub>
                                    <m:sSubPr>
                                      <m:ctrlPr>
                                        <a:rPr lang="pt-BR" altLang="ja-JP" i="1">
                                          <a:latin typeface="Cambria Math"/>
                                          <a:ea typeface="Cambria Math"/>
                                        </a:rPr>
                                      </m:ctrlPr>
                                    </m:sSubPr>
                                    <m:e>
                                      <m:r>
                                        <a:rPr lang="ja-JP" altLang="pt-BR" i="1">
                                          <a:latin typeface="Cambria Math"/>
                                          <a:ea typeface="Cambria Math"/>
                                        </a:rPr>
                                        <m:t>𝜑</m:t>
                                      </m:r>
                                    </m:e>
                                    <m:sub>
                                      <m:r>
                                        <a:rPr lang="en-US" altLang="ja-JP" i="1">
                                          <a:latin typeface="Cambria Math"/>
                                          <a:ea typeface="Cambria Math"/>
                                        </a:rPr>
                                        <m:t>12</m:t>
                                      </m:r>
                                    </m:sub>
                                  </m:sSub>
                                </m:sup>
                              </m:sSup>
                            </m:e>
                          </m:mr>
                          <m:mr>
                            <m:e>
                              <m:sSup>
                                <m:sSupPr>
                                  <m:ctrlPr>
                                    <a:rPr lang="en-US" altLang="ja-JP" i="1">
                                      <a:latin typeface="Cambria Math"/>
                                      <a:ea typeface="Cambria Math"/>
                                    </a:rPr>
                                  </m:ctrlPr>
                                </m:sSupPr>
                                <m:e>
                                  <m:rad>
                                    <m:radPr>
                                      <m:degHide m:val="on"/>
                                      <m:ctrlPr>
                                        <a:rPr lang="en-US" altLang="ja-JP" i="1">
                                          <a:latin typeface="Cambria Math"/>
                                          <a:ea typeface="Cambria Math"/>
                                        </a:rPr>
                                      </m:ctrlPr>
                                    </m:radPr>
                                    <m:deg/>
                                    <m:e>
                                      <m:r>
                                        <a:rPr lang="ja-JP" altLang="en-US" i="1">
                                          <a:latin typeface="Cambria Math"/>
                                          <a:ea typeface="Cambria Math"/>
                                        </a:rPr>
                                        <m:t>𝛼</m:t>
                                      </m:r>
                                    </m:e>
                                  </m:rad>
                                  <m:r>
                                    <m:rPr>
                                      <m:brk m:alnAt="7"/>
                                    </m:rPr>
                                    <a:rPr lang="en-US" altLang="ja-JP" i="1">
                                      <a:latin typeface="Cambria Math"/>
                                      <a:ea typeface="Cambria Math"/>
                                    </a:rPr>
                                    <m:t>𝑒</m:t>
                                  </m:r>
                                </m:e>
                                <m:sup>
                                  <m:r>
                                    <m:rPr>
                                      <m:brk m:alnAt="7"/>
                                    </m:rPr>
                                    <a:rPr lang="en-US" altLang="ja-JP" i="1">
                                      <a:latin typeface="Cambria Math"/>
                                      <a:ea typeface="Cambria Math"/>
                                    </a:rPr>
                                    <m:t>𝑗</m:t>
                                  </m:r>
                                  <m:sSub>
                                    <m:sSubPr>
                                      <m:ctrlPr>
                                        <a:rPr lang="pt-BR" altLang="ja-JP" i="1">
                                          <a:latin typeface="Cambria Math"/>
                                          <a:ea typeface="Cambria Math"/>
                                        </a:rPr>
                                      </m:ctrlPr>
                                    </m:sSubPr>
                                    <m:e>
                                      <m:r>
                                        <a:rPr lang="ja-JP" altLang="pt-BR" i="1">
                                          <a:latin typeface="Cambria Math"/>
                                          <a:ea typeface="Cambria Math"/>
                                        </a:rPr>
                                        <m:t>𝜑</m:t>
                                      </m:r>
                                    </m:e>
                                    <m:sub>
                                      <m:r>
                                        <a:rPr lang="en-US" altLang="ja-JP" i="1">
                                          <a:latin typeface="Cambria Math"/>
                                          <a:ea typeface="Cambria Math"/>
                                        </a:rPr>
                                        <m:t>21</m:t>
                                      </m:r>
                                    </m:sub>
                                  </m:sSub>
                                </m:sup>
                              </m:sSup>
                            </m:e>
                            <m:e>
                              <m:sSup>
                                <m:sSupPr>
                                  <m:ctrlPr>
                                    <a:rPr lang="en-US" altLang="ja-JP" i="1">
                                      <a:latin typeface="Cambria Math"/>
                                      <a:ea typeface="Cambria Math"/>
                                    </a:rPr>
                                  </m:ctrlPr>
                                </m:sSupPr>
                                <m:e>
                                  <m:rad>
                                    <m:radPr>
                                      <m:degHide m:val="on"/>
                                      <m:ctrlPr>
                                        <a:rPr lang="en-US" altLang="ja-JP" i="1">
                                          <a:latin typeface="Cambria Math"/>
                                          <a:ea typeface="Cambria Math"/>
                                        </a:rPr>
                                      </m:ctrlPr>
                                    </m:radPr>
                                    <m:deg/>
                                    <m:e>
                                      <m:r>
                                        <a:rPr lang="ja-JP" altLang="en-US" i="1">
                                          <a:latin typeface="Cambria Math"/>
                                          <a:ea typeface="Cambria Math"/>
                                        </a:rPr>
                                        <m:t>𝛽</m:t>
                                      </m:r>
                                    </m:e>
                                  </m:rad>
                                  <m:r>
                                    <m:rPr>
                                      <m:brk m:alnAt="7"/>
                                    </m:rPr>
                                    <a:rPr lang="en-US" altLang="ja-JP" i="1">
                                      <a:latin typeface="Cambria Math"/>
                                      <a:ea typeface="Cambria Math"/>
                                    </a:rPr>
                                    <m:t>𝑒</m:t>
                                  </m:r>
                                </m:e>
                                <m:sup>
                                  <m:r>
                                    <m:rPr>
                                      <m:brk m:alnAt="7"/>
                                    </m:rPr>
                                    <a:rPr lang="en-US" altLang="ja-JP" i="1">
                                      <a:latin typeface="Cambria Math"/>
                                      <a:ea typeface="Cambria Math"/>
                                    </a:rPr>
                                    <m:t>𝑗</m:t>
                                  </m:r>
                                  <m:sSub>
                                    <m:sSubPr>
                                      <m:ctrlPr>
                                        <a:rPr lang="pt-BR" altLang="ja-JP" i="1">
                                          <a:latin typeface="Cambria Math"/>
                                          <a:ea typeface="Cambria Math"/>
                                        </a:rPr>
                                      </m:ctrlPr>
                                    </m:sSubPr>
                                    <m:e>
                                      <m:r>
                                        <a:rPr lang="ja-JP" altLang="pt-BR" i="1">
                                          <a:latin typeface="Cambria Math"/>
                                          <a:ea typeface="Cambria Math"/>
                                        </a:rPr>
                                        <m:t>𝜑</m:t>
                                      </m:r>
                                    </m:e>
                                    <m:sub>
                                      <m:r>
                                        <a:rPr lang="en-US" altLang="ja-JP" i="1">
                                          <a:latin typeface="Cambria Math"/>
                                          <a:ea typeface="Cambria Math"/>
                                        </a:rPr>
                                        <m:t>22</m:t>
                                      </m:r>
                                    </m:sub>
                                  </m:sSub>
                                </m:sup>
                              </m:sSup>
                            </m:e>
                          </m:mr>
                        </m:m>
                      </m:e>
                    </m:d>
                  </m:oMath>
                </a14:m>
                <a:endParaRPr lang="en-US" altLang="ja-JP" dirty="0">
                  <a:latin typeface="Calibri" panose="020F0502020204030204" pitchFamily="34" charset="0"/>
                </a:endParaRPr>
              </a:p>
              <a:p>
                <a:pPr marL="0" lvl="2" indent="0">
                  <a:spcBef>
                    <a:spcPts val="0"/>
                  </a:spcBef>
                  <a:buSzPct val="50000"/>
                  <a:buNone/>
                </a:pPr>
                <a:endParaRPr lang="en-US" altLang="ja-JP" sz="1900" dirty="0">
                  <a:latin typeface="Calibri" panose="020F0502020204030204" pitchFamily="34" charset="0"/>
                </a:endParaRPr>
              </a:p>
              <a:p>
                <a:pPr marL="0" lvl="2" indent="0">
                  <a:spcBef>
                    <a:spcPts val="0"/>
                  </a:spcBef>
                  <a:buSzPct val="50000"/>
                  <a:buNone/>
                </a:pPr>
                <a:r>
                  <a:rPr lang="en-US" altLang="ja-JP" dirty="0">
                    <a:latin typeface="Calibri" panose="020F0502020204030204" pitchFamily="34" charset="0"/>
                  </a:rPr>
                  <a:t>where </a:t>
                </a:r>
                <a:r>
                  <a:rPr lang="en-US" altLang="ja-JP" dirty="0">
                    <a:latin typeface="Symbol" panose="05050102010706020507" pitchFamily="18" charset="2"/>
                  </a:rPr>
                  <a:t>b</a:t>
                </a:r>
                <a:r>
                  <a:rPr lang="en-US" altLang="ja-JP" dirty="0">
                    <a:latin typeface="Calibri" panose="020F0502020204030204" pitchFamily="34" charset="0"/>
                  </a:rPr>
                  <a:t> is a coefficient of  gain difference.</a:t>
                </a:r>
              </a:p>
              <a:p>
                <a:pPr marL="0" lvl="2" indent="0">
                  <a:spcBef>
                    <a:spcPts val="0"/>
                  </a:spcBef>
                  <a:buSzPct val="50000"/>
                  <a:buNone/>
                </a:pPr>
                <a:r>
                  <a:rPr lang="en-US" altLang="ja-JP" dirty="0">
                    <a:latin typeface="Calibri" panose="020F0502020204030204" pitchFamily="34" charset="0"/>
                  </a:rPr>
                  <a:t>The UEP coefficient </a:t>
                </a:r>
                <a:r>
                  <a:rPr lang="en-US" altLang="ja-JP" dirty="0">
                    <a:latin typeface="Symbol" panose="05050102010706020507" pitchFamily="18" charset="2"/>
                  </a:rPr>
                  <a:t>b</a:t>
                </a:r>
                <a:r>
                  <a:rPr lang="en-US" altLang="ja-JP" dirty="0">
                    <a:latin typeface="Calibri" panose="020F0502020204030204" pitchFamily="34" charset="0"/>
                  </a:rPr>
                  <a:t> has a range from 0 to 1.</a:t>
                </a:r>
              </a:p>
              <a:p>
                <a:pPr marL="0" lvl="2" indent="0">
                  <a:spcBef>
                    <a:spcPts val="0"/>
                  </a:spcBef>
                  <a:buSzPct val="50000"/>
                  <a:buNone/>
                </a:pPr>
                <a:endParaRPr lang="en-US" altLang="ja-JP" sz="1100" dirty="0">
                  <a:latin typeface="Calibri" panose="020F0502020204030204" pitchFamily="34" charset="0"/>
                </a:endParaRPr>
              </a:p>
              <a:p>
                <a:pPr marL="0" lvl="2" indent="0">
                  <a:spcBef>
                    <a:spcPts val="0"/>
                  </a:spcBef>
                  <a:buSzPct val="50000"/>
                  <a:buNone/>
                </a:pPr>
                <a:r>
                  <a:rPr lang="en-US" altLang="ja-JP" dirty="0">
                    <a:latin typeface="Calibri" panose="020F0502020204030204" pitchFamily="34" charset="0"/>
                  </a:rPr>
                  <a:t>Note that :</a:t>
                </a:r>
              </a:p>
              <a:p>
                <a:pPr marL="0" lvl="2" indent="0">
                  <a:spcBef>
                    <a:spcPts val="0"/>
                  </a:spcBef>
                  <a:buSzPct val="50000"/>
                  <a:buNone/>
                </a:pPr>
                <a:r>
                  <a:rPr lang="en-US" altLang="ja-JP" dirty="0">
                    <a:latin typeface="Calibri" panose="020F0502020204030204" pitchFamily="34" charset="0"/>
                  </a:rPr>
                  <a:t>For simplification of UEP performance evaluation, </a:t>
                </a:r>
                <a:r>
                  <a:rPr lang="en-US" altLang="ja-JP" dirty="0">
                    <a:latin typeface="Symbol" panose="05050102010706020507" pitchFamily="18" charset="2"/>
                  </a:rPr>
                  <a:t>a</a:t>
                </a:r>
                <a:r>
                  <a:rPr lang="en-US" altLang="ja-JP" dirty="0">
                    <a:latin typeface="Calibri" panose="020F0502020204030204" pitchFamily="34" charset="0"/>
                  </a:rPr>
                  <a:t> is set to 0.</a:t>
                </a:r>
              </a:p>
            </p:txBody>
          </p:sp>
        </mc:Choice>
        <mc:Fallback xmlns="">
          <p:sp>
            <p:nvSpPr>
              <p:cNvPr id="10" name="Rectangle 2"/>
              <p:cNvSpPr txBox="1">
                <a:spLocks noRot="1" noChangeAspect="1" noMove="1" noResize="1" noEditPoints="1" noAdjustHandles="1" noChangeArrowheads="1" noChangeShapeType="1" noTextEdit="1"/>
              </p:cNvSpPr>
              <p:nvPr/>
            </p:nvSpPr>
            <p:spPr>
              <a:xfrm>
                <a:off x="179512" y="1628800"/>
                <a:ext cx="8784976" cy="5040560"/>
              </a:xfrm>
              <a:prstGeom prst="rect">
                <a:avLst/>
              </a:prstGeom>
              <a:blipFill rotWithShape="1">
                <a:blip r:embed="rId3"/>
                <a:stretch>
                  <a:fillRect l="-832" t="-1935" r="-763"/>
                </a:stretch>
              </a:blipFill>
              <a:ln/>
            </p:spPr>
            <p:txBody>
              <a:bodyPr/>
              <a:lstStyle/>
              <a:p>
                <a:r>
                  <a:rPr lang="ja-JP" altLang="en-US">
                    <a:noFill/>
                  </a:rPr>
                  <a:t> </a:t>
                </a:r>
              </a:p>
            </p:txBody>
          </p:sp>
        </mc:Fallback>
      </mc:AlternateContent>
    </p:spTree>
    <p:extLst>
      <p:ext uri="{BB962C8B-B14F-4D97-AF65-F5344CB8AC3E}">
        <p14:creationId xmlns:p14="http://schemas.microsoft.com/office/powerpoint/2010/main" val="23625786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768" y="778694"/>
            <a:ext cx="9144000" cy="850106"/>
          </a:xfrm>
        </p:spPr>
        <p:txBody>
          <a:bodyPr>
            <a:noAutofit/>
          </a:bodyPr>
          <a:lstStyle/>
          <a:p>
            <a:r>
              <a:rPr lang="en-US" altLang="ja-JP" sz="3200" dirty="0" smtClean="0">
                <a:latin typeface="Calibri" panose="020F0502020204030204" pitchFamily="34" charset="0"/>
              </a:rPr>
              <a:t>MCS in OLSM-PH for OFDM</a:t>
            </a:r>
            <a:endParaRPr kumimoji="1" lang="ja-JP" altLang="en-US" sz="3200" dirty="0">
              <a:latin typeface="Calibri" panose="020F0502020204030204" pitchFamily="34" charset="0"/>
            </a:endParaRPr>
          </a:p>
        </p:txBody>
      </p:sp>
      <p:sp>
        <p:nvSpPr>
          <p:cNvPr id="62" name="Rectangle 2"/>
          <p:cNvSpPr txBox="1">
            <a:spLocks noChangeArrowheads="1"/>
          </p:cNvSpPr>
          <p:nvPr/>
        </p:nvSpPr>
        <p:spPr>
          <a:xfrm>
            <a:off x="344608" y="1916832"/>
            <a:ext cx="8496944" cy="4680520"/>
          </a:xfrm>
          <a:prstGeom prst="rect">
            <a:avLst/>
          </a:prstGeom>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dirty="0" smtClean="0">
                <a:latin typeface="Calibri" panose="020F0502020204030204" pitchFamily="34" charset="0"/>
              </a:rPr>
              <a:t>First of all, we discuss average throughput. Regarding average throughput, we consider the following points:</a:t>
            </a:r>
          </a:p>
          <a:p>
            <a:pPr marL="0" lvl="2" indent="0">
              <a:spcBef>
                <a:spcPts val="0"/>
              </a:spcBef>
              <a:buSzPct val="50000"/>
              <a:buNone/>
            </a:pPr>
            <a:endParaRPr lang="en-US" altLang="ja-JP" dirty="0" smtClean="0">
              <a:latin typeface="Calibri" panose="020F0502020204030204" pitchFamily="34" charset="0"/>
            </a:endParaRPr>
          </a:p>
          <a:p>
            <a:pPr marL="0" lvl="2" indent="0">
              <a:spcBef>
                <a:spcPts val="0"/>
              </a:spcBef>
              <a:buSzPct val="50000"/>
              <a:buNone/>
            </a:pPr>
            <a:r>
              <a:rPr lang="en-US" altLang="ja-JP" dirty="0" smtClean="0">
                <a:latin typeface="Calibri" panose="020F0502020204030204" pitchFamily="34" charset="0"/>
              </a:rPr>
              <a:t>- Basically, the same modulation orders are adopted.</a:t>
            </a:r>
          </a:p>
          <a:p>
            <a:pPr marL="0" lvl="2" indent="0">
              <a:spcBef>
                <a:spcPts val="0"/>
              </a:spcBef>
              <a:buSzPct val="50000"/>
              <a:buNone/>
            </a:pPr>
            <a:r>
              <a:rPr lang="en-US" altLang="ja-JP" dirty="0" smtClean="0">
                <a:latin typeface="Calibri" panose="020F0502020204030204" pitchFamily="34" charset="0"/>
              </a:rPr>
              <a:t>- X [bit/slot] keeps enough granularity where X is average throughput.</a:t>
            </a:r>
          </a:p>
          <a:p>
            <a:pPr marL="0" lvl="2" indent="0">
              <a:spcBef>
                <a:spcPts val="0"/>
              </a:spcBef>
              <a:buSzPct val="50000"/>
              <a:buNone/>
            </a:pPr>
            <a:r>
              <a:rPr lang="en-US" altLang="ja-JP" dirty="0" smtClean="0">
                <a:latin typeface="Calibri" panose="020F0502020204030204" pitchFamily="34" charset="0"/>
              </a:rPr>
              <a:t>- Modulation sets are selected without large difference of modulation </a:t>
            </a:r>
          </a:p>
          <a:p>
            <a:pPr marL="0" lvl="2" indent="0">
              <a:spcBef>
                <a:spcPts val="0"/>
              </a:spcBef>
              <a:buSzPct val="50000"/>
              <a:buNone/>
            </a:pPr>
            <a:r>
              <a:rPr lang="en-US" altLang="ja-JP" dirty="0" smtClean="0">
                <a:latin typeface="Calibri" panose="020F0502020204030204" pitchFamily="34" charset="0"/>
              </a:rPr>
              <a:t>   orders.</a:t>
            </a:r>
          </a:p>
          <a:p>
            <a:pPr marL="0" lvl="2" indent="0">
              <a:spcBef>
                <a:spcPts val="0"/>
              </a:spcBef>
              <a:buSzPct val="50000"/>
              <a:buNone/>
            </a:pPr>
            <a:endParaRPr lang="en-US" altLang="ja-JP" dirty="0">
              <a:latin typeface="Calibri" panose="020F0502020204030204" pitchFamily="34" charset="0"/>
            </a:endParaRPr>
          </a:p>
          <a:p>
            <a:pPr marL="0" lvl="2" indent="0">
              <a:spcBef>
                <a:spcPts val="0"/>
              </a:spcBef>
              <a:buSzPct val="50000"/>
              <a:buNone/>
            </a:pPr>
            <a:r>
              <a:rPr lang="en-US" altLang="ja-JP" dirty="0" smtClean="0">
                <a:latin typeface="Calibri" panose="020F0502020204030204" pitchFamily="34" charset="0"/>
              </a:rPr>
              <a:t>Therefore, we propose average throughput as 2, 4, 6, 8 and 12 [bit/slot] in OLSM-PH for OFDM</a:t>
            </a:r>
            <a:r>
              <a:rPr lang="en-US" altLang="ja-JP" dirty="0">
                <a:latin typeface="Calibri" panose="020F0502020204030204" pitchFamily="34" charset="0"/>
              </a:rPr>
              <a:t>. In OLSM-PH for OFDM, (SQPSK,SQPSK), (QPSK,QPSK), (QPSK,16QAM) </a:t>
            </a:r>
            <a:r>
              <a:rPr lang="en-US" altLang="ja-JP" dirty="0" smtClean="0">
                <a:latin typeface="Calibri" panose="020F0502020204030204" pitchFamily="34" charset="0"/>
              </a:rPr>
              <a:t>, (</a:t>
            </a:r>
            <a:r>
              <a:rPr lang="en-US" altLang="ja-JP" dirty="0">
                <a:latin typeface="Calibri" panose="020F0502020204030204" pitchFamily="34" charset="0"/>
              </a:rPr>
              <a:t>16QAM,QPSK), (16QAM,16QAM) and (64QAM,64QAM) as modulation sets is supported.</a:t>
            </a:r>
          </a:p>
          <a:p>
            <a:pPr marL="0" lvl="2" indent="0">
              <a:spcBef>
                <a:spcPts val="0"/>
              </a:spcBef>
              <a:buSzPct val="50000"/>
              <a:buNone/>
            </a:pPr>
            <a:endParaRPr lang="en-US" altLang="ja-JP" dirty="0" smtClean="0">
              <a:latin typeface="Calibri" panose="020F0502020204030204" pitchFamily="34" charset="0"/>
            </a:endParaRPr>
          </a:p>
          <a:p>
            <a:pPr marL="0" lvl="2" indent="0">
              <a:spcBef>
                <a:spcPts val="0"/>
              </a:spcBef>
              <a:buSzPct val="50000"/>
              <a:buNone/>
            </a:pPr>
            <a:endParaRPr lang="en-US" altLang="ja-JP" sz="1200" dirty="0" smtClean="0">
              <a:latin typeface="Calibri" panose="020F0502020204030204" pitchFamily="34" charset="0"/>
            </a:endParaRPr>
          </a:p>
          <a:p>
            <a:pPr marL="0" lvl="2" indent="0">
              <a:spcBef>
                <a:spcPts val="0"/>
              </a:spcBef>
              <a:buSzPct val="50000"/>
              <a:buNone/>
            </a:pPr>
            <a:r>
              <a:rPr lang="en-US" altLang="ja-JP" sz="1800" dirty="0" smtClean="0">
                <a:latin typeface="Calibri" panose="020F0502020204030204" pitchFamily="34" charset="0"/>
              </a:rPr>
              <a:t>*1 slot is composed of 2 symbols (=1 [symbol/streams] x 2 [streams]).</a:t>
            </a:r>
            <a:endParaRPr lang="en-US" altLang="ja-JP" dirty="0">
              <a:latin typeface="Calibri" panose="020F0502020204030204" pitchFamily="34" charset="0"/>
            </a:endParaRPr>
          </a:p>
          <a:p>
            <a:pPr marL="342900" lvl="2" indent="-342900">
              <a:spcBef>
                <a:spcPts val="0"/>
              </a:spcBef>
              <a:buSzPct val="50000"/>
              <a:buFont typeface="Arial" charset="0"/>
              <a:buChar char="•"/>
            </a:pPr>
            <a:endParaRPr lang="en-US" altLang="ja-JP" dirty="0" smtClean="0">
              <a:latin typeface="Calibri" panose="020F0502020204030204" pitchFamily="34" charset="0"/>
            </a:endParaRPr>
          </a:p>
          <a:p>
            <a:pPr marL="342900" lvl="2" indent="-342900">
              <a:spcBef>
                <a:spcPts val="0"/>
              </a:spcBef>
              <a:buSzPct val="50000"/>
              <a:buFont typeface="Arial" charset="0"/>
              <a:buChar char="•"/>
            </a:pPr>
            <a:endParaRPr lang="en-US" altLang="ja-JP" dirty="0" smtClean="0">
              <a:latin typeface="Calibri" panose="020F0502020204030204" pitchFamily="34" charset="0"/>
            </a:endParaRPr>
          </a:p>
        </p:txBody>
      </p:sp>
      <p:sp>
        <p:nvSpPr>
          <p:cNvPr id="9"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3</a:t>
            </a:fld>
            <a:endParaRPr lang="en-GB" dirty="0"/>
          </a:p>
        </p:txBody>
      </p:sp>
      <p:sp>
        <p:nvSpPr>
          <p:cNvPr id="11"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Tree>
    <p:extLst>
      <p:ext uri="{BB962C8B-B14F-4D97-AF65-F5344CB8AC3E}">
        <p14:creationId xmlns:p14="http://schemas.microsoft.com/office/powerpoint/2010/main" val="167079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692696"/>
            <a:ext cx="9269288" cy="850106"/>
          </a:xfrm>
        </p:spPr>
        <p:txBody>
          <a:bodyPr>
            <a:noAutofit/>
          </a:bodyPr>
          <a:lstStyle/>
          <a:p>
            <a:r>
              <a:rPr lang="en-US" altLang="ja-JP" sz="3200" dirty="0" smtClean="0">
                <a:latin typeface="Calibri" panose="020F0502020204030204" pitchFamily="34" charset="0"/>
              </a:rPr>
              <a:t>The motion passed regarding OLSM-PH for OFDM</a:t>
            </a:r>
            <a:endParaRPr kumimoji="1" lang="ja-JP" altLang="en-US" sz="3200" dirty="0">
              <a:latin typeface="Calibri" panose="020F0502020204030204" pitchFamily="34" charset="0"/>
            </a:endParaRPr>
          </a:p>
        </p:txBody>
      </p:sp>
      <p:sp>
        <p:nvSpPr>
          <p:cNvPr id="9"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4</a:t>
            </a:fld>
            <a:endParaRPr lang="en-GB" dirty="0"/>
          </a:p>
        </p:txBody>
      </p:sp>
      <p:sp>
        <p:nvSpPr>
          <p:cNvPr id="11"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26" name="コンテンツ プレースホルダー 2"/>
          <p:cNvSpPr txBox="1">
            <a:spLocks/>
          </p:cNvSpPr>
          <p:nvPr/>
        </p:nvSpPr>
        <p:spPr>
          <a:xfrm>
            <a:off x="323528" y="1844824"/>
            <a:ext cx="8496944" cy="453650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buNone/>
            </a:pPr>
            <a:r>
              <a:rPr lang="en-US" altLang="ja-JP" sz="2400" dirty="0" smtClean="0">
                <a:latin typeface="Calibri" panose="020F0502020204030204" pitchFamily="34" charset="0"/>
                <a:cs typeface="Calibri" panose="020F0502020204030204" pitchFamily="34" charset="0"/>
              </a:rPr>
              <a:t>The contribution of [3] proposed OLSM-PH with precoding as OLSM and the following motion has been passed.</a:t>
            </a:r>
          </a:p>
          <a:p>
            <a:pPr marL="0" lvl="1" indent="0">
              <a:buNone/>
            </a:pPr>
            <a:endParaRPr lang="en-US" altLang="ja-JP" sz="2400" dirty="0">
              <a:latin typeface="Calibri" panose="020F0502020204030204" pitchFamily="34" charset="0"/>
              <a:cs typeface="Calibri" panose="020F0502020204030204" pitchFamily="34" charset="0"/>
            </a:endParaRPr>
          </a:p>
          <a:p>
            <a:pPr marL="342900" lvl="1" indent="-342900">
              <a:buFont typeface="Arial" panose="020B0604020202020204" pitchFamily="34" charset="0"/>
              <a:buChar char="•"/>
            </a:pPr>
            <a:r>
              <a:rPr lang="en-US" altLang="ja-JP" sz="2400" dirty="0" smtClean="0">
                <a:latin typeface="Calibri" panose="020F0502020204030204" pitchFamily="34" charset="0"/>
                <a:cs typeface="Calibri" panose="020F0502020204030204" pitchFamily="34" charset="0"/>
              </a:rPr>
              <a:t>Do you agree to modify the following in clause 6.1 of the SFD:</a:t>
            </a:r>
          </a:p>
          <a:p>
            <a:pPr marL="0" lvl="1" indent="0">
              <a:buNone/>
            </a:pPr>
            <a:r>
              <a:rPr lang="en-US" altLang="ja-JP" sz="2400" dirty="0" smtClean="0">
                <a:latin typeface="Calibri" panose="020F0502020204030204" pitchFamily="34" charset="0"/>
                <a:cs typeface="Calibri" panose="020F0502020204030204" pitchFamily="34" charset="0"/>
              </a:rPr>
              <a:t>“For EDMG OFDM mode, the 11ay specification shall define SU EDMG PPDU transmission with and without phase hopping. An EDMG STA may support transmission and reception of SU EDMG PPDU with phase hopping. In this mechanism, the following apply:</a:t>
            </a:r>
          </a:p>
          <a:p>
            <a:pPr marL="0" lvl="1" indent="0">
              <a:buNone/>
            </a:pPr>
            <a:endParaRPr lang="en-US" altLang="ja-JP" sz="2400" dirty="0">
              <a:latin typeface="Calibri" panose="020F0502020204030204" pitchFamily="34" charset="0"/>
              <a:cs typeface="Calibri" panose="020F0502020204030204" pitchFamily="34" charset="0"/>
            </a:endParaRPr>
          </a:p>
          <a:p>
            <a:pPr marL="0" lvl="1" indent="0">
              <a:buNone/>
            </a:pPr>
            <a:r>
              <a:rPr lang="en-US" altLang="ja-JP" sz="2400" dirty="0" smtClean="0">
                <a:latin typeface="Calibri" panose="020F0502020204030204" pitchFamily="34" charset="0"/>
                <a:cs typeface="Calibri" panose="020F0502020204030204" pitchFamily="34" charset="0"/>
              </a:rPr>
              <a:t>	- Precoding may be used</a:t>
            </a:r>
          </a:p>
          <a:p>
            <a:pPr marL="0" lvl="1" indent="0">
              <a:buNone/>
            </a:pPr>
            <a:r>
              <a:rPr lang="en-US" altLang="ja-JP" sz="2400" dirty="0">
                <a:latin typeface="Calibri" panose="020F0502020204030204" pitchFamily="34" charset="0"/>
                <a:cs typeface="Calibri" panose="020F0502020204030204" pitchFamily="34" charset="0"/>
              </a:rPr>
              <a:t>	</a:t>
            </a:r>
            <a:r>
              <a:rPr lang="en-US" altLang="ja-JP" sz="2400" dirty="0" smtClean="0">
                <a:latin typeface="Calibri" panose="020F0502020204030204" pitchFamily="34" charset="0"/>
                <a:cs typeface="Calibri" panose="020F0502020204030204" pitchFamily="34" charset="0"/>
              </a:rPr>
              <a:t>- The period of phase hopping is TBD.”</a:t>
            </a:r>
          </a:p>
          <a:p>
            <a:pPr marL="0" lvl="1" indent="0">
              <a:buNone/>
            </a:pPr>
            <a:endParaRPr lang="en-US" altLang="ja-JP" sz="2400" dirty="0">
              <a:latin typeface="Calibri" panose="020F0502020204030204" pitchFamily="34" charset="0"/>
              <a:cs typeface="Calibri" panose="020F0502020204030204" pitchFamily="34" charset="0"/>
            </a:endParaRPr>
          </a:p>
          <a:p>
            <a:pPr marL="0" lvl="1" indent="0">
              <a:buNone/>
            </a:pPr>
            <a:r>
              <a:rPr lang="en-US" altLang="ja-JP" sz="2400" dirty="0" smtClean="0">
                <a:latin typeface="Calibri" panose="020F0502020204030204" pitchFamily="34" charset="0"/>
                <a:cs typeface="Calibri" panose="020F0502020204030204" pitchFamily="34" charset="0"/>
              </a:rPr>
              <a:t>This contribution discusses and proposes parameters (i.e. precoding matrices, period of PH and so on) in OLSM-PH for OFDM.</a:t>
            </a:r>
          </a:p>
        </p:txBody>
      </p:sp>
    </p:spTree>
    <p:extLst>
      <p:ext uri="{BB962C8B-B14F-4D97-AF65-F5344CB8AC3E}">
        <p14:creationId xmlns:p14="http://schemas.microsoft.com/office/powerpoint/2010/main" val="1371807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64704"/>
            <a:ext cx="9144000" cy="850106"/>
          </a:xfrm>
        </p:spPr>
        <p:txBody>
          <a:bodyPr>
            <a:noAutofit/>
          </a:bodyPr>
          <a:lstStyle/>
          <a:p>
            <a:r>
              <a:rPr lang="en-US" altLang="ja-JP" sz="3200" dirty="0" smtClean="0">
                <a:latin typeface="Calibri" panose="020F0502020204030204" pitchFamily="34" charset="0"/>
              </a:rPr>
              <a:t>Relationship between PH and interleaving</a:t>
            </a:r>
            <a:endParaRPr kumimoji="1" lang="ja-JP" altLang="en-US" sz="3200" dirty="0">
              <a:latin typeface="Calibri" panose="020F0502020204030204" pitchFamily="34" charset="0"/>
            </a:endParaRPr>
          </a:p>
        </p:txBody>
      </p:sp>
      <p:sp>
        <p:nvSpPr>
          <p:cNvPr id="62" name="Rectangle 2"/>
          <p:cNvSpPr txBox="1">
            <a:spLocks noChangeArrowheads="1"/>
          </p:cNvSpPr>
          <p:nvPr/>
        </p:nvSpPr>
        <p:spPr>
          <a:xfrm>
            <a:off x="395536" y="3861048"/>
            <a:ext cx="8568952" cy="2448272"/>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dirty="0" smtClean="0">
                <a:latin typeface="Calibri" panose="020F0502020204030204" pitchFamily="34" charset="0"/>
              </a:rPr>
              <a:t>We propose that PH block is disposed before symbol interleaver operated in 16QAM and 64QAM. In </a:t>
            </a:r>
            <a:r>
              <a:rPr lang="en-US" altLang="ja-JP" smtClean="0">
                <a:latin typeface="Calibri" panose="020F0502020204030204" pitchFamily="34" charset="0"/>
              </a:rPr>
              <a:t>this case, </a:t>
            </a:r>
            <a:r>
              <a:rPr lang="en-US" altLang="ja-JP" dirty="0" smtClean="0">
                <a:latin typeface="Calibri" panose="020F0502020204030204" pitchFamily="34" charset="0"/>
              </a:rPr>
              <a:t>PER performance is improved in LOS environments, because an effect of phase hopping is obtained (i.e. each CW has equivalent number of each phase rotation).</a:t>
            </a:r>
            <a:endParaRPr lang="en-US" altLang="ja-JP" dirty="0">
              <a:latin typeface="Calibri" panose="020F0502020204030204" pitchFamily="34" charset="0"/>
            </a:endParaRPr>
          </a:p>
        </p:txBody>
      </p:sp>
      <p:sp>
        <p:nvSpPr>
          <p:cNvPr id="9"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5</a:t>
            </a:fld>
            <a:endParaRPr lang="en-GB" dirty="0"/>
          </a:p>
        </p:txBody>
      </p:sp>
      <p:sp>
        <p:nvSpPr>
          <p:cNvPr id="11"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4122"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381" y="2204864"/>
            <a:ext cx="8220075"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8893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936104"/>
            <a:ext cx="9180512" cy="620688"/>
          </a:xfrm>
        </p:spPr>
        <p:txBody>
          <a:bodyPr>
            <a:normAutofit fontScale="90000"/>
          </a:bodyPr>
          <a:lstStyle/>
          <a:p>
            <a:r>
              <a:rPr lang="en-US" altLang="ja-JP" sz="3600" dirty="0" smtClean="0">
                <a:latin typeface="Calibri" panose="020F0502020204030204" pitchFamily="34" charset="0"/>
              </a:rPr>
              <a:t>Proposed PH period (1/4)</a:t>
            </a:r>
            <a:endParaRPr kumimoji="1" lang="ja-JP" altLang="en-US" sz="3600" dirty="0">
              <a:latin typeface="Calibri" panose="020F0502020204030204" pitchFamily="34" charset="0"/>
            </a:endParaRPr>
          </a:p>
        </p:txBody>
      </p:sp>
      <p:sp>
        <p:nvSpPr>
          <p:cNvPr id="8" name="コンテンツ プレースホルダー 2"/>
          <p:cNvSpPr>
            <a:spLocks noGrp="1"/>
          </p:cNvSpPr>
          <p:nvPr/>
        </p:nvSpPr>
        <p:spPr>
          <a:xfrm>
            <a:off x="235164" y="2276872"/>
            <a:ext cx="8908836" cy="3672408"/>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dirty="0" smtClean="0">
                <a:latin typeface="Calibri" panose="020F0502020204030204" pitchFamily="34" charset="0"/>
              </a:rPr>
              <a:t>Regarding CW length (672= 2</a:t>
            </a:r>
            <a:r>
              <a:rPr lang="en-US" altLang="ja-JP" baseline="30000" dirty="0" smtClean="0">
                <a:latin typeface="Calibri" panose="020F0502020204030204" pitchFamily="34" charset="0"/>
              </a:rPr>
              <a:t>5</a:t>
            </a:r>
            <a:r>
              <a:rPr lang="en-US" altLang="ja-JP" dirty="0" smtClean="0">
                <a:latin typeface="Calibri" panose="020F0502020204030204" pitchFamily="34" charset="0"/>
              </a:rPr>
              <a:t>x3x7) of non-punctured codes, the contribution of [2] obtained the following result regarding PH period in vertical encoding.</a:t>
            </a:r>
          </a:p>
          <a:p>
            <a:pPr marL="0" indent="0">
              <a:buNone/>
            </a:pPr>
            <a:endParaRPr lang="en-US" altLang="ja-JP" sz="1500" dirty="0" smtClean="0">
              <a:latin typeface="Calibri" panose="020F0502020204030204" pitchFamily="34" charset="0"/>
            </a:endParaRPr>
          </a:p>
          <a:p>
            <a:pPr marL="0" indent="0">
              <a:buNone/>
            </a:pPr>
            <a:r>
              <a:rPr lang="en-US" altLang="ja-JP" dirty="0">
                <a:latin typeface="Calibri" panose="020F0502020204030204" pitchFamily="34" charset="0"/>
              </a:rPr>
              <a:t> </a:t>
            </a:r>
            <a:r>
              <a:rPr lang="en-US" altLang="ja-JP" dirty="0" smtClean="0">
                <a:latin typeface="Calibri" panose="020F0502020204030204" pitchFamily="34" charset="0"/>
              </a:rPr>
              <a:t>     - PER performances with PH periods of 7, 8, 16, 32 and 64 are close.</a:t>
            </a:r>
          </a:p>
          <a:p>
            <a:pPr marL="0" indent="0">
              <a:buNone/>
            </a:pPr>
            <a:endParaRPr lang="en-US" altLang="ja-JP" dirty="0">
              <a:latin typeface="Calibri" panose="020F0502020204030204" pitchFamily="34" charset="0"/>
            </a:endParaRPr>
          </a:p>
          <a:p>
            <a:pPr marL="0" indent="0">
              <a:buNone/>
            </a:pPr>
            <a:r>
              <a:rPr lang="en-US" altLang="ja-JP" dirty="0" smtClean="0">
                <a:latin typeface="Calibri" panose="020F0502020204030204" pitchFamily="34" charset="0"/>
              </a:rPr>
              <a:t>By the way, Draft P802.11ay D0.8 [1] defines DMG 7/8 codes with CW length 624(=2</a:t>
            </a:r>
            <a:r>
              <a:rPr lang="en-US" altLang="ja-JP" baseline="30000" dirty="0" smtClean="0">
                <a:latin typeface="Calibri" panose="020F0502020204030204" pitchFamily="34" charset="0"/>
              </a:rPr>
              <a:t>4</a:t>
            </a:r>
            <a:r>
              <a:rPr lang="en-US" altLang="ja-JP" dirty="0" smtClean="0">
                <a:latin typeface="Calibri" panose="020F0502020204030204" pitchFamily="34" charset="0"/>
              </a:rPr>
              <a:t>x3x13) and 1248(=2</a:t>
            </a:r>
            <a:r>
              <a:rPr lang="en-US" altLang="ja-JP" baseline="30000" dirty="0" smtClean="0">
                <a:latin typeface="Calibri" panose="020F0502020204030204" pitchFamily="34" charset="0"/>
              </a:rPr>
              <a:t>5</a:t>
            </a:r>
            <a:r>
              <a:rPr lang="en-US" altLang="ja-JP" dirty="0" smtClean="0">
                <a:latin typeface="Calibri" panose="020F0502020204030204" pitchFamily="34" charset="0"/>
              </a:rPr>
              <a:t>x3x13) for 7/8 transmission.</a:t>
            </a:r>
          </a:p>
          <a:p>
            <a:pPr marL="0" indent="0">
              <a:buNone/>
            </a:pPr>
            <a:endParaRPr lang="en-US" altLang="ja-JP" dirty="0">
              <a:latin typeface="Calibri" panose="020F0502020204030204" pitchFamily="34" charset="0"/>
            </a:endParaRPr>
          </a:p>
          <a:p>
            <a:pPr marL="0" indent="0">
              <a:buNone/>
            </a:pPr>
            <a:r>
              <a:rPr lang="en-US" altLang="ja-JP" dirty="0" smtClean="0">
                <a:latin typeface="Calibri" panose="020F0502020204030204" pitchFamily="34" charset="0"/>
              </a:rPr>
              <a:t>Regarding these points, PH period is set to 8. </a:t>
            </a:r>
          </a:p>
          <a:p>
            <a:pPr marL="0" indent="0">
              <a:buNone/>
            </a:pPr>
            <a:r>
              <a:rPr lang="en-US" altLang="ja-JP" dirty="0" smtClean="0">
                <a:latin typeface="Calibri" panose="020F0502020204030204" pitchFamily="34" charset="0"/>
              </a:rPr>
              <a:t>The following slides discuss initializing scheme with PH period 8. </a:t>
            </a:r>
            <a:endParaRPr lang="en-US" altLang="ja-JP" dirty="0">
              <a:latin typeface="Calibri" panose="020F0502020204030204" pitchFamily="34" charset="0"/>
            </a:endParaRPr>
          </a:p>
          <a:p>
            <a:pPr marL="0" indent="0">
              <a:buNone/>
            </a:pPr>
            <a:endParaRPr lang="en-US" altLang="ja-JP" dirty="0">
              <a:latin typeface="Calibri" panose="020F0502020204030204" pitchFamily="34" charset="0"/>
            </a:endParaRPr>
          </a:p>
          <a:p>
            <a:pPr marL="0" indent="0">
              <a:buNone/>
            </a:pPr>
            <a:endParaRPr lang="en-US" altLang="ja-JP" dirty="0" smtClean="0">
              <a:latin typeface="Calibri" panose="020F0502020204030204" pitchFamily="34" charset="0"/>
            </a:endParaRPr>
          </a:p>
          <a:p>
            <a:pPr marL="0" indent="0">
              <a:buNone/>
            </a:pPr>
            <a:endParaRPr lang="en-US" altLang="ja-JP" dirty="0">
              <a:latin typeface="Calibri" panose="020F0502020204030204" pitchFamily="34" charset="0"/>
            </a:endParaRPr>
          </a:p>
          <a:p>
            <a:pPr marL="0" indent="0">
              <a:buNone/>
            </a:pPr>
            <a:endParaRPr lang="en-US" altLang="ja-JP" sz="1400" dirty="0">
              <a:solidFill>
                <a:srgbClr val="0000FF"/>
              </a:solidFill>
              <a:latin typeface="Calibri" panose="020F0502020204030204" pitchFamily="34" charset="0"/>
            </a:endParaRPr>
          </a:p>
        </p:txBody>
      </p:sp>
      <p:sp>
        <p:nvSpPr>
          <p:cNvPr id="9"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10"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1"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6</a:t>
            </a:fld>
            <a:endParaRPr lang="en-GB" dirty="0"/>
          </a:p>
        </p:txBody>
      </p:sp>
    </p:spTree>
    <p:extLst>
      <p:ext uri="{BB962C8B-B14F-4D97-AF65-F5344CB8AC3E}">
        <p14:creationId xmlns:p14="http://schemas.microsoft.com/office/powerpoint/2010/main" val="167060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10"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1"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7</a:t>
            </a:fld>
            <a:endParaRPr lang="en-GB" dirty="0"/>
          </a:p>
        </p:txBody>
      </p:sp>
      <p:sp>
        <p:nvSpPr>
          <p:cNvPr id="13" name="タイトル 1"/>
          <p:cNvSpPr txBox="1">
            <a:spLocks/>
          </p:cNvSpPr>
          <p:nvPr/>
        </p:nvSpPr>
        <p:spPr bwMode="auto">
          <a:xfrm>
            <a:off x="-36512" y="692696"/>
            <a:ext cx="9180512" cy="62068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normAutofit fontScale="97500" lnSpcReduction="10000"/>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3600" kern="0" dirty="0" smtClean="0">
                <a:latin typeface="Calibri" panose="020F0502020204030204" pitchFamily="34" charset="0"/>
              </a:rPr>
              <a:t>Proposed PH period (2/4)</a:t>
            </a:r>
            <a:endParaRPr lang="ja-JP" altLang="en-US" sz="3600" kern="0" dirty="0">
              <a:latin typeface="Calibri" panose="020F0502020204030204" pitchFamily="34" charset="0"/>
            </a:endParaRPr>
          </a:p>
        </p:txBody>
      </p:sp>
      <p:sp>
        <p:nvSpPr>
          <p:cNvPr id="18" name="コンテンツ プレースホルダー 2"/>
          <p:cNvSpPr>
            <a:spLocks noGrp="1"/>
          </p:cNvSpPr>
          <p:nvPr/>
        </p:nvSpPr>
        <p:spPr>
          <a:xfrm>
            <a:off x="238983" y="6021288"/>
            <a:ext cx="8568952"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solidFill>
                  <a:srgbClr val="0000FF"/>
                </a:solidFill>
                <a:latin typeface="Calibri" panose="020F0502020204030204" pitchFamily="34" charset="0"/>
              </a:rPr>
              <a:t>The number of yellow cell is 3.</a:t>
            </a:r>
            <a:endParaRPr lang="en-US" altLang="ja-JP" sz="1800" dirty="0">
              <a:latin typeface="Calibri" panose="020F0502020204030204" pitchFamily="34" charset="0"/>
            </a:endParaRPr>
          </a:p>
        </p:txBody>
      </p:sp>
      <p:sp>
        <p:nvSpPr>
          <p:cNvPr id="14" name="コンテンツ プレースホルダー 2"/>
          <p:cNvSpPr>
            <a:spLocks noGrp="1"/>
          </p:cNvSpPr>
          <p:nvPr/>
        </p:nvSpPr>
        <p:spPr>
          <a:xfrm>
            <a:off x="251521" y="1412776"/>
            <a:ext cx="8568952" cy="7040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latin typeface="Calibri" panose="020F0502020204030204" pitchFamily="34" charset="0"/>
              </a:rPr>
              <a:t>The relationship between PH period (=8) and CW length in </a:t>
            </a:r>
            <a:r>
              <a:rPr lang="en-US" altLang="ja-JP" sz="1800" dirty="0">
                <a:latin typeface="Calibri" panose="020F0502020204030204" pitchFamily="34" charset="0"/>
              </a:rPr>
              <a:t>v</a:t>
            </a:r>
            <a:r>
              <a:rPr lang="en-US" altLang="ja-JP" sz="1800" dirty="0" smtClean="0">
                <a:latin typeface="Calibri" panose="020F0502020204030204" pitchFamily="34" charset="0"/>
              </a:rPr>
              <a:t>ertical encoding is shown when CW lengths are 672 and 624 (i.e. short code).</a:t>
            </a:r>
            <a:endParaRPr lang="en-US" altLang="ja-JP" sz="1800" dirty="0">
              <a:latin typeface="Calibri" panose="020F0502020204030204" pitchFamily="34" charset="0"/>
            </a:endParaRPr>
          </a:p>
        </p:txBody>
      </p:sp>
      <p:sp>
        <p:nvSpPr>
          <p:cNvPr id="15" name="テキスト ボックス 10"/>
          <p:cNvSpPr txBox="1">
            <a:spLocks noChangeArrowheads="1"/>
          </p:cNvSpPr>
          <p:nvPr/>
        </p:nvSpPr>
        <p:spPr bwMode="auto">
          <a:xfrm>
            <a:off x="647565" y="1994296"/>
            <a:ext cx="7776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600" b="1" dirty="0" smtClean="0">
                <a:solidFill>
                  <a:schemeClr val="tx1"/>
                </a:solidFill>
                <a:latin typeface="Calibri" panose="020F0502020204030204" pitchFamily="34" charset="0"/>
                <a:cs typeface="Arial" charset="0"/>
              </a:rPr>
              <a:t>Table 1: The number of required symbols when 1CW with 624 and 674 bits is transmitted.</a:t>
            </a:r>
            <a:endParaRPr lang="ja-JP" altLang="en-US" sz="1600" b="1" dirty="0">
              <a:solidFill>
                <a:schemeClr val="tx1"/>
              </a:solidFill>
              <a:latin typeface="Calibri" panose="020F0502020204030204" pitchFamily="34" charset="0"/>
              <a:cs typeface="Arial"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257604799"/>
              </p:ext>
            </p:extLst>
          </p:nvPr>
        </p:nvGraphicFramePr>
        <p:xfrm>
          <a:off x="2206493" y="2332850"/>
          <a:ext cx="4597755" cy="3681867"/>
        </p:xfrm>
        <a:graphic>
          <a:graphicData uri="http://schemas.openxmlformats.org/drawingml/2006/table">
            <a:tbl>
              <a:tblPr firstRow="1" bandRow="1"/>
              <a:tblGrid>
                <a:gridCol w="1752479"/>
                <a:gridCol w="1461088"/>
                <a:gridCol w="1384188"/>
              </a:tblGrid>
              <a:tr h="37018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endParaRPr kumimoji="1" lang="ja-JP" altLang="en-US" sz="18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800" dirty="0" smtClean="0">
                          <a:solidFill>
                            <a:schemeClr val="bg1"/>
                          </a:solidFill>
                        </a:rPr>
                        <a:t>PH period 8</a:t>
                      </a:r>
                      <a:endParaRPr kumimoji="1" lang="ja-JP" altLang="en-US" sz="1800" dirty="0">
                        <a:solidFill>
                          <a:schemeClr val="bg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endParaRPr kumimoji="1" lang="ja-JP" altLang="en-US" sz="1800" dirty="0"/>
                    </a:p>
                  </a:txBody>
                  <a:tcPr/>
                </a:tc>
              </a:tr>
              <a:tr h="64781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800" dirty="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800" dirty="0" smtClean="0">
                          <a:solidFill>
                            <a:schemeClr val="bg1"/>
                          </a:solidFill>
                        </a:rPr>
                        <a:t>CW length 672</a:t>
                      </a:r>
                      <a:endParaRPr kumimoji="1" lang="ja-JP" altLang="en-US" sz="1800" dirty="0">
                        <a:solidFill>
                          <a:schemeClr val="bg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bg1"/>
                          </a:solidFill>
                        </a:rPr>
                        <a:t>CW length 624</a:t>
                      </a:r>
                      <a:endParaRPr kumimoji="1" lang="ja-JP" altLang="en-US" sz="1800" dirty="0" smtClean="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r>
              <a:tr h="566179">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800" dirty="0" smtClean="0"/>
                        <a:t>(SQPSK,SQPSK)</a:t>
                      </a:r>
                      <a:endParaRPr kumimoji="1" lang="ja-JP" alt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336 symbols</a:t>
                      </a:r>
                    </a:p>
                    <a:p>
                      <a:r>
                        <a:rPr kumimoji="1" lang="en-US" altLang="ja-JP" sz="1400" dirty="0" smtClean="0">
                          <a:solidFill>
                            <a:schemeClr val="tx1"/>
                          </a:solidFill>
                        </a:rPr>
                        <a:t> =42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312 symbols</a:t>
                      </a:r>
                    </a:p>
                    <a:p>
                      <a:r>
                        <a:rPr kumimoji="1" lang="en-US" altLang="ja-JP" sz="1400" dirty="0" smtClean="0">
                          <a:solidFill>
                            <a:schemeClr val="tx1"/>
                          </a:solidFill>
                        </a:rPr>
                        <a:t>=39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r>
              <a:tr h="52442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800" dirty="0" smtClean="0"/>
                        <a:t>(QPSK,QPSK)</a:t>
                      </a:r>
                      <a:endParaRPr kumimoji="1" lang="ja-JP" alt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168 symbols</a:t>
                      </a:r>
                    </a:p>
                    <a:p>
                      <a:r>
                        <a:rPr kumimoji="1" lang="en-US" altLang="ja-JP" sz="1400" dirty="0" smtClean="0">
                          <a:solidFill>
                            <a:schemeClr val="tx1"/>
                          </a:solidFill>
                        </a:rPr>
                        <a:t> =21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156 symbols</a:t>
                      </a:r>
                    </a:p>
                    <a:p>
                      <a:r>
                        <a:rPr kumimoji="1" lang="en-US" altLang="ja-JP" sz="1400" dirty="0" smtClean="0">
                          <a:solidFill>
                            <a:schemeClr val="tx1"/>
                          </a:solidFill>
                        </a:rPr>
                        <a:t> =19.5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r>
              <a:tr h="524423">
                <a:tc>
                  <a:txBody>
                    <a:bodyPr/>
                    <a:lstStyle/>
                    <a:p>
                      <a:r>
                        <a:rPr kumimoji="1" lang="en-US" altLang="ja-JP" sz="1800" dirty="0" smtClean="0">
                          <a:latin typeface="Calibri" panose="020F0502020204030204" pitchFamily="34" charset="0"/>
                          <a:ea typeface="Cambria Math" panose="02040503050406030204" pitchFamily="18" charset="0"/>
                          <a:cs typeface="Calibri" panose="020F0502020204030204" pitchFamily="34" charset="0"/>
                        </a:rPr>
                        <a:t>(QPSK,16QAM)</a:t>
                      </a:r>
                      <a:endParaRPr kumimoji="1" lang="ja-JP" altLang="en-US" sz="1800" dirty="0">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p>
                      <a:r>
                        <a:rPr kumimoji="1" lang="en-US" altLang="ja-JP" sz="1400" dirty="0" smtClean="0">
                          <a:solidFill>
                            <a:schemeClr val="tx1"/>
                          </a:solidFill>
                          <a:latin typeface="Calibri" panose="020F0502020204030204" pitchFamily="34" charset="0"/>
                          <a:cs typeface="Calibri" panose="020F0502020204030204" pitchFamily="34" charset="0"/>
                        </a:rPr>
                        <a:t>112 symbols</a:t>
                      </a:r>
                    </a:p>
                    <a:p>
                      <a:r>
                        <a:rPr kumimoji="1" lang="en-US" altLang="ja-JP" sz="1400" dirty="0" smtClean="0">
                          <a:solidFill>
                            <a:schemeClr val="tx1"/>
                          </a:solidFill>
                          <a:latin typeface="Calibri" panose="020F0502020204030204" pitchFamily="34" charset="0"/>
                          <a:cs typeface="Calibri" panose="020F0502020204030204" pitchFamily="34" charset="0"/>
                        </a:rPr>
                        <a:t>=14 periods</a:t>
                      </a:r>
                      <a:endParaRPr kumimoji="1" lang="ja-JP" altLang="en-US" sz="14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lumMod val="20000"/>
                        <a:lumOff val="80000"/>
                      </a:srgbClr>
                    </a:solidFill>
                  </a:tcPr>
                </a:tc>
                <a:tc>
                  <a:txBody>
                    <a:bodyPr/>
                    <a:lstStyle/>
                    <a:p>
                      <a:r>
                        <a:rPr kumimoji="1" lang="en-US" altLang="ja-JP" sz="1400" dirty="0" smtClean="0">
                          <a:solidFill>
                            <a:schemeClr val="tx1"/>
                          </a:solidFill>
                          <a:latin typeface="Calibri" panose="020F0502020204030204" pitchFamily="34" charset="0"/>
                          <a:cs typeface="Calibri" panose="020F0502020204030204" pitchFamily="34" charset="0"/>
                        </a:rPr>
                        <a:t>104 symbols</a:t>
                      </a:r>
                    </a:p>
                    <a:p>
                      <a:r>
                        <a:rPr kumimoji="1" lang="en-US" altLang="ja-JP" sz="1400" dirty="0" smtClean="0">
                          <a:solidFill>
                            <a:schemeClr val="tx1"/>
                          </a:solidFill>
                          <a:latin typeface="Calibri" panose="020F0502020204030204" pitchFamily="34" charset="0"/>
                          <a:cs typeface="Calibri" panose="020F0502020204030204" pitchFamily="34" charset="0"/>
                        </a:rPr>
                        <a:t>=13 periods</a:t>
                      </a:r>
                      <a:endParaRPr kumimoji="1" lang="ja-JP" altLang="en-US" sz="14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6D9F1"/>
                    </a:solidFill>
                  </a:tcPr>
                </a:tc>
              </a:tr>
              <a:tr h="52442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600" dirty="0" smtClean="0"/>
                        <a:t>(16QAM,16QAM)</a:t>
                      </a:r>
                      <a:endParaRPr kumimoji="1" lang="ja-JP" alt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84 symbols</a:t>
                      </a:r>
                    </a:p>
                    <a:p>
                      <a:r>
                        <a:rPr kumimoji="1" lang="en-US" altLang="ja-JP" sz="1400" dirty="0" smtClean="0">
                          <a:solidFill>
                            <a:schemeClr val="tx1"/>
                          </a:solidFill>
                        </a:rPr>
                        <a:t> =10.5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78 symbols</a:t>
                      </a:r>
                    </a:p>
                    <a:p>
                      <a:r>
                        <a:rPr kumimoji="1" lang="en-US" altLang="ja-JP" sz="1400" dirty="0" smtClean="0">
                          <a:solidFill>
                            <a:schemeClr val="tx1"/>
                          </a:solidFill>
                        </a:rPr>
                        <a:t> =9.75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FFCC"/>
                    </a:solidFill>
                  </a:tcPr>
                </a:tc>
              </a:tr>
              <a:tr h="52442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600" dirty="0" smtClean="0"/>
                        <a:t>(64QAM,64QAM)</a:t>
                      </a:r>
                      <a:endParaRPr kumimoji="1" lang="ja-JP" alt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56 symbols</a:t>
                      </a:r>
                    </a:p>
                    <a:p>
                      <a:r>
                        <a:rPr kumimoji="1" lang="en-US" altLang="ja-JP" sz="1400" dirty="0" smtClean="0">
                          <a:solidFill>
                            <a:schemeClr val="tx1"/>
                          </a:solidFill>
                        </a:rPr>
                        <a:t> =7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52 symbols</a:t>
                      </a:r>
                    </a:p>
                    <a:p>
                      <a:r>
                        <a:rPr kumimoji="1" lang="en-US" altLang="ja-JP" sz="1400" dirty="0" smtClean="0">
                          <a:solidFill>
                            <a:schemeClr val="tx1"/>
                          </a:solidFill>
                        </a:rPr>
                        <a:t> =6.5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1F497D">
                        <a:lumMod val="20000"/>
                        <a:lumOff val="80000"/>
                      </a:srgbClr>
                    </a:solidFill>
                  </a:tcPr>
                </a:tc>
              </a:tr>
            </a:tbl>
          </a:graphicData>
        </a:graphic>
      </p:graphicFrame>
    </p:spTree>
    <p:extLst>
      <p:ext uri="{BB962C8B-B14F-4D97-AF65-F5344CB8AC3E}">
        <p14:creationId xmlns:p14="http://schemas.microsoft.com/office/powerpoint/2010/main" val="931321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8</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タイトル 1"/>
          <p:cNvSpPr txBox="1">
            <a:spLocks/>
          </p:cNvSpPr>
          <p:nvPr/>
        </p:nvSpPr>
        <p:spPr bwMode="auto">
          <a:xfrm>
            <a:off x="-36512" y="692696"/>
            <a:ext cx="9180512" cy="62068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normAutofit fontScale="97500" lnSpcReduction="10000"/>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3600" kern="0" dirty="0" smtClean="0">
                <a:latin typeface="Calibri" panose="020F0502020204030204" pitchFamily="34" charset="0"/>
              </a:rPr>
              <a:t>Proposed PH period (3/4)</a:t>
            </a:r>
            <a:endParaRPr lang="ja-JP" altLang="en-US" sz="3600" kern="0" dirty="0">
              <a:latin typeface="Calibri" panose="020F0502020204030204" pitchFamily="34" charset="0"/>
            </a:endParaRPr>
          </a:p>
        </p:txBody>
      </p:sp>
      <p:sp>
        <p:nvSpPr>
          <p:cNvPr id="19" name="コンテンツ プレースホルダー 2"/>
          <p:cNvSpPr>
            <a:spLocks noGrp="1"/>
          </p:cNvSpPr>
          <p:nvPr/>
        </p:nvSpPr>
        <p:spPr>
          <a:xfrm>
            <a:off x="238983" y="6021288"/>
            <a:ext cx="8568952" cy="7200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solidFill>
                  <a:srgbClr val="0000FF"/>
                </a:solidFill>
                <a:latin typeface="Calibri" panose="020F0502020204030204" pitchFamily="34" charset="0"/>
              </a:rPr>
              <a:t>There are one cell in PH period 8</a:t>
            </a:r>
            <a:r>
              <a:rPr lang="en-US" altLang="ja-JP" sz="1800" dirty="0" smtClean="0">
                <a:latin typeface="Calibri" panose="020F0502020204030204" pitchFamily="34" charset="0"/>
              </a:rPr>
              <a:t>.</a:t>
            </a:r>
            <a:endParaRPr lang="en-US" altLang="ja-JP" sz="1800" dirty="0">
              <a:latin typeface="Calibri" panose="020F0502020204030204" pitchFamily="34" charset="0"/>
            </a:endParaRPr>
          </a:p>
        </p:txBody>
      </p:sp>
      <p:sp>
        <p:nvSpPr>
          <p:cNvPr id="10" name="コンテンツ プレースホルダー 2"/>
          <p:cNvSpPr>
            <a:spLocks noGrp="1"/>
          </p:cNvSpPr>
          <p:nvPr/>
        </p:nvSpPr>
        <p:spPr>
          <a:xfrm>
            <a:off x="251521" y="1412776"/>
            <a:ext cx="8568952" cy="7040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latin typeface="Calibri" panose="020F0502020204030204" pitchFamily="34" charset="0"/>
              </a:rPr>
              <a:t>The relationship between PH period (=8) and CW length in vertical encoding is shown  when CW lengths are 1344 and 1248 (i.e. long code).</a:t>
            </a:r>
            <a:endParaRPr lang="en-US" altLang="ja-JP" sz="1800" dirty="0">
              <a:latin typeface="Calibri" panose="020F0502020204030204" pitchFamily="34" charset="0"/>
            </a:endParaRPr>
          </a:p>
        </p:txBody>
      </p:sp>
      <p:sp>
        <p:nvSpPr>
          <p:cNvPr id="14" name="テキスト ボックス 10"/>
          <p:cNvSpPr txBox="1">
            <a:spLocks noChangeArrowheads="1"/>
          </p:cNvSpPr>
          <p:nvPr/>
        </p:nvSpPr>
        <p:spPr bwMode="auto">
          <a:xfrm>
            <a:off x="503548" y="1972810"/>
            <a:ext cx="81729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600" b="1" dirty="0" smtClean="0">
                <a:solidFill>
                  <a:schemeClr val="tx1"/>
                </a:solidFill>
                <a:latin typeface="Calibri" panose="020F0502020204030204" pitchFamily="34" charset="0"/>
                <a:cs typeface="Arial" charset="0"/>
              </a:rPr>
              <a:t>Table 2: The number of required symbols when 1CW with 1248 and 1344 bits is transmitted.</a:t>
            </a:r>
            <a:endParaRPr lang="ja-JP" altLang="en-US" sz="1600" b="1" dirty="0">
              <a:solidFill>
                <a:schemeClr val="tx1"/>
              </a:solidFill>
              <a:latin typeface="Calibri" panose="020F0502020204030204" pitchFamily="34" charset="0"/>
              <a:cs typeface="Arial" charset="0"/>
            </a:endParaRPr>
          </a:p>
        </p:txBody>
      </p:sp>
      <p:graphicFrame>
        <p:nvGraphicFramePr>
          <p:cNvPr id="15" name="表 14"/>
          <p:cNvGraphicFramePr>
            <a:graphicFrameLocks noGrp="1"/>
          </p:cNvGraphicFramePr>
          <p:nvPr>
            <p:extLst>
              <p:ext uri="{D42A27DB-BD31-4B8C-83A1-F6EECF244321}">
                <p14:modId xmlns:p14="http://schemas.microsoft.com/office/powerpoint/2010/main" val="3448897735"/>
              </p:ext>
            </p:extLst>
          </p:nvPr>
        </p:nvGraphicFramePr>
        <p:xfrm>
          <a:off x="2206493" y="2311364"/>
          <a:ext cx="4597755" cy="3677447"/>
        </p:xfrm>
        <a:graphic>
          <a:graphicData uri="http://schemas.openxmlformats.org/drawingml/2006/table">
            <a:tbl>
              <a:tblPr firstRow="1" bandRow="1"/>
              <a:tblGrid>
                <a:gridCol w="1752479"/>
                <a:gridCol w="1461088"/>
                <a:gridCol w="1384188"/>
              </a:tblGrid>
              <a:tr h="154156">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endParaRPr kumimoji="1" lang="ja-JP" altLang="en-US" sz="18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gridSpan="2">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800" dirty="0" smtClean="0">
                          <a:solidFill>
                            <a:schemeClr val="bg1"/>
                          </a:solidFill>
                        </a:rPr>
                        <a:t>PH period 8</a:t>
                      </a:r>
                      <a:endParaRPr kumimoji="1" lang="ja-JP" altLang="en-US" sz="1800" dirty="0">
                        <a:solidFill>
                          <a:schemeClr val="bg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hMerge="1">
                  <a:txBody>
                    <a:bodyPr/>
                    <a:lstStyle/>
                    <a:p>
                      <a:endParaRPr kumimoji="1" lang="ja-JP" altLang="en-US" sz="1800" dirty="0"/>
                    </a:p>
                  </a:txBody>
                  <a:tcPr/>
                </a:tc>
              </a:tr>
              <a:tr h="64781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800" dirty="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800" dirty="0" smtClean="0">
                          <a:solidFill>
                            <a:schemeClr val="bg1"/>
                          </a:solidFill>
                        </a:rPr>
                        <a:t>CW length 1344</a:t>
                      </a:r>
                      <a:endParaRPr kumimoji="1" lang="ja-JP" altLang="en-US" sz="1800" dirty="0">
                        <a:solidFill>
                          <a:schemeClr val="bg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dirty="0" smtClean="0">
                          <a:solidFill>
                            <a:schemeClr val="bg1"/>
                          </a:solidFill>
                        </a:rPr>
                        <a:t>CW length 1248</a:t>
                      </a:r>
                      <a:endParaRPr kumimoji="1" lang="ja-JP" altLang="en-US" sz="1800" dirty="0" smtClean="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r>
              <a:tr h="566179">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800" dirty="0" smtClean="0"/>
                        <a:t>(SQPSK,SQPSK)</a:t>
                      </a:r>
                      <a:endParaRPr kumimoji="1" lang="ja-JP" alt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672 symbols</a:t>
                      </a:r>
                    </a:p>
                    <a:p>
                      <a:r>
                        <a:rPr kumimoji="1" lang="en-US" altLang="ja-JP" sz="1400" dirty="0" smtClean="0">
                          <a:solidFill>
                            <a:schemeClr val="tx1"/>
                          </a:solidFill>
                        </a:rPr>
                        <a:t> =84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624 symbols</a:t>
                      </a:r>
                    </a:p>
                    <a:p>
                      <a:r>
                        <a:rPr kumimoji="1" lang="en-US" altLang="ja-JP" sz="1400" dirty="0" smtClean="0">
                          <a:solidFill>
                            <a:schemeClr val="tx1"/>
                          </a:solidFill>
                        </a:rPr>
                        <a:t>=78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r>
              <a:tr h="52442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800" dirty="0" smtClean="0"/>
                        <a:t>(QPSK,QPSK)</a:t>
                      </a:r>
                      <a:endParaRPr kumimoji="1" lang="ja-JP" altLang="en-US" sz="1800" dirty="0"/>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336 symbols</a:t>
                      </a:r>
                    </a:p>
                    <a:p>
                      <a:r>
                        <a:rPr kumimoji="1" lang="en-US" altLang="ja-JP" sz="1400" dirty="0" smtClean="0">
                          <a:solidFill>
                            <a:schemeClr val="tx1"/>
                          </a:solidFill>
                        </a:rPr>
                        <a:t> =42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312 symbols</a:t>
                      </a:r>
                    </a:p>
                    <a:p>
                      <a:r>
                        <a:rPr kumimoji="1" lang="en-US" altLang="ja-JP" sz="1400" dirty="0" smtClean="0">
                          <a:solidFill>
                            <a:schemeClr val="tx1"/>
                          </a:solidFill>
                        </a:rPr>
                        <a:t> =39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r>
              <a:tr h="524423">
                <a:tc>
                  <a:txBody>
                    <a:bodyPr/>
                    <a:lstStyle/>
                    <a:p>
                      <a:r>
                        <a:rPr kumimoji="1" lang="en-US" altLang="ja-JP" sz="1600" dirty="0" smtClean="0">
                          <a:latin typeface="Calibri" panose="020F0502020204030204" pitchFamily="34" charset="0"/>
                          <a:cs typeface="Calibri" panose="020F0502020204030204" pitchFamily="34" charset="0"/>
                        </a:rPr>
                        <a:t>(QPSK,16QAM)</a:t>
                      </a:r>
                      <a:endParaRPr kumimoji="1" lang="ja-JP" altLang="en-US" sz="1600" dirty="0">
                        <a:latin typeface="Calibri" panose="020F0502020204030204" pitchFamily="34" charset="0"/>
                        <a:cs typeface="Calibri" panose="020F0502020204030204" pitchFamily="34" charset="0"/>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p>
                      <a:r>
                        <a:rPr kumimoji="1" lang="en-US" altLang="ja-JP" sz="1400" dirty="0" smtClean="0">
                          <a:solidFill>
                            <a:schemeClr val="tx1"/>
                          </a:solidFill>
                          <a:latin typeface="Calibri" panose="020F0502020204030204" pitchFamily="34" charset="0"/>
                          <a:cs typeface="Calibri" panose="020F0502020204030204" pitchFamily="34" charset="0"/>
                        </a:rPr>
                        <a:t>224 symbols</a:t>
                      </a:r>
                    </a:p>
                    <a:p>
                      <a:r>
                        <a:rPr kumimoji="1" lang="en-US" altLang="ja-JP" sz="1400" dirty="0" smtClean="0">
                          <a:solidFill>
                            <a:schemeClr val="tx1"/>
                          </a:solidFill>
                          <a:latin typeface="Calibri" panose="020F0502020204030204" pitchFamily="34" charset="0"/>
                          <a:cs typeface="Calibri" panose="020F0502020204030204" pitchFamily="34" charset="0"/>
                        </a:rPr>
                        <a:t>=28 periods</a:t>
                      </a:r>
                      <a:endParaRPr kumimoji="1" lang="ja-JP" altLang="en-US" sz="14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p>
                      <a:r>
                        <a:rPr kumimoji="1" lang="en-US" altLang="ja-JP" sz="1400" dirty="0" smtClean="0">
                          <a:solidFill>
                            <a:schemeClr val="tx1"/>
                          </a:solidFill>
                          <a:latin typeface="Calibri" panose="020F0502020204030204" pitchFamily="34" charset="0"/>
                          <a:cs typeface="Calibri" panose="020F0502020204030204" pitchFamily="34" charset="0"/>
                        </a:rPr>
                        <a:t>208 symbols</a:t>
                      </a:r>
                    </a:p>
                    <a:p>
                      <a:r>
                        <a:rPr kumimoji="1" lang="en-US" altLang="ja-JP" sz="1400" dirty="0" smtClean="0">
                          <a:solidFill>
                            <a:schemeClr val="tx1"/>
                          </a:solidFill>
                          <a:latin typeface="Calibri" panose="020F0502020204030204" pitchFamily="34" charset="0"/>
                          <a:cs typeface="Calibri" panose="020F0502020204030204" pitchFamily="34" charset="0"/>
                        </a:rPr>
                        <a:t>=26 periods</a:t>
                      </a:r>
                      <a:endParaRPr kumimoji="1" lang="ja-JP" altLang="en-US" sz="14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r>
              <a:tr h="52442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600" dirty="0" smtClean="0"/>
                        <a:t>(16QAM,16QAM)</a:t>
                      </a:r>
                      <a:endParaRPr kumimoji="1" lang="ja-JP" altLang="en-US" sz="1600" dirty="0"/>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168 symbols</a:t>
                      </a:r>
                    </a:p>
                    <a:p>
                      <a:r>
                        <a:rPr kumimoji="1" lang="en-US" altLang="ja-JP" sz="1400" dirty="0" smtClean="0">
                          <a:solidFill>
                            <a:schemeClr val="tx1"/>
                          </a:solidFill>
                        </a:rPr>
                        <a:t> =21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156 symbols</a:t>
                      </a:r>
                    </a:p>
                    <a:p>
                      <a:r>
                        <a:rPr kumimoji="1" lang="en-US" altLang="ja-JP" sz="1400" dirty="0" smtClean="0">
                          <a:solidFill>
                            <a:schemeClr val="tx1"/>
                          </a:solidFill>
                        </a:rPr>
                        <a:t> =19.5 periods</a:t>
                      </a:r>
                      <a:endParaRPr kumimoji="1" lang="ja-JP" altLang="en-US" sz="1400" dirty="0">
                        <a:solidFill>
                          <a:schemeClr val="tx1"/>
                        </a:solidFill>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FFCC"/>
                    </a:solidFill>
                  </a:tcPr>
                </a:tc>
              </a:tr>
              <a:tr h="52442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600" dirty="0" smtClean="0"/>
                        <a:t>(64QAM,64QAM)</a:t>
                      </a:r>
                      <a:endParaRPr kumimoji="1" lang="ja-JP" altLang="en-US" sz="16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112 symbols</a:t>
                      </a:r>
                    </a:p>
                    <a:p>
                      <a:r>
                        <a:rPr kumimoji="1" lang="en-US" altLang="ja-JP" sz="1400" dirty="0" smtClean="0">
                          <a:solidFill>
                            <a:schemeClr val="tx1"/>
                          </a:solidFill>
                        </a:rPr>
                        <a:t> =14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400" dirty="0" smtClean="0">
                          <a:solidFill>
                            <a:schemeClr val="tx1"/>
                          </a:solidFill>
                        </a:rPr>
                        <a:t>104 symbols</a:t>
                      </a:r>
                    </a:p>
                    <a:p>
                      <a:r>
                        <a:rPr kumimoji="1" lang="en-US" altLang="ja-JP" sz="1400" dirty="0" smtClean="0">
                          <a:solidFill>
                            <a:schemeClr val="tx1"/>
                          </a:solidFill>
                        </a:rPr>
                        <a:t> =13 periods</a:t>
                      </a:r>
                      <a:endParaRPr kumimoji="1" lang="ja-JP" altLang="en-US" sz="1400" dirty="0">
                        <a:solidFill>
                          <a:schemeClr val="tx1"/>
                        </a:solidFill>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lumMod val="20000"/>
                        <a:lumOff val="80000"/>
                      </a:srgbClr>
                    </a:solidFill>
                  </a:tcPr>
                </a:tc>
              </a:tr>
            </a:tbl>
          </a:graphicData>
        </a:graphic>
      </p:graphicFrame>
    </p:spTree>
    <p:extLst>
      <p:ext uri="{BB962C8B-B14F-4D97-AF65-F5344CB8AC3E}">
        <p14:creationId xmlns:p14="http://schemas.microsoft.com/office/powerpoint/2010/main" val="1022275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idx="14"/>
          </p:nvPr>
        </p:nvSpPr>
        <p:spPr>
          <a:xfrm>
            <a:off x="5500694" y="6475413"/>
            <a:ext cx="3041644" cy="180975"/>
          </a:xfrm>
        </p:spPr>
        <p:txBody>
          <a:bodyPr/>
          <a:lstStyle/>
          <a:p>
            <a:r>
              <a:rPr lang="en-GB" dirty="0" smtClean="0">
                <a:solidFill>
                  <a:schemeClr val="tx1"/>
                </a:solidFill>
              </a:rPr>
              <a:t>Yutaka Murakami, Panasonic</a:t>
            </a:r>
            <a:endParaRPr lang="en-GB" dirty="0">
              <a:solidFill>
                <a:schemeClr val="tx1"/>
              </a:solidFill>
            </a:endParaRPr>
          </a:p>
        </p:txBody>
      </p:sp>
      <p:sp>
        <p:nvSpPr>
          <p:cNvPr id="12" name="Slide Number Placeholder 5"/>
          <p:cNvSpPr>
            <a:spLocks noGrp="1"/>
          </p:cNvSpPr>
          <p:nvPr>
            <p:ph type="sldNum" idx="12"/>
          </p:nvPr>
        </p:nvSpPr>
        <p:spPr>
          <a:xfrm>
            <a:off x="4344988" y="6475413"/>
            <a:ext cx="528637" cy="363537"/>
          </a:xfrm>
        </p:spPr>
        <p:txBody>
          <a:bodyPr/>
          <a:lstStyle/>
          <a:p>
            <a:r>
              <a:rPr lang="en-GB" dirty="0"/>
              <a:t>Slide </a:t>
            </a:r>
            <a:fld id="{93823DB3-BAA4-4F4A-B4B3-ED9ABE70E976}" type="slidenum">
              <a:rPr lang="en-GB"/>
              <a:pPr/>
              <a:t>9</a:t>
            </a:fld>
            <a:endParaRPr lang="en-GB" dirty="0"/>
          </a:p>
        </p:txBody>
      </p:sp>
      <p:sp>
        <p:nvSpPr>
          <p:cNvPr id="13" name="Date Placeholder 3"/>
          <p:cNvSpPr>
            <a:spLocks noGrp="1"/>
          </p:cNvSpPr>
          <p:nvPr>
            <p:ph type="dt" idx="15"/>
          </p:nvPr>
        </p:nvSpPr>
        <p:spPr>
          <a:xfrm>
            <a:off x="696912" y="333375"/>
            <a:ext cx="2303451" cy="273050"/>
          </a:xfrm>
        </p:spPr>
        <p:txBody>
          <a:bodyPr/>
          <a:lstStyle/>
          <a:p>
            <a:r>
              <a:rPr lang="en-US" altLang="ja-JP" dirty="0"/>
              <a:t>November 2017</a:t>
            </a:r>
            <a:endParaRPr lang="en-GB" altLang="ja-JP" dirty="0"/>
          </a:p>
        </p:txBody>
      </p:sp>
      <p:sp>
        <p:nvSpPr>
          <p:cNvPr id="9" name="タイトル 1"/>
          <p:cNvSpPr txBox="1">
            <a:spLocks/>
          </p:cNvSpPr>
          <p:nvPr/>
        </p:nvSpPr>
        <p:spPr bwMode="auto">
          <a:xfrm>
            <a:off x="-36512" y="864096"/>
            <a:ext cx="9180512" cy="62068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normAutofit fontScale="97500" lnSpcReduction="10000"/>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3600" kern="0" dirty="0" smtClean="0">
                <a:latin typeface="Calibri" panose="020F0502020204030204" pitchFamily="34" charset="0"/>
              </a:rPr>
              <a:t>Proposed PH period (4/4)</a:t>
            </a:r>
            <a:endParaRPr lang="ja-JP" altLang="en-US" sz="3600" kern="0" dirty="0">
              <a:latin typeface="Calibri" panose="020F0502020204030204" pitchFamily="34" charset="0"/>
            </a:endParaRPr>
          </a:p>
        </p:txBody>
      </p:sp>
      <p:sp>
        <p:nvSpPr>
          <p:cNvPr id="34" name="コンテンツ プレースホルダー 2"/>
          <p:cNvSpPr txBox="1">
            <a:spLocks/>
          </p:cNvSpPr>
          <p:nvPr/>
        </p:nvSpPr>
        <p:spPr bwMode="auto">
          <a:xfrm>
            <a:off x="306450" y="1844824"/>
            <a:ext cx="8494588" cy="93610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normAutofit fontScale="92500"/>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a:lstStyle>
          <a:p>
            <a:pPr marL="0" indent="0" defTabSz="914400" fontAlgn="auto">
              <a:spcBef>
                <a:spcPct val="20000"/>
              </a:spcBef>
              <a:spcAft>
                <a:spcPts val="0"/>
              </a:spcAft>
              <a:buClrTx/>
              <a:buSzTx/>
            </a:pPr>
            <a:r>
              <a:rPr lang="en-US" altLang="ja-JP" sz="2200" b="0" kern="1200" dirty="0" smtClean="0">
                <a:solidFill>
                  <a:schemeClr val="tx1"/>
                </a:solidFill>
                <a:latin typeface="Calibri"/>
                <a:ea typeface="ＭＳ Ｐゴシック"/>
              </a:rPr>
              <a:t>Regarding treatment in yellow cell, we propose that PH is reset in the beginning of each codeword in all modulation cases supported in 30.6.6.3.9.</a:t>
            </a:r>
            <a:endParaRPr lang="en-US" altLang="ja-JP" sz="2200" b="0" kern="1200" dirty="0">
              <a:solidFill>
                <a:schemeClr val="tx1"/>
              </a:solidFill>
              <a:latin typeface="Calibri"/>
              <a:ea typeface="ＭＳ Ｐゴシック"/>
            </a:endParaRPr>
          </a:p>
        </p:txBody>
      </p:sp>
      <p:sp>
        <p:nvSpPr>
          <p:cNvPr id="35" name="Rectangle 2"/>
          <p:cNvSpPr txBox="1">
            <a:spLocks noChangeArrowheads="1"/>
          </p:cNvSpPr>
          <p:nvPr/>
        </p:nvSpPr>
        <p:spPr>
          <a:xfrm>
            <a:off x="0" y="4420838"/>
            <a:ext cx="1369833" cy="522058"/>
          </a:xfrm>
          <a:prstGeom prst="rect">
            <a:avLst/>
          </a:prstGeom>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Stream#2</a:t>
            </a:r>
          </a:p>
        </p:txBody>
      </p:sp>
      <p:sp>
        <p:nvSpPr>
          <p:cNvPr id="36" name="Rectangle 2"/>
          <p:cNvSpPr txBox="1">
            <a:spLocks noChangeArrowheads="1"/>
          </p:cNvSpPr>
          <p:nvPr/>
        </p:nvSpPr>
        <p:spPr>
          <a:xfrm>
            <a:off x="0" y="3645011"/>
            <a:ext cx="1297825" cy="540060"/>
          </a:xfrm>
          <a:prstGeom prst="rect">
            <a:avLst/>
          </a:prstGeom>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Stream#1</a:t>
            </a:r>
          </a:p>
        </p:txBody>
      </p:sp>
      <p:sp>
        <p:nvSpPr>
          <p:cNvPr id="37" name="正方形/長方形 36"/>
          <p:cNvSpPr/>
          <p:nvPr/>
        </p:nvSpPr>
        <p:spPr>
          <a:xfrm>
            <a:off x="1691680" y="4510848"/>
            <a:ext cx="3168352" cy="432048"/>
          </a:xfrm>
          <a:prstGeom prst="rect">
            <a:avLst/>
          </a:prstGeom>
          <a:solidFill>
            <a:srgbClr val="4F81BD">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38" name="正方形/長方形 37"/>
          <p:cNvSpPr/>
          <p:nvPr/>
        </p:nvSpPr>
        <p:spPr>
          <a:xfrm>
            <a:off x="1691680" y="3648064"/>
            <a:ext cx="3168352" cy="432048"/>
          </a:xfrm>
          <a:prstGeom prst="rect">
            <a:avLst/>
          </a:prstGeom>
          <a:solidFill>
            <a:srgbClr val="4F81BD">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39" name="テキスト ボックス 38"/>
          <p:cNvSpPr txBox="1"/>
          <p:nvPr/>
        </p:nvSpPr>
        <p:spPr>
          <a:xfrm>
            <a:off x="1403648" y="4978900"/>
            <a:ext cx="1368152" cy="369332"/>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800" dirty="0" smtClean="0">
                <a:solidFill>
                  <a:srgbClr val="FF0000"/>
                </a:solidFill>
                <a:latin typeface="Calibri"/>
                <a:ea typeface="ＭＳ Ｐゴシック"/>
              </a:rPr>
              <a:t>Phase[0]</a:t>
            </a:r>
            <a:endParaRPr kumimoji="1" lang="ja-JP" altLang="en-US" sz="1800" dirty="0">
              <a:solidFill>
                <a:srgbClr val="FF0000"/>
              </a:solidFill>
              <a:latin typeface="Calibri"/>
              <a:ea typeface="ＭＳ Ｐゴシック"/>
            </a:endParaRPr>
          </a:p>
        </p:txBody>
      </p:sp>
      <p:sp>
        <p:nvSpPr>
          <p:cNvPr id="40" name="テキスト ボックス 39"/>
          <p:cNvSpPr txBox="1"/>
          <p:nvPr/>
        </p:nvSpPr>
        <p:spPr>
          <a:xfrm>
            <a:off x="3995936" y="4945174"/>
            <a:ext cx="1368152" cy="369332"/>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800" dirty="0" smtClean="0">
                <a:solidFill>
                  <a:prstClr val="black"/>
                </a:solidFill>
                <a:latin typeface="Calibri"/>
                <a:ea typeface="ＭＳ Ｐゴシック"/>
              </a:rPr>
              <a:t>Phase[3]</a:t>
            </a:r>
            <a:endParaRPr kumimoji="1" lang="ja-JP" altLang="en-US" sz="1800" dirty="0">
              <a:solidFill>
                <a:prstClr val="black"/>
              </a:solidFill>
              <a:latin typeface="Calibri"/>
              <a:ea typeface="ＭＳ Ｐゴシック"/>
            </a:endParaRPr>
          </a:p>
        </p:txBody>
      </p:sp>
      <p:cxnSp>
        <p:nvCxnSpPr>
          <p:cNvPr id="41" name="直線コネクタ 40"/>
          <p:cNvCxnSpPr/>
          <p:nvPr/>
        </p:nvCxnSpPr>
        <p:spPr>
          <a:xfrm flipV="1">
            <a:off x="1691680" y="3106407"/>
            <a:ext cx="0" cy="1836489"/>
          </a:xfrm>
          <a:prstGeom prst="line">
            <a:avLst/>
          </a:prstGeom>
          <a:noFill/>
          <a:ln w="22225" cap="flat" cmpd="sng" algn="ctr">
            <a:solidFill>
              <a:srgbClr val="FF0000"/>
            </a:solidFill>
            <a:prstDash val="solid"/>
          </a:ln>
          <a:effectLst/>
        </p:spPr>
      </p:cxnSp>
      <p:cxnSp>
        <p:nvCxnSpPr>
          <p:cNvPr id="42" name="直線コネクタ 41"/>
          <p:cNvCxnSpPr/>
          <p:nvPr/>
        </p:nvCxnSpPr>
        <p:spPr>
          <a:xfrm flipV="1">
            <a:off x="4860032" y="3106406"/>
            <a:ext cx="0" cy="1836490"/>
          </a:xfrm>
          <a:prstGeom prst="line">
            <a:avLst/>
          </a:prstGeom>
          <a:noFill/>
          <a:ln w="22225" cap="flat" cmpd="sng" algn="ctr">
            <a:solidFill>
              <a:srgbClr val="FF0000"/>
            </a:solidFill>
            <a:prstDash val="solid"/>
          </a:ln>
          <a:effectLst/>
        </p:spPr>
      </p:cxnSp>
      <p:sp>
        <p:nvSpPr>
          <p:cNvPr id="43" name="正方形/長方形 42"/>
          <p:cNvSpPr/>
          <p:nvPr/>
        </p:nvSpPr>
        <p:spPr>
          <a:xfrm>
            <a:off x="4860032" y="3648064"/>
            <a:ext cx="2745890" cy="432048"/>
          </a:xfrm>
          <a:prstGeom prst="rect">
            <a:avLst/>
          </a:prstGeom>
          <a:solidFill>
            <a:srgbClr val="F79646">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44" name="正方形/長方形 43"/>
          <p:cNvSpPr/>
          <p:nvPr/>
        </p:nvSpPr>
        <p:spPr>
          <a:xfrm>
            <a:off x="4860032" y="4510847"/>
            <a:ext cx="2745890" cy="432048"/>
          </a:xfrm>
          <a:prstGeom prst="rect">
            <a:avLst/>
          </a:prstGeom>
          <a:solidFill>
            <a:srgbClr val="F79646">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Calibri"/>
              <a:ea typeface="ＭＳ Ｐゴシック"/>
              <a:cs typeface="+mn-cs"/>
            </a:endParaRPr>
          </a:p>
        </p:txBody>
      </p:sp>
      <p:sp>
        <p:nvSpPr>
          <p:cNvPr id="45" name="Rectangle 2"/>
          <p:cNvSpPr txBox="1">
            <a:spLocks noChangeArrowheads="1"/>
          </p:cNvSpPr>
          <p:nvPr/>
        </p:nvSpPr>
        <p:spPr>
          <a:xfrm>
            <a:off x="2917590" y="3222640"/>
            <a:ext cx="1870434" cy="97210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CW</a:t>
            </a:r>
            <a:r>
              <a:rPr lang="en-US" altLang="ja-JP" baseline="-25000" dirty="0" smtClean="0">
                <a:solidFill>
                  <a:prstClr val="black"/>
                </a:solidFill>
                <a:latin typeface="Calibri"/>
                <a:ea typeface="ＭＳ Ｐゴシック"/>
              </a:rPr>
              <a:t>#1</a:t>
            </a:r>
            <a:endParaRPr lang="en-US" altLang="ja-JP" baseline="-25000" dirty="0" smtClean="0">
              <a:solidFill>
                <a:prstClr val="black"/>
              </a:solidFill>
              <a:latin typeface="Calibri" panose="020F0502020204030204" pitchFamily="34" charset="0"/>
              <a:ea typeface="ＭＳ Ｐゴシック"/>
            </a:endParaRPr>
          </a:p>
        </p:txBody>
      </p:sp>
      <p:sp>
        <p:nvSpPr>
          <p:cNvPr id="46" name="Rectangle 2"/>
          <p:cNvSpPr txBox="1">
            <a:spLocks noChangeArrowheads="1"/>
          </p:cNvSpPr>
          <p:nvPr/>
        </p:nvSpPr>
        <p:spPr>
          <a:xfrm>
            <a:off x="2917590" y="4078800"/>
            <a:ext cx="1870434" cy="97210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CW</a:t>
            </a:r>
            <a:r>
              <a:rPr lang="en-US" altLang="ja-JP" baseline="-25000" dirty="0" smtClean="0">
                <a:solidFill>
                  <a:prstClr val="black"/>
                </a:solidFill>
                <a:latin typeface="Calibri"/>
                <a:ea typeface="ＭＳ Ｐゴシック"/>
              </a:rPr>
              <a:t>#1</a:t>
            </a:r>
            <a:endParaRPr lang="en-US" altLang="ja-JP" baseline="-25000" dirty="0" smtClean="0">
              <a:solidFill>
                <a:prstClr val="black"/>
              </a:solidFill>
              <a:latin typeface="Calibri" panose="020F0502020204030204" pitchFamily="34" charset="0"/>
              <a:ea typeface="ＭＳ Ｐゴシック"/>
            </a:endParaRPr>
          </a:p>
        </p:txBody>
      </p:sp>
      <p:sp>
        <p:nvSpPr>
          <p:cNvPr id="47" name="テキスト ボックス 46"/>
          <p:cNvSpPr txBox="1"/>
          <p:nvPr/>
        </p:nvSpPr>
        <p:spPr>
          <a:xfrm>
            <a:off x="4596886" y="5230941"/>
            <a:ext cx="1368152" cy="646331"/>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800" dirty="0" smtClean="0">
                <a:solidFill>
                  <a:srgbClr val="FF0000"/>
                </a:solidFill>
                <a:latin typeface="Calibri"/>
                <a:ea typeface="ＭＳ Ｐゴシック"/>
              </a:rPr>
              <a:t>Reset</a:t>
            </a:r>
          </a:p>
          <a:p>
            <a:pPr defTabSz="914400" eaLnBrk="1" fontAlgn="auto" hangingPunct="1">
              <a:spcBef>
                <a:spcPts val="0"/>
              </a:spcBef>
              <a:spcAft>
                <a:spcPts val="0"/>
              </a:spcAft>
              <a:buClrTx/>
              <a:buSzTx/>
              <a:buFontTx/>
              <a:buNone/>
            </a:pPr>
            <a:r>
              <a:rPr kumimoji="1" lang="en-US" altLang="ja-JP" sz="1800" dirty="0" smtClean="0">
                <a:solidFill>
                  <a:srgbClr val="FF0000"/>
                </a:solidFill>
                <a:latin typeface="Calibri"/>
                <a:ea typeface="ＭＳ Ｐゴシック"/>
              </a:rPr>
              <a:t>Phase[0]</a:t>
            </a:r>
            <a:endParaRPr kumimoji="1" lang="ja-JP" altLang="en-US" sz="1800" dirty="0">
              <a:solidFill>
                <a:srgbClr val="FF0000"/>
              </a:solidFill>
              <a:latin typeface="Calibri"/>
              <a:ea typeface="ＭＳ Ｐゴシック"/>
            </a:endParaRPr>
          </a:p>
        </p:txBody>
      </p:sp>
      <p:sp>
        <p:nvSpPr>
          <p:cNvPr id="48" name="Rectangle 2"/>
          <p:cNvSpPr txBox="1">
            <a:spLocks noChangeArrowheads="1"/>
          </p:cNvSpPr>
          <p:nvPr/>
        </p:nvSpPr>
        <p:spPr>
          <a:xfrm>
            <a:off x="5797910" y="3186636"/>
            <a:ext cx="1870434" cy="97210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CW</a:t>
            </a:r>
            <a:r>
              <a:rPr lang="en-US" altLang="ja-JP" baseline="-25000" dirty="0" smtClean="0">
                <a:solidFill>
                  <a:prstClr val="black"/>
                </a:solidFill>
                <a:latin typeface="Calibri"/>
                <a:ea typeface="ＭＳ Ｐゴシック"/>
              </a:rPr>
              <a:t>#2</a:t>
            </a:r>
            <a:endParaRPr lang="en-US" altLang="ja-JP" baseline="-25000" dirty="0" smtClean="0">
              <a:solidFill>
                <a:prstClr val="black"/>
              </a:solidFill>
              <a:latin typeface="Calibri" panose="020F0502020204030204" pitchFamily="34" charset="0"/>
              <a:ea typeface="ＭＳ Ｐゴシック"/>
            </a:endParaRPr>
          </a:p>
        </p:txBody>
      </p:sp>
      <p:sp>
        <p:nvSpPr>
          <p:cNvPr id="49" name="Rectangle 2"/>
          <p:cNvSpPr txBox="1">
            <a:spLocks noChangeArrowheads="1"/>
          </p:cNvSpPr>
          <p:nvPr/>
        </p:nvSpPr>
        <p:spPr>
          <a:xfrm>
            <a:off x="5796136" y="4078800"/>
            <a:ext cx="1870434" cy="972108"/>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CW</a:t>
            </a:r>
            <a:r>
              <a:rPr lang="en-US" altLang="ja-JP" baseline="-25000" dirty="0" smtClean="0">
                <a:solidFill>
                  <a:prstClr val="black"/>
                </a:solidFill>
                <a:latin typeface="Calibri"/>
                <a:ea typeface="ＭＳ Ｐゴシック"/>
              </a:rPr>
              <a:t>#2</a:t>
            </a:r>
            <a:endParaRPr lang="en-US" altLang="ja-JP" baseline="-25000" dirty="0" smtClean="0">
              <a:solidFill>
                <a:prstClr val="black"/>
              </a:solidFill>
              <a:latin typeface="Calibri" panose="020F0502020204030204" pitchFamily="34" charset="0"/>
              <a:ea typeface="ＭＳ Ｐゴシック"/>
            </a:endParaRPr>
          </a:p>
        </p:txBody>
      </p:sp>
      <p:cxnSp>
        <p:nvCxnSpPr>
          <p:cNvPr id="50" name="直線コネクタ 49"/>
          <p:cNvCxnSpPr/>
          <p:nvPr/>
        </p:nvCxnSpPr>
        <p:spPr>
          <a:xfrm flipV="1">
            <a:off x="5058315" y="5003486"/>
            <a:ext cx="0" cy="311020"/>
          </a:xfrm>
          <a:prstGeom prst="line">
            <a:avLst/>
          </a:prstGeom>
          <a:noFill/>
          <a:ln w="22225" cap="flat" cmpd="sng" algn="ctr">
            <a:solidFill>
              <a:srgbClr val="0000FF"/>
            </a:solidFill>
            <a:prstDash val="solid"/>
            <a:tailEnd type="arrow"/>
          </a:ln>
          <a:effectLst/>
        </p:spPr>
      </p:cxnSp>
      <p:cxnSp>
        <p:nvCxnSpPr>
          <p:cNvPr id="51" name="直線コネクタ 50"/>
          <p:cNvCxnSpPr/>
          <p:nvPr/>
        </p:nvCxnSpPr>
        <p:spPr>
          <a:xfrm>
            <a:off x="1691680" y="3258644"/>
            <a:ext cx="3168352" cy="0"/>
          </a:xfrm>
          <a:prstGeom prst="line">
            <a:avLst/>
          </a:prstGeom>
          <a:noFill/>
          <a:ln w="22225" cap="flat" cmpd="sng" algn="ctr">
            <a:solidFill>
              <a:sysClr val="windowText" lastClr="000000"/>
            </a:solidFill>
            <a:prstDash val="solid"/>
            <a:headEnd type="arrow"/>
            <a:tailEnd type="arrow"/>
          </a:ln>
          <a:effectLst/>
        </p:spPr>
      </p:cxnSp>
      <p:sp>
        <p:nvSpPr>
          <p:cNvPr id="52" name="Rectangle 2"/>
          <p:cNvSpPr txBox="1">
            <a:spLocks noChangeArrowheads="1"/>
          </p:cNvSpPr>
          <p:nvPr/>
        </p:nvSpPr>
        <p:spPr>
          <a:xfrm>
            <a:off x="2590099" y="2926685"/>
            <a:ext cx="1477845" cy="475975"/>
          </a:xfrm>
          <a:prstGeom prst="rect">
            <a:avLst/>
          </a:prstGeom>
          <a:ln/>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a:ea typeface="ＭＳ Ｐゴシック"/>
              </a:rPr>
              <a:t>19.5 periods</a:t>
            </a:r>
          </a:p>
        </p:txBody>
      </p:sp>
      <p:sp>
        <p:nvSpPr>
          <p:cNvPr id="53" name="コンテンツ プレースホルダー 2"/>
          <p:cNvSpPr>
            <a:spLocks noGrp="1"/>
          </p:cNvSpPr>
          <p:nvPr/>
        </p:nvSpPr>
        <p:spPr>
          <a:xfrm>
            <a:off x="3949701" y="5805264"/>
            <a:ext cx="5518843" cy="3600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latin typeface="Calibri" panose="020F0502020204030204" pitchFamily="34" charset="0"/>
              </a:rPr>
              <a:t>*PH value is expressed as Phase[i] where i=0,1,…,7.</a:t>
            </a:r>
            <a:endParaRPr lang="en-US" altLang="ja-JP" sz="1800" dirty="0">
              <a:latin typeface="Calibri" panose="020F0502020204030204" pitchFamily="34" charset="0"/>
            </a:endParaRPr>
          </a:p>
        </p:txBody>
      </p:sp>
      <p:sp>
        <p:nvSpPr>
          <p:cNvPr id="54" name="コンテンツ プレースホルダー 2"/>
          <p:cNvSpPr>
            <a:spLocks noGrp="1"/>
          </p:cNvSpPr>
          <p:nvPr/>
        </p:nvSpPr>
        <p:spPr>
          <a:xfrm>
            <a:off x="446195" y="2570046"/>
            <a:ext cx="5518843" cy="3600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800" dirty="0" smtClean="0">
                <a:latin typeface="Calibri" panose="020F0502020204030204" pitchFamily="34" charset="0"/>
              </a:rPr>
              <a:t>Example : (QPSK,QPSK) with CW length 624</a:t>
            </a:r>
            <a:endParaRPr lang="en-US" altLang="ja-JP" sz="1800" dirty="0">
              <a:latin typeface="Calibri" panose="020F0502020204030204" pitchFamily="34" charset="0"/>
            </a:endParaRPr>
          </a:p>
        </p:txBody>
      </p:sp>
    </p:spTree>
    <p:extLst>
      <p:ext uri="{BB962C8B-B14F-4D97-AF65-F5344CB8AC3E}">
        <p14:creationId xmlns:p14="http://schemas.microsoft.com/office/powerpoint/2010/main" val="3740575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2398</Words>
  <Application>Microsoft Office PowerPoint</Application>
  <PresentationFormat>画面に合わせる (4:3)</PresentationFormat>
  <Paragraphs>391</Paragraphs>
  <Slides>28</Slides>
  <Notes>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28</vt:i4>
      </vt:variant>
    </vt:vector>
  </HeadingPairs>
  <TitlesOfParts>
    <vt:vector size="30" baseType="lpstr">
      <vt:lpstr>802-11-Submission</vt:lpstr>
      <vt:lpstr>Document</vt:lpstr>
      <vt:lpstr>Phase Hopping Modulation</vt:lpstr>
      <vt:lpstr>Introduction</vt:lpstr>
      <vt:lpstr>MCS in OLSM-PH for OFDM</vt:lpstr>
      <vt:lpstr>The motion passed regarding OLSM-PH for OFDM</vt:lpstr>
      <vt:lpstr>Relationship between PH and interleaving</vt:lpstr>
      <vt:lpstr>Proposed PH period (1/4)</vt:lpstr>
      <vt:lpstr>PowerPoint プレゼンテーション</vt:lpstr>
      <vt:lpstr>PowerPoint プレゼンテーション</vt:lpstr>
      <vt:lpstr>PowerPoint プレゼンテーション</vt:lpstr>
      <vt:lpstr>Proposed precoding matrices (1/3)</vt:lpstr>
      <vt:lpstr>Proposed precoding matrices (2/3)</vt:lpstr>
      <vt:lpstr>Proposed precoding matrices (3/3)</vt:lpstr>
      <vt:lpstr>Discussion of performance</vt:lpstr>
      <vt:lpstr>Simulation conditions</vt:lpstr>
      <vt:lpstr>(1)Comparison: no-precoding with/without PH (LOS #1: a=-5dB; MLD)</vt:lpstr>
      <vt:lpstr>(2)Comparison: precoding with/without PH (LOS #1: a=-5dB; MLD)</vt:lpstr>
      <vt:lpstr>(3)Comparison: no-precoding with/without PH (LOS #1: a=-5dB; MMSE)</vt:lpstr>
      <vt:lpstr>(4)Comparison: precoding with/without PH (LOS #1: a=-5dB; MMSE)</vt:lpstr>
      <vt:lpstr>Simulation conditions</vt:lpstr>
      <vt:lpstr>(1)Performances with power imbalance (LOS #2: b=-5dB; MLD)</vt:lpstr>
      <vt:lpstr>(2)Performances with power imbalance (LOS #2: b=-5dB; MMSE)</vt:lpstr>
      <vt:lpstr>(3)Performances with power imbalance (LOS #2: b=-10dB; MLD)</vt:lpstr>
      <vt:lpstr>(4)Performances with power imbalance (LOS #2: b=-10dB; MMSE)</vt:lpstr>
      <vt:lpstr>Summary</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2016-05-16T21:07:06Z</dcterms:created>
  <dcterms:modified xsi:type="dcterms:W3CDTF">2017-11-07T02:06:32Z</dcterms:modified>
</cp:coreProperties>
</file>