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20"/>
  </p:notesMasterIdLst>
  <p:handoutMasterIdLst>
    <p:handoutMasterId r:id="rId21"/>
  </p:handoutMasterIdLst>
  <p:sldIdLst>
    <p:sldId id="361" r:id="rId2"/>
    <p:sldId id="362" r:id="rId3"/>
    <p:sldId id="399" r:id="rId4"/>
    <p:sldId id="411" r:id="rId5"/>
    <p:sldId id="410" r:id="rId6"/>
    <p:sldId id="403" r:id="rId7"/>
    <p:sldId id="407" r:id="rId8"/>
    <p:sldId id="429" r:id="rId9"/>
    <p:sldId id="408" r:id="rId10"/>
    <p:sldId id="404" r:id="rId11"/>
    <p:sldId id="414" r:id="rId12"/>
    <p:sldId id="424" r:id="rId13"/>
    <p:sldId id="417" r:id="rId14"/>
    <p:sldId id="425" r:id="rId15"/>
    <p:sldId id="418" r:id="rId16"/>
    <p:sldId id="426" r:id="rId17"/>
    <p:sldId id="420" r:id="rId18"/>
    <p:sldId id="427" r:id="rId19"/>
  </p:sldIdLst>
  <p:sldSz cx="9144000" cy="6858000" type="screen4x3"/>
  <p:notesSz cx="7315200" cy="96012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 id="3" name="Segev, Jonathan" initials="SJ" lastIdx="3" clrIdx="2">
    <p:extLst>
      <p:ext uri="{19B8F6BF-5375-455C-9EA6-DF929625EA0E}">
        <p15:presenceInfo xmlns:p15="http://schemas.microsoft.com/office/powerpoint/2012/main" userId="S-1-5-21-2052111302-1275210071-1644491937-3811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606" autoAdjust="0"/>
    <p:restoredTop sz="95405" autoAdjust="0"/>
  </p:normalViewPr>
  <p:slideViewPr>
    <p:cSldViewPr>
      <p:cViewPr varScale="1">
        <p:scale>
          <a:sx n="86" d="100"/>
          <a:sy n="86" d="100"/>
        </p:scale>
        <p:origin x="1512" y="72"/>
      </p:cViewPr>
      <p:guideLst>
        <p:guide orient="horz" pos="2160"/>
        <p:guide pos="2880"/>
      </p:guideLst>
    </p:cSldViewPr>
  </p:slideViewPr>
  <p:outlineViewPr>
    <p:cViewPr>
      <p:scale>
        <a:sx n="33" d="100"/>
        <a:sy n="33" d="100"/>
      </p:scale>
      <p:origin x="0" y="-1128"/>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0" y="173187"/>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33530" y="173187"/>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3076" name="Rectangle 4"/>
          <p:cNvSpPr>
            <a:spLocks noGrp="1" noChangeArrowheads="1"/>
          </p:cNvSpPr>
          <p:nvPr>
            <p:ph type="ftr" sz="quarter" idx="2"/>
          </p:nvPr>
        </p:nvSpPr>
        <p:spPr bwMode="auto">
          <a:xfrm>
            <a:off x="5351329" y="9292438"/>
            <a:ext cx="13140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dirty="0" smtClean="0"/>
              <a:t>Jonathan Segev, </a:t>
            </a:r>
            <a:r>
              <a:rPr lang="en-GB" dirty="0"/>
              <a:t>Intel</a:t>
            </a:r>
          </a:p>
        </p:txBody>
      </p:sp>
      <p:sp>
        <p:nvSpPr>
          <p:cNvPr id="3077" name="Rectangle 5"/>
          <p:cNvSpPr>
            <a:spLocks noGrp="1" noChangeArrowheads="1"/>
          </p:cNvSpPr>
          <p:nvPr>
            <p:ph type="sldNum" sz="quarter" idx="3"/>
          </p:nvPr>
        </p:nvSpPr>
        <p:spPr bwMode="auto">
          <a:xfrm>
            <a:off x="3317491" y="929243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73775">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5367" name="Rectangle 7"/>
          <p:cNvSpPr>
            <a:spLocks noChangeArrowheads="1"/>
          </p:cNvSpPr>
          <p:nvPr/>
        </p:nvSpPr>
        <p:spPr bwMode="auto">
          <a:xfrm>
            <a:off x="731855" y="929243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73775"/>
            <a:r>
              <a:rPr lang="en-GB"/>
              <a:t>Submission</a:t>
            </a:r>
          </a:p>
        </p:txBody>
      </p:sp>
      <p:sp>
        <p:nvSpPr>
          <p:cNvPr id="15368"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8" y="91070"/>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2051" name="Rectangle 3"/>
          <p:cNvSpPr>
            <a:spLocks noGrp="1" noChangeArrowheads="1"/>
          </p:cNvSpPr>
          <p:nvPr>
            <p:ph type="dt" idx="1"/>
          </p:nvPr>
        </p:nvSpPr>
        <p:spPr bwMode="auto">
          <a:xfrm>
            <a:off x="689987" y="91070"/>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08" tIns="48027" rIns="97708" bIns="4802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831269" y="9295722"/>
            <a:ext cx="17956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76951" lvl="4" algn="r" defTabSz="973775">
              <a:defRPr/>
            </a:lvl5pPr>
          </a:lstStyle>
          <a:p>
            <a:pPr lvl="4">
              <a:defRPr/>
            </a:pPr>
            <a:r>
              <a:rPr lang="en-GB" dirty="0" smtClean="0"/>
              <a:t>Jonathan Segev, </a:t>
            </a:r>
            <a:r>
              <a:rPr lang="en-GB" dirty="0"/>
              <a:t>Intel</a:t>
            </a:r>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63675" y="929572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3322"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dirty="0"/>
              <a:t>doc.: IEEE 802.11-yy/xxxxr0</a:t>
            </a:r>
          </a:p>
        </p:txBody>
      </p:sp>
      <p:sp>
        <p:nvSpPr>
          <p:cNvPr id="14339" name="Rectangle 3"/>
          <p:cNvSpPr>
            <a:spLocks noGrp="1" noChangeArrowheads="1"/>
          </p:cNvSpPr>
          <p:nvPr>
            <p:ph type="dt" sz="quarter" idx="1"/>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dirty="0"/>
              <a:t>Month Year</a:t>
            </a:r>
          </a:p>
        </p:txBody>
      </p:sp>
      <p:sp>
        <p:nvSpPr>
          <p:cNvPr id="14340" name="Rectangle 6"/>
          <p:cNvSpPr>
            <a:spLocks noGrp="1" noChangeArrowheads="1"/>
          </p:cNvSpPr>
          <p:nvPr>
            <p:ph type="ftr" sz="quarter" idx="4"/>
          </p:nvPr>
        </p:nvSpPr>
        <p:spPr>
          <a:xfrm>
            <a:off x="4726304" y="9295722"/>
            <a:ext cx="1900585" cy="200055"/>
          </a:xfrm>
          <a:noFill/>
        </p:spPr>
        <p:txBody>
          <a:bodyPr/>
          <a:lstStyle>
            <a:lvl1pPr marL="357713" indent="-357713"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476951" defTabSz="973775">
              <a:defRPr sz="1300">
                <a:solidFill>
                  <a:schemeClr val="tx1"/>
                </a:solidFill>
                <a:latin typeface="Times New Roman" pitchFamily="18" charset="0"/>
              </a:defRPr>
            </a:lvl5pPr>
            <a:lvl6pPr marL="953902" defTabSz="973775" eaLnBrk="0" fontAlgn="base" hangingPunct="0">
              <a:spcBef>
                <a:spcPct val="0"/>
              </a:spcBef>
              <a:spcAft>
                <a:spcPct val="0"/>
              </a:spcAft>
              <a:defRPr sz="1300">
                <a:solidFill>
                  <a:schemeClr val="tx1"/>
                </a:solidFill>
                <a:latin typeface="Times New Roman" pitchFamily="18" charset="0"/>
              </a:defRPr>
            </a:lvl6pPr>
            <a:lvl7pPr marL="1430853" defTabSz="973775" eaLnBrk="0" fontAlgn="base" hangingPunct="0">
              <a:spcBef>
                <a:spcPct val="0"/>
              </a:spcBef>
              <a:spcAft>
                <a:spcPct val="0"/>
              </a:spcAft>
              <a:defRPr sz="1300">
                <a:solidFill>
                  <a:schemeClr val="tx1"/>
                </a:solidFill>
                <a:latin typeface="Times New Roman" pitchFamily="18" charset="0"/>
              </a:defRPr>
            </a:lvl7pPr>
            <a:lvl8pPr marL="1907804" defTabSz="973775" eaLnBrk="0" fontAlgn="base" hangingPunct="0">
              <a:spcBef>
                <a:spcPct val="0"/>
              </a:spcBef>
              <a:spcAft>
                <a:spcPct val="0"/>
              </a:spcAft>
              <a:defRPr sz="1300">
                <a:solidFill>
                  <a:schemeClr val="tx1"/>
                </a:solidFill>
                <a:latin typeface="Times New Roman" pitchFamily="18" charset="0"/>
              </a:defRPr>
            </a:lvl8pPr>
            <a:lvl9pPr marL="2384755" defTabSz="973775" eaLnBrk="0" fontAlgn="base" hangingPunct="0">
              <a:spcBef>
                <a:spcPct val="0"/>
              </a:spcBef>
              <a:spcAft>
                <a:spcPct val="0"/>
              </a:spcAft>
              <a:defRPr sz="1300">
                <a:solidFill>
                  <a:schemeClr val="tx1"/>
                </a:solidFill>
                <a:latin typeface="Times New Roman" pitchFamily="18" charset="0"/>
              </a:defRPr>
            </a:lvl9pPr>
          </a:lstStyle>
          <a:p>
            <a:pPr lvl="4"/>
            <a:r>
              <a:rPr lang="en-GB" dirty="0" smtClean="0"/>
              <a:t>Jonathan Segev, Intel</a:t>
            </a:r>
          </a:p>
        </p:txBody>
      </p:sp>
      <p:sp>
        <p:nvSpPr>
          <p:cNvPr id="14341" name="Rectangle 7"/>
          <p:cNvSpPr>
            <a:spLocks noGrp="1" noChangeArrowheads="1"/>
          </p:cNvSpPr>
          <p:nvPr>
            <p:ph type="sldNum" sz="quarter" idx="5"/>
          </p:nvPr>
        </p:nvSpPr>
        <p:spPr>
          <a:xfrm>
            <a:off x="3491789" y="9295723"/>
            <a:ext cx="448841" cy="200055"/>
          </a:xfrm>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dirty="0" smtClean="0"/>
              <a:t>Page </a:t>
            </a:r>
            <a:fld id="{84EAE0F3-2EDE-462F-B412-67CDAA37783B}" type="slidenum">
              <a:rPr lang="en-GB" smtClean="0"/>
              <a:pPr/>
              <a:t>1</a:t>
            </a:fld>
            <a:endParaRPr lang="en-GB" dirty="0" smtClean="0"/>
          </a:p>
        </p:txBody>
      </p:sp>
      <p:sp>
        <p:nvSpPr>
          <p:cNvPr id="14342" name="Rectangle 2"/>
          <p:cNvSpPr>
            <a:spLocks noGrp="1" noRot="1" noChangeAspect="1" noChangeArrowheads="1" noTextEdit="1"/>
          </p:cNvSpPr>
          <p:nvPr>
            <p:ph type="sldImg"/>
          </p:nvPr>
        </p:nvSpPr>
        <p:spPr>
          <a:xfrm>
            <a:off x="1265238" y="725488"/>
            <a:ext cx="4784725" cy="3589337"/>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417262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10</a:t>
            </a:fld>
            <a:endParaRPr lang="en-GB"/>
          </a:p>
        </p:txBody>
      </p:sp>
    </p:spTree>
    <p:extLst>
      <p:ext uri="{BB962C8B-B14F-4D97-AF65-F5344CB8AC3E}">
        <p14:creationId xmlns:p14="http://schemas.microsoft.com/office/powerpoint/2010/main" val="2448155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11</a:t>
            </a:fld>
            <a:endParaRPr lang="en-GB"/>
          </a:p>
        </p:txBody>
      </p:sp>
    </p:spTree>
    <p:extLst>
      <p:ext uri="{BB962C8B-B14F-4D97-AF65-F5344CB8AC3E}">
        <p14:creationId xmlns:p14="http://schemas.microsoft.com/office/powerpoint/2010/main" val="3224729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12</a:t>
            </a:fld>
            <a:endParaRPr lang="en-GB"/>
          </a:p>
        </p:txBody>
      </p:sp>
    </p:spTree>
    <p:extLst>
      <p:ext uri="{BB962C8B-B14F-4D97-AF65-F5344CB8AC3E}">
        <p14:creationId xmlns:p14="http://schemas.microsoft.com/office/powerpoint/2010/main" val="886818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13</a:t>
            </a:fld>
            <a:endParaRPr lang="en-GB"/>
          </a:p>
        </p:txBody>
      </p:sp>
    </p:spTree>
    <p:extLst>
      <p:ext uri="{BB962C8B-B14F-4D97-AF65-F5344CB8AC3E}">
        <p14:creationId xmlns:p14="http://schemas.microsoft.com/office/powerpoint/2010/main" val="1890231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14</a:t>
            </a:fld>
            <a:endParaRPr lang="en-GB"/>
          </a:p>
        </p:txBody>
      </p:sp>
    </p:spTree>
    <p:extLst>
      <p:ext uri="{BB962C8B-B14F-4D97-AF65-F5344CB8AC3E}">
        <p14:creationId xmlns:p14="http://schemas.microsoft.com/office/powerpoint/2010/main" val="3090369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17</a:t>
            </a:fld>
            <a:endParaRPr lang="en-GB"/>
          </a:p>
        </p:txBody>
      </p:sp>
    </p:spTree>
    <p:extLst>
      <p:ext uri="{BB962C8B-B14F-4D97-AF65-F5344CB8AC3E}">
        <p14:creationId xmlns:p14="http://schemas.microsoft.com/office/powerpoint/2010/main" val="5087200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18</a:t>
            </a:fld>
            <a:endParaRPr lang="en-GB"/>
          </a:p>
        </p:txBody>
      </p:sp>
    </p:spTree>
    <p:extLst>
      <p:ext uri="{BB962C8B-B14F-4D97-AF65-F5344CB8AC3E}">
        <p14:creationId xmlns:p14="http://schemas.microsoft.com/office/powerpoint/2010/main" val="239426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2</a:t>
            </a:fld>
            <a:endParaRPr lang="en-GB"/>
          </a:p>
        </p:txBody>
      </p:sp>
    </p:spTree>
    <p:extLst>
      <p:ext uri="{BB962C8B-B14F-4D97-AF65-F5344CB8AC3E}">
        <p14:creationId xmlns:p14="http://schemas.microsoft.com/office/powerpoint/2010/main" val="3600123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3</a:t>
            </a:fld>
            <a:endParaRPr lang="en-GB"/>
          </a:p>
        </p:txBody>
      </p:sp>
    </p:spTree>
    <p:extLst>
      <p:ext uri="{BB962C8B-B14F-4D97-AF65-F5344CB8AC3E}">
        <p14:creationId xmlns:p14="http://schemas.microsoft.com/office/powerpoint/2010/main" val="2385868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4</a:t>
            </a:fld>
            <a:endParaRPr lang="en-GB"/>
          </a:p>
        </p:txBody>
      </p:sp>
    </p:spTree>
    <p:extLst>
      <p:ext uri="{BB962C8B-B14F-4D97-AF65-F5344CB8AC3E}">
        <p14:creationId xmlns:p14="http://schemas.microsoft.com/office/powerpoint/2010/main" val="2195053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5</a:t>
            </a:fld>
            <a:endParaRPr lang="en-GB"/>
          </a:p>
        </p:txBody>
      </p:sp>
    </p:spTree>
    <p:extLst>
      <p:ext uri="{BB962C8B-B14F-4D97-AF65-F5344CB8AC3E}">
        <p14:creationId xmlns:p14="http://schemas.microsoft.com/office/powerpoint/2010/main" val="2715535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6</a:t>
            </a:fld>
            <a:endParaRPr lang="en-GB"/>
          </a:p>
        </p:txBody>
      </p:sp>
    </p:spTree>
    <p:extLst>
      <p:ext uri="{BB962C8B-B14F-4D97-AF65-F5344CB8AC3E}">
        <p14:creationId xmlns:p14="http://schemas.microsoft.com/office/powerpoint/2010/main" val="3519522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7</a:t>
            </a:fld>
            <a:endParaRPr lang="en-GB"/>
          </a:p>
        </p:txBody>
      </p:sp>
    </p:spTree>
    <p:extLst>
      <p:ext uri="{BB962C8B-B14F-4D97-AF65-F5344CB8AC3E}">
        <p14:creationId xmlns:p14="http://schemas.microsoft.com/office/powerpoint/2010/main" val="3875568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8</a:t>
            </a:fld>
            <a:endParaRPr lang="en-GB"/>
          </a:p>
        </p:txBody>
      </p:sp>
    </p:spTree>
    <p:extLst>
      <p:ext uri="{BB962C8B-B14F-4D97-AF65-F5344CB8AC3E}">
        <p14:creationId xmlns:p14="http://schemas.microsoft.com/office/powerpoint/2010/main" val="2646251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9</a:t>
            </a:fld>
            <a:endParaRPr lang="en-GB"/>
          </a:p>
        </p:txBody>
      </p:sp>
    </p:spTree>
    <p:extLst>
      <p:ext uri="{BB962C8B-B14F-4D97-AF65-F5344CB8AC3E}">
        <p14:creationId xmlns:p14="http://schemas.microsoft.com/office/powerpoint/2010/main" val="102991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4BB4356B-64A4-49A3-9180-D4060259403F}" type="slidenum">
              <a:rPr lang="en-GB" smtClean="0"/>
              <a:pPr>
                <a:defRPr/>
              </a:pPr>
              <a:t>‹#›</a:t>
            </a:fld>
            <a:endParaRPr lang="en-GB"/>
          </a:p>
        </p:txBody>
      </p:sp>
    </p:spTree>
    <p:extLst>
      <p:ext uri="{BB962C8B-B14F-4D97-AF65-F5344CB8AC3E}">
        <p14:creationId xmlns:p14="http://schemas.microsoft.com/office/powerpoint/2010/main" val="1222752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291230A6-1ED8-40C7-B3D0-82B1B9814FDB}" type="slidenum">
              <a:rPr lang="en-GB" smtClean="0"/>
              <a:pPr>
                <a:defRPr/>
              </a:pPr>
              <a:t>‹#›</a:t>
            </a:fld>
            <a:endParaRPr lang="en-GB"/>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2018</a:t>
            </a:r>
            <a:endParaRPr lang="en-US" dirty="0"/>
          </a:p>
        </p:txBody>
      </p:sp>
    </p:spTree>
    <p:extLst>
      <p:ext uri="{BB962C8B-B14F-4D97-AF65-F5344CB8AC3E}">
        <p14:creationId xmlns:p14="http://schemas.microsoft.com/office/powerpoint/2010/main" val="18042991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Large Bullet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a:lvl1pPr>
          </a:lstStyle>
          <a:p>
            <a:r>
              <a:rPr lang="en-US" dirty="0" err="1" smtClean="0"/>
              <a:t>28pt</a:t>
            </a:r>
            <a:r>
              <a:rPr lang="en-US" dirty="0" smtClean="0"/>
              <a:t> Intel Clear Light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5" name="Date Placeholder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2018</a:t>
            </a:r>
            <a:endParaRPr lang="en-US" dirty="0"/>
          </a:p>
        </p:txBody>
      </p:sp>
    </p:spTree>
    <p:extLst>
      <p:ext uri="{BB962C8B-B14F-4D97-AF65-F5344CB8AC3E}">
        <p14:creationId xmlns:p14="http://schemas.microsoft.com/office/powerpoint/2010/main" val="35377620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and Large Bullet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a:lvl1pPr>
          </a:lstStyle>
          <a:p>
            <a:r>
              <a:rPr lang="en-US" dirty="0" err="1" smtClean="0"/>
              <a:t>28pt</a:t>
            </a:r>
            <a:r>
              <a:rPr lang="en-US" dirty="0" smtClean="0"/>
              <a:t> Intel Clear Light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val="1188337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2018</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smtClean="0"/>
              <a:t>Slide </a:t>
            </a:r>
            <a:fld id="{C229C781-9868-4EAE-9E92-FD9A8F450C8C}" type="slidenum">
              <a:rPr lang="en-GB" smtClean="0"/>
              <a:pPr>
                <a:defRPr/>
              </a:pPr>
              <a:t>‹#›</a:t>
            </a:fld>
            <a:endParaRPr lang="en-GB"/>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a:t>
            </a:r>
            <a:r>
              <a:rPr lang="en-US" sz="1800" b="1">
                <a:cs typeface="+mn-cs"/>
              </a:rPr>
              <a:t>IEEE </a:t>
            </a:r>
            <a:r>
              <a:rPr lang="en-US" sz="1800" b="1" smtClean="0">
                <a:cs typeface="+mn-cs"/>
              </a:rPr>
              <a:t>802.11-1</a:t>
            </a:r>
            <a:r>
              <a:rPr lang="en-US" altLang="zh-CN" sz="1800" b="1" smtClean="0">
                <a:cs typeface="+mn-cs"/>
              </a:rPr>
              <a:t>7/1701r2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10"/>
          <p:cNvSpPr/>
          <p:nvPr/>
        </p:nvSpPr>
        <p:spPr>
          <a:xfrm>
            <a:off x="6246592" y="6427142"/>
            <a:ext cx="2357856" cy="276999"/>
          </a:xfrm>
          <a:prstGeom prst="rect">
            <a:avLst/>
          </a:prstGeom>
        </p:spPr>
        <p:txBody>
          <a:bodyPr wrap="square">
            <a:spAutoFit/>
          </a:bodyPr>
          <a:lstStyle/>
          <a:p>
            <a:pPr algn="just">
              <a:defRPr/>
            </a:pPr>
            <a:r>
              <a:rPr lang="en-GB" baseline="0" dirty="0" smtClean="0"/>
              <a:t> Feng Jiang</a:t>
            </a:r>
            <a:r>
              <a:rPr lang="en-GB" strike="noStrike" baseline="0" dirty="0" smtClean="0"/>
              <a:t>, </a:t>
            </a:r>
            <a:r>
              <a:rPr lang="en-GB" strike="noStrike" dirty="0" smtClean="0"/>
              <a:t>et al, Intel Corporation</a:t>
            </a:r>
          </a:p>
        </p:txBody>
      </p:sp>
      <p:sp>
        <p:nvSpPr>
          <p:cNvPr id="12" name="Rectangle 11"/>
          <p:cNvSpPr/>
          <p:nvPr userDrawn="1"/>
        </p:nvSpPr>
        <p:spPr>
          <a:xfrm>
            <a:off x="6246592" y="6427142"/>
            <a:ext cx="2357856" cy="276999"/>
          </a:xfrm>
          <a:prstGeom prst="rect">
            <a:avLst/>
          </a:prstGeom>
        </p:spPr>
        <p:txBody>
          <a:bodyPr wrap="square">
            <a:spAutoFit/>
          </a:bodyPr>
          <a:lstStyle/>
          <a:p>
            <a:pPr algn="just">
              <a:defRPr/>
            </a:pPr>
            <a:r>
              <a:rPr lang="en-GB" baseline="0" dirty="0" smtClean="0"/>
              <a:t> Feng Jiang</a:t>
            </a:r>
            <a:r>
              <a:rPr lang="en-GB" strike="noStrike" baseline="0" dirty="0" smtClean="0"/>
              <a:t>, </a:t>
            </a:r>
            <a:r>
              <a:rPr lang="en-GB" strike="noStrike" dirty="0" smtClean="0"/>
              <a:t>et al, Intel Corporation</a:t>
            </a:r>
          </a:p>
        </p:txBody>
      </p:sp>
    </p:spTree>
    <p:extLst>
      <p:ext uri="{BB962C8B-B14F-4D97-AF65-F5344CB8AC3E}">
        <p14:creationId xmlns:p14="http://schemas.microsoft.com/office/powerpoint/2010/main" val="350632720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4" r:id="rId4"/>
  </p:sldLayoutIdLst>
  <p:timing>
    <p:tnLst>
      <p:par>
        <p:cTn id="1" dur="indefinite" restart="never" nodeType="tmRoot"/>
      </p:par>
    </p:tnLst>
  </p:timing>
  <p:hf hdr="0" ft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400">
          <a:solidFill>
            <a:schemeClr val="tx1"/>
          </a:solidFill>
          <a:latin typeface="+mn-lt"/>
        </a:defRPr>
      </a:lvl4pPr>
      <a:lvl5pPr marL="1771650" indent="-228600" algn="l" rtl="0" eaLnBrk="1" fontAlgn="base" hangingPunct="1">
        <a:spcBef>
          <a:spcPct val="20000"/>
        </a:spcBef>
        <a:spcAft>
          <a:spcPct val="0"/>
        </a:spcAft>
        <a:buChar char="•"/>
        <a:defRPr sz="14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7504" y="764704"/>
            <a:ext cx="8856984" cy="1066800"/>
          </a:xfrm>
          <a:noFill/>
        </p:spPr>
        <p:txBody>
          <a:bodyPr/>
          <a:lstStyle/>
          <a:p>
            <a:r>
              <a:rPr lang="en-GB" smtClean="0"/>
              <a:t>Two-sided LMR Feedback between AP and STA</a:t>
            </a:r>
            <a:endParaRPr lang="en-GB" dirty="0" smtClean="0"/>
          </a:p>
        </p:txBody>
      </p:sp>
      <p:sp>
        <p:nvSpPr>
          <p:cNvPr id="3077" name="Rectangle 6"/>
          <p:cNvSpPr>
            <a:spLocks noGrp="1" noChangeArrowheads="1"/>
          </p:cNvSpPr>
          <p:nvPr>
            <p:ph idx="1"/>
          </p:nvPr>
        </p:nvSpPr>
        <p:spPr>
          <a:xfrm>
            <a:off x="685800" y="1844824"/>
            <a:ext cx="7772400" cy="381000"/>
          </a:xfrm>
          <a:noFill/>
        </p:spPr>
        <p:txBody>
          <a:bodyPr/>
          <a:lstStyle/>
          <a:p>
            <a:pPr algn="ctr">
              <a:buFontTx/>
              <a:buNone/>
            </a:pPr>
            <a:r>
              <a:rPr lang="en-GB" sz="2000" dirty="0" smtClean="0"/>
              <a:t>Date:</a:t>
            </a:r>
            <a:r>
              <a:rPr lang="en-GB" sz="2000" b="0" dirty="0" smtClean="0"/>
              <a:t> 201</a:t>
            </a:r>
            <a:r>
              <a:rPr lang="en-US" sz="2000" b="0" dirty="0"/>
              <a:t>8</a:t>
            </a:r>
            <a:r>
              <a:rPr lang="en-GB" sz="2000" b="0" dirty="0" smtClean="0"/>
              <a:t>-</a:t>
            </a:r>
            <a:r>
              <a:rPr lang="en-US" sz="2000" b="0" dirty="0" smtClean="0"/>
              <a:t>03</a:t>
            </a:r>
            <a:r>
              <a:rPr lang="en-GB" sz="2000" b="0" dirty="0" smtClean="0"/>
              <a:t>-</a:t>
            </a:r>
            <a:r>
              <a:rPr lang="en-US" sz="2000" b="0" dirty="0" smtClean="0"/>
              <a:t>06</a:t>
            </a:r>
            <a:endParaRPr lang="en-GB" sz="2000" b="0" dirty="0" smtClean="0"/>
          </a:p>
        </p:txBody>
      </p:sp>
      <p:sp>
        <p:nvSpPr>
          <p:cNvPr id="3075" name="Slide Number Placeholder 4"/>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smtClean="0"/>
              <a:t>Slide </a:t>
            </a:r>
            <a:fld id="{09260846-F612-4166-AE8A-DF99C3DBA102}" type="slidenum">
              <a:rPr lang="en-GB" smtClean="0"/>
              <a:pPr/>
              <a:t>1</a:t>
            </a:fld>
            <a:endParaRPr lang="en-GB" dirty="0" smtClean="0"/>
          </a:p>
        </p:txBody>
      </p:sp>
      <p:graphicFrame>
        <p:nvGraphicFramePr>
          <p:cNvPr id="7" name="Object 11"/>
          <p:cNvGraphicFramePr>
            <a:graphicFrameLocks noChangeAspect="1"/>
          </p:cNvGraphicFramePr>
          <p:nvPr>
            <p:extLst>
              <p:ext uri="{D42A27DB-BD31-4B8C-83A1-F6EECF244321}">
                <p14:modId xmlns:p14="http://schemas.microsoft.com/office/powerpoint/2010/main" val="2500026282"/>
              </p:ext>
            </p:extLst>
          </p:nvPr>
        </p:nvGraphicFramePr>
        <p:xfrm>
          <a:off x="1619250" y="2706688"/>
          <a:ext cx="6321425" cy="2806700"/>
        </p:xfrm>
        <a:graphic>
          <a:graphicData uri="http://schemas.openxmlformats.org/presentationml/2006/ole">
            <mc:AlternateContent xmlns:mc="http://schemas.openxmlformats.org/markup-compatibility/2006">
              <mc:Choice xmlns:v="urn:schemas-microsoft-com:vml" Requires="v">
                <p:oleObj spid="_x0000_s2347" name="Document" r:id="rId4" imgW="9816106" imgH="4347010" progId="Word.Document.8">
                  <p:embed/>
                </p:oleObj>
              </mc:Choice>
              <mc:Fallback>
                <p:oleObj name="Document" r:id="rId4" imgW="9816106" imgH="4347010" progId="Word.Document.8">
                  <p:embed/>
                  <p:pic>
                    <p:nvPicPr>
                      <p:cNvPr id="0" name=""/>
                      <p:cNvPicPr>
                        <a:picLocks noChangeAspect="1" noChangeArrowheads="1"/>
                      </p:cNvPicPr>
                      <p:nvPr/>
                    </p:nvPicPr>
                    <p:blipFill>
                      <a:blip r:embed="rId5"/>
                      <a:srcRect/>
                      <a:stretch>
                        <a:fillRect/>
                      </a:stretch>
                    </p:blipFill>
                    <p:spPr bwMode="auto">
                      <a:xfrm>
                        <a:off x="1619250" y="2706688"/>
                        <a:ext cx="6321425" cy="2806700"/>
                      </a:xfrm>
                      <a:prstGeom prst="rect">
                        <a:avLst/>
                      </a:prstGeom>
                      <a:noFill/>
                      <a:ln>
                        <a:noFill/>
                      </a:ln>
                      <a:effectLst/>
                      <a:extLst/>
                    </p:spPr>
                  </p:pic>
                </p:oleObj>
              </mc:Fallback>
            </mc:AlternateContent>
          </a:graphicData>
        </a:graphic>
      </p:graphicFrame>
      <p:sp>
        <p:nvSpPr>
          <p:cNvPr id="2" name="Date Placeholder 1"/>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701985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10</a:t>
            </a:fld>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
        <p:nvSpPr>
          <p:cNvPr id="4" name="Content Placeholder 3"/>
          <p:cNvSpPr>
            <a:spLocks noGrp="1"/>
          </p:cNvSpPr>
          <p:nvPr>
            <p:ph sz="quarter" idx="13"/>
          </p:nvPr>
        </p:nvSpPr>
        <p:spPr/>
        <p:txBody>
          <a:bodyPr/>
          <a:lstStyle/>
          <a:p>
            <a:pPr algn="just"/>
            <a:r>
              <a:rPr lang="en-US" b="0" dirty="0" smtClean="0"/>
              <a:t>In negotiation phase, an indication parameter field is defined to enable the RSTA and ISTA to negotiate the ISTA2RSTA LMR feedback.</a:t>
            </a:r>
          </a:p>
          <a:p>
            <a:pPr algn="just"/>
            <a:r>
              <a:rPr lang="en-US" b="0" dirty="0" smtClean="0"/>
              <a:t>For the two-sided LMR feedback, a resource request rule for ISTA is proposed to simplify the RSTA’s resource allocation for ISTA2RSTA LMR transmission.</a:t>
            </a:r>
          </a:p>
          <a:p>
            <a:pPr algn="just"/>
            <a:r>
              <a:rPr lang="en-US" b="0" dirty="0" smtClean="0"/>
              <a:t>Efficient LMR exchange sequence is designed to enable two-sided LMR feedback</a:t>
            </a:r>
            <a:r>
              <a:rPr lang="en-US" b="0" dirty="0"/>
              <a:t> </a:t>
            </a:r>
            <a:r>
              <a:rPr lang="en-US" b="0" dirty="0" smtClean="0"/>
              <a:t>between ISTA and RSTA.</a:t>
            </a:r>
            <a:endParaRPr lang="en-US" b="0" dirty="0"/>
          </a:p>
        </p:txBody>
      </p:sp>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06464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11</a:t>
            </a:fld>
            <a:endParaRPr lang="en-US" dirty="0"/>
          </a:p>
        </p:txBody>
      </p:sp>
      <p:sp>
        <p:nvSpPr>
          <p:cNvPr id="3" name="Title 2"/>
          <p:cNvSpPr>
            <a:spLocks noGrp="1"/>
          </p:cNvSpPr>
          <p:nvPr>
            <p:ph type="title"/>
          </p:nvPr>
        </p:nvSpPr>
        <p:spPr/>
        <p:txBody>
          <a:bodyPr/>
          <a:lstStyle/>
          <a:p>
            <a:r>
              <a:rPr lang="en-US" dirty="0"/>
              <a:t>Straw </a:t>
            </a:r>
            <a:r>
              <a:rPr lang="en-US" altLang="zh-CN" dirty="0"/>
              <a:t>P</a:t>
            </a:r>
            <a:r>
              <a:rPr lang="en-US" dirty="0"/>
              <a:t>oll </a:t>
            </a:r>
            <a:r>
              <a:rPr lang="en-US" dirty="0" smtClean="0"/>
              <a:t>#1</a:t>
            </a:r>
            <a:endParaRPr lang="en-US" dirty="0"/>
          </a:p>
        </p:txBody>
      </p:sp>
      <p:sp>
        <p:nvSpPr>
          <p:cNvPr id="4" name="Content Placeholder 3"/>
          <p:cNvSpPr>
            <a:spLocks noGrp="1"/>
          </p:cNvSpPr>
          <p:nvPr>
            <p:ph sz="quarter" idx="13"/>
          </p:nvPr>
        </p:nvSpPr>
        <p:spPr/>
        <p:txBody>
          <a:bodyPr/>
          <a:lstStyle/>
          <a:p>
            <a:r>
              <a:rPr lang="en-US" sz="2200" b="0" dirty="0" smtClean="0"/>
              <a:t>Do you support the following SU ranging sequence for RSTA2ISTA and ISTA2RSTA LMR feedback?</a:t>
            </a:r>
          </a:p>
          <a:p>
            <a:endParaRPr lang="en-US" sz="2200" b="0" dirty="0"/>
          </a:p>
          <a:p>
            <a:endParaRPr lang="en-US" sz="2200" b="0" dirty="0"/>
          </a:p>
          <a:p>
            <a:endParaRPr lang="en-US" b="0" dirty="0" smtClean="0"/>
          </a:p>
          <a:p>
            <a:pPr marL="0" indent="0">
              <a:buNone/>
            </a:pPr>
            <a:endParaRPr lang="en-US" b="0" dirty="0" smtClean="0"/>
          </a:p>
          <a:p>
            <a:pPr marL="0" indent="0">
              <a:buNone/>
            </a:pPr>
            <a:endParaRPr lang="en-US" b="0" dirty="0" smtClean="0"/>
          </a:p>
          <a:p>
            <a:pPr marL="0" indent="0">
              <a:buNone/>
            </a:pPr>
            <a:endParaRPr lang="en-US" b="0" dirty="0" smtClean="0"/>
          </a:p>
          <a:p>
            <a:pPr marL="0" indent="0">
              <a:buNone/>
            </a:pPr>
            <a:r>
              <a:rPr lang="en-US" sz="1600" b="0" dirty="0" smtClean="0"/>
              <a:t>      </a:t>
            </a:r>
          </a:p>
          <a:p>
            <a:pPr marL="0" indent="0">
              <a:buNone/>
            </a:pPr>
            <a:r>
              <a:rPr lang="en-US" sz="1600" b="0" dirty="0"/>
              <a:t> </a:t>
            </a:r>
            <a:r>
              <a:rPr lang="en-US" sz="1600" b="0" dirty="0" smtClean="0"/>
              <a:t>        Please note: the LMR could be either immediate </a:t>
            </a:r>
            <a:r>
              <a:rPr lang="en-US" sz="1600" b="0" dirty="0"/>
              <a:t>(for round </a:t>
            </a:r>
            <a:r>
              <a:rPr lang="en-US" sz="1600" b="0" dirty="0" smtClean="0"/>
              <a:t>N) or delayed (for round N-1) </a:t>
            </a:r>
          </a:p>
          <a:p>
            <a:pPr marL="0" indent="0">
              <a:buNone/>
            </a:pPr>
            <a:r>
              <a:rPr lang="en-US" sz="1600" b="0" dirty="0"/>
              <a:t> </a:t>
            </a:r>
            <a:r>
              <a:rPr lang="en-US" sz="1600" b="0" dirty="0" smtClean="0"/>
              <a:t>        and the error recovery rule is TBD.</a:t>
            </a:r>
          </a:p>
          <a:p>
            <a:pPr marL="0" indent="0">
              <a:buNone/>
            </a:pPr>
            <a:r>
              <a:rPr lang="en-US" sz="1400" b="0" dirty="0"/>
              <a:t> </a:t>
            </a:r>
            <a:r>
              <a:rPr lang="en-US" sz="1400" b="0" dirty="0" smtClean="0"/>
              <a:t>         </a:t>
            </a:r>
            <a:endParaRPr lang="en-US" b="0" dirty="0"/>
          </a:p>
          <a:p>
            <a:pPr marL="0" indent="0">
              <a:buNone/>
            </a:pPr>
            <a:r>
              <a:rPr lang="en-US" sz="2200" b="0" dirty="0" smtClean="0"/>
              <a:t>      Y:         N:      </a:t>
            </a:r>
            <a:r>
              <a:rPr lang="en-US" sz="2200" b="0" dirty="0"/>
              <a:t>Abstain</a:t>
            </a:r>
            <a:r>
              <a:rPr lang="en-US" sz="2200" dirty="0"/>
              <a:t> </a:t>
            </a:r>
            <a:r>
              <a:rPr lang="en-US" sz="2200" b="0" dirty="0" smtClean="0"/>
              <a:t>:</a:t>
            </a:r>
            <a:endParaRPr lang="en-US" sz="2200" b="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0603" y="2348880"/>
            <a:ext cx="5279709" cy="2357103"/>
          </a:xfrm>
          <a:prstGeom prst="rect">
            <a:avLst/>
          </a:prstGeom>
        </p:spPr>
      </p:pic>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437556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12</a:t>
            </a:fld>
            <a:endParaRPr lang="en-US" dirty="0"/>
          </a:p>
        </p:txBody>
      </p:sp>
      <p:sp>
        <p:nvSpPr>
          <p:cNvPr id="3" name="Title 2"/>
          <p:cNvSpPr>
            <a:spLocks noGrp="1"/>
          </p:cNvSpPr>
          <p:nvPr>
            <p:ph type="title"/>
          </p:nvPr>
        </p:nvSpPr>
        <p:spPr/>
        <p:txBody>
          <a:bodyPr/>
          <a:lstStyle/>
          <a:p>
            <a:r>
              <a:rPr lang="en-US" dirty="0" smtClean="0"/>
              <a:t>Motion #1</a:t>
            </a:r>
            <a:endParaRPr lang="en-US" dirty="0"/>
          </a:p>
        </p:txBody>
      </p:sp>
      <p:sp>
        <p:nvSpPr>
          <p:cNvPr id="4" name="Content Placeholder 3"/>
          <p:cNvSpPr>
            <a:spLocks noGrp="1"/>
          </p:cNvSpPr>
          <p:nvPr>
            <p:ph sz="quarter" idx="13"/>
          </p:nvPr>
        </p:nvSpPr>
        <p:spPr>
          <a:xfrm>
            <a:off x="455613" y="1604434"/>
            <a:ext cx="8228012" cy="4870979"/>
          </a:xfrm>
        </p:spPr>
        <p:txBody>
          <a:bodyPr/>
          <a:lstStyle/>
          <a:p>
            <a:pPr algn="just"/>
            <a:r>
              <a:rPr lang="en-US" sz="2200" b="0" dirty="0" smtClean="0"/>
              <a:t>We agree for the following SU ranging sequence when both RSTA2ISTA and ISTA2RSTA LMR feedback were previously  negotiated</a:t>
            </a:r>
            <a:r>
              <a:rPr lang="en-US" sz="2200" b="0" dirty="0"/>
              <a:t>:</a:t>
            </a:r>
            <a:endParaRPr lang="en-US" sz="2200" b="0" dirty="0" smtClean="0"/>
          </a:p>
          <a:p>
            <a:endParaRPr lang="en-US" sz="2200" b="0" dirty="0"/>
          </a:p>
          <a:p>
            <a:endParaRPr lang="en-US" sz="2200" b="0" dirty="0"/>
          </a:p>
          <a:p>
            <a:endParaRPr lang="en-US" b="0" dirty="0" smtClean="0"/>
          </a:p>
          <a:p>
            <a:pPr marL="0" indent="0">
              <a:buNone/>
            </a:pPr>
            <a:endParaRPr lang="en-US" b="0" dirty="0" smtClean="0"/>
          </a:p>
          <a:p>
            <a:pPr marL="0" indent="0">
              <a:buNone/>
            </a:pPr>
            <a:endParaRPr lang="en-US" b="0" dirty="0" smtClean="0"/>
          </a:p>
          <a:p>
            <a:pPr marL="0" indent="0">
              <a:buNone/>
            </a:pPr>
            <a:endParaRPr lang="en-US" b="0" dirty="0" smtClean="0"/>
          </a:p>
          <a:p>
            <a:pPr marL="0" indent="0">
              <a:buNone/>
            </a:pPr>
            <a:r>
              <a:rPr lang="en-US" sz="1600" b="0" dirty="0" smtClean="0"/>
              <a:t>       </a:t>
            </a:r>
          </a:p>
          <a:p>
            <a:pPr marL="0" indent="0">
              <a:buNone/>
            </a:pPr>
            <a:r>
              <a:rPr lang="en-US" sz="1800" b="0" dirty="0"/>
              <a:t> </a:t>
            </a:r>
            <a:r>
              <a:rPr lang="en-US" sz="1800" b="0" dirty="0" smtClean="0"/>
              <a:t>       </a:t>
            </a:r>
            <a:r>
              <a:rPr lang="en-US" sz="1600" b="0" dirty="0" smtClean="0"/>
              <a:t>Please note: the LMR could be either immediate </a:t>
            </a:r>
            <a:r>
              <a:rPr lang="en-US" sz="1600" b="0" dirty="0"/>
              <a:t>(for round </a:t>
            </a:r>
            <a:r>
              <a:rPr lang="en-US" sz="1600" b="0" dirty="0" smtClean="0"/>
              <a:t>N) or delayed (for round N-1)  </a:t>
            </a:r>
          </a:p>
          <a:p>
            <a:pPr marL="0" indent="0">
              <a:buNone/>
            </a:pPr>
            <a:r>
              <a:rPr lang="en-US" sz="1600" b="0" dirty="0"/>
              <a:t> </a:t>
            </a:r>
            <a:r>
              <a:rPr lang="en-US" sz="1600" b="0" dirty="0" smtClean="0"/>
              <a:t>        and the error recovery rule is TBD.</a:t>
            </a:r>
          </a:p>
          <a:p>
            <a:pPr marL="0" indent="0">
              <a:buNone/>
            </a:pPr>
            <a:endParaRPr lang="en-US" sz="1100" b="0" dirty="0" smtClean="0"/>
          </a:p>
          <a:p>
            <a:pPr marL="0" indent="0">
              <a:buNone/>
            </a:pPr>
            <a:r>
              <a:rPr lang="en-US" sz="2200" b="0" dirty="0"/>
              <a:t> </a:t>
            </a:r>
            <a:r>
              <a:rPr lang="en-US" sz="2200" b="0" dirty="0" smtClean="0"/>
              <a:t>      Y:        N:      Abstain</a:t>
            </a:r>
            <a:r>
              <a:rPr lang="en-US" sz="2200" dirty="0" smtClean="0"/>
              <a:t> </a:t>
            </a:r>
            <a:r>
              <a:rPr lang="en-US" sz="2200" b="0" dirty="0" smtClean="0"/>
              <a:t>:</a:t>
            </a:r>
            <a:endParaRPr lang="en-US" sz="2200" b="0" dirty="0"/>
          </a:p>
          <a:p>
            <a:pPr marL="0" indent="0">
              <a:buNone/>
            </a:pPr>
            <a:endParaRPr lang="en-US" sz="1400" b="0" dirty="0" smtClean="0"/>
          </a:p>
          <a:p>
            <a:pPr marL="0" indent="0">
              <a:buNone/>
            </a:pPr>
            <a:endParaRPr lang="en-US" b="0" dirty="0"/>
          </a:p>
          <a:p>
            <a:pPr marL="0" indent="0">
              <a:buNone/>
            </a:pPr>
            <a:r>
              <a:rPr lang="en-US" sz="2200" b="0" dirty="0" smtClean="0"/>
              <a:t>     </a:t>
            </a:r>
            <a:endParaRPr lang="en-US" sz="2200" b="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0245" y="2708920"/>
            <a:ext cx="5279709" cy="2357103"/>
          </a:xfrm>
          <a:prstGeom prst="rect">
            <a:avLst/>
          </a:prstGeom>
        </p:spPr>
      </p:pic>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555562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13</a:t>
            </a:fld>
            <a:endParaRPr lang="en-US" dirty="0"/>
          </a:p>
        </p:txBody>
      </p:sp>
      <p:sp>
        <p:nvSpPr>
          <p:cNvPr id="3" name="Title 2"/>
          <p:cNvSpPr>
            <a:spLocks noGrp="1"/>
          </p:cNvSpPr>
          <p:nvPr>
            <p:ph type="title"/>
          </p:nvPr>
        </p:nvSpPr>
        <p:spPr/>
        <p:txBody>
          <a:bodyPr/>
          <a:lstStyle/>
          <a:p>
            <a:r>
              <a:rPr lang="en-US" dirty="0"/>
              <a:t>Straw </a:t>
            </a:r>
            <a:r>
              <a:rPr lang="en-US" altLang="zh-CN" dirty="0"/>
              <a:t>P</a:t>
            </a:r>
            <a:r>
              <a:rPr lang="en-US" dirty="0"/>
              <a:t>oll </a:t>
            </a:r>
            <a:r>
              <a:rPr lang="en-US" dirty="0" smtClean="0"/>
              <a:t>#2</a:t>
            </a:r>
            <a:endParaRPr lang="en-US" dirty="0"/>
          </a:p>
        </p:txBody>
      </p:sp>
      <p:sp>
        <p:nvSpPr>
          <p:cNvPr id="4" name="Content Placeholder 3"/>
          <p:cNvSpPr>
            <a:spLocks noGrp="1"/>
          </p:cNvSpPr>
          <p:nvPr>
            <p:ph sz="quarter" idx="13"/>
          </p:nvPr>
        </p:nvSpPr>
        <p:spPr/>
        <p:txBody>
          <a:bodyPr/>
          <a:lstStyle/>
          <a:p>
            <a:pPr algn="just">
              <a:spcBef>
                <a:spcPts val="0"/>
              </a:spcBef>
            </a:pPr>
            <a:r>
              <a:rPr lang="en-US" sz="2200" b="0" dirty="0" smtClean="0"/>
              <a:t>Do you agree to add a new field in the NGP </a:t>
            </a:r>
            <a:r>
              <a:rPr lang="en-US" sz="2200" b="0" dirty="0"/>
              <a:t>parameter </a:t>
            </a:r>
            <a:r>
              <a:rPr lang="en-US" sz="2200" b="0" dirty="0" smtClean="0"/>
              <a:t>IE within the </a:t>
            </a:r>
            <a:r>
              <a:rPr lang="en-US" sz="2200" b="0" dirty="0"/>
              <a:t>I</a:t>
            </a:r>
            <a:r>
              <a:rPr lang="en-US" sz="2200" b="0" dirty="0" smtClean="0"/>
              <a:t>FTM and </a:t>
            </a:r>
            <a:r>
              <a:rPr lang="en-US" sz="2200" b="0" dirty="0"/>
              <a:t>I</a:t>
            </a:r>
            <a:r>
              <a:rPr lang="en-US" sz="2200" b="0" dirty="0" smtClean="0"/>
              <a:t>FTMR frames to </a:t>
            </a:r>
            <a:r>
              <a:rPr lang="en-US" altLang="zh-CN" sz="2200" b="0" dirty="0" smtClean="0"/>
              <a:t>indicate</a:t>
            </a:r>
            <a:r>
              <a:rPr lang="en-US" sz="2200" b="0" dirty="0" smtClean="0"/>
              <a:t> the</a:t>
            </a:r>
            <a:r>
              <a:rPr lang="en-US" sz="2200" b="0" dirty="0"/>
              <a:t> </a:t>
            </a:r>
            <a:r>
              <a:rPr lang="en-US" altLang="zh-CN" sz="2200" b="0" dirty="0" smtClean="0"/>
              <a:t>request and consent to use I</a:t>
            </a:r>
            <a:r>
              <a:rPr lang="en-US" sz="2200" b="0" dirty="0" smtClean="0"/>
              <a:t>STA2RSTA </a:t>
            </a:r>
            <a:r>
              <a:rPr lang="en-US" sz="2200" b="0" dirty="0"/>
              <a:t>LMR </a:t>
            </a:r>
            <a:r>
              <a:rPr lang="en-US" sz="2200" b="0" dirty="0" smtClean="0"/>
              <a:t>feedback?</a:t>
            </a:r>
          </a:p>
          <a:p>
            <a:pPr lvl="1" algn="just">
              <a:spcBef>
                <a:spcPts val="0"/>
              </a:spcBef>
            </a:pPr>
            <a:r>
              <a:rPr lang="en-US" dirty="0"/>
              <a:t>In the I</a:t>
            </a:r>
            <a:r>
              <a:rPr lang="en-US" dirty="0" smtClean="0"/>
              <a:t>FTMR </a:t>
            </a:r>
            <a:r>
              <a:rPr lang="en-US" dirty="0"/>
              <a:t>frame, the </a:t>
            </a:r>
            <a:r>
              <a:rPr lang="en-US" dirty="0" smtClean="0"/>
              <a:t>ISTA uses this field </a:t>
            </a:r>
            <a:r>
              <a:rPr lang="en-US" dirty="0"/>
              <a:t>to indicate whether it’s willing to report its LMR information to </a:t>
            </a:r>
            <a:r>
              <a:rPr lang="en-US" dirty="0" smtClean="0"/>
              <a:t>RSTA.</a:t>
            </a:r>
          </a:p>
          <a:p>
            <a:pPr lvl="1" algn="just">
              <a:spcBef>
                <a:spcPts val="0"/>
              </a:spcBef>
            </a:pPr>
            <a:r>
              <a:rPr lang="en-US" dirty="0"/>
              <a:t>In the I</a:t>
            </a:r>
            <a:r>
              <a:rPr lang="en-US" dirty="0" smtClean="0"/>
              <a:t>FTM </a:t>
            </a:r>
            <a:r>
              <a:rPr lang="en-US" dirty="0"/>
              <a:t>frame, </a:t>
            </a:r>
            <a:r>
              <a:rPr lang="en-US" dirty="0" smtClean="0"/>
              <a:t>this field is </a:t>
            </a:r>
            <a:r>
              <a:rPr lang="en-US" dirty="0"/>
              <a:t>used by </a:t>
            </a:r>
            <a:r>
              <a:rPr lang="en-US" dirty="0" smtClean="0"/>
              <a:t>RSTA </a:t>
            </a:r>
            <a:r>
              <a:rPr lang="en-US" dirty="0"/>
              <a:t>to notify </a:t>
            </a:r>
            <a:r>
              <a:rPr lang="en-US" dirty="0" smtClean="0"/>
              <a:t>ISTA </a:t>
            </a:r>
            <a:r>
              <a:rPr lang="en-US" dirty="0"/>
              <a:t>whether the </a:t>
            </a:r>
            <a:r>
              <a:rPr lang="en-US" dirty="0" smtClean="0"/>
              <a:t>RSTA </a:t>
            </a:r>
            <a:r>
              <a:rPr lang="en-US" dirty="0"/>
              <a:t>will request the </a:t>
            </a:r>
            <a:r>
              <a:rPr lang="en-US" dirty="0" smtClean="0"/>
              <a:t>ISTA’s </a:t>
            </a:r>
            <a:r>
              <a:rPr lang="en-US" dirty="0"/>
              <a:t>LMR report</a:t>
            </a:r>
            <a:r>
              <a:rPr lang="en-US" dirty="0" smtClean="0"/>
              <a:t>.</a:t>
            </a:r>
          </a:p>
          <a:p>
            <a:pPr lvl="1" algn="just">
              <a:spcBef>
                <a:spcPts val="0"/>
              </a:spcBef>
            </a:pPr>
            <a:endParaRPr lang="en-US" dirty="0"/>
          </a:p>
          <a:p>
            <a:pPr lvl="1" algn="just"/>
            <a:endParaRPr lang="en-US" b="0" dirty="0" smtClean="0"/>
          </a:p>
          <a:p>
            <a:pPr lvl="1" algn="just"/>
            <a:endParaRPr lang="en-US" b="0" dirty="0" smtClean="0"/>
          </a:p>
          <a:p>
            <a:endParaRPr lang="en-US" b="0" dirty="0"/>
          </a:p>
          <a:p>
            <a:pPr marL="0" indent="0">
              <a:buNone/>
            </a:pPr>
            <a:endParaRPr lang="en-US" b="0" dirty="0" smtClean="0"/>
          </a:p>
          <a:p>
            <a:pPr marL="0" indent="0">
              <a:spcBef>
                <a:spcPts val="1200"/>
              </a:spcBef>
              <a:buNone/>
            </a:pPr>
            <a:endParaRPr lang="en-US" b="0" dirty="0" smtClean="0"/>
          </a:p>
          <a:p>
            <a:pPr marL="0" indent="0">
              <a:spcBef>
                <a:spcPts val="1200"/>
              </a:spcBef>
              <a:buNone/>
            </a:pPr>
            <a:r>
              <a:rPr lang="en-US" sz="2200" b="0" dirty="0" smtClean="0"/>
              <a:t>      Y:         N:      </a:t>
            </a:r>
            <a:r>
              <a:rPr lang="en-US" sz="2200" b="0" dirty="0"/>
              <a:t>Abstain</a:t>
            </a:r>
            <a:r>
              <a:rPr lang="en-US" sz="2200" dirty="0"/>
              <a:t> </a:t>
            </a:r>
            <a:r>
              <a:rPr lang="en-US" sz="2200" b="0" dirty="0" smtClean="0"/>
              <a:t>:</a:t>
            </a:r>
            <a:endParaRPr lang="en-US" sz="2200" b="0" dirty="0"/>
          </a:p>
        </p:txBody>
      </p:sp>
      <p:pic>
        <p:nvPicPr>
          <p:cNvPr id="5" name="Content Placeholder 6" descr="C:\Users\jiangfe1\Pictures\parameter element.png"/>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3933056"/>
            <a:ext cx="5462680"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ate Placeholder 6"/>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8963616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14</a:t>
            </a:fld>
            <a:endParaRPr lang="en-US" dirty="0"/>
          </a:p>
        </p:txBody>
      </p:sp>
      <p:sp>
        <p:nvSpPr>
          <p:cNvPr id="3" name="Title 2"/>
          <p:cNvSpPr>
            <a:spLocks noGrp="1"/>
          </p:cNvSpPr>
          <p:nvPr>
            <p:ph type="title"/>
          </p:nvPr>
        </p:nvSpPr>
        <p:spPr/>
        <p:txBody>
          <a:bodyPr/>
          <a:lstStyle/>
          <a:p>
            <a:r>
              <a:rPr lang="en-US" dirty="0" smtClean="0"/>
              <a:t>Motion #2</a:t>
            </a:r>
            <a:endParaRPr lang="en-US" dirty="0"/>
          </a:p>
        </p:txBody>
      </p:sp>
      <p:sp>
        <p:nvSpPr>
          <p:cNvPr id="4" name="Content Placeholder 3"/>
          <p:cNvSpPr>
            <a:spLocks noGrp="1"/>
          </p:cNvSpPr>
          <p:nvPr>
            <p:ph sz="quarter" idx="13"/>
          </p:nvPr>
        </p:nvSpPr>
        <p:spPr/>
        <p:txBody>
          <a:bodyPr/>
          <a:lstStyle/>
          <a:p>
            <a:pPr algn="just">
              <a:spcBef>
                <a:spcPts val="0"/>
              </a:spcBef>
            </a:pPr>
            <a:r>
              <a:rPr lang="en-US" sz="2200" b="0" dirty="0" smtClean="0"/>
              <a:t>We agree to add a new field in the NGP </a:t>
            </a:r>
            <a:r>
              <a:rPr lang="en-US" sz="2200" b="0" dirty="0"/>
              <a:t>parameter </a:t>
            </a:r>
            <a:r>
              <a:rPr lang="en-US" sz="2200" b="0" dirty="0" smtClean="0"/>
              <a:t>IE within the </a:t>
            </a:r>
            <a:r>
              <a:rPr lang="en-US" sz="2200" b="0" dirty="0"/>
              <a:t>I</a:t>
            </a:r>
            <a:r>
              <a:rPr lang="en-US" sz="2200" b="0" dirty="0" smtClean="0"/>
              <a:t>FTM and </a:t>
            </a:r>
            <a:r>
              <a:rPr lang="en-US" sz="2200" b="0" dirty="0"/>
              <a:t>I</a:t>
            </a:r>
            <a:r>
              <a:rPr lang="en-US" sz="2200" b="0" dirty="0" smtClean="0"/>
              <a:t>FTMR frames to </a:t>
            </a:r>
            <a:r>
              <a:rPr lang="en-US" altLang="zh-CN" sz="2200" b="0" dirty="0" smtClean="0"/>
              <a:t>indicate</a:t>
            </a:r>
            <a:r>
              <a:rPr lang="en-US" sz="2200" b="0" dirty="0" smtClean="0"/>
              <a:t> the</a:t>
            </a:r>
            <a:r>
              <a:rPr lang="en-US" sz="2200" b="0" dirty="0"/>
              <a:t> </a:t>
            </a:r>
            <a:r>
              <a:rPr lang="en-US" altLang="zh-CN" sz="2200" b="0" dirty="0" smtClean="0"/>
              <a:t>request and consent to use </a:t>
            </a:r>
            <a:r>
              <a:rPr lang="en-US" altLang="zh-CN" sz="2200" b="0" dirty="0"/>
              <a:t>I</a:t>
            </a:r>
            <a:r>
              <a:rPr lang="en-US" sz="2200" b="0" dirty="0" smtClean="0"/>
              <a:t>STA2RSTA </a:t>
            </a:r>
            <a:r>
              <a:rPr lang="en-US" sz="2200" b="0" dirty="0"/>
              <a:t>LMR </a:t>
            </a:r>
            <a:r>
              <a:rPr lang="en-US" sz="2200" b="0" dirty="0" smtClean="0"/>
              <a:t>feedback</a:t>
            </a:r>
          </a:p>
          <a:p>
            <a:pPr lvl="1" algn="just">
              <a:spcBef>
                <a:spcPts val="0"/>
              </a:spcBef>
            </a:pPr>
            <a:r>
              <a:rPr lang="en-US" dirty="0"/>
              <a:t>In the I</a:t>
            </a:r>
            <a:r>
              <a:rPr lang="en-US" dirty="0" smtClean="0"/>
              <a:t>FTMR </a:t>
            </a:r>
            <a:r>
              <a:rPr lang="en-US" dirty="0"/>
              <a:t>frame, the </a:t>
            </a:r>
            <a:r>
              <a:rPr lang="en-US" dirty="0" smtClean="0"/>
              <a:t>ISTA uses this field </a:t>
            </a:r>
            <a:r>
              <a:rPr lang="en-US" dirty="0"/>
              <a:t>to indicate whether it’s willing to report its LMR information to </a:t>
            </a:r>
            <a:r>
              <a:rPr lang="en-US" dirty="0" smtClean="0"/>
              <a:t>RSTA.</a:t>
            </a:r>
          </a:p>
          <a:p>
            <a:pPr lvl="1" algn="just">
              <a:spcBef>
                <a:spcPts val="0"/>
              </a:spcBef>
            </a:pPr>
            <a:r>
              <a:rPr lang="en-US" dirty="0"/>
              <a:t>In the I</a:t>
            </a:r>
            <a:r>
              <a:rPr lang="en-US" dirty="0" smtClean="0"/>
              <a:t>FTM </a:t>
            </a:r>
            <a:r>
              <a:rPr lang="en-US" dirty="0"/>
              <a:t>frame, </a:t>
            </a:r>
            <a:r>
              <a:rPr lang="en-US" dirty="0" smtClean="0"/>
              <a:t>this field is </a:t>
            </a:r>
            <a:r>
              <a:rPr lang="en-US" dirty="0"/>
              <a:t>used by </a:t>
            </a:r>
            <a:r>
              <a:rPr lang="en-US" dirty="0" smtClean="0"/>
              <a:t>RSTA </a:t>
            </a:r>
            <a:r>
              <a:rPr lang="en-US" dirty="0"/>
              <a:t>to notify </a:t>
            </a:r>
            <a:r>
              <a:rPr lang="en-US" dirty="0" smtClean="0"/>
              <a:t>ISTA </a:t>
            </a:r>
            <a:r>
              <a:rPr lang="en-US" dirty="0"/>
              <a:t>whether the </a:t>
            </a:r>
            <a:r>
              <a:rPr lang="en-US" dirty="0" smtClean="0"/>
              <a:t>RSTA </a:t>
            </a:r>
            <a:r>
              <a:rPr lang="en-US" dirty="0"/>
              <a:t>will request the </a:t>
            </a:r>
            <a:r>
              <a:rPr lang="en-US" dirty="0" smtClean="0"/>
              <a:t>ISTA’s </a:t>
            </a:r>
            <a:r>
              <a:rPr lang="en-US" dirty="0"/>
              <a:t>LMR report</a:t>
            </a:r>
            <a:r>
              <a:rPr lang="en-US" dirty="0" smtClean="0"/>
              <a:t>.</a:t>
            </a:r>
          </a:p>
          <a:p>
            <a:pPr lvl="1" algn="just">
              <a:spcBef>
                <a:spcPts val="0"/>
              </a:spcBef>
            </a:pPr>
            <a:endParaRPr lang="en-US" dirty="0"/>
          </a:p>
          <a:p>
            <a:pPr lvl="1" algn="just"/>
            <a:endParaRPr lang="en-US" b="0" dirty="0" smtClean="0"/>
          </a:p>
          <a:p>
            <a:pPr lvl="1" algn="just"/>
            <a:endParaRPr lang="en-US" b="0" dirty="0" smtClean="0"/>
          </a:p>
          <a:p>
            <a:endParaRPr lang="en-US" b="0" dirty="0"/>
          </a:p>
          <a:p>
            <a:pPr marL="0" indent="0">
              <a:buNone/>
            </a:pPr>
            <a:endParaRPr lang="en-US" b="0" dirty="0" smtClean="0"/>
          </a:p>
          <a:p>
            <a:pPr marL="0" indent="0">
              <a:buNone/>
            </a:pPr>
            <a:endParaRPr lang="en-US" b="0" dirty="0" smtClean="0"/>
          </a:p>
          <a:p>
            <a:pPr marL="0" indent="0">
              <a:spcBef>
                <a:spcPts val="1800"/>
              </a:spcBef>
              <a:buNone/>
            </a:pPr>
            <a:r>
              <a:rPr lang="en-US" b="0" dirty="0" smtClean="0"/>
              <a:t>       </a:t>
            </a:r>
            <a:r>
              <a:rPr lang="en-US" sz="2200" b="0" dirty="0" smtClean="0"/>
              <a:t>Y:        N:         </a:t>
            </a:r>
            <a:r>
              <a:rPr lang="en-US" sz="2200" b="0" dirty="0"/>
              <a:t>Abstain</a:t>
            </a:r>
            <a:r>
              <a:rPr lang="en-US" sz="2200" dirty="0"/>
              <a:t> </a:t>
            </a:r>
            <a:r>
              <a:rPr lang="en-US" sz="2200" b="0" dirty="0" smtClean="0"/>
              <a:t>:       </a:t>
            </a:r>
            <a:endParaRPr lang="en-US" sz="2200" b="0" dirty="0"/>
          </a:p>
        </p:txBody>
      </p:sp>
      <p:pic>
        <p:nvPicPr>
          <p:cNvPr id="5" name="Content Placeholder 6" descr="C:\Users\jiangfe1\Pictures\parameter element.png"/>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3933056"/>
            <a:ext cx="5462680"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ate Placeholder 6"/>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7636714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15</a:t>
            </a:fld>
            <a:endParaRPr lang="en-US" dirty="0"/>
          </a:p>
        </p:txBody>
      </p:sp>
      <p:sp>
        <p:nvSpPr>
          <p:cNvPr id="3" name="Title 2"/>
          <p:cNvSpPr>
            <a:spLocks noGrp="1"/>
          </p:cNvSpPr>
          <p:nvPr>
            <p:ph type="title"/>
          </p:nvPr>
        </p:nvSpPr>
        <p:spPr/>
        <p:txBody>
          <a:bodyPr/>
          <a:lstStyle/>
          <a:p>
            <a:r>
              <a:rPr lang="en-US" dirty="0"/>
              <a:t>Straw </a:t>
            </a:r>
            <a:r>
              <a:rPr lang="en-US" altLang="zh-CN" dirty="0"/>
              <a:t>P</a:t>
            </a:r>
            <a:r>
              <a:rPr lang="en-US" dirty="0"/>
              <a:t>oll </a:t>
            </a:r>
            <a:r>
              <a:rPr lang="en-US" dirty="0" smtClean="0"/>
              <a:t>#3</a:t>
            </a:r>
            <a:endParaRPr lang="en-US" dirty="0"/>
          </a:p>
        </p:txBody>
      </p:sp>
      <p:sp>
        <p:nvSpPr>
          <p:cNvPr id="4" name="Content Placeholder 3"/>
          <p:cNvSpPr>
            <a:spLocks noGrp="1"/>
          </p:cNvSpPr>
          <p:nvPr>
            <p:ph sz="quarter" idx="13"/>
          </p:nvPr>
        </p:nvSpPr>
        <p:spPr/>
        <p:txBody>
          <a:bodyPr/>
          <a:lstStyle/>
          <a:p>
            <a:pPr algn="just"/>
            <a:r>
              <a:rPr lang="en-US" b="0" dirty="0" smtClean="0"/>
              <a:t>Do you </a:t>
            </a:r>
            <a:r>
              <a:rPr lang="en-US" b="0" dirty="0"/>
              <a:t>agree to define an LMR feedback type (immediate or delayed) parameter field in NGP parameters </a:t>
            </a:r>
            <a:r>
              <a:rPr lang="en-US" b="0" dirty="0" err="1"/>
              <a:t>subelemet</a:t>
            </a:r>
            <a:r>
              <a:rPr lang="en-US" b="0" dirty="0"/>
              <a:t> of IFTMR frame for </a:t>
            </a:r>
            <a:r>
              <a:rPr lang="en-US" b="0" dirty="0" err="1"/>
              <a:t>VHTz</a:t>
            </a:r>
            <a:r>
              <a:rPr lang="en-US" b="0" dirty="0"/>
              <a:t> and </a:t>
            </a:r>
            <a:r>
              <a:rPr lang="en-US" b="0" dirty="0" err="1"/>
              <a:t>HEz</a:t>
            </a:r>
            <a:r>
              <a:rPr lang="en-US" b="0" dirty="0"/>
              <a:t> ranging sequence:</a:t>
            </a:r>
          </a:p>
          <a:p>
            <a:pPr lvl="1" algn="just"/>
            <a:r>
              <a:rPr lang="en-US" b="0" dirty="0"/>
              <a:t>This parameter field is used by ISTA to indicate the ISTA2RSTA LMR feedback type during FTM negotiation.</a:t>
            </a:r>
          </a:p>
          <a:p>
            <a:pPr lvl="1" algn="just"/>
            <a:r>
              <a:rPr lang="en-US" b="0" dirty="0"/>
              <a:t>Immediate feedback </a:t>
            </a:r>
            <a:r>
              <a:rPr lang="en-US" b="0" dirty="0" smtClean="0"/>
              <a:t>type ‒ ISTA2RSTA </a:t>
            </a:r>
            <a:r>
              <a:rPr lang="en-US" b="0" dirty="0"/>
              <a:t>LMR delivers measurement performed at the same </a:t>
            </a:r>
            <a:r>
              <a:rPr lang="en-US" b="0" dirty="0" err="1" smtClean="0"/>
              <a:t>TxOP</a:t>
            </a:r>
            <a:r>
              <a:rPr lang="en-US" b="0" dirty="0" smtClean="0"/>
              <a:t> </a:t>
            </a:r>
            <a:r>
              <a:rPr lang="en-US" b="0" dirty="0"/>
              <a:t>or availability window.</a:t>
            </a:r>
          </a:p>
          <a:p>
            <a:pPr lvl="1" algn="just"/>
            <a:r>
              <a:rPr lang="en-US" b="0" dirty="0"/>
              <a:t>Delayed feedback </a:t>
            </a:r>
            <a:r>
              <a:rPr lang="en-US" b="0" dirty="0" smtClean="0"/>
              <a:t>type ‒ ISTA2RSTA </a:t>
            </a:r>
            <a:r>
              <a:rPr lang="en-US" b="0" dirty="0"/>
              <a:t>LMR delivers measurement performed at the previous </a:t>
            </a:r>
            <a:r>
              <a:rPr lang="en-US" b="0" dirty="0" err="1" smtClean="0"/>
              <a:t>TxOP</a:t>
            </a:r>
            <a:r>
              <a:rPr lang="en-US" b="0" dirty="0" smtClean="0"/>
              <a:t> </a:t>
            </a:r>
            <a:r>
              <a:rPr lang="en-US" b="0" dirty="0"/>
              <a:t>or availability window.</a:t>
            </a:r>
          </a:p>
          <a:p>
            <a:pPr marL="0" indent="0">
              <a:buNone/>
            </a:pPr>
            <a:endParaRPr lang="en-US" b="0" dirty="0"/>
          </a:p>
          <a:p>
            <a:pPr marL="0" indent="0">
              <a:buNone/>
            </a:pPr>
            <a:endParaRPr lang="en-US" b="0" dirty="0" smtClean="0"/>
          </a:p>
          <a:p>
            <a:pPr marL="0" indent="0">
              <a:buNone/>
            </a:pPr>
            <a:endParaRPr lang="en-US" b="0" dirty="0" smtClean="0"/>
          </a:p>
          <a:p>
            <a:pPr marL="0" indent="0">
              <a:buNone/>
            </a:pPr>
            <a:r>
              <a:rPr lang="en-US" sz="2200" b="0" dirty="0" smtClean="0"/>
              <a:t>     Y:         N:      </a:t>
            </a:r>
            <a:r>
              <a:rPr lang="en-US" sz="2200" b="0" dirty="0"/>
              <a:t>Abstain</a:t>
            </a:r>
            <a:r>
              <a:rPr lang="en-US" sz="2200" dirty="0"/>
              <a:t> </a:t>
            </a:r>
            <a:r>
              <a:rPr lang="en-US" sz="2200" b="0" dirty="0" smtClean="0"/>
              <a:t>:</a:t>
            </a:r>
            <a:endParaRPr lang="en-US" sz="2200" b="0" dirty="0"/>
          </a:p>
        </p:txBody>
      </p:sp>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5090887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16</a:t>
            </a:fld>
            <a:endParaRPr lang="en-US" dirty="0"/>
          </a:p>
        </p:txBody>
      </p:sp>
      <p:sp>
        <p:nvSpPr>
          <p:cNvPr id="3" name="Title 2"/>
          <p:cNvSpPr>
            <a:spLocks noGrp="1"/>
          </p:cNvSpPr>
          <p:nvPr>
            <p:ph type="title"/>
          </p:nvPr>
        </p:nvSpPr>
        <p:spPr/>
        <p:txBody>
          <a:bodyPr/>
          <a:lstStyle/>
          <a:p>
            <a:r>
              <a:rPr lang="en-US" dirty="0" smtClean="0"/>
              <a:t>Motion #3</a:t>
            </a:r>
            <a:endParaRPr lang="en-US" dirty="0"/>
          </a:p>
        </p:txBody>
      </p:sp>
      <p:sp>
        <p:nvSpPr>
          <p:cNvPr id="4" name="Content Placeholder 3"/>
          <p:cNvSpPr>
            <a:spLocks noGrp="1"/>
          </p:cNvSpPr>
          <p:nvPr>
            <p:ph sz="quarter" idx="13"/>
          </p:nvPr>
        </p:nvSpPr>
        <p:spPr/>
        <p:txBody>
          <a:bodyPr/>
          <a:lstStyle/>
          <a:p>
            <a:pPr algn="just"/>
            <a:r>
              <a:rPr lang="en-US" b="0" dirty="0" smtClean="0"/>
              <a:t>We agree </a:t>
            </a:r>
            <a:r>
              <a:rPr lang="en-US" b="0" dirty="0"/>
              <a:t>to define an LMR feedback type (immediate or delayed) parameter field in NGP parameters </a:t>
            </a:r>
            <a:r>
              <a:rPr lang="en-US" b="0" dirty="0" err="1"/>
              <a:t>subelemet</a:t>
            </a:r>
            <a:r>
              <a:rPr lang="en-US" b="0" dirty="0"/>
              <a:t> of IFTMR frame for </a:t>
            </a:r>
            <a:r>
              <a:rPr lang="en-US" b="0" dirty="0" err="1"/>
              <a:t>VHTz</a:t>
            </a:r>
            <a:r>
              <a:rPr lang="en-US" b="0" dirty="0"/>
              <a:t> and </a:t>
            </a:r>
            <a:r>
              <a:rPr lang="en-US" b="0" dirty="0" err="1"/>
              <a:t>HEz</a:t>
            </a:r>
            <a:r>
              <a:rPr lang="en-US" b="0" dirty="0"/>
              <a:t> ranging sequence:</a:t>
            </a:r>
          </a:p>
          <a:p>
            <a:pPr lvl="1" algn="just"/>
            <a:r>
              <a:rPr lang="en-US" b="0" dirty="0"/>
              <a:t>This parameter field is used by ISTA to indicate the ISTA2RSTA LMR feedback type during FTM negotiation.</a:t>
            </a:r>
          </a:p>
          <a:p>
            <a:pPr lvl="1" algn="just"/>
            <a:r>
              <a:rPr lang="en-US" b="0" dirty="0"/>
              <a:t>Immediate feedback </a:t>
            </a:r>
            <a:r>
              <a:rPr lang="en-US" b="0" dirty="0" smtClean="0"/>
              <a:t>type ‒ ISTA2RSTA </a:t>
            </a:r>
            <a:r>
              <a:rPr lang="en-US" b="0" dirty="0"/>
              <a:t>LMR delivers measurement performed at the same </a:t>
            </a:r>
            <a:r>
              <a:rPr lang="en-US" b="0" dirty="0" err="1" smtClean="0"/>
              <a:t>TxOP</a:t>
            </a:r>
            <a:r>
              <a:rPr lang="en-US" b="0" dirty="0" smtClean="0"/>
              <a:t> </a:t>
            </a:r>
            <a:r>
              <a:rPr lang="en-US" b="0" dirty="0"/>
              <a:t>or availability window.</a:t>
            </a:r>
          </a:p>
          <a:p>
            <a:pPr lvl="1" algn="just"/>
            <a:r>
              <a:rPr lang="en-US" b="0" dirty="0"/>
              <a:t>Delayed feedback </a:t>
            </a:r>
            <a:r>
              <a:rPr lang="en-US" b="0" dirty="0" smtClean="0"/>
              <a:t>type ‒ ISTA2RSTA </a:t>
            </a:r>
            <a:r>
              <a:rPr lang="en-US" b="0" dirty="0"/>
              <a:t>LMR delivers measurement performed at the previous </a:t>
            </a:r>
            <a:r>
              <a:rPr lang="en-US" b="0" dirty="0" err="1" smtClean="0"/>
              <a:t>TxOP</a:t>
            </a:r>
            <a:r>
              <a:rPr lang="en-US" b="0" dirty="0" smtClean="0"/>
              <a:t> </a:t>
            </a:r>
            <a:r>
              <a:rPr lang="en-US" b="0" dirty="0"/>
              <a:t>or availability window.</a:t>
            </a:r>
          </a:p>
          <a:p>
            <a:pPr marL="0" indent="0">
              <a:buNone/>
            </a:pPr>
            <a:endParaRPr lang="en-US" b="0" dirty="0"/>
          </a:p>
          <a:p>
            <a:pPr marL="0" indent="0">
              <a:buNone/>
            </a:pPr>
            <a:endParaRPr lang="en-US" b="0" dirty="0" smtClean="0"/>
          </a:p>
          <a:p>
            <a:pPr marL="0" indent="0">
              <a:buNone/>
            </a:pPr>
            <a:endParaRPr lang="en-US" b="0" dirty="0" smtClean="0"/>
          </a:p>
          <a:p>
            <a:pPr marL="0" indent="0">
              <a:buNone/>
            </a:pPr>
            <a:r>
              <a:rPr lang="en-US" sz="2200" b="0" dirty="0" smtClean="0"/>
              <a:t>     Y:         N:      </a:t>
            </a:r>
            <a:r>
              <a:rPr lang="en-US" sz="2200" b="0" dirty="0"/>
              <a:t>Abstain</a:t>
            </a:r>
            <a:r>
              <a:rPr lang="en-US" sz="2200" dirty="0"/>
              <a:t> </a:t>
            </a:r>
            <a:r>
              <a:rPr lang="en-US" sz="2200" b="0" dirty="0" smtClean="0"/>
              <a:t>:</a:t>
            </a:r>
            <a:endParaRPr lang="en-US" sz="2200" b="0" dirty="0"/>
          </a:p>
        </p:txBody>
      </p:sp>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056809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17</a:t>
            </a:fld>
            <a:endParaRPr lang="en-US" dirty="0"/>
          </a:p>
        </p:txBody>
      </p:sp>
      <p:sp>
        <p:nvSpPr>
          <p:cNvPr id="3" name="Title 2"/>
          <p:cNvSpPr>
            <a:spLocks noGrp="1"/>
          </p:cNvSpPr>
          <p:nvPr>
            <p:ph type="title"/>
          </p:nvPr>
        </p:nvSpPr>
        <p:spPr/>
        <p:txBody>
          <a:bodyPr/>
          <a:lstStyle/>
          <a:p>
            <a:r>
              <a:rPr lang="en-US" dirty="0"/>
              <a:t>Straw </a:t>
            </a:r>
            <a:r>
              <a:rPr lang="en-US" altLang="zh-CN" dirty="0"/>
              <a:t>P</a:t>
            </a:r>
            <a:r>
              <a:rPr lang="en-US" dirty="0"/>
              <a:t>oll </a:t>
            </a:r>
            <a:r>
              <a:rPr lang="en-US" dirty="0" smtClean="0"/>
              <a:t>#4</a:t>
            </a:r>
            <a:endParaRPr lang="en-US" dirty="0"/>
          </a:p>
        </p:txBody>
      </p:sp>
      <p:sp>
        <p:nvSpPr>
          <p:cNvPr id="4" name="Content Placeholder 3"/>
          <p:cNvSpPr>
            <a:spLocks noGrp="1"/>
          </p:cNvSpPr>
          <p:nvPr>
            <p:ph sz="quarter" idx="13"/>
          </p:nvPr>
        </p:nvSpPr>
        <p:spPr/>
        <p:txBody>
          <a:bodyPr/>
          <a:lstStyle/>
          <a:p>
            <a:pPr algn="just"/>
            <a:r>
              <a:rPr lang="en-US" b="0" dirty="0" smtClean="0"/>
              <a:t>Do </a:t>
            </a:r>
            <a:r>
              <a:rPr lang="en-US" b="0" dirty="0"/>
              <a:t>you agree </a:t>
            </a:r>
            <a:r>
              <a:rPr lang="en-US" b="0" dirty="0" smtClean="0"/>
              <a:t>that </a:t>
            </a:r>
            <a:r>
              <a:rPr lang="en-US" b="0" dirty="0"/>
              <a:t>o</a:t>
            </a:r>
            <a:r>
              <a:rPr lang="en-US" b="0" dirty="0" smtClean="0"/>
              <a:t>nce </a:t>
            </a:r>
            <a:r>
              <a:rPr lang="en-US" b="0" dirty="0"/>
              <a:t>consent is set and ISTA2RSTA LMR reporting was agreed on, during the </a:t>
            </a:r>
            <a:r>
              <a:rPr lang="en-US" b="0" dirty="0" err="1"/>
              <a:t>HEz</a:t>
            </a:r>
            <a:r>
              <a:rPr lang="en-US" b="0" dirty="0"/>
              <a:t> sequence the ISTA will only respond to a poll once the </a:t>
            </a:r>
            <a:r>
              <a:rPr lang="en-US" b="0" dirty="0" smtClean="0"/>
              <a:t>delayed ISTA2RSTA </a:t>
            </a:r>
            <a:r>
              <a:rPr lang="en-US" b="0" dirty="0"/>
              <a:t>LMR results are available at ISTA</a:t>
            </a:r>
            <a:r>
              <a:rPr lang="en-US" b="0" dirty="0" smtClean="0"/>
              <a:t>?</a:t>
            </a:r>
          </a:p>
          <a:p>
            <a:pPr marL="0" indent="0">
              <a:buNone/>
            </a:pPr>
            <a:endParaRPr lang="en-US" b="0" dirty="0" smtClean="0"/>
          </a:p>
          <a:p>
            <a:pPr marL="400050" lvl="1" indent="0">
              <a:buNone/>
            </a:pPr>
            <a:endParaRPr lang="en-US" dirty="0"/>
          </a:p>
          <a:p>
            <a:pPr marL="400050" lvl="1" indent="0">
              <a:buNone/>
            </a:pPr>
            <a:r>
              <a:rPr lang="en-US" sz="2200" b="0" dirty="0" smtClean="0"/>
              <a:t>Y</a:t>
            </a:r>
            <a:r>
              <a:rPr lang="en-US" sz="2200" b="0" dirty="0"/>
              <a:t>: </a:t>
            </a:r>
            <a:r>
              <a:rPr lang="en-US" sz="2200" dirty="0"/>
              <a:t> </a:t>
            </a:r>
            <a:r>
              <a:rPr lang="en-US" sz="2200" dirty="0" smtClean="0"/>
              <a:t>  </a:t>
            </a:r>
            <a:r>
              <a:rPr lang="en-US" sz="2200" b="0" dirty="0"/>
              <a:t>		N:		A</a:t>
            </a:r>
            <a:r>
              <a:rPr lang="en-US" sz="2200" b="0" dirty="0" smtClean="0"/>
              <a:t>:</a:t>
            </a:r>
            <a:endParaRPr lang="en-US" sz="2200" b="0" dirty="0"/>
          </a:p>
          <a:p>
            <a:pPr marL="457200" lvl="1" indent="0" algn="just">
              <a:buNone/>
            </a:pPr>
            <a:endParaRPr lang="en-US" sz="2200" b="0" dirty="0"/>
          </a:p>
        </p:txBody>
      </p:sp>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2304637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18</a:t>
            </a:fld>
            <a:endParaRPr lang="en-US" dirty="0"/>
          </a:p>
        </p:txBody>
      </p:sp>
      <p:sp>
        <p:nvSpPr>
          <p:cNvPr id="3" name="Title 2"/>
          <p:cNvSpPr>
            <a:spLocks noGrp="1"/>
          </p:cNvSpPr>
          <p:nvPr>
            <p:ph type="title"/>
          </p:nvPr>
        </p:nvSpPr>
        <p:spPr/>
        <p:txBody>
          <a:bodyPr/>
          <a:lstStyle/>
          <a:p>
            <a:r>
              <a:rPr lang="en-US" dirty="0" smtClean="0"/>
              <a:t>Motion #4</a:t>
            </a:r>
            <a:endParaRPr lang="en-US" dirty="0"/>
          </a:p>
        </p:txBody>
      </p:sp>
      <p:sp>
        <p:nvSpPr>
          <p:cNvPr id="4" name="Content Placeholder 3"/>
          <p:cNvSpPr>
            <a:spLocks noGrp="1"/>
          </p:cNvSpPr>
          <p:nvPr>
            <p:ph sz="quarter" idx="13"/>
          </p:nvPr>
        </p:nvSpPr>
        <p:spPr/>
        <p:txBody>
          <a:bodyPr/>
          <a:lstStyle/>
          <a:p>
            <a:pPr algn="just"/>
            <a:r>
              <a:rPr lang="en-US" b="0" dirty="0" smtClean="0"/>
              <a:t>We </a:t>
            </a:r>
            <a:r>
              <a:rPr lang="en-US" b="0" dirty="0"/>
              <a:t>agree </a:t>
            </a:r>
            <a:r>
              <a:rPr lang="en-US" b="0" dirty="0" smtClean="0"/>
              <a:t>that </a:t>
            </a:r>
            <a:r>
              <a:rPr lang="en-US" b="0" dirty="0"/>
              <a:t>o</a:t>
            </a:r>
            <a:r>
              <a:rPr lang="en-US" b="0" dirty="0" smtClean="0"/>
              <a:t>nce </a:t>
            </a:r>
            <a:r>
              <a:rPr lang="en-US" b="0" dirty="0"/>
              <a:t>consent is set and ISTA2RSTA LMR reporting was agreed on, during the </a:t>
            </a:r>
            <a:r>
              <a:rPr lang="en-US" b="0" dirty="0" err="1"/>
              <a:t>HEz</a:t>
            </a:r>
            <a:r>
              <a:rPr lang="en-US" b="0" dirty="0"/>
              <a:t> sequence the ISTA will only respond to a poll once the </a:t>
            </a:r>
            <a:r>
              <a:rPr lang="en-US" b="0" dirty="0" smtClean="0"/>
              <a:t>delayed ISTA2RSTA </a:t>
            </a:r>
            <a:r>
              <a:rPr lang="en-US" b="0" dirty="0"/>
              <a:t>LMR results are available at ISTA</a:t>
            </a:r>
            <a:r>
              <a:rPr lang="en-US" b="0" dirty="0" smtClean="0"/>
              <a:t>?</a:t>
            </a:r>
          </a:p>
          <a:p>
            <a:pPr marL="0" indent="0">
              <a:buNone/>
            </a:pPr>
            <a:endParaRPr lang="en-US" b="0" dirty="0" smtClean="0"/>
          </a:p>
          <a:p>
            <a:pPr marL="400050" lvl="1" indent="0">
              <a:buNone/>
            </a:pPr>
            <a:endParaRPr lang="en-US" dirty="0"/>
          </a:p>
          <a:p>
            <a:pPr marL="400050" lvl="1" indent="0">
              <a:buNone/>
            </a:pPr>
            <a:r>
              <a:rPr lang="en-US" sz="2200" b="0" dirty="0" smtClean="0"/>
              <a:t>Y</a:t>
            </a:r>
            <a:r>
              <a:rPr lang="en-US" sz="2200" b="0" dirty="0"/>
              <a:t>: </a:t>
            </a:r>
            <a:r>
              <a:rPr lang="en-US" sz="2200" dirty="0"/>
              <a:t> </a:t>
            </a:r>
            <a:r>
              <a:rPr lang="en-US" sz="2200" dirty="0" smtClean="0"/>
              <a:t>  </a:t>
            </a:r>
            <a:r>
              <a:rPr lang="en-US" sz="2200" b="0" dirty="0"/>
              <a:t>		N:		A</a:t>
            </a:r>
            <a:r>
              <a:rPr lang="en-US" sz="2200" b="0" dirty="0" smtClean="0"/>
              <a:t>:</a:t>
            </a:r>
            <a:endParaRPr lang="en-US" sz="2200" b="0" dirty="0"/>
          </a:p>
          <a:p>
            <a:pPr marL="457200" lvl="1" indent="0" algn="just">
              <a:buNone/>
            </a:pPr>
            <a:endParaRPr lang="en-US" sz="2200" b="0" dirty="0"/>
          </a:p>
        </p:txBody>
      </p:sp>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051826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a:t>
            </a:fld>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
        <p:nvSpPr>
          <p:cNvPr id="4" name="Content Placeholder 3"/>
          <p:cNvSpPr>
            <a:spLocks noGrp="1"/>
          </p:cNvSpPr>
          <p:nvPr>
            <p:ph sz="quarter" idx="13"/>
          </p:nvPr>
        </p:nvSpPr>
        <p:spPr>
          <a:xfrm>
            <a:off x="455613" y="1609344"/>
            <a:ext cx="8228012" cy="4988007"/>
          </a:xfrm>
        </p:spPr>
        <p:txBody>
          <a:bodyPr/>
          <a:lstStyle/>
          <a:p>
            <a:pPr marL="285750" indent="-285750" algn="just">
              <a:spcBef>
                <a:spcPts val="0"/>
              </a:spcBef>
              <a:buFont typeface="Arial" panose="020B0604020202020204" pitchFamily="34" charset="0"/>
              <a:buChar char="•"/>
            </a:pPr>
            <a:r>
              <a:rPr lang="en-US" altLang="zh-CN" sz="1800" b="0" dirty="0"/>
              <a:t>For privacy reasons STA to AP location reporting feedback is optional and on consensual basis (</a:t>
            </a:r>
            <a:r>
              <a:rPr lang="en-US" altLang="zh-CN" sz="1800" b="0" dirty="0" err="1"/>
              <a:t>REVmc</a:t>
            </a:r>
            <a:r>
              <a:rPr lang="en-US" altLang="zh-CN" sz="1800" b="0" dirty="0"/>
              <a:t> FTM</a:t>
            </a:r>
            <a:r>
              <a:rPr lang="en-US" altLang="zh-CN" sz="1800" b="0" dirty="0" smtClean="0"/>
              <a:t>).</a:t>
            </a:r>
            <a:endParaRPr lang="en-US" sz="1800" b="0" dirty="0" smtClean="0"/>
          </a:p>
          <a:p>
            <a:pPr marL="285750" indent="-285750" algn="just">
              <a:spcBef>
                <a:spcPts val="0"/>
              </a:spcBef>
              <a:buFont typeface="Arial" panose="020B0604020202020204" pitchFamily="34" charset="0"/>
              <a:buChar char="•"/>
            </a:pPr>
            <a:r>
              <a:rPr lang="en-US" sz="1800" b="0" dirty="0" smtClean="0"/>
              <a:t>The current design of 11az focuses on the single-side LMR feedback (ISTA2RSTA), and to enable two-sided LMR feedback, new feature need to be developed.</a:t>
            </a:r>
            <a:endParaRPr lang="en-US" sz="1800" b="0" dirty="0"/>
          </a:p>
          <a:p>
            <a:pPr marL="285750" indent="-285750" algn="just">
              <a:spcBef>
                <a:spcPts val="0"/>
              </a:spcBef>
              <a:buFont typeface="Arial" panose="020B0604020202020204" pitchFamily="34" charset="0"/>
              <a:buChar char="•"/>
            </a:pPr>
            <a:r>
              <a:rPr lang="en-US" sz="1800" b="0" dirty="0" smtClean="0"/>
              <a:t>In </a:t>
            </a:r>
            <a:r>
              <a:rPr lang="en-US" sz="1800" b="0" dirty="0"/>
              <a:t>this </a:t>
            </a:r>
            <a:r>
              <a:rPr lang="en-US" sz="1800" b="0" dirty="0" smtClean="0"/>
              <a:t>submission, </a:t>
            </a:r>
            <a:r>
              <a:rPr lang="en-US" sz="1800" b="0" dirty="0"/>
              <a:t>we propose detailed design for </a:t>
            </a:r>
            <a:r>
              <a:rPr lang="en-US" sz="1800" b="0" dirty="0" smtClean="0"/>
              <a:t>two-sided </a:t>
            </a:r>
            <a:r>
              <a:rPr lang="en-US" sz="1800" b="0" dirty="0"/>
              <a:t>LMR feedback regarding negotiation indication, measurement resource allocation and LMR exchange </a:t>
            </a:r>
            <a:r>
              <a:rPr lang="en-US" sz="1800" b="0" dirty="0" smtClean="0"/>
              <a:t>sequence.</a:t>
            </a:r>
            <a:endParaRPr lang="en-US" sz="1800" b="0" dirty="0"/>
          </a:p>
          <a:p>
            <a:pPr marL="685800" lvl="1" algn="just"/>
            <a:endParaRPr lang="en-US" dirty="0">
              <a:ea typeface="+mn-ea"/>
              <a:cs typeface="+mn-cs"/>
            </a:endParaRPr>
          </a:p>
          <a:p>
            <a:pPr marL="685800" lvl="1" algn="just"/>
            <a:endParaRPr lang="en-US" sz="1500" dirty="0"/>
          </a:p>
          <a:p>
            <a:pPr marL="685800" lvl="1" algn="just"/>
            <a:endParaRPr lang="en-US" sz="1500" dirty="0" smtClean="0"/>
          </a:p>
          <a:p>
            <a:pPr marL="685800" lvl="1" algn="just"/>
            <a:endParaRPr lang="en-US" sz="1500" dirty="0"/>
          </a:p>
          <a:p>
            <a:pPr marL="685800" lvl="1" algn="just"/>
            <a:endParaRPr lang="en-US" sz="1500" dirty="0" smtClean="0"/>
          </a:p>
          <a:p>
            <a:pPr marL="400050" lvl="1" indent="0" algn="just">
              <a:buNone/>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dirty="0"/>
          </a:p>
          <a:p>
            <a:pPr marL="400050" lvl="1" indent="0" algn="just">
              <a:buNone/>
            </a:pPr>
            <a:endParaRPr lang="en-US" sz="1400" dirty="0" smtClean="0"/>
          </a:p>
          <a:p>
            <a:pPr marL="685800" lvl="1" algn="just">
              <a:spcBef>
                <a:spcPts val="1200"/>
              </a:spcBef>
              <a:buFont typeface="Times New Roman" panose="02020603050405020304" pitchFamily="18" charset="0"/>
              <a:buChar char="‒"/>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b="0" dirty="0"/>
          </a:p>
          <a:p>
            <a:pPr marL="0" indent="0" algn="just">
              <a:buNone/>
            </a:pPr>
            <a:endParaRPr lang="en-US" sz="2000" b="0" dirty="0" smtClean="0"/>
          </a:p>
          <a:p>
            <a:pPr marL="0" indent="0" algn="just">
              <a:buNone/>
            </a:pPr>
            <a:endParaRPr lang="en-US" sz="2000" b="0" dirty="0"/>
          </a:p>
        </p:txBody>
      </p:sp>
      <p:pic>
        <p:nvPicPr>
          <p:cNvPr id="6" name="Picture 5" descr="C:\Users\jiangfe1\Pictures\availability_window_su.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293096"/>
            <a:ext cx="4901963" cy="1724174"/>
          </a:xfrm>
          <a:prstGeom prst="rect">
            <a:avLst/>
          </a:prstGeom>
          <a:noFill/>
          <a:ln>
            <a:noFill/>
          </a:ln>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8064" y="4293096"/>
            <a:ext cx="3671301" cy="1456247"/>
          </a:xfrm>
          <a:prstGeom prst="rect">
            <a:avLst/>
          </a:prstGeom>
        </p:spPr>
      </p:pic>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389303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3</a:t>
            </a:fld>
            <a:endParaRPr lang="en-US" dirty="0"/>
          </a:p>
        </p:txBody>
      </p:sp>
      <p:sp>
        <p:nvSpPr>
          <p:cNvPr id="3" name="Title 2"/>
          <p:cNvSpPr>
            <a:spLocks noGrp="1"/>
          </p:cNvSpPr>
          <p:nvPr>
            <p:ph type="title"/>
          </p:nvPr>
        </p:nvSpPr>
        <p:spPr/>
        <p:txBody>
          <a:bodyPr/>
          <a:lstStyle/>
          <a:p>
            <a:r>
              <a:rPr lang="en-US" dirty="0" smtClean="0"/>
              <a:t>Consideration for Two-sided LMR (1)  </a:t>
            </a:r>
            <a:endParaRPr lang="en-US" dirty="0"/>
          </a:p>
        </p:txBody>
      </p:sp>
      <p:sp>
        <p:nvSpPr>
          <p:cNvPr id="7" name="Content Placeholder 3"/>
          <p:cNvSpPr>
            <a:spLocks noGrp="1"/>
          </p:cNvSpPr>
          <p:nvPr>
            <p:ph sz="quarter" idx="13"/>
          </p:nvPr>
        </p:nvSpPr>
        <p:spPr>
          <a:xfrm>
            <a:off x="455613" y="1609345"/>
            <a:ext cx="8228012" cy="4339936"/>
          </a:xfrm>
        </p:spPr>
        <p:txBody>
          <a:bodyPr/>
          <a:lstStyle/>
          <a:p>
            <a:pPr marL="285750" indent="-285750" algn="just">
              <a:spcBef>
                <a:spcPts val="0"/>
              </a:spcBef>
              <a:buFont typeface="Arial" panose="020B0604020202020204" pitchFamily="34" charset="0"/>
              <a:buChar char="•"/>
            </a:pPr>
            <a:r>
              <a:rPr lang="en-US" altLang="zh-CN" b="0" dirty="0" smtClean="0"/>
              <a:t>Privacy considerations:</a:t>
            </a:r>
          </a:p>
          <a:p>
            <a:pPr marL="685800" lvl="1" algn="just">
              <a:spcBef>
                <a:spcPts val="600"/>
              </a:spcBef>
              <a:spcAft>
                <a:spcPts val="600"/>
              </a:spcAft>
              <a:buFont typeface="Times New Roman" panose="02020603050405020304" pitchFamily="18" charset="0"/>
              <a:buChar char="‒"/>
            </a:pPr>
            <a:r>
              <a:rPr lang="en-US" altLang="zh-CN" dirty="0">
                <a:ea typeface="+mn-ea"/>
                <a:cs typeface="+mn-cs"/>
              </a:rPr>
              <a:t>For</a:t>
            </a:r>
            <a:r>
              <a:rPr lang="en-US" altLang="zh-CN" b="0" dirty="0" smtClean="0"/>
              <a:t> privacy reasons STA to AP location feedback is optional (</a:t>
            </a:r>
            <a:r>
              <a:rPr lang="en-US" altLang="zh-CN" b="0" dirty="0" err="1" smtClean="0"/>
              <a:t>REVmc</a:t>
            </a:r>
            <a:r>
              <a:rPr lang="en-US" altLang="zh-CN" b="0" dirty="0" smtClean="0"/>
              <a:t> FTM)</a:t>
            </a:r>
            <a:r>
              <a:rPr lang="en-US" altLang="zh-CN" dirty="0" smtClean="0"/>
              <a:t>.</a:t>
            </a:r>
            <a:endParaRPr lang="en-US" altLang="zh-CN" dirty="0"/>
          </a:p>
          <a:p>
            <a:pPr marL="685800" lvl="1" algn="just">
              <a:spcBef>
                <a:spcPts val="600"/>
              </a:spcBef>
              <a:spcAft>
                <a:spcPts val="600"/>
              </a:spcAft>
              <a:buFont typeface="Times New Roman" panose="02020603050405020304" pitchFamily="18" charset="0"/>
              <a:buChar char="‒"/>
            </a:pPr>
            <a:r>
              <a:rPr lang="en-US" altLang="zh-CN" dirty="0" smtClean="0"/>
              <a:t>STA can choose whether or not report its LMR to AP.</a:t>
            </a:r>
          </a:p>
          <a:p>
            <a:pPr marL="685800" lvl="1" algn="just">
              <a:spcBef>
                <a:spcPts val="600"/>
              </a:spcBef>
              <a:spcAft>
                <a:spcPts val="600"/>
              </a:spcAft>
              <a:buFont typeface="Times New Roman" panose="02020603050405020304" pitchFamily="18" charset="0"/>
              <a:buChar char="‒"/>
            </a:pPr>
            <a:r>
              <a:rPr lang="en-US" altLang="zh-CN" b="0" dirty="0" smtClean="0"/>
              <a:t>AP behavior based on STA’s response is implementation/usage dependent and out of scope of std. (e.g. asset tracking, within trusted network). </a:t>
            </a:r>
          </a:p>
        </p:txBody>
      </p:sp>
      <p:sp>
        <p:nvSpPr>
          <p:cNvPr id="4" name="Date Placeholder 3"/>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102731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4</a:t>
            </a:fld>
            <a:endParaRPr lang="en-US" dirty="0"/>
          </a:p>
        </p:txBody>
      </p:sp>
      <p:sp>
        <p:nvSpPr>
          <p:cNvPr id="3" name="Title 2"/>
          <p:cNvSpPr>
            <a:spLocks noGrp="1"/>
          </p:cNvSpPr>
          <p:nvPr>
            <p:ph type="title"/>
          </p:nvPr>
        </p:nvSpPr>
        <p:spPr/>
        <p:txBody>
          <a:bodyPr/>
          <a:lstStyle/>
          <a:p>
            <a:r>
              <a:rPr lang="en-US" dirty="0" smtClean="0"/>
              <a:t>Consideration for Two-sided LMR (2)  </a:t>
            </a:r>
            <a:endParaRPr lang="en-US" dirty="0"/>
          </a:p>
        </p:txBody>
      </p:sp>
      <p:sp>
        <p:nvSpPr>
          <p:cNvPr id="7" name="Content Placeholder 3"/>
          <p:cNvSpPr>
            <a:spLocks noGrp="1"/>
          </p:cNvSpPr>
          <p:nvPr>
            <p:ph sz="quarter" idx="13"/>
          </p:nvPr>
        </p:nvSpPr>
        <p:spPr>
          <a:xfrm>
            <a:off x="455613" y="1484784"/>
            <a:ext cx="8228012" cy="4464497"/>
          </a:xfrm>
        </p:spPr>
        <p:txBody>
          <a:bodyPr/>
          <a:lstStyle/>
          <a:p>
            <a:pPr marL="285750" indent="-285750" algn="just">
              <a:buFont typeface="Arial" panose="020B0604020202020204" pitchFamily="34" charset="0"/>
              <a:buChar char="•"/>
            </a:pPr>
            <a:r>
              <a:rPr lang="en-US" b="0" dirty="0" smtClean="0"/>
              <a:t>Design consideration:</a:t>
            </a:r>
          </a:p>
          <a:p>
            <a:pPr marL="685800" lvl="1" algn="just">
              <a:spcBef>
                <a:spcPts val="0"/>
              </a:spcBef>
              <a:buFont typeface="Times New Roman" panose="02020603050405020304" pitchFamily="18" charset="0"/>
              <a:buChar char="‒"/>
            </a:pPr>
            <a:r>
              <a:rPr lang="en-US" dirty="0" smtClean="0"/>
              <a:t>Different STAs have different computation resources</a:t>
            </a:r>
            <a:r>
              <a:rPr lang="en-US" dirty="0"/>
              <a:t>,</a:t>
            </a:r>
            <a:r>
              <a:rPr lang="en-US" dirty="0" smtClean="0"/>
              <a:t> hence TOA</a:t>
            </a:r>
            <a:r>
              <a:rPr lang="he-IL" dirty="0" smtClean="0"/>
              <a:t> </a:t>
            </a:r>
            <a:r>
              <a:rPr lang="en-US" dirty="0" smtClean="0"/>
              <a:t>calculation delay is different. UL allocation needs to be aligned to results availability at STA side.</a:t>
            </a:r>
          </a:p>
          <a:p>
            <a:pPr marL="685800" lvl="1" algn="just">
              <a:spcBef>
                <a:spcPts val="0"/>
              </a:spcBef>
              <a:buFont typeface="Times New Roman" panose="02020603050405020304" pitchFamily="18" charset="0"/>
              <a:buChar char="‒"/>
            </a:pPr>
            <a:r>
              <a:rPr lang="en-US" dirty="0" smtClean="0"/>
              <a:t>STA is most </a:t>
            </a:r>
            <a:r>
              <a:rPr lang="en-US" dirty="0"/>
              <a:t>cases power </a:t>
            </a:r>
            <a:r>
              <a:rPr lang="en-US" dirty="0" smtClean="0"/>
              <a:t>conscious, additional report should have minimal additional PWR implication.</a:t>
            </a:r>
          </a:p>
          <a:p>
            <a:pPr marL="685800" lvl="1" algn="just">
              <a:spcBef>
                <a:spcPts val="0"/>
              </a:spcBef>
              <a:buFont typeface="Times New Roman" panose="02020603050405020304" pitchFamily="18" charset="0"/>
              <a:buChar char="‒"/>
            </a:pPr>
            <a:r>
              <a:rPr lang="en-US" b="0" dirty="0" smtClean="0"/>
              <a:t>Minimize number of sequences for development ‒ simplicity preferably one sequence with minimal number of changes from the mainstream sequence:</a:t>
            </a:r>
          </a:p>
          <a:p>
            <a:pPr lvl="2" indent="-285750" algn="just">
              <a:spcBef>
                <a:spcPts val="0"/>
              </a:spcBef>
              <a:buFont typeface="Courier New" panose="02070309020205020404" pitchFamily="49" charset="0"/>
              <a:buChar char="o"/>
            </a:pPr>
            <a:r>
              <a:rPr lang="en-US" sz="1600" b="0" dirty="0" smtClean="0"/>
              <a:t>Shorter standard development</a:t>
            </a:r>
          </a:p>
          <a:p>
            <a:pPr lvl="2" indent="-285750" algn="just">
              <a:spcBef>
                <a:spcPts val="0"/>
              </a:spcBef>
              <a:buFont typeface="Courier New" panose="02070309020205020404" pitchFamily="49" charset="0"/>
              <a:buChar char="o"/>
            </a:pPr>
            <a:r>
              <a:rPr lang="en-US" sz="1600" dirty="0" smtClean="0"/>
              <a:t>Simpler development </a:t>
            </a:r>
          </a:p>
          <a:p>
            <a:pPr lvl="2" indent="-285750" algn="just">
              <a:spcBef>
                <a:spcPts val="0"/>
              </a:spcBef>
              <a:buFont typeface="Courier New" panose="02070309020205020404" pitchFamily="49" charset="0"/>
              <a:buChar char="o"/>
            </a:pPr>
            <a:r>
              <a:rPr lang="en-US" sz="1600" b="0" dirty="0" smtClean="0"/>
              <a:t>Easier test p</a:t>
            </a:r>
            <a:r>
              <a:rPr lang="en-US" sz="1600" dirty="0" smtClean="0"/>
              <a:t>lan development and testing</a:t>
            </a:r>
            <a:endParaRPr lang="en-US" sz="1600" b="0" dirty="0" smtClean="0"/>
          </a:p>
          <a:p>
            <a:pPr marL="685800" lvl="1" algn="just">
              <a:spcBef>
                <a:spcPts val="0"/>
              </a:spcBef>
              <a:buFont typeface="Times New Roman" panose="02020603050405020304" pitchFamily="18" charset="0"/>
              <a:buChar char="‒"/>
            </a:pPr>
            <a:r>
              <a:rPr lang="en-US" dirty="0" smtClean="0"/>
              <a:t>Results</a:t>
            </a:r>
            <a:r>
              <a:rPr lang="en-US" b="0" dirty="0" smtClean="0"/>
              <a:t> for client side used for user experience, and results for AP side </a:t>
            </a:r>
            <a:r>
              <a:rPr lang="en-US" dirty="0" smtClean="0"/>
              <a:t>less so (latency is not as important). </a:t>
            </a:r>
            <a:endParaRPr lang="en-US" dirty="0"/>
          </a:p>
          <a:p>
            <a:pPr marL="685800" lvl="1" algn="just">
              <a:spcBef>
                <a:spcPts val="0"/>
              </a:spcBef>
              <a:buFont typeface="Times New Roman" panose="02020603050405020304" pitchFamily="18" charset="0"/>
              <a:buChar char="‒"/>
            </a:pPr>
            <a:r>
              <a:rPr lang="en-US" b="0" dirty="0" smtClean="0"/>
              <a:t>However the STAs’ LMR computation capability varies, which makes STA</a:t>
            </a:r>
            <a:r>
              <a:rPr lang="en-US" altLang="zh-CN" b="0" dirty="0" smtClean="0"/>
              <a:t>s</a:t>
            </a:r>
            <a:r>
              <a:rPr lang="en-US" b="0" dirty="0" smtClean="0"/>
              <a:t>’ </a:t>
            </a:r>
            <a:r>
              <a:rPr lang="en-US" altLang="zh-CN" b="0" dirty="0" smtClean="0"/>
              <a:t>LMR ready </a:t>
            </a:r>
            <a:r>
              <a:rPr lang="en-US" b="0" dirty="0" smtClean="0"/>
              <a:t>time </a:t>
            </a:r>
            <a:r>
              <a:rPr lang="en-US" altLang="zh-CN" b="0" dirty="0" smtClean="0"/>
              <a:t>different</a:t>
            </a:r>
            <a:r>
              <a:rPr lang="en-US" b="0" dirty="0" smtClean="0"/>
              <a:t> and a resource allocation method need to be designed to enable AP to solicit LMR from multiple STAs </a:t>
            </a:r>
            <a:r>
              <a:rPr lang="en-US" dirty="0" smtClean="0"/>
              <a:t>efficiently.</a:t>
            </a:r>
          </a:p>
          <a:p>
            <a:pPr marL="685800" lvl="1" algn="just">
              <a:buFont typeface="Times New Roman" panose="02020603050405020304" pitchFamily="18" charset="0"/>
              <a:buChar char="‒"/>
            </a:pPr>
            <a:endParaRPr lang="en-US" sz="1400" b="0" dirty="0"/>
          </a:p>
          <a:p>
            <a:pPr marL="0" indent="0" algn="just">
              <a:buNone/>
            </a:pPr>
            <a:endParaRPr lang="en-US" sz="2000" b="0" dirty="0" smtClean="0"/>
          </a:p>
          <a:p>
            <a:pPr marL="0" indent="0" algn="just">
              <a:buNone/>
            </a:pPr>
            <a:endParaRPr lang="en-US" sz="2000" b="0" dirty="0"/>
          </a:p>
        </p:txBody>
      </p:sp>
      <p:sp>
        <p:nvSpPr>
          <p:cNvPr id="4" name="Date Placeholder 3"/>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055377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5</a:t>
            </a:fld>
            <a:endParaRPr lang="en-US" dirty="0"/>
          </a:p>
        </p:txBody>
      </p:sp>
      <p:sp>
        <p:nvSpPr>
          <p:cNvPr id="3" name="Title 2"/>
          <p:cNvSpPr>
            <a:spLocks noGrp="1"/>
          </p:cNvSpPr>
          <p:nvPr>
            <p:ph type="title"/>
          </p:nvPr>
        </p:nvSpPr>
        <p:spPr/>
        <p:txBody>
          <a:bodyPr/>
          <a:lstStyle/>
          <a:p>
            <a:r>
              <a:rPr lang="en-US" dirty="0" smtClean="0"/>
              <a:t>Consideration for Two-sided LMR (3)  </a:t>
            </a:r>
            <a:endParaRPr lang="en-US" dirty="0"/>
          </a:p>
        </p:txBody>
      </p:sp>
      <p:sp>
        <p:nvSpPr>
          <p:cNvPr id="7" name="Content Placeholder 3"/>
          <p:cNvSpPr>
            <a:spLocks noGrp="1"/>
          </p:cNvSpPr>
          <p:nvPr>
            <p:ph sz="quarter" idx="13"/>
          </p:nvPr>
        </p:nvSpPr>
        <p:spPr>
          <a:xfrm>
            <a:off x="455613" y="1609345"/>
            <a:ext cx="8228012" cy="4339936"/>
          </a:xfrm>
        </p:spPr>
        <p:txBody>
          <a:bodyPr/>
          <a:lstStyle/>
          <a:p>
            <a:pPr marL="285750" algn="just">
              <a:buFont typeface="Arial" panose="020B0604020202020204" pitchFamily="34" charset="0"/>
              <a:buChar char="•"/>
            </a:pPr>
            <a:r>
              <a:rPr lang="en-US" b="0" dirty="0" smtClean="0"/>
              <a:t>SU vs. MU design considerations:</a:t>
            </a:r>
          </a:p>
          <a:p>
            <a:pPr marL="685800" lvl="1" algn="just">
              <a:spcBef>
                <a:spcPts val="600"/>
              </a:spcBef>
              <a:spcAft>
                <a:spcPts val="600"/>
              </a:spcAft>
              <a:buFont typeface="Times New Roman" panose="02020603050405020304" pitchFamily="18" charset="0"/>
              <a:buChar char="‒"/>
            </a:pPr>
            <a:r>
              <a:rPr lang="en-US" dirty="0"/>
              <a:t>Preferably similar I</a:t>
            </a:r>
            <a:r>
              <a:rPr lang="en-US" dirty="0" smtClean="0"/>
              <a:t>STA </a:t>
            </a:r>
            <a:r>
              <a:rPr lang="en-US" dirty="0"/>
              <a:t>time constraints </a:t>
            </a:r>
            <a:r>
              <a:rPr lang="en-US" dirty="0" smtClean="0"/>
              <a:t>exist between </a:t>
            </a:r>
            <a:r>
              <a:rPr lang="en-US" dirty="0"/>
              <a:t>SU and MU operation </a:t>
            </a:r>
            <a:r>
              <a:rPr lang="en-US" dirty="0" smtClean="0"/>
              <a:t>modes.</a:t>
            </a:r>
            <a:endParaRPr lang="en-US" dirty="0"/>
          </a:p>
          <a:p>
            <a:pPr marL="685800" lvl="1" algn="just">
              <a:spcBef>
                <a:spcPts val="600"/>
              </a:spcBef>
              <a:spcAft>
                <a:spcPts val="600"/>
              </a:spcAft>
              <a:tabLst>
                <a:tab pos="1376363" algn="l"/>
              </a:tabLst>
            </a:pPr>
            <a:r>
              <a:rPr lang="en-US" dirty="0" smtClean="0"/>
              <a:t>ISTA is responsible for medium reservation using NDPA.</a:t>
            </a:r>
          </a:p>
          <a:p>
            <a:pPr marL="685800" lvl="1" algn="just">
              <a:spcBef>
                <a:spcPts val="600"/>
              </a:spcBef>
              <a:spcAft>
                <a:spcPts val="600"/>
              </a:spcAft>
            </a:pPr>
            <a:r>
              <a:rPr lang="en-US" dirty="0"/>
              <a:t>R</a:t>
            </a:r>
            <a:r>
              <a:rPr lang="en-US" dirty="0" smtClean="0"/>
              <a:t>STA is responsible for medium reservation using TF.</a:t>
            </a:r>
          </a:p>
          <a:p>
            <a:pPr marL="685800" lvl="1" algn="just">
              <a:buFont typeface="Arial" panose="020B0604020202020204" pitchFamily="34" charset="0"/>
              <a:buChar char="•"/>
            </a:pPr>
            <a:endParaRPr lang="en-US" sz="1400" b="0" dirty="0" smtClean="0"/>
          </a:p>
          <a:p>
            <a:pPr marL="1028700" lvl="2" algn="just"/>
            <a:endParaRPr lang="en-US" sz="1500" dirty="0"/>
          </a:p>
          <a:p>
            <a:pPr marL="400050" lvl="1" indent="0" algn="just">
              <a:buNone/>
            </a:pPr>
            <a:endParaRPr lang="en-US" sz="1500" dirty="0" smtClean="0"/>
          </a:p>
          <a:p>
            <a:pPr marL="685800" lvl="1" algn="just"/>
            <a:endParaRPr lang="en-US" sz="1500" dirty="0"/>
          </a:p>
          <a:p>
            <a:pPr marL="685800" lvl="1" algn="just"/>
            <a:endParaRPr lang="en-US" sz="1500" dirty="0" smtClean="0"/>
          </a:p>
          <a:p>
            <a:pPr marL="400050" lvl="1" indent="0" algn="just">
              <a:buNone/>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dirty="0"/>
          </a:p>
          <a:p>
            <a:pPr marL="400050" lvl="1" indent="0" algn="just">
              <a:buNone/>
            </a:pPr>
            <a:endParaRPr lang="en-US" sz="1400" dirty="0" smtClean="0"/>
          </a:p>
          <a:p>
            <a:pPr marL="685800" lvl="1" algn="just">
              <a:spcBef>
                <a:spcPts val="1200"/>
              </a:spcBef>
              <a:buFont typeface="Times New Roman" panose="02020603050405020304" pitchFamily="18" charset="0"/>
              <a:buChar char="‒"/>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dirty="0"/>
          </a:p>
          <a:p>
            <a:pPr marL="685800" lvl="1" algn="just">
              <a:buFont typeface="Times New Roman" panose="02020603050405020304" pitchFamily="18" charset="0"/>
              <a:buChar char="‒"/>
            </a:pPr>
            <a:endParaRPr lang="en-US" sz="1400" dirty="0" smtClean="0"/>
          </a:p>
          <a:p>
            <a:pPr marL="685800" lvl="1" algn="just">
              <a:buFont typeface="Times New Roman" panose="02020603050405020304" pitchFamily="18" charset="0"/>
              <a:buChar char="‒"/>
            </a:pPr>
            <a:endParaRPr lang="en-US" sz="1400" b="0" dirty="0"/>
          </a:p>
          <a:p>
            <a:pPr marL="0" indent="0" algn="just">
              <a:buNone/>
            </a:pPr>
            <a:endParaRPr lang="en-US" sz="2000" b="0" dirty="0" smtClean="0"/>
          </a:p>
          <a:p>
            <a:pPr marL="0" indent="0" algn="just">
              <a:buNone/>
            </a:pPr>
            <a:endParaRPr lang="en-US" sz="2000" b="0" dirty="0"/>
          </a:p>
        </p:txBody>
      </p:sp>
      <p:sp>
        <p:nvSpPr>
          <p:cNvPr id="4" name="Date Placeholder 3"/>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99689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6"/>
          <p:cNvSpPr txBox="1">
            <a:spLocks/>
          </p:cNvSpPr>
          <p:nvPr/>
        </p:nvSpPr>
        <p:spPr bwMode="auto">
          <a:xfrm>
            <a:off x="455613" y="1604434"/>
            <a:ext cx="8228012" cy="4567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pPr>
            <a:r>
              <a:rPr lang="en-US" sz="2000" b="0" kern="0" dirty="0" smtClean="0"/>
              <a:t>A new parameter field in the NGP parameter element can be defined to indicate the ISTA2RSTA LMR feedback</a:t>
            </a:r>
            <a:endParaRPr lang="en-US" sz="2000" kern="0" dirty="0" smtClean="0"/>
          </a:p>
          <a:p>
            <a:pPr lvl="1" algn="just">
              <a:spcBef>
                <a:spcPts val="0"/>
              </a:spcBef>
            </a:pPr>
            <a:r>
              <a:rPr lang="en-US" dirty="0"/>
              <a:t>In the I</a:t>
            </a:r>
            <a:r>
              <a:rPr lang="en-US" dirty="0" smtClean="0"/>
              <a:t>FTMR </a:t>
            </a:r>
            <a:r>
              <a:rPr lang="en-US" dirty="0"/>
              <a:t>frame, the </a:t>
            </a:r>
            <a:r>
              <a:rPr lang="en-US" dirty="0" smtClean="0"/>
              <a:t>ISTA </a:t>
            </a:r>
            <a:r>
              <a:rPr lang="en-US" dirty="0"/>
              <a:t>can use this bit to indicate whether it’s willing to report its LMR information to </a:t>
            </a:r>
            <a:r>
              <a:rPr lang="en-US" dirty="0" smtClean="0"/>
              <a:t>RSTA.</a:t>
            </a:r>
            <a:endParaRPr lang="en-US" dirty="0"/>
          </a:p>
          <a:p>
            <a:pPr lvl="1" algn="just">
              <a:spcBef>
                <a:spcPts val="0"/>
              </a:spcBef>
            </a:pPr>
            <a:r>
              <a:rPr lang="en-US" dirty="0"/>
              <a:t>The </a:t>
            </a:r>
            <a:r>
              <a:rPr lang="en-US" dirty="0" smtClean="0"/>
              <a:t>ISTA </a:t>
            </a:r>
            <a:r>
              <a:rPr lang="en-US" dirty="0"/>
              <a:t>can also indicate its LMR feedback type </a:t>
            </a:r>
            <a:r>
              <a:rPr lang="en-US" dirty="0" smtClean="0"/>
              <a:t>in NGP parameter element</a:t>
            </a:r>
            <a:r>
              <a:rPr lang="en-US" dirty="0"/>
              <a:t>:</a:t>
            </a:r>
          </a:p>
          <a:p>
            <a:pPr lvl="2" indent="-285750" algn="just">
              <a:spcBef>
                <a:spcPts val="600"/>
              </a:spcBef>
              <a:spcAft>
                <a:spcPts val="0"/>
              </a:spcAft>
              <a:buFont typeface="Courier New" panose="02070309020205020404" pitchFamily="49" charset="0"/>
              <a:buChar char="o"/>
            </a:pPr>
            <a:r>
              <a:rPr lang="en-US" sz="1600" dirty="0"/>
              <a:t>Immediate (LMR in the same </a:t>
            </a:r>
            <a:r>
              <a:rPr lang="en-US" sz="1600" dirty="0" err="1" smtClean="0"/>
              <a:t>TxOP</a:t>
            </a:r>
            <a:r>
              <a:rPr lang="en-US" sz="1600" dirty="0" smtClean="0"/>
              <a:t> or availability </a:t>
            </a:r>
            <a:r>
              <a:rPr lang="en-US" sz="1600" dirty="0"/>
              <a:t>window as measurement)</a:t>
            </a:r>
          </a:p>
          <a:p>
            <a:pPr lvl="2" indent="-285750" algn="just">
              <a:spcBef>
                <a:spcPts val="600"/>
              </a:spcBef>
              <a:spcAft>
                <a:spcPts val="0"/>
              </a:spcAft>
              <a:buFont typeface="Courier New" panose="02070309020205020404" pitchFamily="49" charset="0"/>
              <a:buChar char="o"/>
            </a:pPr>
            <a:r>
              <a:rPr lang="en-US" sz="1600" dirty="0"/>
              <a:t>Delayed (LMR for the measurement in previous </a:t>
            </a:r>
            <a:r>
              <a:rPr lang="en-US" sz="1600" dirty="0" err="1" smtClean="0"/>
              <a:t>TxOP</a:t>
            </a:r>
            <a:r>
              <a:rPr lang="en-US" sz="1600" dirty="0" smtClean="0"/>
              <a:t> or availability </a:t>
            </a:r>
            <a:r>
              <a:rPr lang="en-US" sz="1600" dirty="0"/>
              <a:t>window )</a:t>
            </a:r>
          </a:p>
          <a:p>
            <a:pPr lvl="1" algn="just">
              <a:spcBef>
                <a:spcPts val="0"/>
              </a:spcBef>
            </a:pPr>
            <a:r>
              <a:rPr lang="en-US" dirty="0"/>
              <a:t>In the I</a:t>
            </a:r>
            <a:r>
              <a:rPr lang="en-US" dirty="0" smtClean="0"/>
              <a:t>FTM </a:t>
            </a:r>
            <a:r>
              <a:rPr lang="en-US" dirty="0"/>
              <a:t>frame, this </a:t>
            </a:r>
            <a:r>
              <a:rPr lang="en-US" dirty="0" smtClean="0"/>
              <a:t>new field </a:t>
            </a:r>
            <a:r>
              <a:rPr lang="en-US" dirty="0"/>
              <a:t>can be used by </a:t>
            </a:r>
            <a:r>
              <a:rPr lang="en-US" dirty="0" smtClean="0"/>
              <a:t>RSTA </a:t>
            </a:r>
            <a:r>
              <a:rPr lang="en-US" dirty="0"/>
              <a:t>to notify </a:t>
            </a:r>
            <a:r>
              <a:rPr lang="en-US" dirty="0" smtClean="0"/>
              <a:t>ISTA </a:t>
            </a:r>
            <a:r>
              <a:rPr lang="en-US" dirty="0"/>
              <a:t>whether the </a:t>
            </a:r>
            <a:r>
              <a:rPr lang="en-US" dirty="0" smtClean="0"/>
              <a:t>RSTA </a:t>
            </a:r>
            <a:r>
              <a:rPr lang="en-US" dirty="0"/>
              <a:t>will request the </a:t>
            </a:r>
            <a:r>
              <a:rPr lang="en-US" dirty="0" smtClean="0"/>
              <a:t>ISTA’s </a:t>
            </a:r>
            <a:r>
              <a:rPr lang="en-US" dirty="0"/>
              <a:t>LMR report.</a:t>
            </a:r>
          </a:p>
          <a:p>
            <a:pPr lvl="1"/>
            <a:endParaRPr lang="en-US" kern="0" dirty="0" smtClean="0"/>
          </a:p>
          <a:p>
            <a:pPr lvl="1"/>
            <a:endParaRPr lang="en-US" kern="0" dirty="0" smtClean="0"/>
          </a:p>
          <a:p>
            <a:pPr lvl="1"/>
            <a:endParaRPr lang="en-US" kern="0" dirty="0" smtClean="0"/>
          </a:p>
          <a:p>
            <a:pPr lvl="1"/>
            <a:endParaRPr lang="en-US" kern="0" dirty="0" smtClean="0"/>
          </a:p>
          <a:p>
            <a:pPr marL="457200" lvl="1" indent="0">
              <a:buFontTx/>
              <a:buNone/>
            </a:pPr>
            <a:endParaRPr lang="en-US" kern="0" dirty="0" smtClean="0"/>
          </a:p>
        </p:txBody>
      </p:sp>
      <p:sp>
        <p:nvSpPr>
          <p:cNvPr id="2" name="Slide Number Placeholder 1"/>
          <p:cNvSpPr>
            <a:spLocks noGrp="1"/>
          </p:cNvSpPr>
          <p:nvPr>
            <p:ph type="sldNum" sz="quarter" idx="12"/>
          </p:nvPr>
        </p:nvSpPr>
        <p:spPr/>
        <p:txBody>
          <a:bodyPr/>
          <a:lstStyle/>
          <a:p>
            <a:fld id="{EE2556C5-CE8C-6547-B838-EA80C61A4AF7}" type="slidenum">
              <a:rPr lang="en-US" smtClean="0"/>
              <a:pPr/>
              <a:t>6</a:t>
            </a:fld>
            <a:endParaRPr lang="en-US" dirty="0"/>
          </a:p>
        </p:txBody>
      </p:sp>
      <p:sp>
        <p:nvSpPr>
          <p:cNvPr id="3" name="Title 2"/>
          <p:cNvSpPr>
            <a:spLocks noGrp="1"/>
          </p:cNvSpPr>
          <p:nvPr>
            <p:ph type="title"/>
          </p:nvPr>
        </p:nvSpPr>
        <p:spPr/>
        <p:txBody>
          <a:bodyPr/>
          <a:lstStyle/>
          <a:p>
            <a:r>
              <a:rPr lang="en-US" dirty="0" smtClean="0"/>
              <a:t>Negotiation for Two-sided LMR Feedback</a:t>
            </a:r>
            <a:endParaRPr lang="en-US" dirty="0"/>
          </a:p>
        </p:txBody>
      </p:sp>
      <p:pic>
        <p:nvPicPr>
          <p:cNvPr id="7" name="Content Placeholder 6" descr="C:\Users\jiangfe1\Pictures\parameter element.png"/>
          <p:cNvPicPr>
            <a:picLocks noGrp="1"/>
          </p:cNvPicPr>
          <p:nvPr>
            <p:ph sz="quarter" idx="13"/>
          </p:nvPr>
        </p:nvPicPr>
        <p:blipFill>
          <a:blip r:embed="rId3" cstate="print">
            <a:extLst>
              <a:ext uri="{28A0092B-C50C-407E-A947-70E740481C1C}">
                <a14:useLocalDpi xmlns:a14="http://schemas.microsoft.com/office/drawing/2010/main" val="0"/>
              </a:ext>
            </a:extLst>
          </a:blip>
          <a:stretch>
            <a:fillRect/>
          </a:stretch>
        </p:blipFill>
        <p:spPr bwMode="auto">
          <a:xfrm>
            <a:off x="1447859" y="4487043"/>
            <a:ext cx="6144946" cy="1678261"/>
          </a:xfrm>
          <a:prstGeom prst="rect">
            <a:avLst/>
          </a:prstGeom>
          <a:noFill/>
          <a:ln>
            <a:noFill/>
          </a:ln>
        </p:spPr>
      </p:pic>
      <p:sp>
        <p:nvSpPr>
          <p:cNvPr id="5" name="Date Placeholder 4"/>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911231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7</a:t>
            </a:fld>
            <a:endParaRPr lang="en-US" dirty="0"/>
          </a:p>
        </p:txBody>
      </p:sp>
      <p:sp>
        <p:nvSpPr>
          <p:cNvPr id="3" name="Title 2"/>
          <p:cNvSpPr>
            <a:spLocks noGrp="1"/>
          </p:cNvSpPr>
          <p:nvPr>
            <p:ph type="title"/>
          </p:nvPr>
        </p:nvSpPr>
        <p:spPr/>
        <p:txBody>
          <a:bodyPr/>
          <a:lstStyle/>
          <a:p>
            <a:r>
              <a:rPr lang="en-US" dirty="0" smtClean="0"/>
              <a:t>Rule for ISTA’s Resource Request </a:t>
            </a:r>
            <a:endParaRPr lang="en-US" dirty="0"/>
          </a:p>
        </p:txBody>
      </p:sp>
      <p:sp>
        <p:nvSpPr>
          <p:cNvPr id="4" name="Content Placeholder 3"/>
          <p:cNvSpPr>
            <a:spLocks noGrp="1"/>
          </p:cNvSpPr>
          <p:nvPr>
            <p:ph sz="quarter" idx="13"/>
          </p:nvPr>
        </p:nvSpPr>
        <p:spPr>
          <a:xfrm>
            <a:off x="455613" y="1604434"/>
            <a:ext cx="8228012" cy="4870979"/>
          </a:xfrm>
        </p:spPr>
        <p:txBody>
          <a:bodyPr/>
          <a:lstStyle/>
          <a:p>
            <a:pPr algn="just"/>
            <a:r>
              <a:rPr lang="en-US" b="0" dirty="0" smtClean="0"/>
              <a:t>Design for simplicity:</a:t>
            </a:r>
          </a:p>
          <a:p>
            <a:pPr lvl="1" algn="just">
              <a:spcBef>
                <a:spcPts val="0"/>
              </a:spcBef>
            </a:pPr>
            <a:r>
              <a:rPr lang="en-US" dirty="0" smtClean="0"/>
              <a:t>If a two-sided LMR is agreed on, ISTA may perform respond to poll asking for a new measurement round N only if measurement </a:t>
            </a:r>
            <a:r>
              <a:rPr lang="en-US" dirty="0" err="1" smtClean="0"/>
              <a:t>ToA</a:t>
            </a:r>
            <a:r>
              <a:rPr lang="en-US" dirty="0" smtClean="0"/>
              <a:t>/</a:t>
            </a:r>
            <a:r>
              <a:rPr lang="en-US" dirty="0" err="1" smtClean="0"/>
              <a:t>ToD</a:t>
            </a:r>
            <a:r>
              <a:rPr lang="en-US" dirty="0" smtClean="0"/>
              <a:t> </a:t>
            </a:r>
            <a:r>
              <a:rPr lang="en-US" altLang="zh-CN" dirty="0" smtClean="0"/>
              <a:t>for </a:t>
            </a:r>
            <a:r>
              <a:rPr lang="en-US" dirty="0" smtClean="0"/>
              <a:t>measurement round N-1 are available. </a:t>
            </a:r>
          </a:p>
          <a:p>
            <a:pPr lvl="1" algn="just">
              <a:spcBef>
                <a:spcPts val="0"/>
              </a:spcBef>
            </a:pPr>
            <a:r>
              <a:rPr lang="en-US" dirty="0" smtClean="0"/>
              <a:t>For two-sided LMR, RSTA</a:t>
            </a:r>
            <a:r>
              <a:rPr lang="en-US" b="0" dirty="0" smtClean="0"/>
              <a:t> allocates UL resource in the same availability window for ISTA2RSTA LMR (power efficiency).</a:t>
            </a:r>
          </a:p>
        </p:txBody>
      </p:sp>
      <p:pic>
        <p:nvPicPr>
          <p:cNvPr id="5" name="Content Placeholder 7"/>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11560" y="3767366"/>
            <a:ext cx="8420325" cy="2109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44526" y="5976672"/>
            <a:ext cx="4719562" cy="276999"/>
          </a:xfrm>
          <a:prstGeom prst="rect">
            <a:avLst/>
          </a:prstGeom>
        </p:spPr>
        <p:txBody>
          <a:bodyPr wrap="none">
            <a:spAutoFit/>
          </a:bodyPr>
          <a:lstStyle/>
          <a:p>
            <a:pPr algn="just"/>
            <a:r>
              <a:rPr lang="en-US" kern="0" dirty="0" smtClean="0"/>
              <a:t>ISTA</a:t>
            </a:r>
            <a:r>
              <a:rPr lang="en-US" altLang="zh-CN" kern="0" dirty="0" smtClean="0"/>
              <a:t>2RSTA</a:t>
            </a:r>
            <a:r>
              <a:rPr lang="en-US" kern="0" dirty="0" smtClean="0"/>
              <a:t> </a:t>
            </a:r>
            <a:r>
              <a:rPr lang="en-US" kern="0" dirty="0"/>
              <a:t>LMR type: </a:t>
            </a:r>
            <a:r>
              <a:rPr lang="en-US" kern="0" dirty="0" smtClean="0"/>
              <a:t>STA</a:t>
            </a:r>
            <a:r>
              <a:rPr lang="en-US" sz="1100" kern="0" dirty="0" smtClean="0"/>
              <a:t>1</a:t>
            </a:r>
            <a:r>
              <a:rPr lang="en-US" kern="0" dirty="0" smtClean="0"/>
              <a:t> </a:t>
            </a:r>
            <a:r>
              <a:rPr lang="en-US" kern="0" dirty="0"/>
              <a:t>and STA</a:t>
            </a:r>
            <a:r>
              <a:rPr lang="en-US" sz="1100" kern="0" dirty="0"/>
              <a:t>3</a:t>
            </a:r>
            <a:r>
              <a:rPr lang="en-US" kern="0" dirty="0"/>
              <a:t> (immediate ), STA</a:t>
            </a:r>
            <a:r>
              <a:rPr lang="en-US" sz="1100" kern="0" dirty="0"/>
              <a:t>2</a:t>
            </a:r>
            <a:r>
              <a:rPr lang="en-US" kern="0" dirty="0"/>
              <a:t> (delayed)</a:t>
            </a:r>
          </a:p>
        </p:txBody>
      </p:sp>
      <p:sp>
        <p:nvSpPr>
          <p:cNvPr id="7" name="Date Placeholder 6"/>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335733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8</a:t>
            </a:fld>
            <a:endParaRPr lang="en-US" dirty="0"/>
          </a:p>
        </p:txBody>
      </p:sp>
      <p:sp>
        <p:nvSpPr>
          <p:cNvPr id="3" name="Title 2"/>
          <p:cNvSpPr>
            <a:spLocks noGrp="1"/>
          </p:cNvSpPr>
          <p:nvPr>
            <p:ph type="title"/>
          </p:nvPr>
        </p:nvSpPr>
        <p:spPr/>
        <p:txBody>
          <a:bodyPr/>
          <a:lstStyle/>
          <a:p>
            <a:r>
              <a:rPr lang="en-US" dirty="0" smtClean="0"/>
              <a:t>Two-sided LMR Exchange Sequence (1)</a:t>
            </a:r>
            <a:endParaRPr lang="en-US" dirty="0"/>
          </a:p>
        </p:txBody>
      </p:sp>
      <p:sp>
        <p:nvSpPr>
          <p:cNvPr id="7" name="Content Placeholder 3"/>
          <p:cNvSpPr>
            <a:spLocks noGrp="1"/>
          </p:cNvSpPr>
          <p:nvPr>
            <p:ph sz="quarter" idx="13"/>
          </p:nvPr>
        </p:nvSpPr>
        <p:spPr>
          <a:xfrm>
            <a:off x="455613" y="1604434"/>
            <a:ext cx="8228012" cy="4870979"/>
          </a:xfrm>
        </p:spPr>
        <p:txBody>
          <a:bodyPr/>
          <a:lstStyle/>
          <a:p>
            <a:pPr algn="just">
              <a:spcBef>
                <a:spcPts val="0"/>
              </a:spcBef>
            </a:pPr>
            <a:r>
              <a:rPr lang="en-US" b="0" dirty="0" smtClean="0"/>
              <a:t>Use a single sequence to support both of RSTA2ISTA and ISTA2RSTA LMR</a:t>
            </a:r>
            <a:endParaRPr lang="en-US" dirty="0"/>
          </a:p>
          <a:p>
            <a:pPr algn="just">
              <a:spcBef>
                <a:spcPts val="0"/>
              </a:spcBef>
            </a:pPr>
            <a:r>
              <a:rPr lang="en-US" b="0" dirty="0" smtClean="0"/>
              <a:t>RSTA and ISTA can support either immediate or delay LMR feedback. </a:t>
            </a:r>
          </a:p>
          <a:p>
            <a:pPr lvl="1" algn="just">
              <a:spcBef>
                <a:spcPts val="600"/>
              </a:spcBef>
              <a:spcAft>
                <a:spcPts val="600"/>
              </a:spcAft>
            </a:pPr>
            <a:r>
              <a:rPr lang="en-US" sz="1600" b="0" dirty="0" smtClean="0"/>
              <a:t>For immediate LMR, the LMR include </a:t>
            </a:r>
            <a:r>
              <a:rPr lang="en-US" sz="1600" b="0" dirty="0" err="1" smtClean="0"/>
              <a:t>ToA</a:t>
            </a:r>
            <a:r>
              <a:rPr lang="en-US" sz="1600" b="0" dirty="0" smtClean="0"/>
              <a:t>/</a:t>
            </a:r>
            <a:r>
              <a:rPr lang="en-US" sz="1600" b="0" dirty="0" err="1" smtClean="0"/>
              <a:t>ToD</a:t>
            </a:r>
            <a:r>
              <a:rPr lang="en-US" sz="1600" b="0" dirty="0" smtClean="0"/>
              <a:t> or CSI report of </a:t>
            </a:r>
            <a:r>
              <a:rPr lang="en-US" sz="1600" b="0" dirty="0" smtClean="0"/>
              <a:t>round N measurement</a:t>
            </a:r>
          </a:p>
          <a:p>
            <a:pPr lvl="1" algn="just">
              <a:spcBef>
                <a:spcPts val="600"/>
              </a:spcBef>
              <a:spcAft>
                <a:spcPts val="600"/>
              </a:spcAft>
            </a:pPr>
            <a:r>
              <a:rPr lang="en-US" sz="1600" dirty="0" smtClean="0"/>
              <a:t>For delayed LMR, the LMR </a:t>
            </a:r>
            <a:r>
              <a:rPr lang="en-US" sz="1600" dirty="0"/>
              <a:t>include </a:t>
            </a:r>
            <a:r>
              <a:rPr lang="en-US" sz="1600" dirty="0" err="1"/>
              <a:t>ToA</a:t>
            </a:r>
            <a:r>
              <a:rPr lang="en-US" sz="1600" dirty="0"/>
              <a:t>/</a:t>
            </a:r>
            <a:r>
              <a:rPr lang="en-US" sz="1600" dirty="0" err="1"/>
              <a:t>ToD</a:t>
            </a:r>
            <a:r>
              <a:rPr lang="en-US" sz="1600" dirty="0"/>
              <a:t> </a:t>
            </a:r>
            <a:r>
              <a:rPr lang="en-US" sz="1600" dirty="0" smtClean="0"/>
              <a:t>information </a:t>
            </a:r>
            <a:r>
              <a:rPr lang="en-US" sz="1600" dirty="0"/>
              <a:t>of round </a:t>
            </a:r>
            <a:r>
              <a:rPr lang="en-US" sz="1600" dirty="0" smtClean="0"/>
              <a:t>N-1 </a:t>
            </a:r>
            <a:r>
              <a:rPr lang="en-US" sz="1600" dirty="0"/>
              <a:t>measurement</a:t>
            </a:r>
          </a:p>
          <a:p>
            <a:pPr lvl="1" algn="just">
              <a:spcBef>
                <a:spcPts val="0"/>
              </a:spcBef>
            </a:pPr>
            <a:endParaRPr lang="en-US" sz="1600" b="0" dirty="0" smtClean="0"/>
          </a:p>
          <a:p>
            <a:pPr algn="just">
              <a:spcBef>
                <a:spcPts val="0"/>
              </a:spcBef>
            </a:pPr>
            <a:endParaRPr lang="en-US" sz="1700" b="0" dirty="0"/>
          </a:p>
        </p:txBody>
      </p:sp>
      <p:sp>
        <p:nvSpPr>
          <p:cNvPr id="4" name="Date Placeholder 3"/>
          <p:cNvSpPr>
            <a:spLocks noGrp="1"/>
          </p:cNvSpPr>
          <p:nvPr>
            <p:ph type="dt" sz="half" idx="2"/>
          </p:nvPr>
        </p:nvSpPr>
        <p:spPr/>
        <p:txBody>
          <a:bodyPr/>
          <a:lstStyle/>
          <a:p>
            <a:pPr>
              <a:defRPr/>
            </a:pPr>
            <a:r>
              <a:rPr lang="en-US" smtClean="0"/>
              <a:t>March 2018</a:t>
            </a: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5128" y="3717032"/>
            <a:ext cx="4925144" cy="2198809"/>
          </a:xfrm>
          <a:prstGeom prst="rect">
            <a:avLst/>
          </a:prstGeom>
        </p:spPr>
      </p:pic>
    </p:spTree>
    <p:extLst>
      <p:ext uri="{BB962C8B-B14F-4D97-AF65-F5344CB8AC3E}">
        <p14:creationId xmlns:p14="http://schemas.microsoft.com/office/powerpoint/2010/main" val="1542325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9</a:t>
            </a:fld>
            <a:endParaRPr lang="en-US" dirty="0"/>
          </a:p>
        </p:txBody>
      </p:sp>
      <p:sp>
        <p:nvSpPr>
          <p:cNvPr id="3" name="Title 2"/>
          <p:cNvSpPr>
            <a:spLocks noGrp="1"/>
          </p:cNvSpPr>
          <p:nvPr>
            <p:ph type="title"/>
          </p:nvPr>
        </p:nvSpPr>
        <p:spPr/>
        <p:txBody>
          <a:bodyPr/>
          <a:lstStyle/>
          <a:p>
            <a:r>
              <a:rPr lang="en-US" dirty="0" smtClean="0"/>
              <a:t>Two-sided LMR Exchange Sequence (2)</a:t>
            </a:r>
            <a:endParaRPr lang="en-US" dirty="0"/>
          </a:p>
        </p:txBody>
      </p:sp>
      <p:sp>
        <p:nvSpPr>
          <p:cNvPr id="7" name="Content Placeholder 3"/>
          <p:cNvSpPr>
            <a:spLocks noGrp="1"/>
          </p:cNvSpPr>
          <p:nvPr>
            <p:ph sz="quarter" idx="13"/>
          </p:nvPr>
        </p:nvSpPr>
        <p:spPr>
          <a:xfrm>
            <a:off x="455613" y="1604434"/>
            <a:ext cx="8228012" cy="4870979"/>
          </a:xfrm>
        </p:spPr>
        <p:txBody>
          <a:bodyPr/>
          <a:lstStyle/>
          <a:p>
            <a:pPr algn="just">
              <a:spcBef>
                <a:spcPts val="0"/>
              </a:spcBef>
            </a:pPr>
            <a:r>
              <a:rPr lang="en-US" sz="1700" b="0" dirty="0" smtClean="0"/>
              <a:t>The RSTA (AP) uses MU PPDU to transmit the RSTA2ISTA (AP-to-STA) LMR feedback to ISTA</a:t>
            </a:r>
          </a:p>
          <a:p>
            <a:pPr algn="just">
              <a:spcBef>
                <a:spcPts val="0"/>
              </a:spcBef>
            </a:pPr>
            <a:r>
              <a:rPr lang="en-US" sz="1700" b="0" dirty="0" smtClean="0"/>
              <a:t>A trigger frame (TF) for LMR is used to solicit the ISTA2RSTA (STA-to-AP) LMR and this </a:t>
            </a:r>
            <a:r>
              <a:rPr lang="en-US" sz="1700" b="0" dirty="0"/>
              <a:t>trigger frame allocates resource for </a:t>
            </a:r>
            <a:r>
              <a:rPr lang="en-US" sz="1700" b="0" dirty="0" smtClean="0"/>
              <a:t>ISTA2RSTA </a:t>
            </a:r>
            <a:r>
              <a:rPr lang="en-US" sz="1700" b="0" dirty="0"/>
              <a:t>LMR frame</a:t>
            </a:r>
            <a:r>
              <a:rPr lang="en-US" sz="1700" b="0" dirty="0" smtClean="0"/>
              <a:t>.</a:t>
            </a:r>
            <a:endParaRPr lang="en-US" sz="1700" b="0" dirty="0"/>
          </a:p>
          <a:p>
            <a:pPr algn="just">
              <a:spcBef>
                <a:spcPts val="0"/>
              </a:spcBef>
            </a:pPr>
            <a:r>
              <a:rPr lang="en-US" sz="1700" b="0" dirty="0" smtClean="0"/>
              <a:t>After receiving the TF for LMR, the ISTA responses with HE TB PPDU which includes ISTA2RSTA LMR frame.</a:t>
            </a:r>
            <a:endParaRPr lang="en-US" sz="1600" dirty="0"/>
          </a:p>
          <a:p>
            <a:pPr algn="just">
              <a:spcBef>
                <a:spcPts val="0"/>
              </a:spcBef>
            </a:pPr>
            <a:r>
              <a:rPr lang="en-US" sz="1600" b="0" dirty="0" smtClean="0"/>
              <a:t>RSTA and ISTA can support either immediate or delay LMR feedback. The LMR feedback type information can help RSTA to schedule resource. For example, for the ISTA with delayed LMR, the RSTA may not poll the ISTA in every availability window, because the ISTA’s ISTA2RSTA LMR for measurement in last availability window may not be ready. </a:t>
            </a:r>
          </a:p>
          <a:p>
            <a:pPr algn="just">
              <a:spcBef>
                <a:spcPts val="0"/>
              </a:spcBef>
            </a:pPr>
            <a:endParaRPr lang="en-US" sz="1700" b="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5656" y="4238736"/>
            <a:ext cx="6264164" cy="2161915"/>
          </a:xfrm>
          <a:prstGeom prst="rect">
            <a:avLst/>
          </a:prstGeom>
        </p:spPr>
      </p:pic>
      <p:sp>
        <p:nvSpPr>
          <p:cNvPr id="4" name="Date Placeholder 3"/>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756281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_ieee_Nov_2017">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_ieee_Nov_2017" id="{D8D2A906-5859-4348-8103-5A379FFEA262}" vid="{1D3E55C7-5FA0-493E-B581-6A652CD13FE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theme_ieee_Nov_2017</Template>
  <TotalTime>222744</TotalTime>
  <Words>1603</Words>
  <Application>Microsoft Office PowerPoint</Application>
  <PresentationFormat>On-screen Show (4:3)</PresentationFormat>
  <Paragraphs>271</Paragraphs>
  <Slides>18</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Courier New</vt:lpstr>
      <vt:lpstr>Times New Roman</vt:lpstr>
      <vt:lpstr>theme_ieee_Nov_2017</vt:lpstr>
      <vt:lpstr>Document</vt:lpstr>
      <vt:lpstr>Two-sided LMR Feedback between AP and STA</vt:lpstr>
      <vt:lpstr>Introduction</vt:lpstr>
      <vt:lpstr>Consideration for Two-sided LMR (1)  </vt:lpstr>
      <vt:lpstr>Consideration for Two-sided LMR (2)  </vt:lpstr>
      <vt:lpstr>Consideration for Two-sided LMR (3)  </vt:lpstr>
      <vt:lpstr>Negotiation for Two-sided LMR Feedback</vt:lpstr>
      <vt:lpstr>Rule for ISTA’s Resource Request </vt:lpstr>
      <vt:lpstr>Two-sided LMR Exchange Sequence (1)</vt:lpstr>
      <vt:lpstr>Two-sided LMR Exchange Sequence (2)</vt:lpstr>
      <vt:lpstr>Conclusion</vt:lpstr>
      <vt:lpstr>Straw Poll #1</vt:lpstr>
      <vt:lpstr>Motion #1</vt:lpstr>
      <vt:lpstr>Straw Poll #2</vt:lpstr>
      <vt:lpstr>Motion #2</vt:lpstr>
      <vt:lpstr>Straw Poll #3</vt:lpstr>
      <vt:lpstr>Motion #3</vt:lpstr>
      <vt:lpstr>Straw Poll #4</vt:lpstr>
      <vt:lpstr>Motion #4</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timing accuracy</dc:title>
  <dc:subject>FTM timing accuracy</dc:subject>
  <dc:creator>Jonathan Segev</dc:creator>
  <cp:keywords>CTPClassification=CTP_PUBLIC:VisualMarkings=, CTPClassification=CTP_NT</cp:keywords>
  <cp:lastModifiedBy>Jiang, Feng1</cp:lastModifiedBy>
  <cp:revision>2065</cp:revision>
  <cp:lastPrinted>2017-04-25T02:33:57Z</cp:lastPrinted>
  <dcterms:created xsi:type="dcterms:W3CDTF">2009-11-13T19:11:16Z</dcterms:created>
  <dcterms:modified xsi:type="dcterms:W3CDTF">2018-03-07T23:11:26Z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22b3b8ef-d3cb-462f-bee3-66f4d1877081</vt:lpwstr>
  </property>
  <property fmtid="{D5CDD505-2E9C-101B-9397-08002B2CF9AE}" pid="4" name="CTP_BU">
    <vt:lpwstr>NA</vt:lpwstr>
  </property>
  <property fmtid="{D5CDD505-2E9C-101B-9397-08002B2CF9AE}" pid="5" name="CTP_TimeStamp">
    <vt:lpwstr>2018-03-07 23:11:26Z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