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20"/>
  </p:notesMasterIdLst>
  <p:handoutMasterIdLst>
    <p:handoutMasterId r:id="rId21"/>
  </p:handoutMasterIdLst>
  <p:sldIdLst>
    <p:sldId id="361" r:id="rId2"/>
    <p:sldId id="362" r:id="rId3"/>
    <p:sldId id="399" r:id="rId4"/>
    <p:sldId id="411" r:id="rId5"/>
    <p:sldId id="410" r:id="rId6"/>
    <p:sldId id="403" r:id="rId7"/>
    <p:sldId id="407" r:id="rId8"/>
    <p:sldId id="429" r:id="rId9"/>
    <p:sldId id="408" r:id="rId10"/>
    <p:sldId id="404" r:id="rId11"/>
    <p:sldId id="414" r:id="rId12"/>
    <p:sldId id="424" r:id="rId13"/>
    <p:sldId id="417" r:id="rId14"/>
    <p:sldId id="425" r:id="rId15"/>
    <p:sldId id="418" r:id="rId16"/>
    <p:sldId id="426" r:id="rId17"/>
    <p:sldId id="420" r:id="rId18"/>
    <p:sldId id="427" r:id="rId19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95405" autoAdjust="0"/>
  </p:normalViewPr>
  <p:slideViewPr>
    <p:cSldViewPr>
      <p:cViewPr varScale="1">
        <p:scale>
          <a:sx n="82" d="100"/>
          <a:sy n="82" d="100"/>
        </p:scale>
        <p:origin x="163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1551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4729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818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231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3697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200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264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68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53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53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52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68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51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915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75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99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762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7/1701r1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350632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smtClean="0"/>
              <a:t>Two-sided LMR Feedback between AP and STA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026282"/>
              </p:ext>
            </p:extLst>
          </p:nvPr>
        </p:nvGraphicFramePr>
        <p:xfrm>
          <a:off x="1619250" y="2706688"/>
          <a:ext cx="6321425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7" name="Document" r:id="rId4" imgW="9816106" imgH="4347010" progId="Word.Document.8">
                  <p:embed/>
                </p:oleObj>
              </mc:Choice>
              <mc:Fallback>
                <p:oleObj name="Document" r:id="rId4" imgW="9816106" imgH="434701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706688"/>
                        <a:ext cx="6321425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In negotiation phase, an indication </a:t>
            </a:r>
            <a:r>
              <a:rPr lang="en-US" b="0" dirty="0" smtClean="0"/>
              <a:t>parameter field</a:t>
            </a:r>
            <a:r>
              <a:rPr lang="en-US" b="0" dirty="0" smtClean="0"/>
              <a:t> </a:t>
            </a:r>
            <a:r>
              <a:rPr lang="en-US" b="0" dirty="0" smtClean="0"/>
              <a:t>is defined to enable the </a:t>
            </a:r>
            <a:r>
              <a:rPr lang="en-US" b="0" dirty="0" smtClean="0"/>
              <a:t>RSTA </a:t>
            </a:r>
            <a:r>
              <a:rPr lang="en-US" b="0" dirty="0" smtClean="0"/>
              <a:t>and </a:t>
            </a:r>
            <a:r>
              <a:rPr lang="en-US" b="0" dirty="0" smtClean="0"/>
              <a:t>ISTA </a:t>
            </a:r>
            <a:r>
              <a:rPr lang="en-US" b="0" dirty="0" smtClean="0"/>
              <a:t>to negotiate the </a:t>
            </a:r>
            <a:r>
              <a:rPr lang="en-US" b="0" dirty="0" smtClean="0"/>
              <a:t>ISTA2RSTA </a:t>
            </a:r>
            <a:r>
              <a:rPr lang="en-US" b="0" dirty="0" smtClean="0"/>
              <a:t>LMR feedback.</a:t>
            </a:r>
          </a:p>
          <a:p>
            <a:pPr algn="just"/>
            <a:r>
              <a:rPr lang="en-US" b="0" dirty="0" smtClean="0"/>
              <a:t>For the two-sided LMR feedback, a resource request rule for </a:t>
            </a:r>
            <a:r>
              <a:rPr lang="en-US" b="0" dirty="0" smtClean="0"/>
              <a:t>ISTA </a:t>
            </a:r>
            <a:r>
              <a:rPr lang="en-US" b="0" dirty="0" smtClean="0"/>
              <a:t>is proposed to simplify the </a:t>
            </a:r>
            <a:r>
              <a:rPr lang="en-US" b="0" dirty="0" smtClean="0"/>
              <a:t>RSTA’s </a:t>
            </a:r>
            <a:r>
              <a:rPr lang="en-US" b="0" dirty="0" smtClean="0"/>
              <a:t>resource allocation for </a:t>
            </a:r>
            <a:r>
              <a:rPr lang="en-US" b="0" dirty="0" smtClean="0"/>
              <a:t>ISTA2RSTA </a:t>
            </a:r>
            <a:r>
              <a:rPr lang="en-US" b="0" dirty="0" smtClean="0"/>
              <a:t>LMR transmission.</a:t>
            </a:r>
          </a:p>
          <a:p>
            <a:pPr algn="just"/>
            <a:r>
              <a:rPr lang="en-US" b="0" dirty="0" smtClean="0"/>
              <a:t>Efficient LMR exchange sequence is designed to enable two-sided LMR feedback</a:t>
            </a:r>
            <a:r>
              <a:rPr lang="en-US" b="0" dirty="0"/>
              <a:t> </a:t>
            </a:r>
            <a:r>
              <a:rPr lang="en-US" b="0" dirty="0" smtClean="0"/>
              <a:t>between </a:t>
            </a:r>
            <a:r>
              <a:rPr lang="en-US" b="0" dirty="0" smtClean="0"/>
              <a:t>ISTA </a:t>
            </a:r>
            <a:r>
              <a:rPr lang="en-US" b="0" dirty="0" smtClean="0"/>
              <a:t>and </a:t>
            </a:r>
            <a:r>
              <a:rPr lang="en-US" b="0" dirty="0" smtClean="0"/>
              <a:t>RSTA</a:t>
            </a:r>
            <a:r>
              <a:rPr lang="en-US" b="0" dirty="0" smtClean="0"/>
              <a:t>.</a:t>
            </a:r>
            <a:endParaRPr lang="en-US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/>
              <a:t>P</a:t>
            </a:r>
            <a:r>
              <a:rPr lang="en-US" dirty="0"/>
              <a:t>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Do you support the following SU ranging sequence for RSTA2ISTA and ISTA2RSTA LMR feedback?</a:t>
            </a:r>
          </a:p>
          <a:p>
            <a:endParaRPr lang="en-US" sz="2200" b="0" dirty="0"/>
          </a:p>
          <a:p>
            <a:endParaRPr lang="en-US" sz="2200" b="0" dirty="0"/>
          </a:p>
          <a:p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sz="1600" b="0" dirty="0" smtClean="0"/>
              <a:t>      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/>
              <a:t> </a:t>
            </a:r>
            <a:r>
              <a:rPr lang="en-US" sz="1600" b="0" dirty="0" smtClean="0"/>
              <a:t>      </a:t>
            </a:r>
            <a:r>
              <a:rPr lang="en-US" sz="1600" b="0" dirty="0" smtClean="0"/>
              <a:t>  </a:t>
            </a:r>
            <a:r>
              <a:rPr lang="en-US" sz="1600" b="0" dirty="0" smtClean="0"/>
              <a:t>Please note: the LMR could be either immediate </a:t>
            </a:r>
            <a:r>
              <a:rPr lang="en-US" sz="1600" b="0" dirty="0"/>
              <a:t>(for round </a:t>
            </a:r>
            <a:r>
              <a:rPr lang="en-US" sz="1600" b="0" dirty="0" smtClean="0"/>
              <a:t>N) or delayed (for round N-1) 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600" b="0" dirty="0"/>
              <a:t> </a:t>
            </a:r>
            <a:r>
              <a:rPr lang="en-US" sz="1600" b="0" dirty="0" smtClean="0"/>
              <a:t>        </a:t>
            </a:r>
            <a:r>
              <a:rPr lang="en-US" sz="1600" b="0" dirty="0" smtClean="0"/>
              <a:t>and </a:t>
            </a:r>
            <a:r>
              <a:rPr lang="en-US" sz="1600" b="0" dirty="0" smtClean="0"/>
              <a:t>the error </a:t>
            </a:r>
            <a:r>
              <a:rPr lang="en-US" sz="1600" b="0" dirty="0" smtClean="0"/>
              <a:t>recovery </a:t>
            </a:r>
            <a:r>
              <a:rPr lang="en-US" sz="1600" b="0" dirty="0" smtClean="0"/>
              <a:t>rule is TBD.</a:t>
            </a:r>
          </a:p>
          <a:p>
            <a:pPr marL="0" indent="0">
              <a:buNone/>
            </a:pPr>
            <a:r>
              <a:rPr lang="en-US" sz="1400" b="0" dirty="0"/>
              <a:t> </a:t>
            </a:r>
            <a:r>
              <a:rPr lang="en-US" sz="1400" b="0" dirty="0" smtClean="0"/>
              <a:t>         </a:t>
            </a:r>
            <a:endParaRPr lang="en-US" b="0" dirty="0"/>
          </a:p>
          <a:p>
            <a:pPr marL="0" indent="0">
              <a:buNone/>
            </a:pPr>
            <a:r>
              <a:rPr lang="en-US" sz="2200" b="0" dirty="0" smtClean="0"/>
              <a:t>     </a:t>
            </a:r>
            <a:r>
              <a:rPr lang="en-US" sz="2200" b="0" dirty="0" smtClean="0"/>
              <a:t> Y</a:t>
            </a:r>
            <a:r>
              <a:rPr lang="en-US" sz="2200" b="0" dirty="0" smtClean="0"/>
              <a:t>: </a:t>
            </a:r>
            <a:r>
              <a:rPr lang="en-US" sz="2200" b="0" dirty="0" smtClean="0"/>
              <a:t>        </a:t>
            </a:r>
            <a:r>
              <a:rPr lang="en-US" sz="2200" b="0" dirty="0" smtClean="0"/>
              <a:t>N: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 smtClean="0"/>
              <a:t>:</a:t>
            </a:r>
            <a:endParaRPr lang="en-US" sz="22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603" y="2348880"/>
            <a:ext cx="5279709" cy="2357103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5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/>
            <a:r>
              <a:rPr lang="en-US" sz="2200" b="0" dirty="0" smtClean="0"/>
              <a:t>We agree for the following SU ranging sequence when both RSTA2ISTA and ISTA2RSTA LMR feedback were previously  negotiated</a:t>
            </a:r>
            <a:r>
              <a:rPr lang="en-US" sz="2200" b="0" dirty="0"/>
              <a:t>:</a:t>
            </a:r>
            <a:endParaRPr lang="en-US" sz="2200" b="0" dirty="0" smtClean="0"/>
          </a:p>
          <a:p>
            <a:endParaRPr lang="en-US" sz="2200" b="0" dirty="0"/>
          </a:p>
          <a:p>
            <a:endParaRPr lang="en-US" sz="2200" b="0" dirty="0"/>
          </a:p>
          <a:p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sz="1600" b="0" dirty="0" smtClean="0"/>
              <a:t>       </a:t>
            </a:r>
            <a:endParaRPr lang="en-US" sz="1600" b="0" dirty="0" smtClean="0"/>
          </a:p>
          <a:p>
            <a:pPr marL="0" indent="0">
              <a:buNone/>
            </a:pPr>
            <a:r>
              <a:rPr lang="en-US" sz="1800" b="0" dirty="0"/>
              <a:t> </a:t>
            </a:r>
            <a:r>
              <a:rPr lang="en-US" sz="1800" b="0" dirty="0" smtClean="0"/>
              <a:t>       </a:t>
            </a:r>
            <a:r>
              <a:rPr lang="en-US" sz="1600" b="0" dirty="0" smtClean="0"/>
              <a:t>Please </a:t>
            </a:r>
            <a:r>
              <a:rPr lang="en-US" sz="1600" b="0" dirty="0" smtClean="0"/>
              <a:t>note: the LMR could be either immediate </a:t>
            </a:r>
            <a:r>
              <a:rPr lang="en-US" sz="1600" b="0" dirty="0"/>
              <a:t>(for round </a:t>
            </a:r>
            <a:r>
              <a:rPr lang="en-US" sz="1600" b="0" dirty="0" smtClean="0"/>
              <a:t>N) or delayed (for round N-1) </a:t>
            </a:r>
            <a:r>
              <a:rPr lang="en-US" sz="1600" b="0" dirty="0" smtClean="0"/>
              <a:t> </a:t>
            </a:r>
          </a:p>
          <a:p>
            <a:pPr marL="0" indent="0">
              <a:buNone/>
            </a:pPr>
            <a:r>
              <a:rPr lang="en-US" sz="1600" b="0" dirty="0"/>
              <a:t> </a:t>
            </a:r>
            <a:r>
              <a:rPr lang="en-US" sz="1600" b="0" dirty="0" smtClean="0"/>
              <a:t>        </a:t>
            </a:r>
            <a:r>
              <a:rPr lang="en-US" sz="1600" b="0" dirty="0" smtClean="0"/>
              <a:t>and </a:t>
            </a:r>
            <a:r>
              <a:rPr lang="en-US" sz="1600" b="0" dirty="0" smtClean="0"/>
              <a:t>the error </a:t>
            </a:r>
            <a:r>
              <a:rPr lang="en-US" sz="1600" b="0" dirty="0" smtClean="0"/>
              <a:t>recovery </a:t>
            </a:r>
            <a:r>
              <a:rPr lang="en-US" sz="1600" b="0" dirty="0" smtClean="0"/>
              <a:t>rule is TBD.</a:t>
            </a:r>
          </a:p>
          <a:p>
            <a:pPr marL="0" indent="0">
              <a:buNone/>
            </a:pPr>
            <a:endParaRPr lang="en-US" sz="1100" b="0" dirty="0" smtClean="0"/>
          </a:p>
          <a:p>
            <a:pPr marL="0" indent="0">
              <a:buNone/>
            </a:pPr>
            <a:r>
              <a:rPr lang="en-US" sz="2200" b="0" dirty="0"/>
              <a:t> </a:t>
            </a:r>
            <a:r>
              <a:rPr lang="en-US" sz="2200" b="0" dirty="0" smtClean="0"/>
              <a:t>   </a:t>
            </a:r>
            <a:r>
              <a:rPr lang="en-US" sz="2200" b="0" dirty="0" smtClean="0"/>
              <a:t>   </a:t>
            </a:r>
            <a:r>
              <a:rPr lang="en-US" sz="2200" b="0" dirty="0" smtClean="0"/>
              <a:t>Y: </a:t>
            </a:r>
            <a:r>
              <a:rPr lang="en-US" sz="2200" b="0" dirty="0" smtClean="0"/>
              <a:t>       </a:t>
            </a:r>
            <a:r>
              <a:rPr lang="en-US" sz="2200" b="0" dirty="0" smtClean="0"/>
              <a:t>N:      Abstain</a:t>
            </a:r>
            <a:r>
              <a:rPr lang="en-US" sz="2200" dirty="0" smtClean="0"/>
              <a:t> </a:t>
            </a:r>
            <a:r>
              <a:rPr lang="en-US" sz="2200" b="0" dirty="0" smtClean="0"/>
              <a:t>:</a:t>
            </a:r>
            <a:endParaRPr lang="en-US" sz="2200" b="0" dirty="0"/>
          </a:p>
          <a:p>
            <a:pPr marL="0" indent="0">
              <a:buNone/>
            </a:pPr>
            <a:endParaRPr lang="en-US" sz="1400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200" b="0" dirty="0" smtClean="0"/>
              <a:t>     </a:t>
            </a:r>
            <a:endParaRPr lang="en-US" sz="22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245" y="2708920"/>
            <a:ext cx="5279709" cy="2357103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5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/>
              <a:t>P</a:t>
            </a:r>
            <a:r>
              <a:rPr lang="en-US" dirty="0"/>
              <a:t>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200" b="0" dirty="0" smtClean="0"/>
              <a:t>Do you agree to add a new field in the NGP </a:t>
            </a:r>
            <a:r>
              <a:rPr lang="en-US" sz="2200" b="0" dirty="0"/>
              <a:t>parameter </a:t>
            </a:r>
            <a:r>
              <a:rPr lang="en-US" sz="2200" b="0" dirty="0" smtClean="0"/>
              <a:t>IE within the </a:t>
            </a:r>
            <a:r>
              <a:rPr lang="en-US" sz="2200" b="0" dirty="0"/>
              <a:t>I</a:t>
            </a:r>
            <a:r>
              <a:rPr lang="en-US" sz="2200" b="0" dirty="0" smtClean="0"/>
              <a:t>FTM and </a:t>
            </a:r>
            <a:r>
              <a:rPr lang="en-US" sz="2200" b="0" dirty="0"/>
              <a:t>I</a:t>
            </a:r>
            <a:r>
              <a:rPr lang="en-US" sz="2200" b="0" dirty="0" smtClean="0"/>
              <a:t>FTMR frames to </a:t>
            </a:r>
            <a:r>
              <a:rPr lang="en-US" altLang="zh-CN" sz="2200" b="0" dirty="0" smtClean="0"/>
              <a:t>indicate</a:t>
            </a:r>
            <a:r>
              <a:rPr lang="en-US" sz="2200" b="0" dirty="0" smtClean="0"/>
              <a:t> the</a:t>
            </a:r>
            <a:r>
              <a:rPr lang="en-US" sz="2200" b="0" dirty="0"/>
              <a:t> </a:t>
            </a:r>
            <a:r>
              <a:rPr lang="en-US" altLang="zh-CN" sz="2200" b="0" dirty="0" smtClean="0"/>
              <a:t>request and consent to use </a:t>
            </a:r>
            <a:r>
              <a:rPr lang="en-US" altLang="zh-CN" sz="2200" b="0" dirty="0" smtClean="0"/>
              <a:t>I</a:t>
            </a:r>
            <a:r>
              <a:rPr lang="en-US" sz="2200" b="0" dirty="0" smtClean="0"/>
              <a:t>STA2RSTA </a:t>
            </a:r>
            <a:r>
              <a:rPr lang="en-US" sz="2200" b="0" dirty="0"/>
              <a:t>LMR </a:t>
            </a:r>
            <a:r>
              <a:rPr lang="en-US" sz="2200" b="0" dirty="0" smtClean="0"/>
              <a:t>feedback?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/>
              <a:t>I</a:t>
            </a:r>
            <a:r>
              <a:rPr lang="en-US" dirty="0" smtClean="0"/>
              <a:t>FTMR </a:t>
            </a:r>
            <a:r>
              <a:rPr lang="en-US" dirty="0"/>
              <a:t>frame, the </a:t>
            </a:r>
            <a:r>
              <a:rPr lang="en-US" dirty="0" smtClean="0"/>
              <a:t>ISTA </a:t>
            </a:r>
            <a:r>
              <a:rPr lang="en-US" dirty="0" smtClean="0"/>
              <a:t>uses this field </a:t>
            </a:r>
            <a:r>
              <a:rPr lang="en-US" dirty="0"/>
              <a:t>to indicate whether it’s willing to report its LMR information to </a:t>
            </a:r>
            <a:r>
              <a:rPr lang="en-US" dirty="0" smtClean="0"/>
              <a:t>RSTA</a:t>
            </a:r>
            <a:r>
              <a:rPr lang="en-US" dirty="0" smtClean="0"/>
              <a:t>.</a:t>
            </a:r>
            <a:endParaRPr lang="en-US" dirty="0" smtClean="0"/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/>
              <a:t>I</a:t>
            </a:r>
            <a:r>
              <a:rPr lang="en-US" dirty="0" smtClean="0"/>
              <a:t>FTM </a:t>
            </a:r>
            <a:r>
              <a:rPr lang="en-US" dirty="0"/>
              <a:t>frame, </a:t>
            </a:r>
            <a:r>
              <a:rPr lang="en-US" dirty="0" smtClean="0"/>
              <a:t>this field is </a:t>
            </a:r>
            <a:r>
              <a:rPr lang="en-US" dirty="0"/>
              <a:t>used by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to notify </a:t>
            </a:r>
            <a:r>
              <a:rPr lang="en-US" dirty="0" smtClean="0"/>
              <a:t>ISTA </a:t>
            </a:r>
            <a:r>
              <a:rPr lang="en-US" dirty="0"/>
              <a:t>whether the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will request the </a:t>
            </a:r>
            <a:r>
              <a:rPr lang="en-US" dirty="0" smtClean="0"/>
              <a:t>ISTA’s </a:t>
            </a:r>
            <a:r>
              <a:rPr lang="en-US" dirty="0"/>
              <a:t>LMR report</a:t>
            </a:r>
            <a:r>
              <a:rPr lang="en-US" dirty="0" smtClean="0"/>
              <a:t>.</a:t>
            </a:r>
          </a:p>
          <a:p>
            <a:pPr lvl="1" algn="just">
              <a:spcBef>
                <a:spcPts val="0"/>
              </a:spcBef>
            </a:pPr>
            <a:endParaRPr lang="en-US" dirty="0"/>
          </a:p>
          <a:p>
            <a:pPr lvl="1" algn="just"/>
            <a:endParaRPr lang="en-US" b="0" dirty="0" smtClean="0"/>
          </a:p>
          <a:p>
            <a:pPr lvl="1" algn="just"/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spcBef>
                <a:spcPts val="1200"/>
              </a:spcBef>
              <a:buNone/>
            </a:pPr>
            <a:endParaRPr lang="en-US" b="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2200" b="0" dirty="0" smtClean="0"/>
              <a:t>      Y</a:t>
            </a:r>
            <a:r>
              <a:rPr lang="en-US" sz="2200" b="0" dirty="0" smtClean="0"/>
              <a:t>: </a:t>
            </a:r>
            <a:r>
              <a:rPr lang="en-US" sz="2200" b="0" dirty="0" smtClean="0"/>
              <a:t>        </a:t>
            </a:r>
            <a:r>
              <a:rPr lang="en-US" sz="2200" b="0" dirty="0" smtClean="0"/>
              <a:t>N: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 smtClean="0"/>
              <a:t>:        </a:t>
            </a:r>
            <a:r>
              <a:rPr lang="en-US" sz="2200" b="0" dirty="0"/>
              <a:t>A</a:t>
            </a:r>
            <a:r>
              <a:rPr lang="en-US" sz="2200" b="0" dirty="0" smtClean="0"/>
              <a:t>bsent: </a:t>
            </a:r>
            <a:endParaRPr lang="en-US" sz="2200" b="0" dirty="0"/>
          </a:p>
        </p:txBody>
      </p:sp>
      <p:pic>
        <p:nvPicPr>
          <p:cNvPr id="5" name="Content Placeholder 6" descr="C:\Users\jiangfe1\Pictures\parameter element.pn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61048"/>
            <a:ext cx="546268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36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sz="2200" b="0" dirty="0" smtClean="0"/>
              <a:t>We agree to add a new field in the NGP </a:t>
            </a:r>
            <a:r>
              <a:rPr lang="en-US" sz="2200" b="0" dirty="0"/>
              <a:t>parameter </a:t>
            </a:r>
            <a:r>
              <a:rPr lang="en-US" sz="2200" b="0" dirty="0" smtClean="0"/>
              <a:t>IE within the </a:t>
            </a:r>
            <a:r>
              <a:rPr lang="en-US" sz="2200" b="0" dirty="0"/>
              <a:t>I</a:t>
            </a:r>
            <a:r>
              <a:rPr lang="en-US" sz="2200" b="0" dirty="0" smtClean="0"/>
              <a:t>FTM and </a:t>
            </a:r>
            <a:r>
              <a:rPr lang="en-US" sz="2200" b="0" dirty="0"/>
              <a:t>I</a:t>
            </a:r>
            <a:r>
              <a:rPr lang="en-US" sz="2200" b="0" dirty="0" smtClean="0"/>
              <a:t>FTMR frames to </a:t>
            </a:r>
            <a:r>
              <a:rPr lang="en-US" altLang="zh-CN" sz="2200" b="0" dirty="0" smtClean="0"/>
              <a:t>indicate</a:t>
            </a:r>
            <a:r>
              <a:rPr lang="en-US" sz="2200" b="0" dirty="0" smtClean="0"/>
              <a:t> the</a:t>
            </a:r>
            <a:r>
              <a:rPr lang="en-US" sz="2200" b="0" dirty="0"/>
              <a:t> </a:t>
            </a:r>
            <a:r>
              <a:rPr lang="en-US" altLang="zh-CN" sz="2200" b="0" dirty="0" smtClean="0"/>
              <a:t>request and consent to use </a:t>
            </a:r>
            <a:r>
              <a:rPr lang="en-US" altLang="zh-CN" sz="2200" b="0" dirty="0"/>
              <a:t>I</a:t>
            </a:r>
            <a:r>
              <a:rPr lang="en-US" sz="2200" b="0" dirty="0" smtClean="0"/>
              <a:t>STA2RSTA </a:t>
            </a:r>
            <a:r>
              <a:rPr lang="en-US" sz="2200" b="0" dirty="0"/>
              <a:t>LMR </a:t>
            </a:r>
            <a:r>
              <a:rPr lang="en-US" sz="2200" b="0" dirty="0" smtClean="0"/>
              <a:t>feedback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/>
              <a:t>I</a:t>
            </a:r>
            <a:r>
              <a:rPr lang="en-US" dirty="0" smtClean="0"/>
              <a:t>FTMR </a:t>
            </a:r>
            <a:r>
              <a:rPr lang="en-US" dirty="0"/>
              <a:t>frame, the </a:t>
            </a:r>
            <a:r>
              <a:rPr lang="en-US" dirty="0" smtClean="0"/>
              <a:t>ISTA </a:t>
            </a:r>
            <a:r>
              <a:rPr lang="en-US" dirty="0" smtClean="0"/>
              <a:t>uses this field </a:t>
            </a:r>
            <a:r>
              <a:rPr lang="en-US" dirty="0"/>
              <a:t>to indicate whether it’s willing to report its LMR information to </a:t>
            </a:r>
            <a:r>
              <a:rPr lang="en-US" dirty="0" smtClean="0"/>
              <a:t>RSTA</a:t>
            </a:r>
            <a:r>
              <a:rPr lang="en-US" dirty="0" smtClean="0"/>
              <a:t>.</a:t>
            </a:r>
            <a:endParaRPr lang="en-US" dirty="0" smtClean="0"/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/>
              <a:t>I</a:t>
            </a:r>
            <a:r>
              <a:rPr lang="en-US" dirty="0" smtClean="0"/>
              <a:t>FTM </a:t>
            </a:r>
            <a:r>
              <a:rPr lang="en-US" dirty="0"/>
              <a:t>frame, </a:t>
            </a:r>
            <a:r>
              <a:rPr lang="en-US" dirty="0" smtClean="0"/>
              <a:t>this field is </a:t>
            </a:r>
            <a:r>
              <a:rPr lang="en-US" dirty="0"/>
              <a:t>used by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to notify </a:t>
            </a:r>
            <a:r>
              <a:rPr lang="en-US" dirty="0" smtClean="0"/>
              <a:t>ISTA </a:t>
            </a:r>
            <a:r>
              <a:rPr lang="en-US" dirty="0"/>
              <a:t>whether the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will request the </a:t>
            </a:r>
            <a:r>
              <a:rPr lang="en-US" dirty="0" smtClean="0"/>
              <a:t>ISTA’s </a:t>
            </a:r>
            <a:r>
              <a:rPr lang="en-US" dirty="0"/>
              <a:t>LMR report</a:t>
            </a:r>
            <a:r>
              <a:rPr lang="en-US" dirty="0" smtClean="0"/>
              <a:t>.</a:t>
            </a:r>
          </a:p>
          <a:p>
            <a:pPr lvl="1" algn="just">
              <a:spcBef>
                <a:spcPts val="0"/>
              </a:spcBef>
            </a:pPr>
            <a:endParaRPr lang="en-US" dirty="0"/>
          </a:p>
          <a:p>
            <a:pPr lvl="1" algn="just"/>
            <a:endParaRPr lang="en-US" b="0" dirty="0" smtClean="0"/>
          </a:p>
          <a:p>
            <a:pPr lvl="1" algn="just"/>
            <a:endParaRPr lang="en-US" b="0" dirty="0" smtClean="0"/>
          </a:p>
          <a:p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en-US" b="0" dirty="0" smtClean="0"/>
              <a:t>     </a:t>
            </a:r>
            <a:r>
              <a:rPr lang="en-US" b="0" dirty="0" smtClean="0"/>
              <a:t>  </a:t>
            </a:r>
            <a:r>
              <a:rPr lang="en-US" sz="2200" b="0" dirty="0" smtClean="0"/>
              <a:t>Y:        </a:t>
            </a:r>
            <a:r>
              <a:rPr lang="en-US" sz="2200" b="0" dirty="0" smtClean="0"/>
              <a:t>N:   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 smtClean="0"/>
              <a:t>:       </a:t>
            </a:r>
            <a:endParaRPr lang="en-US" sz="2200" b="0" dirty="0"/>
          </a:p>
        </p:txBody>
      </p:sp>
      <p:pic>
        <p:nvPicPr>
          <p:cNvPr id="5" name="Content Placeholder 6" descr="C:\Users\jiangfe1\Pictures\parameter element.png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33056"/>
            <a:ext cx="546268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7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/>
              <a:t>P</a:t>
            </a:r>
            <a:r>
              <a:rPr lang="en-US" dirty="0"/>
              <a:t>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Do you </a:t>
            </a:r>
            <a:r>
              <a:rPr lang="en-US" b="0" dirty="0"/>
              <a:t>agree to define an LMR feedback type (immediate or delayed) parameter field in NGP parameters </a:t>
            </a:r>
            <a:r>
              <a:rPr lang="en-US" b="0" dirty="0" err="1"/>
              <a:t>subelemet</a:t>
            </a:r>
            <a:r>
              <a:rPr lang="en-US" b="0" dirty="0"/>
              <a:t> of IFTMR frame for </a:t>
            </a:r>
            <a:r>
              <a:rPr lang="en-US" b="0" dirty="0" err="1"/>
              <a:t>VHTz</a:t>
            </a:r>
            <a:r>
              <a:rPr lang="en-US" b="0" dirty="0"/>
              <a:t> and </a:t>
            </a:r>
            <a:r>
              <a:rPr lang="en-US" b="0" dirty="0" err="1"/>
              <a:t>HEz</a:t>
            </a:r>
            <a:r>
              <a:rPr lang="en-US" b="0" dirty="0"/>
              <a:t> ranging sequence:</a:t>
            </a:r>
          </a:p>
          <a:p>
            <a:pPr lvl="1" algn="just"/>
            <a:r>
              <a:rPr lang="en-US" b="0" dirty="0"/>
              <a:t>This parameter field is used by ISTA to indicate the ISTA2RSTA LMR feedback type during FTM negotiation.</a:t>
            </a:r>
          </a:p>
          <a:p>
            <a:pPr lvl="1" algn="just"/>
            <a:r>
              <a:rPr lang="en-US" b="0" dirty="0"/>
              <a:t>Immediate feedback </a:t>
            </a:r>
            <a:r>
              <a:rPr lang="en-US" b="0" dirty="0" smtClean="0"/>
              <a:t>type ‒ ISTA2RSTA </a:t>
            </a:r>
            <a:r>
              <a:rPr lang="en-US" b="0" dirty="0"/>
              <a:t>LMR delivers measurement performed at the same </a:t>
            </a:r>
            <a:r>
              <a:rPr lang="en-US" b="0" dirty="0" err="1" smtClean="0"/>
              <a:t>TxOP</a:t>
            </a:r>
            <a:r>
              <a:rPr lang="en-US" b="0" dirty="0" smtClean="0"/>
              <a:t> </a:t>
            </a:r>
            <a:r>
              <a:rPr lang="en-US" b="0" dirty="0"/>
              <a:t>or availability window.</a:t>
            </a:r>
          </a:p>
          <a:p>
            <a:pPr lvl="1" algn="just"/>
            <a:r>
              <a:rPr lang="en-US" b="0" dirty="0"/>
              <a:t>Delayed feedback </a:t>
            </a:r>
            <a:r>
              <a:rPr lang="en-US" b="0" dirty="0" smtClean="0"/>
              <a:t>type ‒ ISTA2RSTA </a:t>
            </a:r>
            <a:r>
              <a:rPr lang="en-US" b="0" dirty="0"/>
              <a:t>LMR delivers measurement performed at the previous </a:t>
            </a:r>
            <a:r>
              <a:rPr lang="en-US" b="0" dirty="0" err="1" smtClean="0"/>
              <a:t>TxOP</a:t>
            </a:r>
            <a:r>
              <a:rPr lang="en-US" b="0" dirty="0" smtClean="0"/>
              <a:t> </a:t>
            </a:r>
            <a:r>
              <a:rPr lang="en-US" b="0" dirty="0"/>
              <a:t>or availability window.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sz="2200" b="0" dirty="0" smtClean="0"/>
              <a:t>     Y:         N: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 smtClean="0"/>
              <a:t>:</a:t>
            </a:r>
            <a:endParaRPr lang="en-US" sz="22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8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We agree </a:t>
            </a:r>
            <a:r>
              <a:rPr lang="en-US" b="0" dirty="0"/>
              <a:t>to define an LMR feedback type (immediate or delayed) parameter field in NGP parameters </a:t>
            </a:r>
            <a:r>
              <a:rPr lang="en-US" b="0" dirty="0" err="1"/>
              <a:t>subelemet</a:t>
            </a:r>
            <a:r>
              <a:rPr lang="en-US" b="0" dirty="0"/>
              <a:t> of IFTMR frame for </a:t>
            </a:r>
            <a:r>
              <a:rPr lang="en-US" b="0" dirty="0" err="1"/>
              <a:t>VHTz</a:t>
            </a:r>
            <a:r>
              <a:rPr lang="en-US" b="0" dirty="0"/>
              <a:t> and </a:t>
            </a:r>
            <a:r>
              <a:rPr lang="en-US" b="0" dirty="0" err="1"/>
              <a:t>HEz</a:t>
            </a:r>
            <a:r>
              <a:rPr lang="en-US" b="0" dirty="0"/>
              <a:t> ranging sequence:</a:t>
            </a:r>
          </a:p>
          <a:p>
            <a:pPr lvl="1" algn="just"/>
            <a:r>
              <a:rPr lang="en-US" b="0" dirty="0"/>
              <a:t>This parameter field is used by ISTA to indicate the ISTA2RSTA LMR feedback type during FTM negotiation.</a:t>
            </a:r>
          </a:p>
          <a:p>
            <a:pPr lvl="1" algn="just"/>
            <a:r>
              <a:rPr lang="en-US" b="0" dirty="0"/>
              <a:t>Immediate feedback </a:t>
            </a:r>
            <a:r>
              <a:rPr lang="en-US" b="0" dirty="0" smtClean="0"/>
              <a:t>type ‒ ISTA2RSTA </a:t>
            </a:r>
            <a:r>
              <a:rPr lang="en-US" b="0" dirty="0"/>
              <a:t>LMR delivers measurement performed at the same </a:t>
            </a:r>
            <a:r>
              <a:rPr lang="en-US" b="0" dirty="0" err="1" smtClean="0"/>
              <a:t>TxOP</a:t>
            </a:r>
            <a:r>
              <a:rPr lang="en-US" b="0" dirty="0" smtClean="0"/>
              <a:t> </a:t>
            </a:r>
            <a:r>
              <a:rPr lang="en-US" b="0" dirty="0"/>
              <a:t>or availability window.</a:t>
            </a:r>
          </a:p>
          <a:p>
            <a:pPr lvl="1" algn="just"/>
            <a:r>
              <a:rPr lang="en-US" b="0" dirty="0"/>
              <a:t>Delayed feedback </a:t>
            </a:r>
            <a:r>
              <a:rPr lang="en-US" b="0" dirty="0" smtClean="0"/>
              <a:t>type ‒ ISTA2RSTA </a:t>
            </a:r>
            <a:r>
              <a:rPr lang="en-US" b="0" dirty="0"/>
              <a:t>LMR delivers measurement performed at the previous </a:t>
            </a:r>
            <a:r>
              <a:rPr lang="en-US" b="0" dirty="0" err="1" smtClean="0"/>
              <a:t>TxOP</a:t>
            </a:r>
            <a:r>
              <a:rPr lang="en-US" b="0" dirty="0" smtClean="0"/>
              <a:t> </a:t>
            </a:r>
            <a:r>
              <a:rPr lang="en-US" b="0" dirty="0"/>
              <a:t>or availability window.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endParaRPr lang="en-US" b="0" dirty="0" smtClean="0"/>
          </a:p>
          <a:p>
            <a:pPr marL="0" indent="0">
              <a:buNone/>
            </a:pPr>
            <a:r>
              <a:rPr lang="en-US" sz="2200" b="0" dirty="0" smtClean="0"/>
              <a:t>     Y:         N: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 smtClean="0"/>
              <a:t>:</a:t>
            </a:r>
            <a:endParaRPr lang="en-US" sz="22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0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/>
              <a:t>P</a:t>
            </a:r>
            <a:r>
              <a:rPr lang="en-US" dirty="0"/>
              <a:t>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0" dirty="0" smtClean="0"/>
              <a:t>Do </a:t>
            </a:r>
            <a:r>
              <a:rPr lang="en-US" b="0" dirty="0"/>
              <a:t>you agree </a:t>
            </a:r>
            <a:r>
              <a:rPr lang="en-US" b="0" dirty="0" smtClean="0"/>
              <a:t>that </a:t>
            </a:r>
            <a:r>
              <a:rPr lang="en-US" b="0" dirty="0"/>
              <a:t>o</a:t>
            </a:r>
            <a:r>
              <a:rPr lang="en-US" b="0" dirty="0" smtClean="0"/>
              <a:t>nce </a:t>
            </a:r>
            <a:r>
              <a:rPr lang="en-US" b="0" dirty="0"/>
              <a:t>consent is set and ISTA2RSTA LMR reporting was agreed on, during the </a:t>
            </a:r>
            <a:r>
              <a:rPr lang="en-US" b="0" dirty="0" err="1"/>
              <a:t>HEz</a:t>
            </a:r>
            <a:r>
              <a:rPr lang="en-US" b="0" dirty="0"/>
              <a:t> sequence the ISTA will only respond to a poll once the </a:t>
            </a:r>
            <a:r>
              <a:rPr lang="en-US" b="0" dirty="0" smtClean="0"/>
              <a:t>delayed ISTA2RSTA </a:t>
            </a:r>
            <a:r>
              <a:rPr lang="en-US" b="0" dirty="0"/>
              <a:t>LMR results are available at ISTA</a:t>
            </a:r>
            <a:r>
              <a:rPr lang="en-US" b="0" dirty="0" smtClean="0"/>
              <a:t>?</a:t>
            </a:r>
          </a:p>
          <a:p>
            <a:pPr marL="0" indent="0">
              <a:buNone/>
            </a:pPr>
            <a:endParaRPr lang="en-US" b="0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2200" b="0" dirty="0" smtClean="0"/>
              <a:t>Y</a:t>
            </a:r>
            <a:r>
              <a:rPr lang="en-US" sz="2200" b="0" dirty="0"/>
              <a:t>: </a:t>
            </a:r>
            <a:r>
              <a:rPr lang="en-US" sz="2200" dirty="0"/>
              <a:t> </a:t>
            </a:r>
            <a:r>
              <a:rPr lang="en-US" sz="2200" dirty="0" smtClean="0"/>
              <a:t>  </a:t>
            </a:r>
            <a:r>
              <a:rPr lang="en-US" sz="2200" b="0" dirty="0"/>
              <a:t>		N:		A</a:t>
            </a:r>
            <a:r>
              <a:rPr lang="en-US" sz="2200" b="0" dirty="0" smtClean="0"/>
              <a:t>:</a:t>
            </a:r>
            <a:endParaRPr lang="en-US" sz="2200" b="0" dirty="0"/>
          </a:p>
          <a:p>
            <a:pPr marL="457200" lvl="1" indent="0" algn="just">
              <a:buNone/>
            </a:pPr>
            <a:endParaRPr lang="en-US" sz="22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46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r>
              <a:rPr lang="en-US" dirty="0" smtClean="0"/>
              <a:t>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b="0" dirty="0" smtClean="0"/>
              <a:t>We </a:t>
            </a:r>
            <a:r>
              <a:rPr lang="en-US" b="0" dirty="0"/>
              <a:t>agree </a:t>
            </a:r>
            <a:r>
              <a:rPr lang="en-US" b="0" dirty="0" smtClean="0"/>
              <a:t>that </a:t>
            </a:r>
            <a:r>
              <a:rPr lang="en-US" b="0" dirty="0"/>
              <a:t>o</a:t>
            </a:r>
            <a:r>
              <a:rPr lang="en-US" b="0" dirty="0" smtClean="0"/>
              <a:t>nce </a:t>
            </a:r>
            <a:r>
              <a:rPr lang="en-US" b="0" dirty="0"/>
              <a:t>consent is set and ISTA2RSTA LMR reporting was agreed on, during the </a:t>
            </a:r>
            <a:r>
              <a:rPr lang="en-US" b="0" dirty="0" err="1"/>
              <a:t>HEz</a:t>
            </a:r>
            <a:r>
              <a:rPr lang="en-US" b="0" dirty="0"/>
              <a:t> sequence the ISTA will only respond to a poll once the </a:t>
            </a:r>
            <a:r>
              <a:rPr lang="en-US" b="0" dirty="0" smtClean="0"/>
              <a:t>delayed ISTA2RSTA </a:t>
            </a:r>
            <a:r>
              <a:rPr lang="en-US" b="0" dirty="0"/>
              <a:t>LMR results are available at ISTA</a:t>
            </a:r>
            <a:r>
              <a:rPr lang="en-US" b="0" dirty="0" smtClean="0"/>
              <a:t>?</a:t>
            </a:r>
          </a:p>
          <a:p>
            <a:pPr marL="0" indent="0">
              <a:buNone/>
            </a:pPr>
            <a:endParaRPr lang="en-US" b="0" dirty="0" smtClean="0"/>
          </a:p>
          <a:p>
            <a:pPr marL="400050" lvl="1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2200" b="0" dirty="0" smtClean="0"/>
              <a:t>Y</a:t>
            </a:r>
            <a:r>
              <a:rPr lang="en-US" sz="2200" b="0" dirty="0"/>
              <a:t>: </a:t>
            </a:r>
            <a:r>
              <a:rPr lang="en-US" sz="2200" dirty="0"/>
              <a:t> </a:t>
            </a:r>
            <a:r>
              <a:rPr lang="en-US" sz="2200" dirty="0" smtClean="0"/>
              <a:t>  </a:t>
            </a:r>
            <a:r>
              <a:rPr lang="en-US" sz="2200" b="0" dirty="0"/>
              <a:t>		N:		A</a:t>
            </a:r>
            <a:r>
              <a:rPr lang="en-US" sz="2200" b="0" dirty="0" smtClean="0"/>
              <a:t>:</a:t>
            </a:r>
            <a:endParaRPr lang="en-US" sz="2200" b="0" dirty="0"/>
          </a:p>
          <a:p>
            <a:pPr marL="457200" lvl="1" indent="0" algn="just">
              <a:buNone/>
            </a:pPr>
            <a:endParaRPr lang="en-US" sz="22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2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b="0" dirty="0"/>
              <a:t>For privacy reasons STA to AP location reporting feedback is optional and on consensual basis (</a:t>
            </a:r>
            <a:r>
              <a:rPr lang="en-US" altLang="zh-CN" sz="1800" b="0" dirty="0" err="1"/>
              <a:t>REVmc</a:t>
            </a:r>
            <a:r>
              <a:rPr lang="en-US" altLang="zh-CN" sz="1800" b="0" dirty="0"/>
              <a:t> FTM</a:t>
            </a:r>
            <a:r>
              <a:rPr lang="en-US" altLang="zh-CN" sz="1800" b="0" dirty="0" smtClean="0"/>
              <a:t>).</a:t>
            </a:r>
            <a:endParaRPr lang="en-US" sz="1800" b="0" dirty="0" smtClean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The current design of 11az focuses on the single-side LMR feedback </a:t>
            </a:r>
            <a:r>
              <a:rPr lang="en-US" sz="1800" b="0" dirty="0" smtClean="0"/>
              <a:t>(ISTA2RSTA), </a:t>
            </a:r>
            <a:r>
              <a:rPr lang="en-US" sz="1800" b="0" dirty="0" smtClean="0"/>
              <a:t>and to enable </a:t>
            </a:r>
            <a:r>
              <a:rPr lang="en-US" sz="1800" b="0" dirty="0" smtClean="0"/>
              <a:t>two-sided </a:t>
            </a:r>
            <a:r>
              <a:rPr lang="en-US" sz="1800" b="0" dirty="0" smtClean="0"/>
              <a:t>LMR feedback, new feature need to be developed.</a:t>
            </a:r>
            <a:endParaRPr lang="en-US" sz="1800" b="0" dirty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detailed design for </a:t>
            </a:r>
            <a:r>
              <a:rPr lang="en-US" sz="1800" b="0" dirty="0" smtClean="0"/>
              <a:t>two-sided </a:t>
            </a:r>
            <a:r>
              <a:rPr lang="en-US" sz="1800" b="0" dirty="0"/>
              <a:t>LMR feedback regarding negotiation indication, measurement resource allocation and LMR exchange </a:t>
            </a:r>
            <a:r>
              <a:rPr lang="en-US" sz="1800" b="0" dirty="0" smtClean="0"/>
              <a:t>sequence.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pic>
        <p:nvPicPr>
          <p:cNvPr id="6" name="Picture 5" descr="C:\Users\jiangfe1\Pictures\availability_window_su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93096"/>
            <a:ext cx="4901963" cy="1724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293096"/>
            <a:ext cx="3671301" cy="1456247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(1)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5"/>
            <a:ext cx="8228012" cy="4339936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b="0" dirty="0" smtClean="0"/>
              <a:t>Privacy considerations:</a:t>
            </a:r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</a:pPr>
            <a:r>
              <a:rPr lang="en-US" altLang="zh-CN" dirty="0">
                <a:ea typeface="+mn-ea"/>
                <a:cs typeface="+mn-cs"/>
              </a:rPr>
              <a:t>For</a:t>
            </a:r>
            <a:r>
              <a:rPr lang="en-US" altLang="zh-CN" b="0" dirty="0" smtClean="0"/>
              <a:t> privacy reasons STA to AP location feedback is optional (</a:t>
            </a:r>
            <a:r>
              <a:rPr lang="en-US" altLang="zh-CN" b="0" dirty="0" err="1" smtClean="0"/>
              <a:t>REVmc</a:t>
            </a:r>
            <a:r>
              <a:rPr lang="en-US" altLang="zh-CN" b="0" dirty="0" smtClean="0"/>
              <a:t> FTM)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</a:pPr>
            <a:r>
              <a:rPr lang="en-US" altLang="zh-CN" dirty="0" smtClean="0"/>
              <a:t>STA can choose whether or not report its LMR to AP.</a:t>
            </a:r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</a:pPr>
            <a:r>
              <a:rPr lang="en-US" altLang="zh-CN" b="0" dirty="0" smtClean="0"/>
              <a:t>AP behavior based on STA’s response is implementation/usage dependent and out of scope of std. (e.g. asset tracking, within trusted network).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7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(2)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484784"/>
            <a:ext cx="8228012" cy="446449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dirty="0" smtClean="0"/>
              <a:t>Design consideration: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dirty="0" smtClean="0"/>
              <a:t>Different STAs have different computation resources</a:t>
            </a:r>
            <a:r>
              <a:rPr lang="en-US" dirty="0"/>
              <a:t>,</a:t>
            </a:r>
            <a:r>
              <a:rPr lang="en-US" dirty="0" smtClean="0"/>
              <a:t> hence TOA</a:t>
            </a:r>
            <a:r>
              <a:rPr lang="he-IL" dirty="0" smtClean="0"/>
              <a:t> </a:t>
            </a:r>
            <a:r>
              <a:rPr lang="en-US" dirty="0" smtClean="0"/>
              <a:t>calculation delay is different. UL allocation needs to be aligned to results availability at STA side.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dirty="0" smtClean="0"/>
              <a:t>STA is most </a:t>
            </a:r>
            <a:r>
              <a:rPr lang="en-US" dirty="0"/>
              <a:t>cases power </a:t>
            </a:r>
            <a:r>
              <a:rPr lang="en-US" dirty="0" smtClean="0"/>
              <a:t>conscious, additional report should have minimal additional PWR implication.</a:t>
            </a:r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b="0" dirty="0" smtClean="0"/>
              <a:t>Minimize number of sequences for development </a:t>
            </a:r>
            <a:r>
              <a:rPr lang="en-US" b="0" dirty="0" smtClean="0"/>
              <a:t>‒ simplicity preferably </a:t>
            </a:r>
            <a:r>
              <a:rPr lang="en-US" b="0" dirty="0" smtClean="0"/>
              <a:t>one sequence with minimal number of changes from the mainstream sequence: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0" dirty="0" smtClean="0"/>
              <a:t>Shorter standard development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dirty="0" smtClean="0"/>
              <a:t>Simpler development </a:t>
            </a:r>
          </a:p>
          <a:p>
            <a:pPr lvl="2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600" b="0" dirty="0" smtClean="0"/>
              <a:t>Easier test p</a:t>
            </a:r>
            <a:r>
              <a:rPr lang="en-US" sz="1600" dirty="0" smtClean="0"/>
              <a:t>lan development and testing</a:t>
            </a:r>
            <a:endParaRPr lang="en-US" sz="1600" b="0" dirty="0" smtClean="0"/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dirty="0" smtClean="0"/>
              <a:t>Results</a:t>
            </a:r>
            <a:r>
              <a:rPr lang="en-US" b="0" dirty="0" smtClean="0"/>
              <a:t> for client side used for user experience, and results for AP side </a:t>
            </a:r>
            <a:r>
              <a:rPr lang="en-US" dirty="0" smtClean="0"/>
              <a:t>less so (latency is not as important). </a:t>
            </a:r>
            <a:endParaRPr lang="en-US" dirty="0"/>
          </a:p>
          <a:p>
            <a:pPr marL="685800" lvl="1" algn="just"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b="0" dirty="0" smtClean="0"/>
              <a:t>However the STAs’ LMR computation capability varies, which makes STA</a:t>
            </a:r>
            <a:r>
              <a:rPr lang="en-US" altLang="zh-CN" b="0" dirty="0" smtClean="0"/>
              <a:t>s</a:t>
            </a:r>
            <a:r>
              <a:rPr lang="en-US" b="0" dirty="0" smtClean="0"/>
              <a:t>’ </a:t>
            </a:r>
            <a:r>
              <a:rPr lang="en-US" altLang="zh-CN" b="0" dirty="0" smtClean="0"/>
              <a:t>LMR ready </a:t>
            </a:r>
            <a:r>
              <a:rPr lang="en-US" b="0" dirty="0" smtClean="0"/>
              <a:t>time </a:t>
            </a:r>
            <a:r>
              <a:rPr lang="en-US" altLang="zh-CN" b="0" dirty="0" smtClean="0"/>
              <a:t>different</a:t>
            </a:r>
            <a:r>
              <a:rPr lang="en-US" b="0" dirty="0" smtClean="0"/>
              <a:t> and a resource allocation method need to be designed to enable AP to solicit LMR from multiple STAs </a:t>
            </a:r>
            <a:r>
              <a:rPr lang="en-US" dirty="0" smtClean="0"/>
              <a:t>efficiently.</a:t>
            </a:r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Two-sided LMR (3)  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5"/>
            <a:ext cx="8228012" cy="4339936"/>
          </a:xfrm>
        </p:spPr>
        <p:txBody>
          <a:bodyPr/>
          <a:lstStyle/>
          <a:p>
            <a:pPr marL="285750" algn="just">
              <a:buFont typeface="Arial" panose="020B0604020202020204" pitchFamily="34" charset="0"/>
              <a:buChar char="•"/>
            </a:pPr>
            <a:r>
              <a:rPr lang="en-US" b="0" dirty="0" smtClean="0"/>
              <a:t>SU vs. MU design considerations:</a:t>
            </a:r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buFont typeface="Times New Roman" panose="02020603050405020304" pitchFamily="18" charset="0"/>
              <a:buChar char="‒"/>
            </a:pPr>
            <a:r>
              <a:rPr lang="en-US" dirty="0"/>
              <a:t>Preferably similar </a:t>
            </a:r>
            <a:r>
              <a:rPr lang="en-US" dirty="0"/>
              <a:t>I</a:t>
            </a:r>
            <a:r>
              <a:rPr lang="en-US" dirty="0" smtClean="0"/>
              <a:t>STA </a:t>
            </a:r>
            <a:r>
              <a:rPr lang="en-US" dirty="0"/>
              <a:t>time constraints </a:t>
            </a:r>
            <a:r>
              <a:rPr lang="en-US" dirty="0" smtClean="0"/>
              <a:t>exist between </a:t>
            </a:r>
            <a:r>
              <a:rPr lang="en-US" dirty="0"/>
              <a:t>SU and MU operation </a:t>
            </a:r>
            <a:r>
              <a:rPr lang="en-US" dirty="0" smtClean="0"/>
              <a:t>modes.</a:t>
            </a:r>
            <a:endParaRPr lang="en-US" dirty="0"/>
          </a:p>
          <a:p>
            <a:pPr marL="685800" lvl="1" algn="just">
              <a:spcBef>
                <a:spcPts val="600"/>
              </a:spcBef>
              <a:spcAft>
                <a:spcPts val="600"/>
              </a:spcAft>
              <a:tabLst>
                <a:tab pos="1376363" algn="l"/>
              </a:tabLst>
            </a:pPr>
            <a:r>
              <a:rPr lang="en-US" dirty="0" smtClean="0"/>
              <a:t>I</a:t>
            </a:r>
            <a:r>
              <a:rPr lang="en-US" dirty="0" smtClean="0"/>
              <a:t>STA </a:t>
            </a:r>
            <a:r>
              <a:rPr lang="en-US" dirty="0" smtClean="0"/>
              <a:t>is responsible for medium reservation using NDPA.</a:t>
            </a:r>
          </a:p>
          <a:p>
            <a:pPr marL="685800"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R</a:t>
            </a:r>
            <a:r>
              <a:rPr lang="en-US" dirty="0" smtClean="0"/>
              <a:t>STA </a:t>
            </a:r>
            <a:r>
              <a:rPr lang="en-US" dirty="0" smtClean="0"/>
              <a:t>is responsible for medium reservation using TF.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endParaRPr lang="en-US" sz="1400" b="0" dirty="0" smtClean="0"/>
          </a:p>
          <a:p>
            <a:pPr marL="1028700" lvl="2" algn="just"/>
            <a:endParaRPr lang="en-US" sz="1500" dirty="0"/>
          </a:p>
          <a:p>
            <a:pPr marL="400050" lvl="1" indent="0" algn="just">
              <a:buNone/>
            </a:pPr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0"/>
              </a:spcBef>
            </a:pPr>
            <a:r>
              <a:rPr lang="en-US" sz="2000" b="0" kern="0" dirty="0" smtClean="0"/>
              <a:t>A new parameter field </a:t>
            </a:r>
            <a:r>
              <a:rPr lang="en-US" sz="2000" b="0" kern="0" dirty="0" smtClean="0"/>
              <a:t>in </a:t>
            </a:r>
            <a:r>
              <a:rPr lang="en-US" sz="2000" b="0" kern="0" dirty="0" smtClean="0"/>
              <a:t>the NGP parameter element can be </a:t>
            </a:r>
            <a:r>
              <a:rPr lang="en-US" sz="2000" b="0" kern="0" dirty="0" smtClean="0"/>
              <a:t>defined</a:t>
            </a:r>
            <a:r>
              <a:rPr lang="en-US" sz="2000" b="0" kern="0" dirty="0" smtClean="0"/>
              <a:t> </a:t>
            </a:r>
            <a:r>
              <a:rPr lang="en-US" sz="2000" b="0" kern="0" dirty="0" smtClean="0"/>
              <a:t>to indicate the </a:t>
            </a:r>
            <a:r>
              <a:rPr lang="en-US" sz="2000" b="0" kern="0" dirty="0" smtClean="0"/>
              <a:t>ISTA2RSTA </a:t>
            </a:r>
            <a:r>
              <a:rPr lang="en-US" sz="2000" b="0" kern="0" dirty="0" smtClean="0"/>
              <a:t>LMR feedback</a:t>
            </a:r>
            <a:endParaRPr lang="en-US" sz="2000" kern="0" dirty="0" smtClean="0"/>
          </a:p>
          <a:p>
            <a:pPr lvl="1" algn="just">
              <a:spcBef>
                <a:spcPts val="0"/>
              </a:spcBef>
            </a:pPr>
            <a:r>
              <a:rPr lang="en-US" dirty="0"/>
              <a:t>In the </a:t>
            </a:r>
            <a:r>
              <a:rPr lang="en-US" dirty="0"/>
              <a:t>I</a:t>
            </a:r>
            <a:r>
              <a:rPr lang="en-US" dirty="0" smtClean="0"/>
              <a:t>FTMR </a:t>
            </a:r>
            <a:r>
              <a:rPr lang="en-US" dirty="0"/>
              <a:t>frame, the </a:t>
            </a:r>
            <a:r>
              <a:rPr lang="en-US" dirty="0" smtClean="0"/>
              <a:t>ISTA </a:t>
            </a:r>
            <a:r>
              <a:rPr lang="en-US" dirty="0"/>
              <a:t>can use this bit to indicate whether it’s willing to report its LMR information to </a:t>
            </a:r>
            <a:r>
              <a:rPr lang="en-US" dirty="0" smtClean="0"/>
              <a:t>RSTA</a:t>
            </a:r>
            <a:r>
              <a:rPr lang="en-US" dirty="0" smtClean="0"/>
              <a:t>.</a:t>
            </a:r>
            <a:endParaRPr lang="en-US" dirty="0"/>
          </a:p>
          <a:p>
            <a:pPr lvl="1" algn="just">
              <a:spcBef>
                <a:spcPts val="0"/>
              </a:spcBef>
            </a:pPr>
            <a:r>
              <a:rPr lang="en-US" dirty="0"/>
              <a:t>The </a:t>
            </a:r>
            <a:r>
              <a:rPr lang="en-US" dirty="0" smtClean="0"/>
              <a:t>ISTA </a:t>
            </a:r>
            <a:r>
              <a:rPr lang="en-US" dirty="0"/>
              <a:t>can also indicate its LMR feedback type </a:t>
            </a:r>
            <a:r>
              <a:rPr lang="en-US" dirty="0" smtClean="0"/>
              <a:t>in NGP parameter element</a:t>
            </a:r>
            <a:r>
              <a:rPr lang="en-US" dirty="0"/>
              <a:t>:</a:t>
            </a:r>
          </a:p>
          <a:p>
            <a:pPr lvl="2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Immediate (LMR in the same </a:t>
            </a:r>
            <a:r>
              <a:rPr lang="en-US" sz="1600" dirty="0" err="1" smtClean="0"/>
              <a:t>TxOP</a:t>
            </a:r>
            <a:r>
              <a:rPr lang="en-US" sz="1600" dirty="0" smtClean="0"/>
              <a:t> or availability </a:t>
            </a:r>
            <a:r>
              <a:rPr lang="en-US" sz="1600" dirty="0"/>
              <a:t>window as measurement)</a:t>
            </a:r>
          </a:p>
          <a:p>
            <a:pPr lvl="2" indent="-285750" algn="just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/>
              <a:t>Delayed (LMR for the measurement in previous </a:t>
            </a:r>
            <a:r>
              <a:rPr lang="en-US" sz="1600" dirty="0" err="1" smtClean="0"/>
              <a:t>TxOP</a:t>
            </a:r>
            <a:r>
              <a:rPr lang="en-US" sz="1600" dirty="0" smtClean="0"/>
              <a:t> or availability </a:t>
            </a:r>
            <a:r>
              <a:rPr lang="en-US" sz="1600" dirty="0"/>
              <a:t>window )</a:t>
            </a:r>
          </a:p>
          <a:p>
            <a:pPr lvl="1" algn="just">
              <a:spcBef>
                <a:spcPts val="0"/>
              </a:spcBef>
            </a:pPr>
            <a:r>
              <a:rPr lang="en-US" dirty="0"/>
              <a:t>In the I</a:t>
            </a:r>
            <a:r>
              <a:rPr lang="en-US" dirty="0" smtClean="0"/>
              <a:t>FTM </a:t>
            </a:r>
            <a:r>
              <a:rPr lang="en-US" dirty="0"/>
              <a:t>frame, this </a:t>
            </a:r>
            <a:r>
              <a:rPr lang="en-US" dirty="0" smtClean="0"/>
              <a:t>new field</a:t>
            </a:r>
            <a:r>
              <a:rPr lang="en-US" dirty="0" smtClean="0"/>
              <a:t> </a:t>
            </a:r>
            <a:r>
              <a:rPr lang="en-US" dirty="0"/>
              <a:t>can be used by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to notify </a:t>
            </a:r>
            <a:r>
              <a:rPr lang="en-US" dirty="0" smtClean="0"/>
              <a:t>ISTA </a:t>
            </a:r>
            <a:r>
              <a:rPr lang="en-US" dirty="0"/>
              <a:t>whether the </a:t>
            </a:r>
            <a:r>
              <a:rPr lang="en-US" dirty="0" smtClean="0"/>
              <a:t>RSTA</a:t>
            </a:r>
            <a:r>
              <a:rPr lang="en-US" dirty="0" smtClean="0"/>
              <a:t> </a:t>
            </a:r>
            <a:r>
              <a:rPr lang="en-US" dirty="0"/>
              <a:t>will request the </a:t>
            </a:r>
            <a:r>
              <a:rPr lang="en-US" dirty="0" smtClean="0"/>
              <a:t>ISTA’s </a:t>
            </a:r>
            <a:r>
              <a:rPr lang="en-US" dirty="0"/>
              <a:t>LMR report.</a:t>
            </a:r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lvl="1"/>
            <a:endParaRPr lang="en-US" kern="0" dirty="0" smtClean="0"/>
          </a:p>
          <a:p>
            <a:pPr marL="457200" lvl="1" indent="0">
              <a:buFontTx/>
              <a:buNone/>
            </a:pPr>
            <a:endParaRPr lang="en-US" kern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Negotiation for Two-sided LMR Feedback</a:t>
            </a:r>
            <a:endParaRPr lang="en-US" dirty="0"/>
          </a:p>
        </p:txBody>
      </p:sp>
      <p:pic>
        <p:nvPicPr>
          <p:cNvPr id="7" name="Content Placeholder 6" descr="C:\Users\jiangfe1\Pictures\parameter element.png"/>
          <p:cNvPicPr>
            <a:picLocks noGrp="1"/>
          </p:cNvPicPr>
          <p:nvPr>
            <p:ph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7859" y="4487043"/>
            <a:ext cx="6144946" cy="16782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3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for </a:t>
            </a:r>
            <a:r>
              <a:rPr lang="en-US" dirty="0" smtClean="0"/>
              <a:t>ISTA’s </a:t>
            </a:r>
            <a:r>
              <a:rPr lang="en-US" dirty="0" smtClean="0"/>
              <a:t>Resource Request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/>
            <a:r>
              <a:rPr lang="en-US" b="0" dirty="0" smtClean="0"/>
              <a:t>Design for simplicity:</a:t>
            </a:r>
          </a:p>
          <a:p>
            <a:pPr lvl="1" algn="just">
              <a:spcBef>
                <a:spcPts val="0"/>
              </a:spcBef>
            </a:pPr>
            <a:r>
              <a:rPr lang="en-US" dirty="0" smtClean="0"/>
              <a:t>If a two-sided LMR is agreed on, </a:t>
            </a:r>
            <a:r>
              <a:rPr lang="en-US" dirty="0" smtClean="0"/>
              <a:t>ISTA </a:t>
            </a:r>
            <a:r>
              <a:rPr lang="en-US" dirty="0" smtClean="0"/>
              <a:t>may perform respond to poll asking for a new measurement round N only if measurement </a:t>
            </a:r>
            <a:r>
              <a:rPr lang="en-US" dirty="0" err="1" smtClean="0"/>
              <a:t>ToA</a:t>
            </a:r>
            <a:r>
              <a:rPr lang="en-US" dirty="0" smtClean="0"/>
              <a:t>/</a:t>
            </a:r>
            <a:r>
              <a:rPr lang="en-US" dirty="0" err="1" smtClean="0"/>
              <a:t>ToD</a:t>
            </a:r>
            <a:r>
              <a:rPr lang="en-US" dirty="0" smtClean="0"/>
              <a:t> </a:t>
            </a:r>
            <a:r>
              <a:rPr lang="en-US" altLang="zh-CN" dirty="0" smtClean="0"/>
              <a:t>for </a:t>
            </a:r>
            <a:r>
              <a:rPr lang="en-US" dirty="0" smtClean="0"/>
              <a:t>measurement round N-1 are available. </a:t>
            </a:r>
          </a:p>
          <a:p>
            <a:pPr lvl="1" algn="just">
              <a:spcBef>
                <a:spcPts val="0"/>
              </a:spcBef>
            </a:pPr>
            <a:r>
              <a:rPr lang="en-US" dirty="0" smtClean="0"/>
              <a:t>For two-sided LMR, </a:t>
            </a:r>
            <a:r>
              <a:rPr lang="en-US" dirty="0" smtClean="0"/>
              <a:t>RSTA</a:t>
            </a:r>
            <a:r>
              <a:rPr lang="en-US" b="0" dirty="0" smtClean="0"/>
              <a:t> </a:t>
            </a:r>
            <a:r>
              <a:rPr lang="en-US" b="0" dirty="0" smtClean="0"/>
              <a:t>allocates UL resource in the same availability window for </a:t>
            </a:r>
            <a:r>
              <a:rPr lang="en-US" b="0" dirty="0" smtClean="0"/>
              <a:t>ISTA2RSTA </a:t>
            </a:r>
            <a:r>
              <a:rPr lang="en-US" b="0" dirty="0" smtClean="0"/>
              <a:t>LMR (power efficiency).</a:t>
            </a:r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1560" y="3767366"/>
            <a:ext cx="8420325" cy="2109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44526" y="5976672"/>
            <a:ext cx="471956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kern="0" dirty="0" smtClean="0"/>
              <a:t>ISTA</a:t>
            </a:r>
            <a:r>
              <a:rPr lang="en-US" altLang="zh-CN" kern="0" dirty="0" smtClean="0"/>
              <a:t>2</a:t>
            </a:r>
            <a:r>
              <a:rPr lang="en-US" altLang="zh-CN" kern="0" dirty="0" smtClean="0"/>
              <a:t>RSTA</a:t>
            </a:r>
            <a:r>
              <a:rPr lang="en-US" kern="0" dirty="0" smtClean="0"/>
              <a:t> </a:t>
            </a:r>
            <a:r>
              <a:rPr lang="en-US" kern="0" dirty="0"/>
              <a:t>LMR type: </a:t>
            </a:r>
            <a:r>
              <a:rPr lang="en-US" kern="0" dirty="0" smtClean="0"/>
              <a:t>STA</a:t>
            </a:r>
            <a:r>
              <a:rPr lang="en-US" sz="1100" kern="0" dirty="0" smtClean="0"/>
              <a:t>1</a:t>
            </a:r>
            <a:r>
              <a:rPr lang="en-US" kern="0" dirty="0" smtClean="0"/>
              <a:t> </a:t>
            </a:r>
            <a:r>
              <a:rPr lang="en-US" kern="0" dirty="0"/>
              <a:t>and STA</a:t>
            </a:r>
            <a:r>
              <a:rPr lang="en-US" sz="1100" kern="0" dirty="0"/>
              <a:t>3</a:t>
            </a:r>
            <a:r>
              <a:rPr lang="en-US" kern="0" dirty="0"/>
              <a:t> (immediate ), STA</a:t>
            </a:r>
            <a:r>
              <a:rPr lang="en-US" sz="1100" kern="0" dirty="0"/>
              <a:t>2</a:t>
            </a:r>
            <a:r>
              <a:rPr lang="en-US" kern="0" dirty="0"/>
              <a:t> (delayed)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73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Two-sided LMR Exchange </a:t>
            </a:r>
            <a:r>
              <a:rPr lang="en-US" dirty="0" smtClean="0"/>
              <a:t>Sequence (1)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b="0" dirty="0" smtClean="0"/>
              <a:t>Use a single sequence to support both of RSTA2ISTA and ISTA2RSTA LMR</a:t>
            </a:r>
            <a:endParaRPr lang="en-US" dirty="0"/>
          </a:p>
          <a:p>
            <a:pPr algn="just">
              <a:spcBef>
                <a:spcPts val="0"/>
              </a:spcBef>
            </a:pPr>
            <a:r>
              <a:rPr lang="en-US" b="0" dirty="0" smtClean="0"/>
              <a:t>RSTA </a:t>
            </a:r>
            <a:r>
              <a:rPr lang="en-US" b="0" dirty="0" smtClean="0"/>
              <a:t>and </a:t>
            </a:r>
            <a:r>
              <a:rPr lang="en-US" b="0" dirty="0" smtClean="0"/>
              <a:t>ISTA </a:t>
            </a:r>
            <a:r>
              <a:rPr lang="en-US" b="0" dirty="0" smtClean="0"/>
              <a:t>can support either immediate or delay LMR feedback. </a:t>
            </a:r>
            <a:endParaRPr lang="en-US" b="0" dirty="0" smtClean="0"/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1600" b="0" dirty="0" smtClean="0"/>
              <a:t>For immediate LMR, the LMR include </a:t>
            </a:r>
            <a:r>
              <a:rPr lang="en-US" sz="1600" b="0" dirty="0" err="1" smtClean="0"/>
              <a:t>ToA</a:t>
            </a:r>
            <a:r>
              <a:rPr lang="en-US" sz="1600" b="0" dirty="0" smtClean="0"/>
              <a:t>/</a:t>
            </a:r>
            <a:r>
              <a:rPr lang="en-US" sz="1600" b="0" dirty="0" err="1" smtClean="0"/>
              <a:t>ToD</a:t>
            </a:r>
            <a:r>
              <a:rPr lang="en-US" sz="1600" b="0" dirty="0" smtClean="0"/>
              <a:t> or CSI information of round N measurement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/>
              <a:t>For delayed LMR, the LMR </a:t>
            </a:r>
            <a:r>
              <a:rPr lang="en-US" sz="1600" dirty="0"/>
              <a:t>include </a:t>
            </a:r>
            <a:r>
              <a:rPr lang="en-US" sz="1600" dirty="0" err="1"/>
              <a:t>ToA</a:t>
            </a:r>
            <a:r>
              <a:rPr lang="en-US" sz="1600" dirty="0"/>
              <a:t>/</a:t>
            </a:r>
            <a:r>
              <a:rPr lang="en-US" sz="1600" dirty="0" err="1"/>
              <a:t>ToD</a:t>
            </a:r>
            <a:r>
              <a:rPr lang="en-US" sz="1600" dirty="0"/>
              <a:t> </a:t>
            </a:r>
            <a:r>
              <a:rPr lang="en-US" sz="1600" dirty="0" smtClean="0"/>
              <a:t>information </a:t>
            </a:r>
            <a:r>
              <a:rPr lang="en-US" sz="1600" dirty="0"/>
              <a:t>of round </a:t>
            </a:r>
            <a:r>
              <a:rPr lang="en-US" sz="1600" dirty="0" smtClean="0"/>
              <a:t>N-1 </a:t>
            </a:r>
            <a:r>
              <a:rPr lang="en-US" sz="1600" dirty="0"/>
              <a:t>measurement</a:t>
            </a:r>
          </a:p>
          <a:p>
            <a:pPr lvl="1" algn="just">
              <a:spcBef>
                <a:spcPts val="0"/>
              </a:spcBef>
            </a:pPr>
            <a:endParaRPr lang="en-US" sz="1600" b="0" dirty="0" smtClean="0"/>
          </a:p>
          <a:p>
            <a:pPr algn="just">
              <a:spcBef>
                <a:spcPts val="0"/>
              </a:spcBef>
            </a:pPr>
            <a:endParaRPr lang="en-US" sz="17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28" y="3861048"/>
            <a:ext cx="4925144" cy="219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32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Two-sided LMR Exchange </a:t>
            </a:r>
            <a:r>
              <a:rPr lang="en-US" dirty="0" smtClean="0"/>
              <a:t>Sequence (2)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4434"/>
            <a:ext cx="8228012" cy="4870979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sz="1700" b="0" dirty="0" smtClean="0"/>
              <a:t>The </a:t>
            </a:r>
            <a:r>
              <a:rPr lang="en-US" sz="1700" b="0" dirty="0" smtClean="0"/>
              <a:t>RSTA (AP)</a:t>
            </a:r>
            <a:r>
              <a:rPr lang="en-US" sz="1700" b="0" dirty="0" smtClean="0"/>
              <a:t> </a:t>
            </a:r>
            <a:r>
              <a:rPr lang="en-US" sz="1700" b="0" dirty="0" smtClean="0"/>
              <a:t>uses MU PPDU to transmit </a:t>
            </a:r>
            <a:r>
              <a:rPr lang="en-US" sz="1700" b="0" dirty="0" smtClean="0"/>
              <a:t>the RSTA2ISTA (AP-to-STA) </a:t>
            </a:r>
            <a:r>
              <a:rPr lang="en-US" sz="1700" b="0" dirty="0" smtClean="0"/>
              <a:t>LMR feedback to </a:t>
            </a:r>
            <a:r>
              <a:rPr lang="en-US" sz="1700" b="0" dirty="0" smtClean="0"/>
              <a:t>ISTA</a:t>
            </a:r>
            <a:endParaRPr lang="en-US" sz="1700" b="0" dirty="0" smtClean="0"/>
          </a:p>
          <a:p>
            <a:pPr algn="just">
              <a:spcBef>
                <a:spcPts val="0"/>
              </a:spcBef>
            </a:pPr>
            <a:r>
              <a:rPr lang="en-US" sz="1700" b="0" dirty="0" smtClean="0"/>
              <a:t>A trigger frame (TF) for LMR is used to solicit the </a:t>
            </a:r>
            <a:r>
              <a:rPr lang="en-US" sz="1700" b="0" dirty="0" smtClean="0"/>
              <a:t>ISTA2RSTA (STA-to-AP) LMR </a:t>
            </a:r>
            <a:r>
              <a:rPr lang="en-US" sz="1700" b="0" dirty="0" smtClean="0"/>
              <a:t>and this </a:t>
            </a:r>
            <a:r>
              <a:rPr lang="en-US" sz="1700" b="0" dirty="0"/>
              <a:t>trigger frame allocates resource for </a:t>
            </a:r>
            <a:r>
              <a:rPr lang="en-US" sz="1700" b="0" dirty="0" smtClean="0"/>
              <a:t>ISTA2RSTA </a:t>
            </a:r>
            <a:r>
              <a:rPr lang="en-US" sz="1700" b="0" dirty="0"/>
              <a:t>LMR frame</a:t>
            </a:r>
            <a:r>
              <a:rPr lang="en-US" sz="1700" b="0" dirty="0" smtClean="0"/>
              <a:t>.</a:t>
            </a:r>
            <a:endParaRPr lang="en-US" sz="1700" b="0" dirty="0"/>
          </a:p>
          <a:p>
            <a:pPr algn="just">
              <a:spcBef>
                <a:spcPts val="0"/>
              </a:spcBef>
            </a:pPr>
            <a:r>
              <a:rPr lang="en-US" sz="1700" b="0" dirty="0" smtClean="0"/>
              <a:t>After receiving the TF for LMR, the </a:t>
            </a:r>
            <a:r>
              <a:rPr lang="en-US" sz="1700" b="0" dirty="0" smtClean="0"/>
              <a:t>ISTA </a:t>
            </a:r>
            <a:r>
              <a:rPr lang="en-US" sz="1700" b="0" dirty="0" smtClean="0"/>
              <a:t>responses with HE TB PPDU which includes </a:t>
            </a:r>
            <a:r>
              <a:rPr lang="en-US" sz="1700" b="0" dirty="0" smtClean="0"/>
              <a:t>ISTA2RSTA </a:t>
            </a:r>
            <a:r>
              <a:rPr lang="en-US" sz="1700" b="0" dirty="0" smtClean="0"/>
              <a:t>LMR frame.</a:t>
            </a:r>
            <a:endParaRPr lang="en-US" sz="1600" dirty="0"/>
          </a:p>
          <a:p>
            <a:pPr algn="just">
              <a:spcBef>
                <a:spcPts val="0"/>
              </a:spcBef>
            </a:pPr>
            <a:r>
              <a:rPr lang="en-US" sz="1600" b="0" dirty="0" smtClean="0"/>
              <a:t>RSTA </a:t>
            </a:r>
            <a:r>
              <a:rPr lang="en-US" sz="1600" b="0" dirty="0" smtClean="0"/>
              <a:t>and </a:t>
            </a:r>
            <a:r>
              <a:rPr lang="en-US" sz="1600" b="0" dirty="0" smtClean="0"/>
              <a:t>ISTA </a:t>
            </a:r>
            <a:r>
              <a:rPr lang="en-US" sz="1600" b="0" dirty="0" smtClean="0"/>
              <a:t>can support either immediate or delay LMR feedback. The LMR feedback type information can help </a:t>
            </a:r>
            <a:r>
              <a:rPr lang="en-US" sz="1600" b="0" dirty="0" smtClean="0"/>
              <a:t>RSTA </a:t>
            </a:r>
            <a:r>
              <a:rPr lang="en-US" sz="1600" b="0" dirty="0" smtClean="0"/>
              <a:t>to schedule resource. For example, for the </a:t>
            </a:r>
            <a:r>
              <a:rPr lang="en-US" sz="1600" b="0" dirty="0" smtClean="0"/>
              <a:t>ISTA </a:t>
            </a:r>
            <a:r>
              <a:rPr lang="en-US" sz="1600" b="0" dirty="0" smtClean="0"/>
              <a:t>with delayed LMR, the </a:t>
            </a:r>
            <a:r>
              <a:rPr lang="en-US" sz="1600" b="0" dirty="0" smtClean="0"/>
              <a:t>RSTA </a:t>
            </a:r>
            <a:r>
              <a:rPr lang="en-US" sz="1600" b="0" dirty="0" smtClean="0"/>
              <a:t>may </a:t>
            </a:r>
            <a:r>
              <a:rPr lang="en-US" sz="1600" b="0" dirty="0" smtClean="0"/>
              <a:t>not poll the </a:t>
            </a:r>
            <a:r>
              <a:rPr lang="en-US" sz="1600" b="0" dirty="0" smtClean="0"/>
              <a:t>ISTA </a:t>
            </a:r>
            <a:r>
              <a:rPr lang="en-US" sz="1600" b="0" dirty="0" smtClean="0"/>
              <a:t>in every availability window, because the </a:t>
            </a:r>
            <a:r>
              <a:rPr lang="en-US" sz="1600" b="0" dirty="0" smtClean="0"/>
              <a:t>ISTA’s ISTA2RSTA </a:t>
            </a:r>
            <a:r>
              <a:rPr lang="en-US" sz="1600" b="0" dirty="0" smtClean="0"/>
              <a:t>LMR for measurement in last availability window may not be ready. </a:t>
            </a:r>
          </a:p>
          <a:p>
            <a:pPr algn="just">
              <a:spcBef>
                <a:spcPts val="0"/>
              </a:spcBef>
            </a:pPr>
            <a:endParaRPr lang="en-US" sz="17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238736"/>
            <a:ext cx="6264164" cy="216191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2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222698</TotalTime>
  <Words>1605</Words>
  <Application>Microsoft Office PowerPoint</Application>
  <PresentationFormat>On-screen Show (4:3)</PresentationFormat>
  <Paragraphs>271</Paragraphs>
  <Slides>18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theme_ieee_Nov_2017</vt:lpstr>
      <vt:lpstr>Document</vt:lpstr>
      <vt:lpstr>Two-sided LMR Feedback between AP and STA</vt:lpstr>
      <vt:lpstr>Introduction</vt:lpstr>
      <vt:lpstr>Consideration for Two-sided LMR (1)  </vt:lpstr>
      <vt:lpstr>Consideration for Two-sided LMR (2)  </vt:lpstr>
      <vt:lpstr>Consideration for Two-sided LMR (3)  </vt:lpstr>
      <vt:lpstr>Negotiation for Two-sided LMR Feedback</vt:lpstr>
      <vt:lpstr>Rule for ISTA’s Resource Request </vt:lpstr>
      <vt:lpstr>Two-sided LMR Exchange Sequence (1)</vt:lpstr>
      <vt:lpstr>Two-sided LMR Exchange Sequence (2)</vt:lpstr>
      <vt:lpstr>Conclusion</vt:lpstr>
      <vt:lpstr>Straw Poll #1</vt:lpstr>
      <vt:lpstr>Motion #1</vt:lpstr>
      <vt:lpstr>Straw Poll #2</vt:lpstr>
      <vt:lpstr>Motion #2</vt:lpstr>
      <vt:lpstr>Straw Poll #3</vt:lpstr>
      <vt:lpstr>Motion #3</vt:lpstr>
      <vt:lpstr>Straw Poll #4</vt:lpstr>
      <vt:lpstr>Motion #4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2055</cp:revision>
  <cp:lastPrinted>2017-04-25T02:33:57Z</cp:lastPrinted>
  <dcterms:created xsi:type="dcterms:W3CDTF">2009-11-13T19:11:16Z</dcterms:created>
  <dcterms:modified xsi:type="dcterms:W3CDTF">2018-03-06T21:05:50Z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b10cf1f4-fd43-4ccc-b809-2907f132c10f</vt:lpwstr>
  </property>
  <property fmtid="{D5CDD505-2E9C-101B-9397-08002B2CF9AE}" pid="4" name="CTP_BU">
    <vt:lpwstr>NA</vt:lpwstr>
  </property>
  <property fmtid="{D5CDD505-2E9C-101B-9397-08002B2CF9AE}" pid="5" name="CTP_TimeStamp">
    <vt:lpwstr>2018-03-06 21:05:50Z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