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14"/>
  </p:notesMasterIdLst>
  <p:handoutMasterIdLst>
    <p:handoutMasterId r:id="rId15"/>
  </p:handoutMasterIdLst>
  <p:sldIdLst>
    <p:sldId id="361" r:id="rId2"/>
    <p:sldId id="362" r:id="rId3"/>
    <p:sldId id="399" r:id="rId4"/>
    <p:sldId id="411" r:id="rId5"/>
    <p:sldId id="424" r:id="rId6"/>
    <p:sldId id="410" r:id="rId7"/>
    <p:sldId id="403" r:id="rId8"/>
    <p:sldId id="407" r:id="rId9"/>
    <p:sldId id="408" r:id="rId10"/>
    <p:sldId id="425" r:id="rId11"/>
    <p:sldId id="404" r:id="rId12"/>
    <p:sldId id="426" r:id="rId13"/>
  </p:sldIdLst>
  <p:sldSz cx="9144000" cy="6858000" type="screen4x3"/>
  <p:notesSz cx="7315200" cy="9601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 Stephens 6" initials="aps" lastIdx="6" clrIdx="0">
    <p:extLst/>
  </p:cmAuthor>
  <p:cmAuthor id="2" name="jsegev" initials="j" lastIdx="3" clrIdx="1"/>
  <p:cmAuthor id="3" name="Segev, Jonathan" initials="SJ" lastIdx="3" clrIdx="2">
    <p:extLst>
      <p:ext uri="{19B8F6BF-5375-455C-9EA6-DF929625EA0E}">
        <p15:presenceInfo xmlns:p15="http://schemas.microsoft.com/office/powerpoint/2012/main" userId="S-1-5-21-2052111302-1275210071-1644491937-3811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97" autoAdjust="0"/>
    <p:restoredTop sz="95405" autoAdjust="0"/>
  </p:normalViewPr>
  <p:slideViewPr>
    <p:cSldViewPr>
      <p:cViewPr varScale="1">
        <p:scale>
          <a:sx n="86" d="100"/>
          <a:sy n="86" d="100"/>
        </p:scale>
        <p:origin x="1243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2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31090" y="173187"/>
            <a:ext cx="235058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775">
              <a:defRPr sz="15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33530" y="173187"/>
            <a:ext cx="98142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775">
              <a:defRPr sz="15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51329" y="9292438"/>
            <a:ext cx="131407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775">
              <a:defRPr/>
            </a:lvl1pPr>
          </a:lstStyle>
          <a:p>
            <a:pPr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317491" y="9292438"/>
            <a:ext cx="51777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73775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31856" y="400734"/>
            <a:ext cx="58514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31855" y="929243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73775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31855" y="9280942"/>
            <a:ext cx="6013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76308" y="91070"/>
            <a:ext cx="235058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775">
              <a:defRPr sz="15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89987" y="91070"/>
            <a:ext cx="98142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775">
              <a:defRPr sz="15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25488"/>
            <a:ext cx="4784725" cy="3589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690" y="4560817"/>
            <a:ext cx="5365820" cy="4321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08" tIns="48027" rIns="97708" bIns="48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31269" y="9295722"/>
            <a:ext cx="179562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6951" lvl="4" algn="r" defTabSz="973775">
              <a:defRPr/>
            </a:lvl5pPr>
          </a:lstStyle>
          <a:p>
            <a:pPr lvl="4"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422861" y="9295723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775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63675" y="929572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63675" y="9294080"/>
            <a:ext cx="578785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83288" y="307121"/>
            <a:ext cx="594862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500" dirty="0"/>
              <a:t>doc.: IEEE 802.11-yy/xxxxr0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91789" y="9295723"/>
            <a:ext cx="448841" cy="200055"/>
          </a:xfrm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84725" cy="3589337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7262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123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868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053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7443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535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focus on</a:t>
            </a:r>
            <a:r>
              <a:rPr lang="en-US" baseline="0" dirty="0" smtClean="0"/>
              <a:t> negotiation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5686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9155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061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4BB4356B-64A4-49A3-9180-D4060259403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455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339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Large Bulle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28pt</a:t>
            </a:r>
            <a:r>
              <a:rPr lang="en-US" dirty="0" smtClean="0"/>
              <a:t> Intel Clear Light Headline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/>
          <a:lstStyle>
            <a:lvl2pPr>
              <a:defRPr sz="18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18pt Intel Clear bullet one</a:t>
            </a:r>
          </a:p>
          <a:p>
            <a:pPr lvl="2"/>
            <a:r>
              <a:rPr lang="en-US" dirty="0" smtClean="0"/>
              <a:t>18pt Intel Clear sub-bullet</a:t>
            </a:r>
          </a:p>
          <a:p>
            <a:pPr lvl="3"/>
            <a:r>
              <a:rPr lang="en-US" dirty="0" smtClean="0"/>
              <a:t>16pt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374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72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</a:t>
            </a:r>
            <a:r>
              <a:rPr lang="en-US" altLang="zh-CN" sz="1800" b="1" dirty="0" smtClean="0">
                <a:cs typeface="+mn-cs"/>
              </a:rPr>
              <a:t>7-1701-00-00az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6246592" y="6427142"/>
            <a:ext cx="2357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GB" baseline="0" dirty="0" smtClean="0"/>
              <a:t> Feng Jiang</a:t>
            </a:r>
            <a:r>
              <a:rPr lang="en-GB" strike="noStrike" baseline="0" dirty="0" smtClean="0"/>
              <a:t>, </a:t>
            </a:r>
            <a:r>
              <a:rPr lang="en-GB" strike="noStrike" dirty="0" smtClean="0"/>
              <a:t>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594865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77" r:id="rId3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GB" dirty="0" smtClean="0"/>
              <a:t>Two-sided LMR Feedback between AP and STA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</a:t>
            </a:r>
            <a:r>
              <a:rPr lang="en-US" altLang="zh-CN" sz="2000" b="0" dirty="0" smtClean="0"/>
              <a:t>7</a:t>
            </a:r>
            <a:r>
              <a:rPr lang="en-GB" sz="2000" b="0" dirty="0" smtClean="0"/>
              <a:t>-</a:t>
            </a:r>
            <a:r>
              <a:rPr lang="en-US" sz="2000" b="0" dirty="0" smtClean="0"/>
              <a:t>11</a:t>
            </a:r>
            <a:r>
              <a:rPr lang="en-GB" sz="2000" b="0" dirty="0" smtClean="0"/>
              <a:t>-</a:t>
            </a:r>
            <a:r>
              <a:rPr lang="en-US" b="0" dirty="0" smtClean="0"/>
              <a:t>07</a:t>
            </a:r>
            <a:endParaRPr lang="en-GB" sz="2000" b="0" dirty="0" smtClean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dirty="0" smtClean="0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1166657"/>
              </p:ext>
            </p:extLst>
          </p:nvPr>
        </p:nvGraphicFramePr>
        <p:xfrm>
          <a:off x="1619250" y="2705100"/>
          <a:ext cx="6257925" cy="276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4" name="Document" r:id="rId4" imgW="9838834" imgH="4345571" progId="Word.Document.8">
                  <p:embed/>
                </p:oleObj>
              </mc:Choice>
              <mc:Fallback>
                <p:oleObj name="Document" r:id="rId4" imgW="9838834" imgH="434557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705100"/>
                        <a:ext cx="6257925" cy="276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98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Two-sided LMR Exchange Sequence (cont.)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604434"/>
            <a:ext cx="8228012" cy="4870979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en-US" b="0" dirty="0" smtClean="0"/>
              <a:t>If STA2AP LMR frame is lost – do we need retransmissions?</a:t>
            </a:r>
          </a:p>
          <a:p>
            <a:pPr lvl="1" algn="just">
              <a:spcBef>
                <a:spcPts val="0"/>
              </a:spcBef>
            </a:pPr>
            <a:r>
              <a:rPr lang="en-US" sz="2000" dirty="0"/>
              <a:t>R</a:t>
            </a:r>
            <a:r>
              <a:rPr lang="en-US" sz="2000" dirty="0" smtClean="0"/>
              <a:t>etransmission </a:t>
            </a:r>
            <a:r>
              <a:rPr lang="en-US" sz="2000" dirty="0"/>
              <a:t>requires</a:t>
            </a:r>
            <a:r>
              <a:rPr lang="en-US" sz="2000" dirty="0" smtClean="0"/>
              <a:t> a more complex sequence in the availability window. </a:t>
            </a:r>
          </a:p>
          <a:p>
            <a:pPr lvl="1" algn="just">
              <a:spcBef>
                <a:spcPts val="0"/>
              </a:spcBef>
            </a:pPr>
            <a:r>
              <a:rPr lang="en-US" sz="2000" dirty="0" smtClean="0"/>
              <a:t>AP can reduce intervals between availability windows to compensate LMR latency due to disallowing retransmission.</a:t>
            </a:r>
          </a:p>
          <a:p>
            <a:pPr marL="457200" lvl="1" indent="0" algn="just">
              <a:spcBef>
                <a:spcPts val="0"/>
              </a:spcBef>
              <a:buNone/>
            </a:pPr>
            <a:endParaRPr lang="en-US" b="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40" y="4221088"/>
            <a:ext cx="8212024" cy="2219136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96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n-US" b="0" dirty="0" smtClean="0"/>
              <a:t>In negotiation phase, an indication bit is defined to enable the AP and STA to negotiate the STA2AP LMR feedback.</a:t>
            </a:r>
          </a:p>
          <a:p>
            <a:pPr algn="just"/>
            <a:r>
              <a:rPr lang="en-US" b="0" dirty="0" smtClean="0"/>
              <a:t>For the two-sided LMR feedback, a resource request rule for STA is proposed to simplify the AP’s resource allocation for STA2AP LMR transmission.</a:t>
            </a:r>
          </a:p>
          <a:p>
            <a:pPr algn="just"/>
            <a:r>
              <a:rPr lang="en-US" b="0" dirty="0" smtClean="0"/>
              <a:t>Efficient LMR exchange sequence is designed to enable two-sided LMR feedback</a:t>
            </a:r>
            <a:r>
              <a:rPr lang="en-US" b="0" dirty="0"/>
              <a:t> </a:t>
            </a:r>
            <a:r>
              <a:rPr lang="en-US" b="0" dirty="0" smtClean="0"/>
              <a:t>between AP and STA.</a:t>
            </a:r>
            <a:endParaRPr lang="en-US" b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6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914400" algn="just">
              <a:buNone/>
            </a:pPr>
            <a:r>
              <a:rPr lang="en-US" sz="1800" b="0" dirty="0"/>
              <a:t>[1] Chittabrata Ghosh and Jonathan Segev, MU Measurement and Feedback   </a:t>
            </a:r>
            <a:r>
              <a:rPr lang="en-US" sz="1800" b="0" dirty="0" smtClean="0"/>
              <a:t>       Scheduling</a:t>
            </a:r>
            <a:r>
              <a:rPr lang="en-US" sz="1800" b="0" dirty="0"/>
              <a:t>, doc.: IEEE 802.11-17/1455r1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130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609344"/>
            <a:ext cx="8228012" cy="4988007"/>
          </a:xfrm>
        </p:spPr>
        <p:txBody>
          <a:bodyPr/>
          <a:lstStyle/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800" b="0" dirty="0"/>
              <a:t>For privacy reasons STA to AP location reporting feedback is optional and on consensual basis (</a:t>
            </a:r>
            <a:r>
              <a:rPr lang="en-US" altLang="zh-CN" sz="1800" b="0" dirty="0" err="1"/>
              <a:t>REVmc</a:t>
            </a:r>
            <a:r>
              <a:rPr lang="en-US" altLang="zh-CN" sz="1800" b="0" dirty="0"/>
              <a:t> FTM).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0" dirty="0" smtClean="0"/>
              <a:t>In the previous </a:t>
            </a:r>
            <a:r>
              <a:rPr lang="en-US" sz="1800" b="0" dirty="0" err="1" smtClean="0"/>
              <a:t>TGaz</a:t>
            </a:r>
            <a:r>
              <a:rPr lang="en-US" sz="1800" b="0" dirty="0" smtClean="0"/>
              <a:t> meeting two-sides (bi-directional) LMR feedback has been discussed [1].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0" dirty="0" smtClean="0"/>
              <a:t>The current design of 11az focuses on the single-side LMR feedback (A</a:t>
            </a:r>
            <a:r>
              <a:rPr lang="en-US" altLang="zh-CN" sz="1800" b="0" dirty="0" smtClean="0"/>
              <a:t>P2</a:t>
            </a:r>
            <a:r>
              <a:rPr lang="en-US" sz="1800" b="0" dirty="0" smtClean="0"/>
              <a:t>STA), and to enable two-sides LMR feedback, new feature need to be developed.</a:t>
            </a:r>
            <a:endParaRPr lang="en-US" sz="1800" b="0" dirty="0"/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0" dirty="0" smtClean="0"/>
              <a:t>In </a:t>
            </a:r>
            <a:r>
              <a:rPr lang="en-US" sz="1800" b="0" dirty="0"/>
              <a:t>this </a:t>
            </a:r>
            <a:r>
              <a:rPr lang="en-US" sz="1800" b="0" dirty="0" smtClean="0"/>
              <a:t>submission, </a:t>
            </a:r>
            <a:r>
              <a:rPr lang="en-US" sz="1800" b="0" dirty="0"/>
              <a:t>we propose detailed design for </a:t>
            </a:r>
            <a:r>
              <a:rPr lang="en-US" sz="1800" b="0" dirty="0" smtClean="0"/>
              <a:t>two-sided </a:t>
            </a:r>
            <a:r>
              <a:rPr lang="en-US" sz="1800" b="0" dirty="0"/>
              <a:t>LMR feedback regarding negotiation indication, measurement resource allocation and LMR exchange </a:t>
            </a:r>
            <a:r>
              <a:rPr lang="en-US" sz="1800" b="0" dirty="0" smtClean="0"/>
              <a:t>sequence.</a:t>
            </a:r>
            <a:endParaRPr lang="en-US" sz="1800" b="0" dirty="0"/>
          </a:p>
          <a:p>
            <a:pPr marL="685800" lvl="1" algn="just"/>
            <a:endParaRPr lang="en-US" dirty="0">
              <a:ea typeface="+mn-ea"/>
              <a:cs typeface="+mn-cs"/>
            </a:endParaRPr>
          </a:p>
          <a:p>
            <a:pPr marL="685800" lvl="1" algn="just"/>
            <a:endParaRPr lang="en-US" sz="1500" dirty="0"/>
          </a:p>
          <a:p>
            <a:pPr marL="685800" lvl="1" algn="just"/>
            <a:endParaRPr lang="en-US" sz="1500" dirty="0" smtClean="0"/>
          </a:p>
          <a:p>
            <a:pPr marL="685800" lvl="1" algn="just"/>
            <a:endParaRPr lang="en-US" sz="1500" dirty="0"/>
          </a:p>
          <a:p>
            <a:pPr marL="685800" lvl="1" algn="just"/>
            <a:endParaRPr lang="en-US" sz="1500" dirty="0" smtClean="0"/>
          </a:p>
          <a:p>
            <a:pPr marL="400050" lvl="1" indent="0" algn="just">
              <a:buNone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400050" lvl="1" indent="0" algn="just">
              <a:buNone/>
            </a:pPr>
            <a:endParaRPr lang="en-US" sz="1400" dirty="0" smtClean="0"/>
          </a:p>
          <a:p>
            <a:pPr marL="685800" lvl="1" algn="just">
              <a:spcBef>
                <a:spcPts val="1200"/>
              </a:spcBef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b="0" dirty="0"/>
          </a:p>
          <a:p>
            <a:pPr marL="0" indent="0" algn="just">
              <a:buNone/>
            </a:pPr>
            <a:endParaRPr lang="en-US" sz="2000" b="0" dirty="0" smtClean="0"/>
          </a:p>
          <a:p>
            <a:pPr marL="0" indent="0" algn="just">
              <a:buNone/>
            </a:pPr>
            <a:endParaRPr lang="en-US" sz="2000" b="0" dirty="0"/>
          </a:p>
        </p:txBody>
      </p:sp>
      <p:pic>
        <p:nvPicPr>
          <p:cNvPr id="6" name="Picture 5" descr="C:\Users\jiangfe1\Pictures\availability_window_su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149081"/>
            <a:ext cx="6346455" cy="223224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30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 for Two-sided LMR (1)  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609345"/>
            <a:ext cx="8228012" cy="4339936"/>
          </a:xfrm>
        </p:spPr>
        <p:txBody>
          <a:bodyPr/>
          <a:lstStyle/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2800" b="0" dirty="0" smtClean="0"/>
              <a:t>Privacy considerations:</a:t>
            </a:r>
          </a:p>
          <a:p>
            <a:pPr marL="685800" lvl="1" algn="just">
              <a:spcBef>
                <a:spcPts val="0"/>
              </a:spcBef>
              <a:buFont typeface="Times New Roman" panose="02020603050405020304" pitchFamily="18" charset="0"/>
              <a:buChar char="‒"/>
            </a:pPr>
            <a:r>
              <a:rPr lang="en-US" altLang="zh-CN" sz="2000" dirty="0">
                <a:ea typeface="+mn-ea"/>
                <a:cs typeface="+mn-cs"/>
              </a:rPr>
              <a:t>For</a:t>
            </a:r>
            <a:r>
              <a:rPr lang="en-US" altLang="zh-CN" sz="2000" b="0" dirty="0" smtClean="0"/>
              <a:t> privacy reasons STA to AP location feedback is optional (</a:t>
            </a:r>
            <a:r>
              <a:rPr lang="en-US" altLang="zh-CN" sz="2000" b="0" dirty="0" err="1" smtClean="0"/>
              <a:t>REVmc</a:t>
            </a:r>
            <a:r>
              <a:rPr lang="en-US" altLang="zh-CN" sz="2000" b="0" dirty="0" smtClean="0"/>
              <a:t> FTM)</a:t>
            </a:r>
            <a:r>
              <a:rPr lang="en-US" altLang="zh-CN" sz="2000" dirty="0" smtClean="0"/>
              <a:t>.</a:t>
            </a:r>
            <a:endParaRPr lang="en-US" altLang="zh-CN" sz="2000" dirty="0"/>
          </a:p>
          <a:p>
            <a:pPr marL="685800" lvl="1" algn="just">
              <a:spcBef>
                <a:spcPts val="0"/>
              </a:spcBef>
              <a:buFont typeface="Times New Roman" panose="02020603050405020304" pitchFamily="18" charset="0"/>
              <a:buChar char="‒"/>
            </a:pPr>
            <a:r>
              <a:rPr lang="en-US" altLang="zh-CN" sz="2000" dirty="0" smtClean="0"/>
              <a:t>STA can choose whether or not report its LMR to AP.</a:t>
            </a:r>
          </a:p>
          <a:p>
            <a:pPr marL="685800" lvl="1" algn="just">
              <a:spcBef>
                <a:spcPts val="0"/>
              </a:spcBef>
              <a:buFont typeface="Times New Roman" panose="02020603050405020304" pitchFamily="18" charset="0"/>
              <a:buChar char="‒"/>
            </a:pPr>
            <a:r>
              <a:rPr lang="en-US" altLang="zh-CN" sz="2000" b="0" dirty="0" smtClean="0"/>
              <a:t>AP behavior based on STA’s response is implementation/usage dependent and out of scope of std. (e.g. asset tracking, within trusted network).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73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 for Two-sided LMR (2)  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484784"/>
            <a:ext cx="8228012" cy="4464497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b="0" dirty="0" smtClean="0"/>
              <a:t>Design consideration:</a:t>
            </a:r>
          </a:p>
          <a:p>
            <a:pPr marL="685800" lvl="1" algn="just">
              <a:spcBef>
                <a:spcPts val="0"/>
              </a:spcBef>
              <a:buFont typeface="Times New Roman" panose="02020603050405020304" pitchFamily="18" charset="0"/>
              <a:buChar char="‒"/>
            </a:pPr>
            <a:r>
              <a:rPr lang="en-US" sz="2000" dirty="0" smtClean="0"/>
              <a:t>Different STAs have different computation resources</a:t>
            </a:r>
            <a:r>
              <a:rPr lang="en-US" sz="2000" dirty="0"/>
              <a:t>,</a:t>
            </a:r>
            <a:r>
              <a:rPr lang="en-US" sz="2000" dirty="0" smtClean="0"/>
              <a:t> hence TOA</a:t>
            </a:r>
            <a:r>
              <a:rPr lang="he-IL" sz="2000" dirty="0" smtClean="0"/>
              <a:t> </a:t>
            </a:r>
            <a:r>
              <a:rPr lang="en-US" sz="2000" dirty="0" smtClean="0"/>
              <a:t>calculation delay is different. UL allocation needs to be aligned to results availability at STA side.</a:t>
            </a:r>
          </a:p>
          <a:p>
            <a:pPr marL="685800" lvl="1" algn="just">
              <a:spcBef>
                <a:spcPts val="0"/>
              </a:spcBef>
              <a:buFont typeface="Times New Roman" panose="02020603050405020304" pitchFamily="18" charset="0"/>
              <a:buChar char="‒"/>
            </a:pPr>
            <a:r>
              <a:rPr lang="en-US" sz="2000" dirty="0" smtClean="0"/>
              <a:t>STA is most </a:t>
            </a:r>
            <a:r>
              <a:rPr lang="en-US" sz="2000" dirty="0"/>
              <a:t>cases power </a:t>
            </a:r>
            <a:r>
              <a:rPr lang="en-US" sz="2000" dirty="0" smtClean="0"/>
              <a:t>conscious, additional report should have minimal additional PWR implication.</a:t>
            </a:r>
          </a:p>
          <a:p>
            <a:pPr marL="685800" lvl="1" algn="just">
              <a:spcBef>
                <a:spcPts val="0"/>
              </a:spcBef>
              <a:buFont typeface="Times New Roman" panose="02020603050405020304" pitchFamily="18" charset="0"/>
              <a:buChar char="‒"/>
            </a:pPr>
            <a:r>
              <a:rPr lang="en-US" sz="2000" b="0" dirty="0" smtClean="0"/>
              <a:t>Minimize number of sequences for development simplicity – preferably one sequence with minimal number of changes from the mainstream sequence:</a:t>
            </a:r>
          </a:p>
          <a:p>
            <a:pPr lvl="2" indent="-285750"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b="0" dirty="0" smtClean="0"/>
              <a:t>Shorter standard development</a:t>
            </a:r>
          </a:p>
          <a:p>
            <a:pPr lvl="2" indent="-285750"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 smtClean="0"/>
              <a:t>Simpler development </a:t>
            </a:r>
          </a:p>
          <a:p>
            <a:pPr lvl="2" indent="-285750"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b="0" dirty="0" smtClean="0"/>
              <a:t>Easier test p</a:t>
            </a:r>
            <a:r>
              <a:rPr lang="en-US" dirty="0" smtClean="0"/>
              <a:t>lan development and testing</a:t>
            </a:r>
            <a:endParaRPr lang="en-US" b="0" dirty="0" smtClean="0"/>
          </a:p>
          <a:p>
            <a:pPr marL="0" indent="0" algn="just">
              <a:buNone/>
            </a:pPr>
            <a:endParaRPr 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37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 for Two-sided LMR (3)  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484784"/>
            <a:ext cx="8228012" cy="4464497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b="0" dirty="0" smtClean="0"/>
              <a:t>Design consideration (cont.):</a:t>
            </a:r>
          </a:p>
          <a:p>
            <a:pPr marL="685800" lvl="1" algn="just">
              <a:spcBef>
                <a:spcPts val="0"/>
              </a:spcBef>
              <a:buFont typeface="Times New Roman" panose="02020603050405020304" pitchFamily="18" charset="0"/>
              <a:buChar char="‒"/>
            </a:pPr>
            <a:r>
              <a:rPr lang="en-US" sz="2000" dirty="0" smtClean="0"/>
              <a:t>Results</a:t>
            </a:r>
            <a:r>
              <a:rPr lang="en-US" sz="2000" b="0" dirty="0" smtClean="0"/>
              <a:t> for client side used for user experience, and results for AP side </a:t>
            </a:r>
            <a:r>
              <a:rPr lang="en-US" sz="2000" dirty="0" smtClean="0"/>
              <a:t>less so (latency is not as important). </a:t>
            </a:r>
            <a:endParaRPr lang="en-US" sz="2000" dirty="0"/>
          </a:p>
          <a:p>
            <a:pPr marL="685800" lvl="1" algn="just">
              <a:spcBef>
                <a:spcPts val="0"/>
              </a:spcBef>
              <a:buFont typeface="Times New Roman" panose="02020603050405020304" pitchFamily="18" charset="0"/>
              <a:buChar char="‒"/>
            </a:pPr>
            <a:r>
              <a:rPr lang="en-US" sz="2000" b="0" dirty="0" smtClean="0"/>
              <a:t>However the STAs’ LMR computation capability varies, which makes STA</a:t>
            </a:r>
            <a:r>
              <a:rPr lang="en-US" altLang="zh-CN" sz="2000" b="0" dirty="0" smtClean="0"/>
              <a:t>s</a:t>
            </a:r>
            <a:r>
              <a:rPr lang="en-US" sz="2000" b="0" dirty="0" smtClean="0"/>
              <a:t>’ </a:t>
            </a:r>
            <a:r>
              <a:rPr lang="en-US" altLang="zh-CN" sz="2000" b="0" dirty="0" smtClean="0"/>
              <a:t>LMR ready </a:t>
            </a:r>
            <a:r>
              <a:rPr lang="en-US" sz="2000" b="0" dirty="0" smtClean="0"/>
              <a:t>time </a:t>
            </a:r>
            <a:r>
              <a:rPr lang="en-US" altLang="zh-CN" sz="2000" b="0" dirty="0" smtClean="0"/>
              <a:t>different</a:t>
            </a:r>
            <a:r>
              <a:rPr lang="en-US" sz="2000" b="0" dirty="0" smtClean="0"/>
              <a:t> and a resource allocation method need to be designed to enable AP to solicit LMR from multiple STAs </a:t>
            </a:r>
            <a:r>
              <a:rPr lang="en-US" sz="2000" dirty="0" smtClean="0"/>
              <a:t>efficiently.</a:t>
            </a:r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b="0" dirty="0"/>
          </a:p>
          <a:p>
            <a:pPr marL="0" indent="0" algn="just">
              <a:buNone/>
            </a:pPr>
            <a:endParaRPr lang="en-US" sz="2000" b="0" dirty="0" smtClean="0"/>
          </a:p>
          <a:p>
            <a:pPr marL="0" indent="0" algn="just">
              <a:buNone/>
            </a:pPr>
            <a:endParaRPr 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75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 for Two-sided LMR (4)  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609345"/>
            <a:ext cx="8228012" cy="4339936"/>
          </a:xfrm>
        </p:spPr>
        <p:txBody>
          <a:bodyPr/>
          <a:lstStyle/>
          <a:p>
            <a:pPr marL="285750" algn="just">
              <a:buFont typeface="Arial" panose="020B0604020202020204" pitchFamily="34" charset="0"/>
              <a:buChar char="•"/>
            </a:pPr>
            <a:r>
              <a:rPr lang="en-US" sz="2800" b="0" dirty="0" smtClean="0"/>
              <a:t>SU vs. MU design considerations:</a:t>
            </a:r>
          </a:p>
          <a:p>
            <a:pPr marL="685800" lvl="1" algn="just">
              <a:buFont typeface="Times New Roman" panose="02020603050405020304" pitchFamily="18" charset="0"/>
              <a:buChar char="‒"/>
            </a:pPr>
            <a:r>
              <a:rPr lang="en-US" sz="2000" dirty="0"/>
              <a:t>Preferably similar </a:t>
            </a:r>
            <a:r>
              <a:rPr lang="en-US" sz="2000" dirty="0" err="1"/>
              <a:t>iSTA</a:t>
            </a:r>
            <a:r>
              <a:rPr lang="en-US" sz="2000" dirty="0"/>
              <a:t> time constraints </a:t>
            </a:r>
            <a:r>
              <a:rPr lang="en-US" sz="2000" dirty="0" smtClean="0"/>
              <a:t>exist between </a:t>
            </a:r>
            <a:r>
              <a:rPr lang="en-US" sz="2000" dirty="0"/>
              <a:t>SU and MU operation </a:t>
            </a:r>
            <a:r>
              <a:rPr lang="en-US" sz="2000" dirty="0" smtClean="0"/>
              <a:t>modes.</a:t>
            </a:r>
            <a:endParaRPr lang="en-US" sz="2000" dirty="0"/>
          </a:p>
          <a:p>
            <a:pPr marL="685800" lvl="1" algn="just">
              <a:tabLst>
                <a:tab pos="1376363" algn="l"/>
              </a:tabLst>
            </a:pPr>
            <a:r>
              <a:rPr lang="en-US" sz="2000" dirty="0" err="1" smtClean="0"/>
              <a:t>iSTA</a:t>
            </a:r>
            <a:r>
              <a:rPr lang="en-US" sz="2000" dirty="0" smtClean="0"/>
              <a:t> is responsible for medium reservation using NDPA.</a:t>
            </a:r>
          </a:p>
          <a:p>
            <a:pPr marL="685800" lvl="1" algn="just"/>
            <a:r>
              <a:rPr lang="en-US" sz="2000" dirty="0" err="1" smtClean="0"/>
              <a:t>rSTA</a:t>
            </a:r>
            <a:r>
              <a:rPr lang="en-US" sz="2000" dirty="0" smtClean="0"/>
              <a:t> is responsible for medium reservation using TF.</a:t>
            </a:r>
          </a:p>
          <a:p>
            <a:pPr marL="685800" lvl="1" algn="just">
              <a:buFont typeface="Arial" panose="020B0604020202020204" pitchFamily="34" charset="0"/>
              <a:buChar char="•"/>
            </a:pPr>
            <a:endParaRPr lang="en-US" sz="1400" b="0" dirty="0" smtClean="0"/>
          </a:p>
          <a:p>
            <a:pPr marL="1028700" lvl="2" algn="just"/>
            <a:endParaRPr lang="en-US" sz="1500" dirty="0"/>
          </a:p>
          <a:p>
            <a:pPr marL="400050" lvl="1" indent="0" algn="just">
              <a:buNone/>
            </a:pPr>
            <a:endParaRPr lang="en-US" sz="1500" dirty="0" smtClean="0"/>
          </a:p>
          <a:p>
            <a:pPr marL="685800" lvl="1" algn="just"/>
            <a:endParaRPr lang="en-US" sz="1500" dirty="0"/>
          </a:p>
          <a:p>
            <a:pPr marL="685800" lvl="1" algn="just"/>
            <a:endParaRPr lang="en-US" sz="1500" dirty="0" smtClean="0"/>
          </a:p>
          <a:p>
            <a:pPr marL="400050" lvl="1" indent="0" algn="just">
              <a:buNone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400050" lvl="1" indent="0" algn="just">
              <a:buNone/>
            </a:pPr>
            <a:endParaRPr lang="en-US" sz="1400" dirty="0" smtClean="0"/>
          </a:p>
          <a:p>
            <a:pPr marL="685800" lvl="1" algn="just">
              <a:spcBef>
                <a:spcPts val="1200"/>
              </a:spcBef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b="0" dirty="0"/>
          </a:p>
          <a:p>
            <a:pPr marL="0" indent="0" algn="just">
              <a:buNone/>
            </a:pPr>
            <a:endParaRPr lang="en-US" sz="2000" b="0" dirty="0" smtClean="0"/>
          </a:p>
          <a:p>
            <a:pPr marL="0" indent="0" algn="just">
              <a:buNone/>
            </a:pPr>
            <a:endParaRPr 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8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6"/>
          <p:cNvSpPr txBox="1">
            <a:spLocks/>
          </p:cNvSpPr>
          <p:nvPr/>
        </p:nvSpPr>
        <p:spPr bwMode="auto">
          <a:xfrm>
            <a:off x="455613" y="1604434"/>
            <a:ext cx="8228012" cy="456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en-US" sz="2000" b="0" kern="0" dirty="0" smtClean="0"/>
              <a:t>The reserved bit in the NGP parameter element can be used to indicate the STA2AP LMR feedback</a:t>
            </a:r>
            <a:endParaRPr lang="en-US" sz="2000" kern="0" dirty="0" smtClean="0"/>
          </a:p>
          <a:p>
            <a:pPr lvl="1" algn="just">
              <a:spcBef>
                <a:spcPts val="0"/>
              </a:spcBef>
            </a:pPr>
            <a:r>
              <a:rPr lang="en-US" dirty="0"/>
              <a:t>In the </a:t>
            </a:r>
            <a:r>
              <a:rPr lang="en-US" dirty="0" err="1"/>
              <a:t>iFTMR</a:t>
            </a:r>
            <a:r>
              <a:rPr lang="en-US" dirty="0"/>
              <a:t> frame, the STA can use this bit to indicate whether it’s willing to report its LMR information to AP.</a:t>
            </a:r>
          </a:p>
          <a:p>
            <a:pPr lvl="1" algn="just">
              <a:spcBef>
                <a:spcPts val="0"/>
              </a:spcBef>
            </a:pPr>
            <a:r>
              <a:rPr lang="en-US" dirty="0"/>
              <a:t>The STA can also indicate its LMR feedback type in </a:t>
            </a:r>
            <a:r>
              <a:rPr lang="en-US" dirty="0" err="1"/>
              <a:t>HEz</a:t>
            </a:r>
            <a:r>
              <a:rPr lang="en-US" dirty="0"/>
              <a:t> specific </a:t>
            </a:r>
            <a:r>
              <a:rPr lang="en-US" dirty="0" err="1"/>
              <a:t>subelement</a:t>
            </a:r>
            <a:r>
              <a:rPr lang="en-US" dirty="0"/>
              <a:t>:</a:t>
            </a:r>
          </a:p>
          <a:p>
            <a:pPr lvl="2" indent="-285750"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/>
              <a:t>Immediate (LMR in the same availability window as measurement)</a:t>
            </a:r>
          </a:p>
          <a:p>
            <a:pPr lvl="2" indent="-285750"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/>
              <a:t>Delayed (LMR for the measurement in previous availability window )</a:t>
            </a:r>
          </a:p>
          <a:p>
            <a:pPr lvl="1" algn="just">
              <a:spcBef>
                <a:spcPts val="0"/>
              </a:spcBef>
            </a:pPr>
            <a:r>
              <a:rPr lang="en-US" dirty="0"/>
              <a:t>In the </a:t>
            </a:r>
            <a:r>
              <a:rPr lang="en-US" dirty="0" err="1"/>
              <a:t>iFTM</a:t>
            </a:r>
            <a:r>
              <a:rPr lang="en-US" dirty="0"/>
              <a:t> frame, this bit can be used by AP to notify STA whether the AP will request the STA’s LMR report.</a:t>
            </a:r>
          </a:p>
          <a:p>
            <a:pPr lvl="1"/>
            <a:endParaRPr lang="en-US" kern="0" dirty="0" smtClean="0"/>
          </a:p>
          <a:p>
            <a:pPr lvl="1"/>
            <a:endParaRPr lang="en-US" kern="0" dirty="0" smtClean="0"/>
          </a:p>
          <a:p>
            <a:pPr lvl="1"/>
            <a:endParaRPr lang="en-US" kern="0" dirty="0" smtClean="0"/>
          </a:p>
          <a:p>
            <a:pPr lvl="1"/>
            <a:endParaRPr lang="en-US" kern="0" dirty="0" smtClean="0"/>
          </a:p>
          <a:p>
            <a:pPr marL="457200" lvl="1" indent="0">
              <a:buFontTx/>
              <a:buNone/>
            </a:pPr>
            <a:endParaRPr lang="en-US" kern="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Negotiation for Two-sided LMR Feedback</a:t>
            </a:r>
            <a:endParaRPr lang="en-US" dirty="0"/>
          </a:p>
        </p:txBody>
      </p:sp>
      <p:pic>
        <p:nvPicPr>
          <p:cNvPr id="7" name="Content Placeholder 6" descr="C:\Users\jiangfe1\Pictures\parameter element.png"/>
          <p:cNvPicPr>
            <a:picLocks noGrp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65027" y="4389022"/>
            <a:ext cx="6510610" cy="193478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Oval 3"/>
          <p:cNvSpPr/>
          <p:nvPr/>
        </p:nvSpPr>
        <p:spPr bwMode="auto">
          <a:xfrm>
            <a:off x="3746004" y="5719692"/>
            <a:ext cx="864096" cy="432048"/>
          </a:xfrm>
          <a:prstGeom prst="ellipse">
            <a:avLst/>
          </a:prstGeom>
          <a:noFill/>
          <a:ln w="34925" cap="flat" cmpd="sng" algn="ctr">
            <a:solidFill>
              <a:srgbClr val="002060"/>
            </a:solidFill>
            <a:prstDash val="sys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23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for STA’s Resource Request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604434"/>
            <a:ext cx="8228012" cy="4870979"/>
          </a:xfrm>
        </p:spPr>
        <p:txBody>
          <a:bodyPr/>
          <a:lstStyle/>
          <a:p>
            <a:pPr algn="just"/>
            <a:r>
              <a:rPr lang="en-US" b="0" dirty="0" smtClean="0"/>
              <a:t>Design for simplicity:</a:t>
            </a:r>
          </a:p>
          <a:p>
            <a:pPr lvl="1" algn="just">
              <a:spcBef>
                <a:spcPts val="0"/>
              </a:spcBef>
            </a:pPr>
            <a:r>
              <a:rPr lang="en-US" dirty="0" smtClean="0"/>
              <a:t>If a two-sided LMR is negotiated, STA may perform respond to poll asking for a new measurement round N only if measurement </a:t>
            </a:r>
            <a:r>
              <a:rPr lang="en-US" dirty="0" err="1" smtClean="0"/>
              <a:t>ToA</a:t>
            </a:r>
            <a:r>
              <a:rPr lang="en-US" dirty="0" smtClean="0"/>
              <a:t>/</a:t>
            </a:r>
            <a:r>
              <a:rPr lang="en-US" dirty="0" err="1" smtClean="0"/>
              <a:t>ToD</a:t>
            </a:r>
            <a:r>
              <a:rPr lang="en-US" dirty="0" smtClean="0"/>
              <a:t> </a:t>
            </a:r>
            <a:r>
              <a:rPr lang="en-US" altLang="zh-CN" dirty="0" smtClean="0"/>
              <a:t>for </a:t>
            </a:r>
            <a:r>
              <a:rPr lang="en-US" dirty="0" smtClean="0"/>
              <a:t>measurement round N-1 are available. </a:t>
            </a:r>
          </a:p>
          <a:p>
            <a:pPr lvl="1" algn="just">
              <a:spcBef>
                <a:spcPts val="0"/>
              </a:spcBef>
            </a:pPr>
            <a:r>
              <a:rPr lang="en-US" dirty="0" smtClean="0"/>
              <a:t>For two-sided LMR, </a:t>
            </a:r>
            <a:r>
              <a:rPr lang="en-US" b="0" dirty="0" smtClean="0"/>
              <a:t>AP allocates UL resource in the same availability window for STA2AP LMR (power efficiency).</a:t>
            </a:r>
          </a:p>
        </p:txBody>
      </p:sp>
      <p:pic>
        <p:nvPicPr>
          <p:cNvPr id="5" name="Content Placeholder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3767366"/>
            <a:ext cx="8420325" cy="2109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683568" y="5976672"/>
            <a:ext cx="44198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kern="0" dirty="0" smtClean="0"/>
              <a:t>STA</a:t>
            </a:r>
            <a:r>
              <a:rPr lang="en-US" altLang="zh-CN" kern="0" dirty="0" smtClean="0"/>
              <a:t>2</a:t>
            </a:r>
            <a:r>
              <a:rPr lang="en-US" kern="0" dirty="0" smtClean="0"/>
              <a:t>AP </a:t>
            </a:r>
            <a:r>
              <a:rPr lang="en-US" kern="0" dirty="0"/>
              <a:t>LMR type: STA</a:t>
            </a:r>
            <a:r>
              <a:rPr lang="en-US" sz="1100" kern="0" dirty="0"/>
              <a:t>1</a:t>
            </a:r>
            <a:r>
              <a:rPr lang="en-US" kern="0" dirty="0"/>
              <a:t> and STA</a:t>
            </a:r>
            <a:r>
              <a:rPr lang="en-US" sz="1100" kern="0" dirty="0"/>
              <a:t>3</a:t>
            </a:r>
            <a:r>
              <a:rPr lang="en-US" kern="0" dirty="0"/>
              <a:t> (immediate ), STA</a:t>
            </a:r>
            <a:r>
              <a:rPr lang="en-US" sz="1100" kern="0" dirty="0"/>
              <a:t>2</a:t>
            </a:r>
            <a:r>
              <a:rPr lang="en-US" kern="0" dirty="0"/>
              <a:t> (delayed)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73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Two-sided LMR Exchange Sequence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604434"/>
            <a:ext cx="8228012" cy="4870979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en-US" sz="2000" b="0" dirty="0"/>
              <a:t>T</a:t>
            </a:r>
            <a:r>
              <a:rPr lang="en-US" sz="2000" b="0" dirty="0" smtClean="0"/>
              <a:t>rigger frame for LMR report can be aggregated with the AP2STA LMR frame for high efficiency, and this trigger frame allocates resource for STA2AP LMR frame.</a:t>
            </a:r>
          </a:p>
          <a:p>
            <a:pPr lvl="1" algn="just">
              <a:spcBef>
                <a:spcPts val="0"/>
              </a:spcBef>
            </a:pPr>
            <a:r>
              <a:rPr lang="en-US" dirty="0" smtClean="0"/>
              <a:t>Existing </a:t>
            </a:r>
            <a:r>
              <a:rPr lang="en-US" dirty="0"/>
              <a:t>11ax </a:t>
            </a:r>
            <a:r>
              <a:rPr lang="en-US"/>
              <a:t>operation </a:t>
            </a:r>
            <a:endParaRPr lang="en-US" dirty="0"/>
          </a:p>
          <a:p>
            <a:pPr algn="just">
              <a:spcBef>
                <a:spcPts val="0"/>
              </a:spcBef>
            </a:pPr>
            <a:r>
              <a:rPr lang="en-US" sz="2000" b="0" dirty="0" smtClean="0"/>
              <a:t>After receiving the HE MU PPDU that carries trigger frame and AP2STA LMR frame, the STA responses with HE TB PPDU which includes STA2AP LMR frame.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40" y="4077072"/>
            <a:ext cx="8212024" cy="2219136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28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_iee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_ieee" id="{962B99E3-1281-4E42-AB78-D2B19DEB8B66}" vid="{0A5F6BAE-67BD-49F9-86DB-2DD0355F527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Theme_ieee</Template>
  <TotalTime>196906</TotalTime>
  <Words>837</Words>
  <Application>Microsoft Office PowerPoint</Application>
  <PresentationFormat>On-screen Show (4:3)</PresentationFormat>
  <Paragraphs>138</Paragraphs>
  <Slides>12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Courier New</vt:lpstr>
      <vt:lpstr>Times New Roman</vt:lpstr>
      <vt:lpstr>Theme_ieee</vt:lpstr>
      <vt:lpstr>Document</vt:lpstr>
      <vt:lpstr>Two-sided LMR Feedback between AP and STA</vt:lpstr>
      <vt:lpstr>Introduction</vt:lpstr>
      <vt:lpstr>Consideration for Two-sided LMR (1)  </vt:lpstr>
      <vt:lpstr>Consideration for Two-sided LMR (2)  </vt:lpstr>
      <vt:lpstr>Consideration for Two-sided LMR (3)  </vt:lpstr>
      <vt:lpstr>Consideration for Two-sided LMR (4)  </vt:lpstr>
      <vt:lpstr>Negotiation for Two-sided LMR Feedback</vt:lpstr>
      <vt:lpstr>Rule for STA’s Resource Request </vt:lpstr>
      <vt:lpstr>Two-sided LMR Exchange Sequence</vt:lpstr>
      <vt:lpstr>Two-sided LMR Exchange Sequence (cont.)</vt:lpstr>
      <vt:lpstr>Conclusion</vt:lpstr>
      <vt:lpstr>Reference 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FTM timing accuracy</dc:title>
  <dc:subject>FTM timing accuracy</dc:subject>
  <dc:creator>Jonathan Segev</dc:creator>
  <cp:keywords>CTPClassification=CTP_PUBLIC:VisualMarkings=</cp:keywords>
  <cp:lastModifiedBy>Jiang, Feng1</cp:lastModifiedBy>
  <cp:revision>1914</cp:revision>
  <cp:lastPrinted>2017-04-25T02:33:57Z</cp:lastPrinted>
  <dcterms:created xsi:type="dcterms:W3CDTF">2009-11-13T19:11:16Z</dcterms:created>
  <dcterms:modified xsi:type="dcterms:W3CDTF">2017-11-07T16:03:32Z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8356c99d-4a1e-4066-9e99-02f4e0613a65</vt:lpwstr>
  </property>
  <property fmtid="{D5CDD505-2E9C-101B-9397-08002B2CF9AE}" pid="4" name="CTP_BU">
    <vt:lpwstr>NA</vt:lpwstr>
  </property>
  <property fmtid="{D5CDD505-2E9C-101B-9397-08002B2CF9AE}" pid="5" name="CTP_TimeStamp">
    <vt:lpwstr>2017-11-07 16:03:32Z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</Properties>
</file>